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21" r:id="rId18"/>
    <p:sldId id="300" r:id="rId19"/>
    <p:sldId id="301" r:id="rId20"/>
    <p:sldId id="306" r:id="rId21"/>
    <p:sldId id="307" r:id="rId22"/>
    <p:sldId id="308" r:id="rId23"/>
    <p:sldId id="309" r:id="rId24"/>
    <p:sldId id="320" r:id="rId25"/>
    <p:sldId id="302" r:id="rId26"/>
    <p:sldId id="303" r:id="rId27"/>
    <p:sldId id="304" r:id="rId28"/>
    <p:sldId id="272" r:id="rId29"/>
    <p:sldId id="310" r:id="rId30"/>
    <p:sldId id="305" r:id="rId31"/>
    <p:sldId id="311" r:id="rId32"/>
    <p:sldId id="312" r:id="rId33"/>
    <p:sldId id="315" r:id="rId34"/>
    <p:sldId id="313" r:id="rId35"/>
    <p:sldId id="314" r:id="rId36"/>
    <p:sldId id="316" r:id="rId37"/>
    <p:sldId id="279" r:id="rId38"/>
    <p:sldId id="317" r:id="rId39"/>
    <p:sldId id="319" r:id="rId4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8A4"/>
    <a:srgbClr val="152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7382" autoAdjust="0"/>
  </p:normalViewPr>
  <p:slideViewPr>
    <p:cSldViewPr>
      <p:cViewPr>
        <p:scale>
          <a:sx n="70" d="100"/>
          <a:sy n="70" d="100"/>
        </p:scale>
        <p:origin x="-1152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88840"/>
            <a:ext cx="9144000" cy="2736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Titre de section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88840"/>
            <a:ext cx="9144000" cy="2736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187181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88840"/>
            <a:ext cx="9144000" cy="273613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fr-FR" dirty="0" smtClean="0"/>
              <a:t>Titre de section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562"/>
            <a:ext cx="9144000" cy="95716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pPr lvl="0"/>
            <a:r>
              <a:rPr lang="fr-FR" dirty="0" smtClean="0"/>
              <a:t>Titre de section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58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sz="8000" kern="1200">
          <a:solidFill>
            <a:schemeClr val="bg1"/>
          </a:solidFill>
          <a:latin typeface="Eras Demi IT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reativecommons.org/licenses/by-sa/3.0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-nd/4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827584" y="743697"/>
            <a:ext cx="7488832" cy="434148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fr-FR" sz="9500" b="1" dirty="0" smtClean="0">
                <a:solidFill>
                  <a:schemeClr val="bg1"/>
                </a:solidFill>
                <a:latin typeface="Eras Demi ITC" pitchFamily="34" charset="0"/>
                <a:ea typeface="Nokia Standard Multiscript" pitchFamily="34" charset="0"/>
                <a:cs typeface="Nokia Standard Multiscript" pitchFamily="34" charset="0"/>
              </a:rPr>
              <a:t>J’anime une</a:t>
            </a:r>
            <a:r>
              <a:rPr lang="fr-FR" sz="8800" b="1" dirty="0" smtClean="0">
                <a:solidFill>
                  <a:schemeClr val="bg1"/>
                </a:solidFill>
                <a:latin typeface="Eras Demi ITC" pitchFamily="34" charset="0"/>
                <a:ea typeface="Nokia Standard Multiscript" pitchFamily="34" charset="0"/>
                <a:cs typeface="Nokia Standard Multiscript" pitchFamily="34" charset="0"/>
              </a:rPr>
              <a:t> rétrospective </a:t>
            </a:r>
            <a:r>
              <a:rPr lang="fr-FR" sz="10600" b="1" dirty="0" smtClean="0">
                <a:solidFill>
                  <a:schemeClr val="bg1"/>
                </a:solidFill>
                <a:latin typeface="Eras Demi ITC" pitchFamily="34" charset="0"/>
                <a:ea typeface="Nokia Standard Multiscript" pitchFamily="34" charset="0"/>
                <a:cs typeface="Nokia Standard Multiscript" pitchFamily="34" charset="0"/>
              </a:rPr>
              <a:t>productive</a:t>
            </a:r>
            <a:endParaRPr lang="fr-FR" sz="10600" b="1" dirty="0">
              <a:solidFill>
                <a:schemeClr val="bg1"/>
              </a:solidFill>
              <a:latin typeface="Eras Demi ITC" pitchFamily="34" charset="0"/>
              <a:ea typeface="Nokia Standard Multiscript" pitchFamily="34" charset="0"/>
              <a:cs typeface="Nokia Standard Multiscript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52195" y="6186311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Eras Demi ITC" pitchFamily="34" charset="0"/>
              </a:rPr>
              <a:t>Maxime Bonnet</a:t>
            </a:r>
          </a:p>
          <a:p>
            <a:pPr algn="ctr"/>
            <a:r>
              <a:rPr lang="fr-FR" sz="1400" dirty="0" smtClean="0">
                <a:solidFill>
                  <a:schemeClr val="bg1"/>
                </a:solidFill>
                <a:latin typeface="Eras Demi ITC" pitchFamily="34" charset="0"/>
              </a:rPr>
              <a:t>Agile </a:t>
            </a:r>
            <a:r>
              <a:rPr lang="fr-FR" sz="1400" dirty="0" smtClean="0">
                <a:solidFill>
                  <a:schemeClr val="bg1"/>
                </a:solidFill>
                <a:latin typeface="Eras Demi ITC" pitchFamily="34" charset="0"/>
              </a:rPr>
              <a:t>Grenoble – Novembre 2016</a:t>
            </a:r>
            <a:endParaRPr lang="fr-FR" sz="1400" dirty="0">
              <a:solidFill>
                <a:schemeClr val="bg1"/>
              </a:solidFill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50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Actions</a:t>
            </a:r>
          </a:p>
          <a:p>
            <a:r>
              <a:rPr lang="fr-FR" dirty="0"/>
              <a:t>d</a:t>
            </a:r>
            <a:r>
              <a:rPr lang="fr-FR" dirty="0" smtClean="0"/>
              <a:t>’amélioration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8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Let’s</a:t>
            </a:r>
            <a:endParaRPr lang="fr-FR" dirty="0" smtClean="0"/>
          </a:p>
          <a:p>
            <a:r>
              <a:rPr lang="fr-FR" dirty="0" err="1"/>
              <a:t>s</a:t>
            </a:r>
            <a:r>
              <a:rPr lang="fr-FR" dirty="0" err="1" smtClean="0"/>
              <a:t>tart</a:t>
            </a:r>
            <a:r>
              <a:rPr lang="fr-FR" dirty="0" smtClean="0"/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0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Zone</a:t>
            </a:r>
          </a:p>
          <a:p>
            <a:r>
              <a:rPr lang="fr-FR" dirty="0" smtClean="0"/>
              <a:t>de sécurité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093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Politique de transparence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19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Volonté de</a:t>
            </a:r>
          </a:p>
          <a:p>
            <a:r>
              <a:rPr lang="fr-FR" dirty="0" smtClean="0"/>
              <a:t>bienveillance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40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Définir le cadre de discussion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62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Déroulé de la</a:t>
            </a:r>
          </a:p>
          <a:p>
            <a:r>
              <a:rPr lang="fr-FR" dirty="0" smtClean="0"/>
              <a:t>rétrospective</a:t>
            </a:r>
          </a:p>
        </p:txBody>
      </p:sp>
    </p:spTree>
    <p:extLst>
      <p:ext uri="{BB962C8B-B14F-4D97-AF65-F5344CB8AC3E}">
        <p14:creationId xmlns:p14="http://schemas.microsoft.com/office/powerpoint/2010/main" val="18658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826548" y="1268760"/>
            <a:ext cx="7560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err="1" smtClean="0">
                <a:solidFill>
                  <a:schemeClr val="bg1"/>
                </a:solidFill>
                <a:latin typeface="Eras Demi ITC" pitchFamily="34" charset="0"/>
              </a:rPr>
              <a:t>Tarantino</a:t>
            </a:r>
            <a:r>
              <a:rPr lang="fr-FR" sz="6000" dirty="0" smtClean="0">
                <a:solidFill>
                  <a:schemeClr val="bg1"/>
                </a:solidFill>
                <a:latin typeface="Eras Demi ITC" pitchFamily="34" charset="0"/>
              </a:rPr>
              <a:t>, ZZ top</a:t>
            </a:r>
          </a:p>
          <a:p>
            <a:r>
              <a:rPr lang="fr-FR" sz="6000" dirty="0" smtClean="0">
                <a:solidFill>
                  <a:schemeClr val="bg1"/>
                </a:solidFill>
                <a:latin typeface="Eras Demi ITC" pitchFamily="34" charset="0"/>
              </a:rPr>
              <a:t>Bruce </a:t>
            </a:r>
            <a:r>
              <a:rPr lang="fr-FR" sz="6000" dirty="0" err="1" smtClean="0">
                <a:solidFill>
                  <a:schemeClr val="bg1"/>
                </a:solidFill>
                <a:latin typeface="Eras Demi ITC" pitchFamily="34" charset="0"/>
              </a:rPr>
              <a:t>Springteen</a:t>
            </a:r>
            <a:r>
              <a:rPr lang="fr-FR" sz="6000" dirty="0" smtClean="0">
                <a:solidFill>
                  <a:schemeClr val="bg1"/>
                </a:solidFill>
                <a:latin typeface="Eras Demi ITC" pitchFamily="34" charset="0"/>
              </a:rPr>
              <a:t>, qu’ont-ils découvert en Isère ?</a:t>
            </a:r>
            <a:endParaRPr lang="fr-FR" sz="6000" dirty="0">
              <a:solidFill>
                <a:schemeClr val="bg1"/>
              </a:solidFill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6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Icebreaker</a:t>
            </a:r>
            <a:r>
              <a:rPr lang="fr-FR" dirty="0" smtClean="0"/>
              <a:t> pour bien commencer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0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Récupérer</a:t>
            </a:r>
          </a:p>
          <a:p>
            <a:r>
              <a:rPr lang="fr-FR" dirty="0"/>
              <a:t>l</a:t>
            </a:r>
            <a:r>
              <a:rPr lang="fr-FR" dirty="0" smtClean="0"/>
              <a:t>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2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maximebonnet</a:t>
            </a:r>
            <a:endParaRPr lang="fr-FR" dirty="0" smtClean="0"/>
          </a:p>
          <a:p>
            <a:r>
              <a:rPr lang="fr-FR" dirty="0" smtClean="0"/>
              <a:t>  Coach agile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10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Jouer avec des « </a:t>
            </a:r>
            <a:r>
              <a:rPr lang="fr-FR" i="1" dirty="0" err="1" smtClean="0"/>
              <a:t>sticky</a:t>
            </a:r>
            <a:r>
              <a:rPr lang="fr-FR" i="1" dirty="0" smtClean="0"/>
              <a:t> notes</a:t>
            </a:r>
            <a:r>
              <a:rPr lang="fr-FR" dirty="0" smtClean="0"/>
              <a:t> »</a:t>
            </a:r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581406" y="1876182"/>
            <a:ext cx="2046378" cy="1336794"/>
            <a:chOff x="476564" y="1876182"/>
            <a:chExt cx="2046378" cy="1336794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619672" y="1916832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/>
            <p:cNvSpPr txBox="1"/>
            <p:nvPr/>
          </p:nvSpPr>
          <p:spPr>
            <a:xfrm>
              <a:off x="774089" y="187618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+</a:t>
              </a:r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123728" y="187618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-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43904" y="2245514"/>
              <a:ext cx="271615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51327" y="2245514"/>
              <a:ext cx="271615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92439" y="2528900"/>
              <a:ext cx="271615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36203" y="2867138"/>
              <a:ext cx="271615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2474" y="2397914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71009" y="2703171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6564" y="2975150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7797" y="2702714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23576" y="2278562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3504247" y="1929862"/>
            <a:ext cx="1997303" cy="1571146"/>
            <a:chOff x="3247624" y="1785846"/>
            <a:chExt cx="1997303" cy="1571146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4139952" y="1785846"/>
              <a:ext cx="0" cy="828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3419872" y="1916832"/>
              <a:ext cx="1440160" cy="1440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3419872" y="1916832"/>
              <a:ext cx="1440160" cy="1440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3594610" y="1785846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- de</a:t>
              </a:r>
              <a:endParaRPr lang="fr-FR" sz="1400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139952" y="1785846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+</a:t>
              </a:r>
              <a:r>
                <a:rPr lang="fr-FR" sz="1400" dirty="0" smtClean="0"/>
                <a:t> de</a:t>
              </a:r>
              <a:endParaRPr lang="fr-FR" sz="1400" dirty="0"/>
            </a:p>
          </p:txBody>
        </p:sp>
        <p:sp>
          <p:nvSpPr>
            <p:cNvPr id="26" name="ZoneTexte 25"/>
            <p:cNvSpPr txBox="1"/>
            <p:nvPr/>
          </p:nvSpPr>
          <p:spPr>
            <a:xfrm rot="18907944">
              <a:off x="4194511" y="2231777"/>
              <a:ext cx="105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commencer</a:t>
              </a:r>
              <a:endParaRPr lang="fr-FR" sz="1400" dirty="0"/>
            </a:p>
          </p:txBody>
        </p:sp>
        <p:sp>
          <p:nvSpPr>
            <p:cNvPr id="27" name="ZoneTexte 26"/>
            <p:cNvSpPr txBox="1"/>
            <p:nvPr/>
          </p:nvSpPr>
          <p:spPr>
            <a:xfrm rot="2632145">
              <a:off x="3247624" y="2271658"/>
              <a:ext cx="693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arrêter</a:t>
              </a:r>
              <a:endParaRPr lang="fr-FR" sz="14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3694926" y="3049215"/>
              <a:ext cx="890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continuer</a:t>
              </a:r>
              <a:endParaRPr lang="fr-FR" sz="1400" dirty="0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6110148" y="1588075"/>
            <a:ext cx="2278276" cy="1957080"/>
            <a:chOff x="5825498" y="1588075"/>
            <a:chExt cx="2278276" cy="1957080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6948264" y="1876182"/>
              <a:ext cx="0" cy="1480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5868144" y="2564904"/>
              <a:ext cx="2160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825498" y="1588075"/>
              <a:ext cx="1046888" cy="311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Like</a:t>
              </a:r>
              <a:endParaRPr lang="fr-FR" sz="14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7056886" y="1605510"/>
              <a:ext cx="1046888" cy="311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Learn</a:t>
              </a:r>
              <a:endParaRPr lang="fr-FR" sz="14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5825498" y="3233833"/>
              <a:ext cx="1046888" cy="311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Long for</a:t>
              </a:r>
              <a:endParaRPr lang="fr-FR" sz="14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7056886" y="3212976"/>
              <a:ext cx="1046888" cy="311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Lacked</a:t>
              </a:r>
              <a:endParaRPr lang="fr-FR" sz="1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71264" y="1966126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21518" y="2245514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56886" y="2034431"/>
              <a:ext cx="271615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756769" y="1952836"/>
              <a:ext cx="271615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444522" y="2280873"/>
              <a:ext cx="271615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943552" y="2703171"/>
              <a:ext cx="271615" cy="2160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095952" y="3004099"/>
              <a:ext cx="271615" cy="2160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597778" y="3062241"/>
              <a:ext cx="271615" cy="2160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20961" y="2695313"/>
              <a:ext cx="271615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64000" y="2865252"/>
              <a:ext cx="271615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551031" y="4063391"/>
            <a:ext cx="2664296" cy="1955307"/>
            <a:chOff x="5567620" y="1588075"/>
            <a:chExt cx="2664296" cy="1955307"/>
          </a:xfrm>
        </p:grpSpPr>
        <p:cxnSp>
          <p:nvCxnSpPr>
            <p:cNvPr id="51" name="Connecteur droit 50"/>
            <p:cNvCxnSpPr/>
            <p:nvPr/>
          </p:nvCxnSpPr>
          <p:spPr>
            <a:xfrm>
              <a:off x="6948264" y="1876182"/>
              <a:ext cx="0" cy="1480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5868144" y="2564904"/>
              <a:ext cx="2160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ZoneTexte 52"/>
            <p:cNvSpPr txBox="1"/>
            <p:nvPr/>
          </p:nvSpPr>
          <p:spPr>
            <a:xfrm>
              <a:off x="5825498" y="1588075"/>
              <a:ext cx="1046888" cy="311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/>
                <a:t>Strengths</a:t>
              </a:r>
              <a:r>
                <a:rPr lang="fr-FR" sz="1400" dirty="0"/>
                <a:t> </a:t>
              </a: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7056886" y="1605510"/>
              <a:ext cx="1175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/>
                <a:t>Weaknesses</a:t>
              </a:r>
              <a:r>
                <a:rPr lang="fr-FR" sz="1400" dirty="0"/>
                <a:t> </a:t>
              </a: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567620" y="3233833"/>
              <a:ext cx="1304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/>
                <a:t>Opportunities</a:t>
              </a:r>
              <a:r>
                <a:rPr lang="fr-FR" sz="1400" dirty="0"/>
                <a:t> </a:t>
              </a: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7120957" y="3232060"/>
              <a:ext cx="1046888" cy="311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/>
                <a:t>Threats</a:t>
              </a:r>
              <a:r>
                <a:rPr lang="fr-FR" sz="1400" dirty="0"/>
                <a:t> 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71264" y="1966126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00568" y="1988005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78062" y="2206932"/>
              <a:ext cx="271615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756769" y="1952836"/>
              <a:ext cx="271615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02055" y="1988005"/>
              <a:ext cx="271615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943552" y="2703171"/>
              <a:ext cx="271615" cy="2160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480814" y="2988038"/>
              <a:ext cx="271615" cy="2160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332941" y="2671649"/>
              <a:ext cx="271615" cy="2160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0961" y="2695313"/>
              <a:ext cx="271615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509505" y="2988038"/>
              <a:ext cx="271615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098" name="Picture 2" descr="\\192.168.2.22\Public\IMG_908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72469" y="4090135"/>
            <a:ext cx="3438504" cy="217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ZoneTexte 71"/>
          <p:cNvSpPr txBox="1"/>
          <p:nvPr/>
        </p:nvSpPr>
        <p:spPr>
          <a:xfrm>
            <a:off x="3851920" y="1482400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Eras Demi ITC" pitchFamily="34" charset="0"/>
              </a:rPr>
              <a:t>Etoile de mer</a:t>
            </a:r>
            <a:endParaRPr lang="fr-FR" dirty="0">
              <a:latin typeface="Eras Demi ITC" pitchFamily="34" charset="0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1475656" y="1482400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Eras Demi ITC" pitchFamily="34" charset="0"/>
              </a:rPr>
              <a:t>+/-</a:t>
            </a:r>
            <a:endParaRPr lang="fr-FR" dirty="0">
              <a:latin typeface="Eras Demi ITC" pitchFamily="34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7077783" y="1328511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Eras Demi ITC" pitchFamily="34" charset="0"/>
              </a:rPr>
              <a:t>4 L’</a:t>
            </a:r>
            <a:endParaRPr lang="fr-FR" dirty="0">
              <a:latin typeface="Eras Demi ITC" pitchFamily="34" charset="0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1589513" y="6266837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Eras Demi ITC" pitchFamily="34" charset="0"/>
              </a:rPr>
              <a:t>SWOT</a:t>
            </a:r>
            <a:endParaRPr lang="fr-FR" dirty="0">
              <a:latin typeface="Eras Demi ITC" pitchFamily="34" charset="0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6132488" y="6419236"/>
            <a:ext cx="292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latin typeface="Eras Demi ITC" pitchFamily="34" charset="0"/>
              </a:rPr>
              <a:t>Speedboat</a:t>
            </a:r>
            <a:r>
              <a:rPr lang="fr-FR" sz="1400" dirty="0" smtClean="0">
                <a:latin typeface="Eras Demi ITC" pitchFamily="34" charset="0"/>
              </a:rPr>
              <a:t> (innovation </a:t>
            </a:r>
            <a:r>
              <a:rPr lang="fr-FR" sz="1400" dirty="0" err="1" smtClean="0">
                <a:latin typeface="Eras Demi ITC" pitchFamily="34" charset="0"/>
              </a:rPr>
              <a:t>games</a:t>
            </a:r>
            <a:r>
              <a:rPr lang="fr-FR" sz="1400" dirty="0" smtClean="0">
                <a:latin typeface="Eras Demi ITC" pitchFamily="34" charset="0"/>
              </a:rPr>
              <a:t>®)</a:t>
            </a:r>
            <a:endParaRPr lang="fr-FR" dirty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2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Jouer avec la créativité</a:t>
            </a:r>
            <a:endParaRPr lang="fr-FR" dirty="0"/>
          </a:p>
        </p:txBody>
      </p:sp>
      <p:pic>
        <p:nvPicPr>
          <p:cNvPr id="5122" name="Picture 2" descr="\\192.168.2.22\Public\Shared Music\IMG_300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395534" y="1628799"/>
            <a:ext cx="3858428" cy="289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572000" y="5877272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Eras Demi ITC" pitchFamily="34" charset="0"/>
              </a:rPr>
              <a:t>Utiliser le matériel LEGO® SERIOUS PLAY® </a:t>
            </a:r>
            <a:endParaRPr lang="fr-FR" sz="1400" dirty="0">
              <a:latin typeface="Eras Demi ITC" pitchFamily="34" charset="0"/>
            </a:endParaRPr>
          </a:p>
        </p:txBody>
      </p:sp>
      <p:pic>
        <p:nvPicPr>
          <p:cNvPr id="5124" name="Picture 4" descr="Making Sense of Change with LEGO® SERIOUS PLAY™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239979"/>
            <a:ext cx="4104456" cy="256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04376" y="6215826"/>
            <a:ext cx="20874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smtClean="0">
                <a:latin typeface="Eras Demi ITC" pitchFamily="34" charset="0"/>
                <a:hlinkClick r:id="rId4"/>
              </a:rPr>
              <a:t>CC-BY-SA 3.0</a:t>
            </a:r>
            <a:r>
              <a:rPr lang="fr-FR" sz="1100" dirty="0" smtClean="0">
                <a:latin typeface="Eras Demi ITC" pitchFamily="34" charset="0"/>
              </a:rPr>
              <a:t> par Jason </a:t>
            </a:r>
            <a:r>
              <a:rPr lang="fr-FR" sz="1100" dirty="0" err="1" smtClean="0">
                <a:latin typeface="Eras Demi ITC" pitchFamily="34" charset="0"/>
              </a:rPr>
              <a:t>Little</a:t>
            </a:r>
            <a:endParaRPr lang="fr-FR" sz="1100" dirty="0">
              <a:latin typeface="Eras Demi ITC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15616" y="4725144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Eras Demi ITC" pitchFamily="34" charset="0"/>
              </a:rPr>
              <a:t>Rétrospective visuelle</a:t>
            </a:r>
            <a:endParaRPr lang="fr-FR" dirty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Jouer avec les émotions</a:t>
            </a:r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395536" y="2780928"/>
            <a:ext cx="3888432" cy="3403540"/>
            <a:chOff x="395536" y="2780928"/>
            <a:chExt cx="3888432" cy="3403540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331640" y="2780928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331640" y="3645024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1331640" y="4437112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331640" y="5373216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395536" y="2924944"/>
              <a:ext cx="1224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latin typeface="Eras Demi ITC" pitchFamily="34" charset="0"/>
                </a:rPr>
                <a:t>Ce que j’observe</a:t>
              </a:r>
              <a:endParaRPr lang="fr-FR" sz="1400" dirty="0">
                <a:latin typeface="Eras Demi ITC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95536" y="3789040"/>
              <a:ext cx="1224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latin typeface="Eras Demi ITC" pitchFamily="34" charset="0"/>
                </a:rPr>
                <a:t>Ce que je ressens</a:t>
              </a:r>
              <a:endParaRPr lang="fr-FR" sz="1400" dirty="0">
                <a:latin typeface="Eras Demi ITC" pitchFamily="34" charset="0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95536" y="4653136"/>
              <a:ext cx="1224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latin typeface="Eras Demi ITC" pitchFamily="34" charset="0"/>
                </a:rPr>
                <a:t>Ce que je veux</a:t>
              </a:r>
              <a:endParaRPr lang="fr-FR" sz="1400" dirty="0">
                <a:latin typeface="Eras Demi ITC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95536" y="5661248"/>
              <a:ext cx="1224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latin typeface="Eras Demi ITC" pitchFamily="34" charset="0"/>
                </a:rPr>
                <a:t>Ce que je te demande</a:t>
              </a:r>
              <a:endParaRPr lang="fr-FR" sz="1400" dirty="0">
                <a:latin typeface="Eras Demi ITC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39752" y="2970530"/>
              <a:ext cx="271615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19424" y="3003578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56804" y="4204248"/>
              <a:ext cx="271615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12106" y="4914746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27687" y="3727382"/>
              <a:ext cx="271615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90418" y="5553236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62352" y="4097603"/>
              <a:ext cx="271615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22945" y="4698722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72883" y="3834626"/>
              <a:ext cx="271615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28419" y="4590710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29961" y="3255707"/>
              <a:ext cx="271615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96646" y="5022758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91880" y="2981664"/>
              <a:ext cx="271615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18803" y="4806734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473981" y="4109112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11214" y="3731518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07058" y="4050650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60546" y="5921660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00034" y="5474808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51330" y="5963472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42954" y="5597624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4067944" y="2780928"/>
              <a:ext cx="0" cy="31825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ZoneTexte 60"/>
          <p:cNvSpPr txBox="1"/>
          <p:nvPr/>
        </p:nvSpPr>
        <p:spPr>
          <a:xfrm>
            <a:off x="1259632" y="2060848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Eras Demi ITC" pitchFamily="34" charset="0"/>
              </a:rPr>
              <a:t>Rétrospective CNV</a:t>
            </a:r>
            <a:endParaRPr lang="fr-FR" dirty="0">
              <a:latin typeface="Eras Demi ITC" pitchFamily="34" charset="0"/>
            </a:endParaRPr>
          </a:p>
        </p:txBody>
      </p:sp>
      <p:grpSp>
        <p:nvGrpSpPr>
          <p:cNvPr id="68" name="Groupe 67"/>
          <p:cNvGrpSpPr/>
          <p:nvPr/>
        </p:nvGrpSpPr>
        <p:grpSpPr>
          <a:xfrm>
            <a:off x="4834726" y="2714932"/>
            <a:ext cx="3161974" cy="3810412"/>
            <a:chOff x="4834726" y="2172513"/>
            <a:chExt cx="3161974" cy="3810412"/>
          </a:xfrm>
        </p:grpSpPr>
        <p:grpSp>
          <p:nvGrpSpPr>
            <p:cNvPr id="45" name="Groupe 44"/>
            <p:cNvGrpSpPr/>
            <p:nvPr/>
          </p:nvGrpSpPr>
          <p:grpSpPr>
            <a:xfrm>
              <a:off x="6909792" y="2172513"/>
              <a:ext cx="1008112" cy="667236"/>
              <a:chOff x="5868144" y="2780928"/>
              <a:chExt cx="1008112" cy="667236"/>
            </a:xfrm>
            <a:solidFill>
              <a:schemeClr val="bg1"/>
            </a:solidFill>
          </p:grpSpPr>
          <p:sp>
            <p:nvSpPr>
              <p:cNvPr id="43" name="Ellipse 42"/>
              <p:cNvSpPr/>
              <p:nvPr/>
            </p:nvSpPr>
            <p:spPr>
              <a:xfrm>
                <a:off x="5868144" y="3078542"/>
                <a:ext cx="1008112" cy="3696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Organigramme : Disque magnétique 43"/>
              <p:cNvSpPr/>
              <p:nvPr/>
            </p:nvSpPr>
            <p:spPr>
              <a:xfrm>
                <a:off x="6156176" y="2780928"/>
                <a:ext cx="432048" cy="582791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6" name="Groupe 45"/>
            <p:cNvGrpSpPr/>
            <p:nvPr/>
          </p:nvGrpSpPr>
          <p:grpSpPr>
            <a:xfrm>
              <a:off x="5054550" y="4785219"/>
              <a:ext cx="1008112" cy="667236"/>
              <a:chOff x="5868144" y="2780928"/>
              <a:chExt cx="1008112" cy="667236"/>
            </a:xfrm>
            <a:solidFill>
              <a:srgbClr val="FFFF00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5868144" y="3078542"/>
                <a:ext cx="1008112" cy="3696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Organigramme : Disque magnétique 47"/>
              <p:cNvSpPr/>
              <p:nvPr/>
            </p:nvSpPr>
            <p:spPr>
              <a:xfrm>
                <a:off x="6156176" y="2780928"/>
                <a:ext cx="432048" cy="582791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9" name="Groupe 48"/>
            <p:cNvGrpSpPr/>
            <p:nvPr/>
          </p:nvGrpSpPr>
          <p:grpSpPr>
            <a:xfrm>
              <a:off x="6909792" y="4839883"/>
              <a:ext cx="1008112" cy="667236"/>
              <a:chOff x="5868144" y="2780928"/>
              <a:chExt cx="1008112" cy="667236"/>
            </a:xfrm>
            <a:solidFill>
              <a:srgbClr val="FF0000"/>
            </a:solidFill>
          </p:grpSpPr>
          <p:sp>
            <p:nvSpPr>
              <p:cNvPr id="50" name="Ellipse 49"/>
              <p:cNvSpPr/>
              <p:nvPr/>
            </p:nvSpPr>
            <p:spPr>
              <a:xfrm>
                <a:off x="5868144" y="3078542"/>
                <a:ext cx="1008112" cy="3696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Organigramme : Disque magnétique 50"/>
              <p:cNvSpPr/>
              <p:nvPr/>
            </p:nvSpPr>
            <p:spPr>
              <a:xfrm>
                <a:off x="6156176" y="2780928"/>
                <a:ext cx="432048" cy="582791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2" name="Groupe 51"/>
            <p:cNvGrpSpPr/>
            <p:nvPr/>
          </p:nvGrpSpPr>
          <p:grpSpPr>
            <a:xfrm>
              <a:off x="5054550" y="3505912"/>
              <a:ext cx="1008112" cy="667236"/>
              <a:chOff x="5868144" y="2780928"/>
              <a:chExt cx="1008112" cy="667236"/>
            </a:xfrm>
            <a:solidFill>
              <a:schemeClr val="tx1"/>
            </a:solidFill>
          </p:grpSpPr>
          <p:sp>
            <p:nvSpPr>
              <p:cNvPr id="53" name="Ellipse 52"/>
              <p:cNvSpPr/>
              <p:nvPr/>
            </p:nvSpPr>
            <p:spPr>
              <a:xfrm>
                <a:off x="5868144" y="3078542"/>
                <a:ext cx="1008112" cy="36962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Organigramme : Disque magnétique 53"/>
              <p:cNvSpPr/>
              <p:nvPr/>
            </p:nvSpPr>
            <p:spPr>
              <a:xfrm>
                <a:off x="6156176" y="2780928"/>
                <a:ext cx="432048" cy="582791"/>
              </a:xfrm>
              <a:prstGeom prst="flowChartMagneticDisk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5" name="Groupe 54"/>
            <p:cNvGrpSpPr/>
            <p:nvPr/>
          </p:nvGrpSpPr>
          <p:grpSpPr>
            <a:xfrm>
              <a:off x="6909792" y="3440406"/>
              <a:ext cx="1008112" cy="667236"/>
              <a:chOff x="5868144" y="2780928"/>
              <a:chExt cx="1008112" cy="667236"/>
            </a:xfrm>
            <a:solidFill>
              <a:srgbClr val="92D050"/>
            </a:solidFill>
          </p:grpSpPr>
          <p:sp>
            <p:nvSpPr>
              <p:cNvPr id="56" name="Ellipse 55"/>
              <p:cNvSpPr/>
              <p:nvPr/>
            </p:nvSpPr>
            <p:spPr>
              <a:xfrm>
                <a:off x="5868144" y="3078542"/>
                <a:ext cx="1008112" cy="3696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Organigramme : Disque magnétique 56"/>
              <p:cNvSpPr/>
              <p:nvPr/>
            </p:nvSpPr>
            <p:spPr>
              <a:xfrm>
                <a:off x="6156176" y="2780928"/>
                <a:ext cx="432048" cy="582791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8" name="Groupe 57"/>
            <p:cNvGrpSpPr/>
            <p:nvPr/>
          </p:nvGrpSpPr>
          <p:grpSpPr>
            <a:xfrm>
              <a:off x="5054550" y="2214736"/>
              <a:ext cx="1008112" cy="667236"/>
              <a:chOff x="5868144" y="2780928"/>
              <a:chExt cx="1008112" cy="667236"/>
            </a:xfrm>
          </p:grpSpPr>
          <p:sp>
            <p:nvSpPr>
              <p:cNvPr id="59" name="Ellipse 58"/>
              <p:cNvSpPr/>
              <p:nvPr/>
            </p:nvSpPr>
            <p:spPr>
              <a:xfrm>
                <a:off x="5868144" y="3078542"/>
                <a:ext cx="1008112" cy="3696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Organigramme : Disque magnétique 59"/>
              <p:cNvSpPr/>
              <p:nvPr/>
            </p:nvSpPr>
            <p:spPr>
              <a:xfrm>
                <a:off x="6156176" y="2780928"/>
                <a:ext cx="432048" cy="582791"/>
              </a:xfrm>
              <a:prstGeom prst="flowChartMagneticDis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2" name="ZoneTexte 61"/>
            <p:cNvSpPr txBox="1"/>
            <p:nvPr/>
          </p:nvSpPr>
          <p:spPr>
            <a:xfrm>
              <a:off x="4834726" y="3068960"/>
              <a:ext cx="1465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Eras Demi ITC" pitchFamily="34" charset="0"/>
                </a:rPr>
                <a:t>Organisation</a:t>
              </a:r>
              <a:endParaRPr lang="fr-FR" dirty="0">
                <a:latin typeface="Eras Demi ITC" pitchFamily="34" charset="0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6830996" y="3068960"/>
              <a:ext cx="1165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Eras Demi ITC" pitchFamily="34" charset="0"/>
                </a:rPr>
                <a:t>Neutralité</a:t>
              </a:r>
              <a:endParaRPr lang="fr-FR" dirty="0">
                <a:latin typeface="Eras Demi ITC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4971746" y="4266674"/>
              <a:ext cx="1279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Eras Demi ITC" pitchFamily="34" charset="0"/>
                </a:rPr>
                <a:t>Pessimisme</a:t>
              </a:r>
              <a:endParaRPr lang="fr-FR" dirty="0">
                <a:latin typeface="Eras Demi ITC" pitchFamily="34" charset="0"/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6804248" y="4267835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Eras Demi ITC" pitchFamily="34" charset="0"/>
                </a:rPr>
                <a:t>Créativité</a:t>
              </a:r>
              <a:endParaRPr lang="fr-FR" dirty="0">
                <a:latin typeface="Eras Demi ITC" pitchFamily="34" charset="0"/>
              </a:endParaRP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4980599" y="5626371"/>
              <a:ext cx="12410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Eras Demi ITC" pitchFamily="34" charset="0"/>
                </a:rPr>
                <a:t>Optimisme</a:t>
              </a:r>
              <a:endParaRPr lang="fr-FR" dirty="0">
                <a:latin typeface="Eras Demi ITC" pitchFamily="34" charset="0"/>
              </a:endParaRP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6864658" y="5644371"/>
              <a:ext cx="1098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Eras Demi ITC" pitchFamily="34" charset="0"/>
                </a:rPr>
                <a:t>Emotions</a:t>
              </a:r>
              <a:endParaRPr lang="fr-FR" dirty="0">
                <a:latin typeface="Eras Demi ITC" pitchFamily="34" charset="0"/>
              </a:endParaRPr>
            </a:p>
          </p:txBody>
        </p:sp>
      </p:grpSp>
      <p:sp>
        <p:nvSpPr>
          <p:cNvPr id="69" name="ZoneTexte 68"/>
          <p:cNvSpPr txBox="1"/>
          <p:nvPr/>
        </p:nvSpPr>
        <p:spPr>
          <a:xfrm>
            <a:off x="5643811" y="2065286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Eras Demi ITC" pitchFamily="34" charset="0"/>
              </a:rPr>
              <a:t>6 chapeaux de </a:t>
            </a:r>
            <a:r>
              <a:rPr lang="fr-FR" sz="1400" dirty="0">
                <a:latin typeface="Eras Demi ITC" pitchFamily="34" charset="0"/>
              </a:rPr>
              <a:t>B</a:t>
            </a:r>
            <a:r>
              <a:rPr lang="fr-FR" sz="1400" dirty="0" smtClean="0">
                <a:latin typeface="Eras Demi ITC" pitchFamily="34" charset="0"/>
              </a:rPr>
              <a:t>ono</a:t>
            </a:r>
            <a:endParaRPr lang="fr-FR" dirty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9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062057" y="1894851"/>
            <a:ext cx="2088232" cy="237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55576" y="2211251"/>
            <a:ext cx="3528392" cy="1512168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Jouer autrement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77812" y="2397658"/>
            <a:ext cx="3011915" cy="923330"/>
          </a:xfrm>
          <a:prstGeom prst="rect">
            <a:avLst/>
          </a:prstGeom>
          <a:noFill/>
          <a:scene3d>
            <a:camera prst="orthographicFront">
              <a:rot lat="0" lon="21599989" rev="0"/>
            </a:camera>
            <a:lightRig rig="threePt" dir="t"/>
          </a:scene3d>
          <a:sp3d prstMaterial="softEdge">
            <a:bevelT w="165100"/>
          </a:sp3d>
        </p:spPr>
        <p:txBody>
          <a:bodyPr wrap="none" lIns="91440" tIns="45720" rIns="91440" bIns="45720">
            <a:spAutoFit/>
            <a:flatTx/>
          </a:bodyPr>
          <a:lstStyle/>
          <a:p>
            <a:pPr algn="ctr"/>
            <a:r>
              <a:rPr lang="fr-FR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Jeopardy</a:t>
            </a:r>
            <a:r>
              <a:rPr lang="fr-FR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  <a:endParaRPr lang="fr-FR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278081" y="2045254"/>
            <a:ext cx="1658083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5400" b="1" dirty="0" smtClean="0">
                <a:solidFill>
                  <a:schemeClr val="bg1"/>
                </a:solidFill>
                <a:latin typeface="Apple Chancery" pitchFamily="66" charset="0"/>
              </a:rPr>
              <a:t>TOP</a:t>
            </a:r>
            <a:endParaRPr lang="fr-FR" sz="5400" b="1" dirty="0">
              <a:solidFill>
                <a:schemeClr val="bg1"/>
              </a:solidFill>
              <a:latin typeface="Apple Chancery" pitchFamily="66" charset="0"/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6278081" y="2837342"/>
            <a:ext cx="1658083" cy="0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928051" y="3053366"/>
            <a:ext cx="335663" cy="0"/>
          </a:xfrm>
          <a:prstGeom prst="line">
            <a:avLst/>
          </a:prstGeom>
          <a:ln w="101600">
            <a:solidFill>
              <a:srgbClr val="92D050"/>
            </a:solidFill>
          </a:ln>
          <a:scene3d>
            <a:camera prst="orthographicFront"/>
            <a:lightRig rig="threePt" dir="t"/>
          </a:scene3d>
          <a:sp3d extrusionH="76200" contourW="12700">
            <a:bevelT w="165100" prst="coolSlant"/>
            <a:extrusionClr>
              <a:schemeClr val="accent3">
                <a:lumMod val="20000"/>
                <a:lumOff val="80000"/>
              </a:schemeClr>
            </a:extrusionClr>
            <a:contourClr>
              <a:schemeClr val="accent3">
                <a:lumMod val="75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6854145" y="3126132"/>
            <a:ext cx="0" cy="288032"/>
          </a:xfrm>
          <a:prstGeom prst="line">
            <a:avLst/>
          </a:prstGeom>
          <a:ln w="101600">
            <a:solidFill>
              <a:srgbClr val="92D050"/>
            </a:solidFill>
          </a:ln>
          <a:scene3d>
            <a:camera prst="orthographicFront"/>
            <a:lightRig rig="threePt" dir="t"/>
          </a:scene3d>
          <a:sp3d extrusionH="76200" contourW="12700">
            <a:bevelT w="165100" prst="coolSlant"/>
            <a:extrusionClr>
              <a:schemeClr val="accent3">
                <a:lumMod val="20000"/>
                <a:lumOff val="80000"/>
              </a:schemeClr>
            </a:extrusionClr>
            <a:contourClr>
              <a:schemeClr val="accent3">
                <a:lumMod val="75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6926153" y="3479027"/>
            <a:ext cx="350136" cy="0"/>
          </a:xfrm>
          <a:prstGeom prst="line">
            <a:avLst/>
          </a:prstGeom>
          <a:ln w="101600">
            <a:solidFill>
              <a:srgbClr val="92D050"/>
            </a:solidFill>
          </a:ln>
          <a:scene3d>
            <a:camera prst="orthographicFront"/>
            <a:lightRig rig="threePt" dir="t"/>
          </a:scene3d>
          <a:sp3d extrusionH="76200" contourW="12700">
            <a:bevelT w="165100" prst="coolSlant"/>
            <a:extrusionClr>
              <a:schemeClr val="accent3">
                <a:lumMod val="20000"/>
                <a:lumOff val="80000"/>
              </a:schemeClr>
            </a:extrusionClr>
            <a:contourClr>
              <a:schemeClr val="accent3">
                <a:lumMod val="75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334451" y="3578439"/>
            <a:ext cx="0" cy="288032"/>
          </a:xfrm>
          <a:prstGeom prst="line">
            <a:avLst/>
          </a:prstGeom>
          <a:ln w="101600">
            <a:solidFill>
              <a:srgbClr val="92D050"/>
            </a:solidFill>
          </a:ln>
          <a:scene3d>
            <a:camera prst="orthographicFront"/>
            <a:lightRig rig="threePt" dir="t"/>
          </a:scene3d>
          <a:sp3d extrusionH="76200" contourW="12700">
            <a:bevelT w="165100" prst="coolSlant"/>
            <a:extrusionClr>
              <a:schemeClr val="accent3">
                <a:lumMod val="20000"/>
                <a:lumOff val="80000"/>
              </a:schemeClr>
            </a:extrusionClr>
            <a:contourClr>
              <a:schemeClr val="accent3">
                <a:lumMod val="75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906330" y="3911075"/>
            <a:ext cx="335663" cy="0"/>
          </a:xfrm>
          <a:prstGeom prst="line">
            <a:avLst/>
          </a:prstGeom>
          <a:ln w="101600">
            <a:solidFill>
              <a:srgbClr val="92D050"/>
            </a:solidFill>
          </a:ln>
          <a:scene3d>
            <a:camera prst="orthographicFront"/>
            <a:lightRig rig="threePt" dir="t"/>
          </a:scene3d>
          <a:sp3d extrusionH="76200" contourW="12700">
            <a:bevelT w="165100" prst="coolSlant"/>
            <a:extrusionClr>
              <a:schemeClr val="accent3">
                <a:lumMod val="20000"/>
                <a:lumOff val="80000"/>
              </a:schemeClr>
            </a:extrusionClr>
            <a:contourClr>
              <a:schemeClr val="accent3">
                <a:lumMod val="75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6928051" y="2276872"/>
            <a:ext cx="308245" cy="31683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1259632" y="4557465"/>
            <a:ext cx="4010337" cy="1920944"/>
            <a:chOff x="1259632" y="4557465"/>
            <a:chExt cx="4010337" cy="1920944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1259632" y="5589240"/>
              <a:ext cx="4010337" cy="0"/>
            </a:xfrm>
            <a:prstGeom prst="straightConnector1">
              <a:avLst/>
            </a:prstGeom>
            <a:ln w="539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621961" y="4557465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93576" y="5206484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55478" y="4725144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99992" y="4774436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89727" y="4927313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12349" y="4764069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61342" y="5206484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34595" y="4571132"/>
              <a:ext cx="271615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83863" y="5805264"/>
              <a:ext cx="271615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8055" y="6262385"/>
              <a:ext cx="271615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718112" y="6262385"/>
              <a:ext cx="271615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91285" y="6021288"/>
              <a:ext cx="271615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47864" y="5801493"/>
              <a:ext cx="271615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/>
          <p:cNvSpPr txBox="1"/>
          <p:nvPr/>
        </p:nvSpPr>
        <p:spPr>
          <a:xfrm>
            <a:off x="2678838" y="417225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Eras Demi ITC" pitchFamily="34" charset="0"/>
              </a:rPr>
              <a:t>Timeline</a:t>
            </a:r>
            <a:endParaRPr lang="fr-FR" dirty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8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Choisir et maitriser son</a:t>
            </a:r>
            <a:r>
              <a:rPr lang="fr-FR" dirty="0"/>
              <a:t> </a:t>
            </a:r>
            <a:r>
              <a:rPr lang="fr-FR" dirty="0" smtClean="0"/>
              <a:t>activité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41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Synthétiser</a:t>
            </a:r>
          </a:p>
          <a:p>
            <a:r>
              <a:rPr lang="fr-FR" dirty="0" smtClean="0"/>
              <a:t>les éléments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73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Donner</a:t>
            </a:r>
          </a:p>
          <a:p>
            <a:r>
              <a:rPr lang="fr-FR" dirty="0"/>
              <a:t>l</a:t>
            </a:r>
            <a:r>
              <a:rPr lang="fr-FR" dirty="0" smtClean="0"/>
              <a:t>a priorité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60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Trouver</a:t>
            </a:r>
          </a:p>
          <a:p>
            <a:r>
              <a:rPr lang="fr-FR" dirty="0"/>
              <a:t>l</a:t>
            </a:r>
            <a:r>
              <a:rPr lang="fr-FR" dirty="0" smtClean="0"/>
              <a:t>es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2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 bon ROTI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7020272" cy="515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1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Guider les participants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43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maximebonnet</a:t>
            </a:r>
            <a:endParaRPr lang="fr-FR" dirty="0" smtClean="0"/>
          </a:p>
          <a:p>
            <a:r>
              <a:rPr lang="fr-FR" dirty="0" smtClean="0"/>
              <a:t>Happy </a:t>
            </a:r>
            <a:r>
              <a:rPr lang="fr-FR" dirty="0" err="1" smtClean="0"/>
              <a:t>Melly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10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Positionnement de l’animateur</a:t>
            </a:r>
          </a:p>
        </p:txBody>
      </p:sp>
    </p:spTree>
    <p:extLst>
      <p:ext uri="{BB962C8B-B14F-4D97-AF65-F5344CB8AC3E}">
        <p14:creationId xmlns:p14="http://schemas.microsoft.com/office/powerpoint/2010/main" val="11725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Faire respecter </a:t>
            </a:r>
          </a:p>
          <a:p>
            <a:r>
              <a:rPr lang="fr-FR" dirty="0" smtClean="0"/>
              <a:t>le cadre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7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Participer</a:t>
            </a:r>
          </a:p>
          <a:p>
            <a:r>
              <a:rPr lang="fr-FR" dirty="0"/>
              <a:t>o</a:t>
            </a:r>
            <a:r>
              <a:rPr lang="fr-FR" dirty="0" smtClean="0"/>
              <a:t>u animer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77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Focaliser</a:t>
            </a:r>
          </a:p>
          <a:p>
            <a:r>
              <a:rPr lang="fr-FR" dirty="0"/>
              <a:t>s</a:t>
            </a:r>
            <a:r>
              <a:rPr lang="fr-FR" dirty="0" smtClean="0"/>
              <a:t>ur les objectifs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37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Etre en position haute ou basse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95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Ecouter</a:t>
            </a:r>
          </a:p>
          <a:p>
            <a:r>
              <a:rPr lang="fr-FR" dirty="0" smtClean="0"/>
              <a:t>activement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08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Gérer</a:t>
            </a:r>
          </a:p>
          <a:p>
            <a:r>
              <a:rPr lang="fr-FR" dirty="0"/>
              <a:t>l</a:t>
            </a:r>
            <a:r>
              <a:rPr lang="fr-FR" dirty="0" smtClean="0"/>
              <a:t>a discussion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Gérer les conflits</a:t>
            </a:r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>
            <a:off x="971600" y="2060848"/>
            <a:ext cx="2664296" cy="151216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801046" y="169151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Eras Demi ITC" pitchFamily="34" charset="0"/>
              </a:rPr>
              <a:t>Victime</a:t>
            </a:r>
            <a:endParaRPr lang="fr-FR" dirty="0">
              <a:latin typeface="Eras Demi ITC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896751" y="3573016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Eras Demi ITC" pitchFamily="34" charset="0"/>
              </a:rPr>
              <a:t>Persécuteur</a:t>
            </a:r>
            <a:endParaRPr lang="fr-FR" dirty="0">
              <a:latin typeface="Eras Demi ITC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67544" y="3573016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Eras Demi ITC" pitchFamily="34" charset="0"/>
              </a:rPr>
              <a:t>Sauveur</a:t>
            </a:r>
            <a:endParaRPr lang="fr-FR" dirty="0">
              <a:latin typeface="Eras Demi ITC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562199" y="2636912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Eras Demi ITC" pitchFamily="34" charset="0"/>
              </a:rPr>
              <a:t>Triangle</a:t>
            </a:r>
          </a:p>
          <a:p>
            <a:pPr algn="ctr"/>
            <a:r>
              <a:rPr lang="fr-FR" dirty="0" smtClean="0">
                <a:latin typeface="Eras Demi ITC" pitchFamily="34" charset="0"/>
              </a:rPr>
              <a:t>Dramatique</a:t>
            </a:r>
            <a:endParaRPr lang="fr-FR" dirty="0">
              <a:latin typeface="Eras Demi ITC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662433" y="2204863"/>
            <a:ext cx="973463" cy="107837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899592" y="2204864"/>
            <a:ext cx="1008112" cy="107837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7" idx="3"/>
            <a:endCxn id="6" idx="1"/>
          </p:cNvCxnSpPr>
          <p:nvPr/>
        </p:nvCxnSpPr>
        <p:spPr>
          <a:xfrm>
            <a:off x="1535465" y="3757682"/>
            <a:ext cx="1361286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588224" y="1876182"/>
            <a:ext cx="0" cy="188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292080" y="2744052"/>
            <a:ext cx="27363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660232" y="1844824"/>
            <a:ext cx="194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B050"/>
                </a:solidFill>
                <a:latin typeface="Eras Demi ITC" pitchFamily="34" charset="0"/>
              </a:rPr>
              <a:t>Comportement assertif</a:t>
            </a:r>
            <a:endParaRPr lang="fr-FR" dirty="0">
              <a:solidFill>
                <a:srgbClr val="00B050"/>
              </a:solidFill>
              <a:latin typeface="Eras Demi ITC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60232" y="296238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Eras Demi ITC" pitchFamily="34" charset="0"/>
              </a:rPr>
              <a:t>Comportement passif</a:t>
            </a:r>
            <a:endParaRPr lang="fr-FR" dirty="0">
              <a:solidFill>
                <a:schemeClr val="bg1"/>
              </a:solidFill>
              <a:latin typeface="Eras Demi ITC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644007" y="1844824"/>
            <a:ext cx="1944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Eras Demi ITC" pitchFamily="34" charset="0"/>
              </a:rPr>
              <a:t>Comportement ouvertement agressif</a:t>
            </a:r>
            <a:endParaRPr lang="fr-FR" dirty="0">
              <a:solidFill>
                <a:srgbClr val="FF0000"/>
              </a:solidFill>
              <a:latin typeface="Eras Demi ITC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644006" y="2924944"/>
            <a:ext cx="194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</a:rPr>
              <a:t>Comportement agressif passif</a:t>
            </a:r>
            <a:endParaRPr lang="fr-FR" dirty="0">
              <a:solidFill>
                <a:schemeClr val="accent6">
                  <a:lumMod val="75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96749" y="4438683"/>
            <a:ext cx="3711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Eras Demi ITC" pitchFamily="34" charset="0"/>
              </a:rPr>
              <a:t>Communication non violente</a:t>
            </a:r>
            <a:endParaRPr lang="fr-FR" dirty="0">
              <a:latin typeface="Eras Demi ITC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539552" y="5085184"/>
            <a:ext cx="1790706" cy="13681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Eras Demi ITC" pitchFamily="34" charset="0"/>
              </a:rPr>
              <a:t>Observations</a:t>
            </a:r>
            <a:endParaRPr lang="fr-FR" dirty="0">
              <a:latin typeface="Eras Demi ITC" pitchFamily="34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541420" y="5085184"/>
            <a:ext cx="1790706" cy="1368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Eras Demi ITC" pitchFamily="34" charset="0"/>
              </a:rPr>
              <a:t>Sentiments</a:t>
            </a:r>
            <a:endParaRPr lang="fr-FR" dirty="0">
              <a:latin typeface="Eras Demi ITC" pitchFamily="34" charset="0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4509486" y="5085184"/>
            <a:ext cx="1790706" cy="13681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Eras Demi ITC" pitchFamily="34" charset="0"/>
              </a:rPr>
              <a:t>Besoins</a:t>
            </a:r>
            <a:endParaRPr lang="fr-FR" dirty="0">
              <a:latin typeface="Eras Demi ITC" pitchFamily="34" charset="0"/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6453702" y="5085184"/>
            <a:ext cx="179070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Eras Demi ITC" pitchFamily="34" charset="0"/>
              </a:rPr>
              <a:t>Demandes</a:t>
            </a:r>
            <a:endParaRPr lang="fr-FR" dirty="0">
              <a:latin typeface="Eras Demi ITC" pitchFamily="34" charset="0"/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683568" y="4869160"/>
            <a:ext cx="7344816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7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Maitriser son animation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9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MERCI</a:t>
            </a:r>
            <a:endParaRPr lang="fr-FR" dirty="0"/>
          </a:p>
        </p:txBody>
      </p:sp>
      <p:pic>
        <p:nvPicPr>
          <p:cNvPr id="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5161" y="6373744"/>
            <a:ext cx="838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713767" y="6307987"/>
            <a:ext cx="22507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Toutes les  photos de cette présentation sont de </a:t>
            </a:r>
            <a:r>
              <a:rPr lang="fr-FR" sz="900" dirty="0">
                <a:solidFill>
                  <a:schemeClr val="bg1"/>
                </a:solidFill>
              </a:rPr>
              <a:t>M</a:t>
            </a:r>
            <a:r>
              <a:rPr lang="fr-FR" sz="900" dirty="0" smtClean="0">
                <a:solidFill>
                  <a:schemeClr val="bg1"/>
                </a:solidFill>
              </a:rPr>
              <a:t>axime </a:t>
            </a:r>
            <a:r>
              <a:rPr lang="fr-FR" sz="900" dirty="0">
                <a:solidFill>
                  <a:schemeClr val="bg1"/>
                </a:solidFill>
              </a:rPr>
              <a:t>B</a:t>
            </a:r>
            <a:r>
              <a:rPr lang="fr-FR" sz="900" dirty="0" smtClean="0">
                <a:solidFill>
                  <a:schemeClr val="bg1"/>
                </a:solidFill>
              </a:rPr>
              <a:t>onnet sous</a:t>
            </a:r>
            <a:r>
              <a:rPr lang="fr-FR" sz="900" dirty="0" smtClean="0"/>
              <a:t> </a:t>
            </a:r>
            <a:r>
              <a:rPr lang="fr-FR" sz="900" dirty="0" smtClean="0">
                <a:hlinkClick r:id="rId4"/>
              </a:rPr>
              <a:t>licence CC 4.0 BY NC ND</a:t>
            </a:r>
            <a:r>
              <a:rPr lang="fr-FR" sz="900" dirty="0" smtClean="0"/>
              <a:t> sauf exceptions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98357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maximebonnet</a:t>
            </a:r>
            <a:endParaRPr lang="fr-FR" dirty="0" smtClean="0"/>
          </a:p>
          <a:p>
            <a:r>
              <a:rPr lang="fr-FR" dirty="0" smtClean="0"/>
              <a:t>Innovation </a:t>
            </a:r>
            <a:r>
              <a:rPr lang="fr-FR" dirty="0" err="1" smtClean="0"/>
              <a:t>games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05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 quoi </a:t>
            </a:r>
          </a:p>
          <a:p>
            <a:r>
              <a:rPr lang="fr-FR" dirty="0"/>
              <a:t>ç</a:t>
            </a:r>
            <a:r>
              <a:rPr lang="fr-FR" dirty="0" smtClean="0"/>
              <a:t>a sert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97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Amélioration continue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45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Façon</a:t>
            </a:r>
          </a:p>
          <a:p>
            <a:r>
              <a:rPr lang="fr-FR" dirty="0"/>
              <a:t>d</a:t>
            </a:r>
            <a:r>
              <a:rPr lang="fr-FR" dirty="0" smtClean="0"/>
              <a:t>e produire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44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Forces</a:t>
            </a:r>
          </a:p>
          <a:p>
            <a:r>
              <a:rPr lang="fr-FR" dirty="0"/>
              <a:t>e</a:t>
            </a:r>
            <a:r>
              <a:rPr lang="fr-FR" dirty="0" smtClean="0"/>
              <a:t>t faiblesses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48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Exercice</a:t>
            </a:r>
          </a:p>
          <a:p>
            <a:r>
              <a:rPr lang="fr-FR" dirty="0" smtClean="0"/>
              <a:t>régulier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705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8604</TotalTime>
  <Words>268</Words>
  <Application>Microsoft Office PowerPoint</Application>
  <PresentationFormat>Affichage à l'écran (4:3)</PresentationFormat>
  <Paragraphs>116</Paragraphs>
  <Slides>39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Thème Office</vt:lpstr>
      <vt:lpstr>J’anime une rétrospective productive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J’anime une rétrospective productive</dc:title>
  <dc:creator>BONNET Maxime (EXT SNCF)</dc:creator>
  <cp:lastModifiedBy>bonnetma</cp:lastModifiedBy>
  <cp:revision>103</cp:revision>
  <dcterms:created xsi:type="dcterms:W3CDTF">2016-04-04T14:53:43Z</dcterms:created>
  <dcterms:modified xsi:type="dcterms:W3CDTF">2016-11-08T15:50:04Z</dcterms:modified>
</cp:coreProperties>
</file>