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60" d="100"/>
          <a:sy n="60" d="100"/>
        </p:scale>
        <p:origin x="861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8D558-CC5C-491B-9608-3F093D0EF3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College towns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AE715-CFA6-4E31-819B-66E333EE1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Narrowing the search based on venues nearby</a:t>
            </a:r>
          </a:p>
        </p:txBody>
      </p:sp>
    </p:spTree>
    <p:extLst>
      <p:ext uri="{BB962C8B-B14F-4D97-AF65-F5344CB8AC3E}">
        <p14:creationId xmlns:p14="http://schemas.microsoft.com/office/powerpoint/2010/main" val="610872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995C2-6BB3-4BC7-B194-3CEC36B9F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 schools being considered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F2321-AEBE-423C-AF7E-9C03AC32D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2356998"/>
          </a:xfrm>
        </p:spPr>
        <p:txBody>
          <a:bodyPr numCol="2">
            <a:normAutofit/>
          </a:bodyPr>
          <a:lstStyle/>
          <a:p>
            <a:r>
              <a:rPr lang="en-US" dirty="0"/>
              <a:t>Northwestern University (Evanston, Illinois)</a:t>
            </a:r>
          </a:p>
          <a:p>
            <a:r>
              <a:rPr lang="en-US" dirty="0"/>
              <a:t>University of Michigan (Ann Arbor, Michigan)</a:t>
            </a:r>
          </a:p>
          <a:p>
            <a:r>
              <a:rPr lang="en-US" dirty="0"/>
              <a:t>Stanford (Palo Alto, California)</a:t>
            </a:r>
          </a:p>
          <a:p>
            <a:r>
              <a:rPr lang="en-US" dirty="0"/>
              <a:t>Auburn (Auburn, Alabama)</a:t>
            </a:r>
          </a:p>
          <a:p>
            <a:r>
              <a:rPr lang="en-US" dirty="0"/>
              <a:t>Florida State (</a:t>
            </a:r>
            <a:r>
              <a:rPr lang="en-US" dirty="0" err="1"/>
              <a:t>Talllahasse</a:t>
            </a:r>
            <a:r>
              <a:rPr lang="en-US" dirty="0"/>
              <a:t>, Florida)</a:t>
            </a:r>
          </a:p>
          <a:p>
            <a:r>
              <a:rPr lang="en-US" dirty="0"/>
              <a:t>Wellesley College (Wellesley, Massachusetts)</a:t>
            </a:r>
          </a:p>
          <a:p>
            <a:r>
              <a:rPr lang="en-US" dirty="0"/>
              <a:t>Tufts (Medford, Massachusetts)</a:t>
            </a:r>
          </a:p>
          <a:p>
            <a:r>
              <a:rPr lang="en-US" dirty="0"/>
              <a:t>Columbia University (New York City, New York)</a:t>
            </a:r>
          </a:p>
          <a:p>
            <a:r>
              <a:rPr lang="en-US" dirty="0"/>
              <a:t>Duke University (Durham, North Carolina)</a:t>
            </a:r>
          </a:p>
          <a:p>
            <a:r>
              <a:rPr lang="en-US" dirty="0"/>
              <a:t>Washington University (St. Louis, </a:t>
            </a:r>
            <a:r>
              <a:rPr lang="en-US" dirty="0" err="1"/>
              <a:t>Missouris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40511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995C2-6BB3-4BC7-B194-3CEC36B9F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E608CD-B7B9-4460-ADFD-BFCA11038C97}"/>
              </a:ext>
            </a:extLst>
          </p:cNvPr>
          <p:cNvSpPr txBox="1">
            <a:spLocks/>
          </p:cNvSpPr>
          <p:nvPr/>
        </p:nvSpPr>
        <p:spPr>
          <a:xfrm>
            <a:off x="388710" y="1842204"/>
            <a:ext cx="11298382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Several colleges form one cluster suggesting they have a similar make-up of venues in the area; these are primarily schools in urban areas:</a:t>
            </a:r>
          </a:p>
          <a:p>
            <a:pPr lvl="1"/>
            <a:r>
              <a:rPr lang="en-US" dirty="0"/>
              <a:t>Northwestern University,  University of Michigan, Auburn University, Florida State, Columbia University, and Washington University</a:t>
            </a:r>
          </a:p>
          <a:p>
            <a:r>
              <a:rPr lang="en-US" dirty="0"/>
              <a:t>Four colleges do not fit into that cluster and, instead, fit into their own unique clusters.  They present a more unique “college life”: </a:t>
            </a:r>
          </a:p>
          <a:p>
            <a:pPr lvl="1"/>
            <a:r>
              <a:rPr lang="en-US" dirty="0"/>
              <a:t>Wellesley, Duke, Stanford, and Tufts</a:t>
            </a:r>
          </a:p>
          <a:p>
            <a:pPr lvl="1"/>
            <a:r>
              <a:rPr lang="en-US" dirty="0"/>
              <a:t>Wellesley and Duke have significantly less venues in their area than others suggesting they are in less urban areas</a:t>
            </a:r>
          </a:p>
        </p:txBody>
      </p:sp>
    </p:spTree>
    <p:extLst>
      <p:ext uri="{BB962C8B-B14F-4D97-AF65-F5344CB8AC3E}">
        <p14:creationId xmlns:p14="http://schemas.microsoft.com/office/powerpoint/2010/main" val="3329994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995C2-6BB3-4BC7-B194-3CEC36B9F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E608CD-B7B9-4460-ADFD-BFCA11038C97}"/>
              </a:ext>
            </a:extLst>
          </p:cNvPr>
          <p:cNvSpPr txBox="1">
            <a:spLocks/>
          </p:cNvSpPr>
          <p:nvPr/>
        </p:nvSpPr>
        <p:spPr>
          <a:xfrm>
            <a:off x="312426" y="1715956"/>
            <a:ext cx="11298382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 a web-based service that assists students in selecting schools, we accept requests from prospective high school students to compare colleges and universities along a variety of factors.  As high school students prepare to apply to colleges, they want to consider their college experience.  What type of college town are their target schools based in? </a:t>
            </a:r>
          </a:p>
          <a:p>
            <a:r>
              <a:rPr lang="en-US" dirty="0"/>
              <a:t>They can't afford to visit all.  Therefore, we will leverage the Foursquare API and develop a K-means clustering to get some sense of what types of environments exist and how similar different schools are. </a:t>
            </a:r>
          </a:p>
        </p:txBody>
      </p:sp>
    </p:spTree>
    <p:extLst>
      <p:ext uri="{BB962C8B-B14F-4D97-AF65-F5344CB8AC3E}">
        <p14:creationId xmlns:p14="http://schemas.microsoft.com/office/powerpoint/2010/main" val="123531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995C2-6BB3-4BC7-B194-3CEC36B9F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E608CD-B7B9-4460-ADFD-BFCA11038C97}"/>
              </a:ext>
            </a:extLst>
          </p:cNvPr>
          <p:cNvSpPr txBox="1">
            <a:spLocks/>
          </p:cNvSpPr>
          <p:nvPr/>
        </p:nvSpPr>
        <p:spPr>
          <a:xfrm>
            <a:off x="446809" y="1589848"/>
            <a:ext cx="11298382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used the Foursquare API and the school address to pull the top venues around with a 1 kilometer radius of the school, easily within walking distance.  </a:t>
            </a:r>
          </a:p>
          <a:p>
            <a:pPr lvl="1"/>
            <a:r>
              <a:rPr lang="en-US" dirty="0"/>
              <a:t>The Foursquare data is regularly updated, high quality data set for understanding the types of venues that exist whether it be coffee shops, bars, or parks.  </a:t>
            </a:r>
          </a:p>
          <a:p>
            <a:pPr lvl="1"/>
            <a:r>
              <a:rPr lang="en-US" dirty="0"/>
              <a:t>To use this data, we will take the school addresses and use the </a:t>
            </a:r>
            <a:r>
              <a:rPr lang="en-US" dirty="0" err="1"/>
              <a:t>geopy.goecoders</a:t>
            </a:r>
            <a:r>
              <a:rPr lang="en-US" dirty="0"/>
              <a:t> package to convert them into latitudes and longitudes for each school.  We will then retrieve the nearby venues from the API.</a:t>
            </a:r>
          </a:p>
        </p:txBody>
      </p:sp>
    </p:spTree>
    <p:extLst>
      <p:ext uri="{BB962C8B-B14F-4D97-AF65-F5344CB8AC3E}">
        <p14:creationId xmlns:p14="http://schemas.microsoft.com/office/powerpoint/2010/main" val="2847450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B9938-A5B7-43C2-9348-03208555F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of nearby venues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27F44D-DDDC-4B42-A748-3A519B392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418" y="2263623"/>
            <a:ext cx="4201950" cy="3678303"/>
          </a:xfrm>
        </p:spPr>
        <p:txBody>
          <a:bodyPr/>
          <a:lstStyle/>
          <a:p>
            <a:r>
              <a:rPr lang="en-US" dirty="0"/>
              <a:t>Number of venues within 1km of school vary with range from 21 (</a:t>
            </a:r>
            <a:r>
              <a:rPr lang="en-US" dirty="0" err="1"/>
              <a:t>Wellesey</a:t>
            </a:r>
            <a:r>
              <a:rPr lang="en-US" dirty="0"/>
              <a:t> College) to 100 (maximum number pulled; Michigan and Columbia)</a:t>
            </a:r>
          </a:p>
          <a:p>
            <a:r>
              <a:rPr lang="en-US" dirty="0"/>
              <a:t>This is likely to </a:t>
            </a:r>
            <a:r>
              <a:rPr lang="en-US" dirty="0" err="1"/>
              <a:t>to</a:t>
            </a:r>
            <a:r>
              <a:rPr lang="en-US" dirty="0"/>
              <a:t> the setting of each school with Wellesley being more secluded and schools like Northwestern and Columbia being in urban areas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C97943-5700-4E1F-B4A1-B411077396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24" t="38261" r="51211" b="30551"/>
          <a:stretch/>
        </p:blipFill>
        <p:spPr>
          <a:xfrm>
            <a:off x="4723074" y="2552368"/>
            <a:ext cx="7032507" cy="389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110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EBB69-6433-4201-9FF4-5831EE8CC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college area cluster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9384B514-1FF7-401B-8B47-5D761565C0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6818632"/>
              </p:ext>
            </p:extLst>
          </p:nvPr>
        </p:nvGraphicFramePr>
        <p:xfrm>
          <a:off x="537972" y="2796711"/>
          <a:ext cx="11190201" cy="3678236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1017291">
                  <a:extLst>
                    <a:ext uri="{9D8B030D-6E8A-4147-A177-3AD203B41FA5}">
                      <a16:colId xmlns:a16="http://schemas.microsoft.com/office/drawing/2014/main" val="380572750"/>
                    </a:ext>
                  </a:extLst>
                </a:gridCol>
                <a:gridCol w="1017291">
                  <a:extLst>
                    <a:ext uri="{9D8B030D-6E8A-4147-A177-3AD203B41FA5}">
                      <a16:colId xmlns:a16="http://schemas.microsoft.com/office/drawing/2014/main" val="2372629974"/>
                    </a:ext>
                  </a:extLst>
                </a:gridCol>
                <a:gridCol w="1017291">
                  <a:extLst>
                    <a:ext uri="{9D8B030D-6E8A-4147-A177-3AD203B41FA5}">
                      <a16:colId xmlns:a16="http://schemas.microsoft.com/office/drawing/2014/main" val="2533705608"/>
                    </a:ext>
                  </a:extLst>
                </a:gridCol>
                <a:gridCol w="1017291">
                  <a:extLst>
                    <a:ext uri="{9D8B030D-6E8A-4147-A177-3AD203B41FA5}">
                      <a16:colId xmlns:a16="http://schemas.microsoft.com/office/drawing/2014/main" val="2533849932"/>
                    </a:ext>
                  </a:extLst>
                </a:gridCol>
                <a:gridCol w="1017291">
                  <a:extLst>
                    <a:ext uri="{9D8B030D-6E8A-4147-A177-3AD203B41FA5}">
                      <a16:colId xmlns:a16="http://schemas.microsoft.com/office/drawing/2014/main" val="2376301777"/>
                    </a:ext>
                  </a:extLst>
                </a:gridCol>
                <a:gridCol w="1017291">
                  <a:extLst>
                    <a:ext uri="{9D8B030D-6E8A-4147-A177-3AD203B41FA5}">
                      <a16:colId xmlns:a16="http://schemas.microsoft.com/office/drawing/2014/main" val="1583040621"/>
                    </a:ext>
                  </a:extLst>
                </a:gridCol>
                <a:gridCol w="1017291">
                  <a:extLst>
                    <a:ext uri="{9D8B030D-6E8A-4147-A177-3AD203B41FA5}">
                      <a16:colId xmlns:a16="http://schemas.microsoft.com/office/drawing/2014/main" val="980037445"/>
                    </a:ext>
                  </a:extLst>
                </a:gridCol>
                <a:gridCol w="1017291">
                  <a:extLst>
                    <a:ext uri="{9D8B030D-6E8A-4147-A177-3AD203B41FA5}">
                      <a16:colId xmlns:a16="http://schemas.microsoft.com/office/drawing/2014/main" val="783918393"/>
                    </a:ext>
                  </a:extLst>
                </a:gridCol>
                <a:gridCol w="1017291">
                  <a:extLst>
                    <a:ext uri="{9D8B030D-6E8A-4147-A177-3AD203B41FA5}">
                      <a16:colId xmlns:a16="http://schemas.microsoft.com/office/drawing/2014/main" val="2266193627"/>
                    </a:ext>
                  </a:extLst>
                </a:gridCol>
                <a:gridCol w="1017291">
                  <a:extLst>
                    <a:ext uri="{9D8B030D-6E8A-4147-A177-3AD203B41FA5}">
                      <a16:colId xmlns:a16="http://schemas.microsoft.com/office/drawing/2014/main" val="2174470494"/>
                    </a:ext>
                  </a:extLst>
                </a:gridCol>
                <a:gridCol w="1017291">
                  <a:extLst>
                    <a:ext uri="{9D8B030D-6E8A-4147-A177-3AD203B41FA5}">
                      <a16:colId xmlns:a16="http://schemas.microsoft.com/office/drawing/2014/main" val="2675702133"/>
                    </a:ext>
                  </a:extLst>
                </a:gridCol>
              </a:tblGrid>
              <a:tr h="626083">
                <a:tc>
                  <a:txBody>
                    <a:bodyPr/>
                    <a:lstStyle/>
                    <a:p>
                      <a:r>
                        <a:rPr lang="en-US" sz="800" b="1" dirty="0"/>
                        <a:t>School</a:t>
                      </a:r>
                    </a:p>
                  </a:txBody>
                  <a:tcPr marL="39130" marR="39130" marT="19565" marB="19565" anchor="ctr"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1st Most Common Venue</a:t>
                      </a:r>
                    </a:p>
                  </a:txBody>
                  <a:tcPr marL="39130" marR="39130" marT="19565" marB="19565" anchor="ctr"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2nd Most Common Venue</a:t>
                      </a:r>
                    </a:p>
                  </a:txBody>
                  <a:tcPr marL="39130" marR="39130" marT="19565" marB="19565" anchor="ctr"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3rd Most Common Venue</a:t>
                      </a:r>
                    </a:p>
                  </a:txBody>
                  <a:tcPr marL="39130" marR="39130" marT="19565" marB="19565" anchor="ctr"/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4th Most Common Venue</a:t>
                      </a:r>
                    </a:p>
                  </a:txBody>
                  <a:tcPr marL="39130" marR="39130" marT="19565" marB="19565" anchor="ctr"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5th Most Common Venue</a:t>
                      </a:r>
                    </a:p>
                  </a:txBody>
                  <a:tcPr marL="39130" marR="39130" marT="19565" marB="19565" anchor="ctr"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6th Most Common Venue</a:t>
                      </a:r>
                    </a:p>
                  </a:txBody>
                  <a:tcPr marL="39130" marR="39130" marT="19565" marB="19565" anchor="ctr"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7th Most Common Venue</a:t>
                      </a:r>
                    </a:p>
                  </a:txBody>
                  <a:tcPr marL="39130" marR="39130" marT="19565" marB="19565" anchor="ctr"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8th Most Common Venue</a:t>
                      </a:r>
                    </a:p>
                  </a:txBody>
                  <a:tcPr marL="39130" marR="39130" marT="19565" marB="19565" anchor="ctr"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9th Most Common Venue</a:t>
                      </a:r>
                    </a:p>
                  </a:txBody>
                  <a:tcPr marL="39130" marR="39130" marT="19565" marB="19565" anchor="ctr"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10th Most Common Venue</a:t>
                      </a:r>
                    </a:p>
                  </a:txBody>
                  <a:tcPr marL="39130" marR="39130" marT="19565" marB="19565" anchor="ctr"/>
                </a:tc>
                <a:extLst>
                  <a:ext uri="{0D108BD9-81ED-4DB2-BD59-A6C34878D82A}">
                    <a16:rowId xmlns:a16="http://schemas.microsoft.com/office/drawing/2014/main" val="1796736881"/>
                  </a:ext>
                </a:extLst>
              </a:tr>
              <a:tr h="626083">
                <a:tc>
                  <a:txBody>
                    <a:bodyPr/>
                    <a:lstStyle/>
                    <a:p>
                      <a:r>
                        <a:rPr lang="en-US" sz="800" b="1"/>
                        <a:t>Northwestern University</a:t>
                      </a:r>
                    </a:p>
                  </a:txBody>
                  <a:tcPr marL="39130" marR="39130" marT="19565" marB="19565"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Coffee Shop</a:t>
                      </a:r>
                    </a:p>
                  </a:txBody>
                  <a:tcPr marL="39130" marR="39130" marT="19565" marB="19565"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Park</a:t>
                      </a:r>
                    </a:p>
                  </a:txBody>
                  <a:tcPr marL="39130" marR="39130" marT="19565" marB="19565"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American Restaurant</a:t>
                      </a:r>
                    </a:p>
                  </a:txBody>
                  <a:tcPr marL="39130" marR="39130" marT="19565" marB="19565"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Asian Restaurant</a:t>
                      </a:r>
                    </a:p>
                  </a:txBody>
                  <a:tcPr marL="39130" marR="39130" marT="19565" marB="19565"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Thai Restaurant</a:t>
                      </a:r>
                    </a:p>
                  </a:txBody>
                  <a:tcPr marL="39130" marR="39130" marT="19565" marB="19565"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Pizza Place</a:t>
                      </a:r>
                    </a:p>
                  </a:txBody>
                  <a:tcPr marL="39130" marR="39130" marT="19565" marB="19565"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Sandwich Place</a:t>
                      </a:r>
                    </a:p>
                  </a:txBody>
                  <a:tcPr marL="39130" marR="39130" marT="19565" marB="19565"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Bar</a:t>
                      </a:r>
                    </a:p>
                  </a:txBody>
                  <a:tcPr marL="39130" marR="39130" marT="19565" marB="19565"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New American Restaurant</a:t>
                      </a:r>
                    </a:p>
                  </a:txBody>
                  <a:tcPr marL="39130" marR="39130" marT="19565" marB="19565"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Mexican Restaurant</a:t>
                      </a:r>
                    </a:p>
                  </a:txBody>
                  <a:tcPr marL="39130" marR="39130" marT="19565" marB="19565" anchor="ctr"/>
                </a:tc>
                <a:extLst>
                  <a:ext uri="{0D108BD9-81ED-4DB2-BD59-A6C34878D82A}">
                    <a16:rowId xmlns:a16="http://schemas.microsoft.com/office/drawing/2014/main" val="1953791101"/>
                  </a:ext>
                </a:extLst>
              </a:tr>
              <a:tr h="508692">
                <a:tc>
                  <a:txBody>
                    <a:bodyPr/>
                    <a:lstStyle/>
                    <a:p>
                      <a:r>
                        <a:rPr lang="en-US" sz="800" b="1"/>
                        <a:t>University of Michigan</a:t>
                      </a:r>
                    </a:p>
                  </a:txBody>
                  <a:tcPr marL="39130" marR="39130" marT="19565" marB="19565"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Coffee Shop</a:t>
                      </a:r>
                    </a:p>
                  </a:txBody>
                  <a:tcPr marL="39130" marR="39130" marT="19565" marB="19565"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Pizza Place</a:t>
                      </a:r>
                    </a:p>
                  </a:txBody>
                  <a:tcPr marL="39130" marR="39130" marT="19565" marB="19565"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Bar</a:t>
                      </a:r>
                    </a:p>
                  </a:txBody>
                  <a:tcPr marL="39130" marR="39130" marT="19565" marB="19565"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Clothing Store</a:t>
                      </a:r>
                    </a:p>
                  </a:txBody>
                  <a:tcPr marL="39130" marR="39130" marT="19565" marB="19565"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Korean Restaurant</a:t>
                      </a:r>
                    </a:p>
                  </a:txBody>
                  <a:tcPr marL="39130" marR="39130" marT="19565" marB="19565"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American Restaurant</a:t>
                      </a:r>
                    </a:p>
                  </a:txBody>
                  <a:tcPr marL="39130" marR="39130" marT="19565" marB="19565"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Noodle House</a:t>
                      </a:r>
                    </a:p>
                  </a:txBody>
                  <a:tcPr marL="39130" marR="39130" marT="19565" marB="19565"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Mexican Restaurant</a:t>
                      </a:r>
                    </a:p>
                  </a:txBody>
                  <a:tcPr marL="39130" marR="39130" marT="19565" marB="19565"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Sandwich Place</a:t>
                      </a:r>
                    </a:p>
                  </a:txBody>
                  <a:tcPr marL="39130" marR="39130" marT="19565" marB="19565"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Museum</a:t>
                      </a:r>
                    </a:p>
                  </a:txBody>
                  <a:tcPr marL="39130" marR="39130" marT="19565" marB="19565" anchor="ctr"/>
                </a:tc>
                <a:extLst>
                  <a:ext uri="{0D108BD9-81ED-4DB2-BD59-A6C34878D82A}">
                    <a16:rowId xmlns:a16="http://schemas.microsoft.com/office/drawing/2014/main" val="492903652"/>
                  </a:ext>
                </a:extLst>
              </a:tr>
              <a:tr h="508692">
                <a:tc>
                  <a:txBody>
                    <a:bodyPr/>
                    <a:lstStyle/>
                    <a:p>
                      <a:r>
                        <a:rPr lang="en-US" sz="800" b="1"/>
                        <a:t>Auburn University</a:t>
                      </a:r>
                    </a:p>
                  </a:txBody>
                  <a:tcPr marL="39130" marR="39130" marT="19565" marB="19565"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Sandwich Place</a:t>
                      </a:r>
                    </a:p>
                  </a:txBody>
                  <a:tcPr marL="39130" marR="39130" marT="19565" marB="19565"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American Restaurant</a:t>
                      </a:r>
                    </a:p>
                  </a:txBody>
                  <a:tcPr marL="39130" marR="39130" marT="19565" marB="19565"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Pizza Place</a:t>
                      </a:r>
                    </a:p>
                  </a:txBody>
                  <a:tcPr marL="39130" marR="39130" marT="19565" marB="19565"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Coffee Shop</a:t>
                      </a:r>
                    </a:p>
                  </a:txBody>
                  <a:tcPr marL="39130" marR="39130" marT="19565" marB="19565"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Mediterranean Restaurant</a:t>
                      </a:r>
                    </a:p>
                  </a:txBody>
                  <a:tcPr marL="39130" marR="39130" marT="19565" marB="19565"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Burger Joint</a:t>
                      </a:r>
                    </a:p>
                  </a:txBody>
                  <a:tcPr marL="39130" marR="39130" marT="19565" marB="19565"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Fast Food Restaurant</a:t>
                      </a:r>
                    </a:p>
                  </a:txBody>
                  <a:tcPr marL="39130" marR="39130" marT="19565" marB="19565"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College Cafeteria</a:t>
                      </a:r>
                    </a:p>
                  </a:txBody>
                  <a:tcPr marL="39130" marR="39130" marT="19565" marB="19565"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Sushi Restaurant</a:t>
                      </a:r>
                    </a:p>
                  </a:txBody>
                  <a:tcPr marL="39130" marR="39130" marT="19565" marB="19565"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Deli / Bodega</a:t>
                      </a:r>
                    </a:p>
                  </a:txBody>
                  <a:tcPr marL="39130" marR="39130" marT="19565" marB="19565" anchor="ctr"/>
                </a:tc>
                <a:extLst>
                  <a:ext uri="{0D108BD9-81ED-4DB2-BD59-A6C34878D82A}">
                    <a16:rowId xmlns:a16="http://schemas.microsoft.com/office/drawing/2014/main" val="754619157"/>
                  </a:ext>
                </a:extLst>
              </a:tr>
              <a:tr h="391302">
                <a:tc>
                  <a:txBody>
                    <a:bodyPr/>
                    <a:lstStyle/>
                    <a:p>
                      <a:r>
                        <a:rPr lang="en-US" sz="800" b="1"/>
                        <a:t>Florida State</a:t>
                      </a:r>
                    </a:p>
                  </a:txBody>
                  <a:tcPr marL="39130" marR="39130" marT="19565" marB="19565"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Sandwich Place</a:t>
                      </a:r>
                    </a:p>
                  </a:txBody>
                  <a:tcPr marL="39130" marR="39130" marT="19565" marB="19565"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Bar</a:t>
                      </a:r>
                    </a:p>
                  </a:txBody>
                  <a:tcPr marL="39130" marR="39130" marT="19565" marB="19565"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Coffee Shop</a:t>
                      </a:r>
                    </a:p>
                  </a:txBody>
                  <a:tcPr marL="39130" marR="39130" marT="19565" marB="19565"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Italian Restaurant</a:t>
                      </a:r>
                    </a:p>
                  </a:txBody>
                  <a:tcPr marL="39130" marR="39130" marT="19565" marB="19565"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Restaurant</a:t>
                      </a:r>
                    </a:p>
                  </a:txBody>
                  <a:tcPr marL="39130" marR="39130" marT="19565" marB="19565"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Grocery Store</a:t>
                      </a:r>
                    </a:p>
                  </a:txBody>
                  <a:tcPr marL="39130" marR="39130" marT="19565" marB="19565"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Pizza Place</a:t>
                      </a:r>
                    </a:p>
                  </a:txBody>
                  <a:tcPr marL="39130" marR="39130" marT="19565" marB="19565"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Donut Shop</a:t>
                      </a:r>
                    </a:p>
                  </a:txBody>
                  <a:tcPr marL="39130" marR="39130" marT="19565" marB="19565"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Student Center</a:t>
                      </a:r>
                    </a:p>
                  </a:txBody>
                  <a:tcPr marL="39130" marR="39130" marT="19565" marB="19565"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Liquor Store</a:t>
                      </a:r>
                    </a:p>
                  </a:txBody>
                  <a:tcPr marL="39130" marR="39130" marT="19565" marB="19565" anchor="ctr"/>
                </a:tc>
                <a:extLst>
                  <a:ext uri="{0D108BD9-81ED-4DB2-BD59-A6C34878D82A}">
                    <a16:rowId xmlns:a16="http://schemas.microsoft.com/office/drawing/2014/main" val="3361336067"/>
                  </a:ext>
                </a:extLst>
              </a:tr>
              <a:tr h="508692">
                <a:tc>
                  <a:txBody>
                    <a:bodyPr/>
                    <a:lstStyle/>
                    <a:p>
                      <a:r>
                        <a:rPr lang="en-US" sz="800" b="1"/>
                        <a:t>Columbia University</a:t>
                      </a:r>
                    </a:p>
                  </a:txBody>
                  <a:tcPr marL="39130" marR="39130" marT="19565" marB="19565"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Coffee Shop</a:t>
                      </a:r>
                    </a:p>
                  </a:txBody>
                  <a:tcPr marL="39130" marR="39130" marT="19565" marB="19565"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Park</a:t>
                      </a:r>
                    </a:p>
                  </a:txBody>
                  <a:tcPr marL="39130" marR="39130" marT="19565" marB="19565"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Café</a:t>
                      </a:r>
                    </a:p>
                  </a:txBody>
                  <a:tcPr marL="39130" marR="39130" marT="19565" marB="19565"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American Restaurant</a:t>
                      </a:r>
                    </a:p>
                  </a:txBody>
                  <a:tcPr marL="39130" marR="39130" marT="19565" marB="19565"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Italian Restaurant</a:t>
                      </a:r>
                    </a:p>
                  </a:txBody>
                  <a:tcPr marL="39130" marR="39130" marT="19565" marB="19565"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Seafood Restaurant</a:t>
                      </a:r>
                    </a:p>
                  </a:txBody>
                  <a:tcPr marL="39130" marR="39130" marT="19565" marB="19565"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Grocery Store</a:t>
                      </a:r>
                    </a:p>
                  </a:txBody>
                  <a:tcPr marL="39130" marR="39130" marT="19565" marB="19565"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Bookstore</a:t>
                      </a:r>
                    </a:p>
                  </a:txBody>
                  <a:tcPr marL="39130" marR="39130" marT="19565" marB="19565"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Playground</a:t>
                      </a:r>
                    </a:p>
                  </a:txBody>
                  <a:tcPr marL="39130" marR="39130" marT="19565" marB="19565"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Chinese Restaurant</a:t>
                      </a:r>
                    </a:p>
                  </a:txBody>
                  <a:tcPr marL="39130" marR="39130" marT="19565" marB="19565" anchor="ctr"/>
                </a:tc>
                <a:extLst>
                  <a:ext uri="{0D108BD9-81ED-4DB2-BD59-A6C34878D82A}">
                    <a16:rowId xmlns:a16="http://schemas.microsoft.com/office/drawing/2014/main" val="3259204219"/>
                  </a:ext>
                </a:extLst>
              </a:tr>
              <a:tr h="508692">
                <a:tc>
                  <a:txBody>
                    <a:bodyPr/>
                    <a:lstStyle/>
                    <a:p>
                      <a:r>
                        <a:rPr lang="en-US" sz="800" b="1" dirty="0"/>
                        <a:t>Washington University</a:t>
                      </a:r>
                    </a:p>
                  </a:txBody>
                  <a:tcPr marL="39130" marR="39130" marT="19565" marB="19565"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American Restaurant</a:t>
                      </a:r>
                    </a:p>
                  </a:txBody>
                  <a:tcPr marL="39130" marR="39130" marT="19565" marB="19565"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Candy Store</a:t>
                      </a:r>
                    </a:p>
                  </a:txBody>
                  <a:tcPr marL="39130" marR="39130" marT="19565" marB="19565"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Thai Restaurant</a:t>
                      </a:r>
                    </a:p>
                  </a:txBody>
                  <a:tcPr marL="39130" marR="39130" marT="19565" marB="19565"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Ice Cream Shop</a:t>
                      </a:r>
                    </a:p>
                  </a:txBody>
                  <a:tcPr marL="39130" marR="39130" marT="19565" marB="19565"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Hookah Bar</a:t>
                      </a:r>
                    </a:p>
                  </a:txBody>
                  <a:tcPr marL="39130" marR="39130" marT="19565" marB="19565"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Coffee Shop</a:t>
                      </a:r>
                    </a:p>
                  </a:txBody>
                  <a:tcPr marL="39130" marR="39130" marT="19565" marB="19565"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Thrift / Vintage Store</a:t>
                      </a:r>
                    </a:p>
                  </a:txBody>
                  <a:tcPr marL="39130" marR="39130" marT="19565" marB="19565"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Pizza Place</a:t>
                      </a:r>
                    </a:p>
                  </a:txBody>
                  <a:tcPr marL="39130" marR="39130" marT="19565" marB="19565"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Music Venue</a:t>
                      </a:r>
                    </a:p>
                  </a:txBody>
                  <a:tcPr marL="39130" marR="39130" marT="19565" marB="19565"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Golf Course</a:t>
                      </a:r>
                    </a:p>
                  </a:txBody>
                  <a:tcPr marL="39130" marR="39130" marT="19565" marB="19565" anchor="ctr"/>
                </a:tc>
                <a:extLst>
                  <a:ext uri="{0D108BD9-81ED-4DB2-BD59-A6C34878D82A}">
                    <a16:rowId xmlns:a16="http://schemas.microsoft.com/office/drawing/2014/main" val="948383643"/>
                  </a:ext>
                </a:extLst>
              </a:tr>
            </a:tbl>
          </a:graphicData>
        </a:graphic>
      </p:graphicFrame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BFC04A3E-AA77-48C7-A8EB-3D5361255800}"/>
              </a:ext>
            </a:extLst>
          </p:cNvPr>
          <p:cNvSpPr txBox="1">
            <a:spLocks/>
          </p:cNvSpPr>
          <p:nvPr/>
        </p:nvSpPr>
        <p:spPr>
          <a:xfrm>
            <a:off x="454088" y="1945572"/>
            <a:ext cx="11362434" cy="700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first cluster contains a majority of the schools.  Their top nearby </a:t>
            </a:r>
            <a:r>
              <a:rPr lang="en-US" dirty="0" err="1"/>
              <a:t>veunues</a:t>
            </a:r>
            <a:r>
              <a:rPr lang="en-US" dirty="0"/>
              <a:t> include a high number of coffee shops and American restaurants.</a:t>
            </a:r>
          </a:p>
        </p:txBody>
      </p:sp>
    </p:spTree>
    <p:extLst>
      <p:ext uri="{BB962C8B-B14F-4D97-AF65-F5344CB8AC3E}">
        <p14:creationId xmlns:p14="http://schemas.microsoft.com/office/powerpoint/2010/main" val="4093445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EBB69-6433-4201-9FF4-5831EE8CC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college areas (1 of 2)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BFC04A3E-AA77-48C7-A8EB-3D5361255800}"/>
              </a:ext>
            </a:extLst>
          </p:cNvPr>
          <p:cNvSpPr txBox="1">
            <a:spLocks/>
          </p:cNvSpPr>
          <p:nvPr/>
        </p:nvSpPr>
        <p:spPr>
          <a:xfrm>
            <a:off x="454088" y="1945572"/>
            <a:ext cx="11362434" cy="700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second cluster contains only </a:t>
            </a:r>
            <a:r>
              <a:rPr lang="en-US" dirty="0" err="1"/>
              <a:t>Wellesey</a:t>
            </a:r>
            <a:r>
              <a:rPr lang="en-US" dirty="0"/>
              <a:t>.  Its top venues differ significantly from the other clusters with yoga studio, cosmetic shops, and spas topping the list. 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B4F6AC88-675F-4FC6-9581-5B081A40F8EA}"/>
              </a:ext>
            </a:extLst>
          </p:cNvPr>
          <p:cNvSpPr txBox="1">
            <a:spLocks/>
          </p:cNvSpPr>
          <p:nvPr/>
        </p:nvSpPr>
        <p:spPr>
          <a:xfrm>
            <a:off x="628575" y="4138807"/>
            <a:ext cx="11362434" cy="700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Next, is a cluster contains </a:t>
            </a:r>
            <a:r>
              <a:rPr lang="en-US" dirty="0" err="1"/>
              <a:t>Standford</a:t>
            </a:r>
            <a:r>
              <a:rPr lang="en-US" dirty="0"/>
              <a:t>.  While coffee shops rank high, there are not many food establishments in the list of nearby venues.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8B9EFBB-E352-49BB-BA1C-C816B878B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220691"/>
              </p:ext>
            </p:extLst>
          </p:nvPr>
        </p:nvGraphicFramePr>
        <p:xfrm>
          <a:off x="581027" y="2771458"/>
          <a:ext cx="11146850" cy="996978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1013350">
                  <a:extLst>
                    <a:ext uri="{9D8B030D-6E8A-4147-A177-3AD203B41FA5}">
                      <a16:colId xmlns:a16="http://schemas.microsoft.com/office/drawing/2014/main" val="3797074558"/>
                    </a:ext>
                  </a:extLst>
                </a:gridCol>
                <a:gridCol w="1013350">
                  <a:extLst>
                    <a:ext uri="{9D8B030D-6E8A-4147-A177-3AD203B41FA5}">
                      <a16:colId xmlns:a16="http://schemas.microsoft.com/office/drawing/2014/main" val="2346887864"/>
                    </a:ext>
                  </a:extLst>
                </a:gridCol>
                <a:gridCol w="1013350">
                  <a:extLst>
                    <a:ext uri="{9D8B030D-6E8A-4147-A177-3AD203B41FA5}">
                      <a16:colId xmlns:a16="http://schemas.microsoft.com/office/drawing/2014/main" val="3811594398"/>
                    </a:ext>
                  </a:extLst>
                </a:gridCol>
                <a:gridCol w="1013350">
                  <a:extLst>
                    <a:ext uri="{9D8B030D-6E8A-4147-A177-3AD203B41FA5}">
                      <a16:colId xmlns:a16="http://schemas.microsoft.com/office/drawing/2014/main" val="3102339462"/>
                    </a:ext>
                  </a:extLst>
                </a:gridCol>
                <a:gridCol w="1013350">
                  <a:extLst>
                    <a:ext uri="{9D8B030D-6E8A-4147-A177-3AD203B41FA5}">
                      <a16:colId xmlns:a16="http://schemas.microsoft.com/office/drawing/2014/main" val="2930528103"/>
                    </a:ext>
                  </a:extLst>
                </a:gridCol>
                <a:gridCol w="1013350">
                  <a:extLst>
                    <a:ext uri="{9D8B030D-6E8A-4147-A177-3AD203B41FA5}">
                      <a16:colId xmlns:a16="http://schemas.microsoft.com/office/drawing/2014/main" val="968684303"/>
                    </a:ext>
                  </a:extLst>
                </a:gridCol>
                <a:gridCol w="1013350">
                  <a:extLst>
                    <a:ext uri="{9D8B030D-6E8A-4147-A177-3AD203B41FA5}">
                      <a16:colId xmlns:a16="http://schemas.microsoft.com/office/drawing/2014/main" val="2100947903"/>
                    </a:ext>
                  </a:extLst>
                </a:gridCol>
                <a:gridCol w="1013350">
                  <a:extLst>
                    <a:ext uri="{9D8B030D-6E8A-4147-A177-3AD203B41FA5}">
                      <a16:colId xmlns:a16="http://schemas.microsoft.com/office/drawing/2014/main" val="3617194282"/>
                    </a:ext>
                  </a:extLst>
                </a:gridCol>
                <a:gridCol w="1013350">
                  <a:extLst>
                    <a:ext uri="{9D8B030D-6E8A-4147-A177-3AD203B41FA5}">
                      <a16:colId xmlns:a16="http://schemas.microsoft.com/office/drawing/2014/main" val="1863482370"/>
                    </a:ext>
                  </a:extLst>
                </a:gridCol>
                <a:gridCol w="1013350">
                  <a:extLst>
                    <a:ext uri="{9D8B030D-6E8A-4147-A177-3AD203B41FA5}">
                      <a16:colId xmlns:a16="http://schemas.microsoft.com/office/drawing/2014/main" val="2962025341"/>
                    </a:ext>
                  </a:extLst>
                </a:gridCol>
                <a:gridCol w="1013350">
                  <a:extLst>
                    <a:ext uri="{9D8B030D-6E8A-4147-A177-3AD203B41FA5}">
                      <a16:colId xmlns:a16="http://schemas.microsoft.com/office/drawing/2014/main" val="157378118"/>
                    </a:ext>
                  </a:extLst>
                </a:gridCol>
              </a:tblGrid>
              <a:tr h="498215">
                <a:tc>
                  <a:txBody>
                    <a:bodyPr/>
                    <a:lstStyle/>
                    <a:p>
                      <a:r>
                        <a:rPr lang="en-US" sz="800" b="1" dirty="0"/>
                        <a:t>School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1st Most Common Venue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2nd Most Common Venue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3rd Most Common Venue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4th Most Common Venue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5th Most Common Venue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6th Most Common Venue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7th Most Common Venue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8th Most Common Venue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9th Most Common Venue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10th Most Common Venue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833223"/>
                  </a:ext>
                </a:extLst>
              </a:tr>
              <a:tr h="498763">
                <a:tc>
                  <a:txBody>
                    <a:bodyPr/>
                    <a:lstStyle/>
                    <a:p>
                      <a:r>
                        <a:rPr lang="en-US" sz="800" b="1" dirty="0"/>
                        <a:t>Wellesley College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Yoga Studio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Cosmetics Shop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Spa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Cheese Shop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Lake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Fast Food Restaurant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Clothing Store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Coffee Shop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Italian Restaurant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Bus Stop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408416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43B383A-26B0-49E1-9F40-06200ECB9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051088"/>
              </p:ext>
            </p:extLst>
          </p:nvPr>
        </p:nvGraphicFramePr>
        <p:xfrm>
          <a:off x="628575" y="4946072"/>
          <a:ext cx="11059048" cy="1117089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1005368">
                  <a:extLst>
                    <a:ext uri="{9D8B030D-6E8A-4147-A177-3AD203B41FA5}">
                      <a16:colId xmlns:a16="http://schemas.microsoft.com/office/drawing/2014/main" val="80008172"/>
                    </a:ext>
                  </a:extLst>
                </a:gridCol>
                <a:gridCol w="1005368">
                  <a:extLst>
                    <a:ext uri="{9D8B030D-6E8A-4147-A177-3AD203B41FA5}">
                      <a16:colId xmlns:a16="http://schemas.microsoft.com/office/drawing/2014/main" val="4063512091"/>
                    </a:ext>
                  </a:extLst>
                </a:gridCol>
                <a:gridCol w="1005368">
                  <a:extLst>
                    <a:ext uri="{9D8B030D-6E8A-4147-A177-3AD203B41FA5}">
                      <a16:colId xmlns:a16="http://schemas.microsoft.com/office/drawing/2014/main" val="1346925677"/>
                    </a:ext>
                  </a:extLst>
                </a:gridCol>
                <a:gridCol w="1005368">
                  <a:extLst>
                    <a:ext uri="{9D8B030D-6E8A-4147-A177-3AD203B41FA5}">
                      <a16:colId xmlns:a16="http://schemas.microsoft.com/office/drawing/2014/main" val="4249011323"/>
                    </a:ext>
                  </a:extLst>
                </a:gridCol>
                <a:gridCol w="1005368">
                  <a:extLst>
                    <a:ext uri="{9D8B030D-6E8A-4147-A177-3AD203B41FA5}">
                      <a16:colId xmlns:a16="http://schemas.microsoft.com/office/drawing/2014/main" val="262281080"/>
                    </a:ext>
                  </a:extLst>
                </a:gridCol>
                <a:gridCol w="1005368">
                  <a:extLst>
                    <a:ext uri="{9D8B030D-6E8A-4147-A177-3AD203B41FA5}">
                      <a16:colId xmlns:a16="http://schemas.microsoft.com/office/drawing/2014/main" val="3910961245"/>
                    </a:ext>
                  </a:extLst>
                </a:gridCol>
                <a:gridCol w="1005368">
                  <a:extLst>
                    <a:ext uri="{9D8B030D-6E8A-4147-A177-3AD203B41FA5}">
                      <a16:colId xmlns:a16="http://schemas.microsoft.com/office/drawing/2014/main" val="2134709176"/>
                    </a:ext>
                  </a:extLst>
                </a:gridCol>
                <a:gridCol w="1005368">
                  <a:extLst>
                    <a:ext uri="{9D8B030D-6E8A-4147-A177-3AD203B41FA5}">
                      <a16:colId xmlns:a16="http://schemas.microsoft.com/office/drawing/2014/main" val="3194953636"/>
                    </a:ext>
                  </a:extLst>
                </a:gridCol>
                <a:gridCol w="1005368">
                  <a:extLst>
                    <a:ext uri="{9D8B030D-6E8A-4147-A177-3AD203B41FA5}">
                      <a16:colId xmlns:a16="http://schemas.microsoft.com/office/drawing/2014/main" val="3673583202"/>
                    </a:ext>
                  </a:extLst>
                </a:gridCol>
                <a:gridCol w="1005368">
                  <a:extLst>
                    <a:ext uri="{9D8B030D-6E8A-4147-A177-3AD203B41FA5}">
                      <a16:colId xmlns:a16="http://schemas.microsoft.com/office/drawing/2014/main" val="2878599746"/>
                    </a:ext>
                  </a:extLst>
                </a:gridCol>
                <a:gridCol w="1005368">
                  <a:extLst>
                    <a:ext uri="{9D8B030D-6E8A-4147-A177-3AD203B41FA5}">
                      <a16:colId xmlns:a16="http://schemas.microsoft.com/office/drawing/2014/main" val="896770776"/>
                    </a:ext>
                  </a:extLst>
                </a:gridCol>
              </a:tblGrid>
              <a:tr h="536409">
                <a:tc>
                  <a:txBody>
                    <a:bodyPr/>
                    <a:lstStyle/>
                    <a:p>
                      <a:r>
                        <a:rPr lang="en-US" sz="800" b="1" dirty="0"/>
                        <a:t>School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1st Most Common Venue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2nd Most Common Venue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3rd Most Common Venue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4th Most Common Venue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5th Most Common Venue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6th Most Common Venue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7th Most Common Venue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8th Most Common Venue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9th Most Common Venue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10th Most Common Venue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5987280"/>
                  </a:ext>
                </a:extLst>
              </a:tr>
              <a:tr h="580680">
                <a:tc>
                  <a:txBody>
                    <a:bodyPr/>
                    <a:lstStyle/>
                    <a:p>
                      <a:r>
                        <a:rPr lang="en-US" sz="800" b="1" dirty="0"/>
                        <a:t>Stanford University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Coffee Shop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Sculpture Garden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Café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College Cafeteria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Tennis Stadium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Sandwich Place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Park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Outdoor Sculpture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Monument / Landmark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Fountain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0472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2585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EBB69-6433-4201-9FF4-5831EE8CC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college areas (2 of 2)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BFC04A3E-AA77-48C7-A8EB-3D5361255800}"/>
              </a:ext>
            </a:extLst>
          </p:cNvPr>
          <p:cNvSpPr txBox="1">
            <a:spLocks/>
          </p:cNvSpPr>
          <p:nvPr/>
        </p:nvSpPr>
        <p:spPr>
          <a:xfrm>
            <a:off x="454088" y="1945572"/>
            <a:ext cx="11362434" cy="700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Next is Duke University.  Its top venues are mostly places related to school including </a:t>
            </a:r>
            <a:r>
              <a:rPr lang="en-US" dirty="0" err="1"/>
              <a:t>teh</a:t>
            </a:r>
            <a:r>
              <a:rPr lang="en-US" dirty="0"/>
              <a:t> cafeteria, auditorium, and food court.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B4F6AC88-675F-4FC6-9581-5B081A40F8EA}"/>
              </a:ext>
            </a:extLst>
          </p:cNvPr>
          <p:cNvSpPr txBox="1">
            <a:spLocks/>
          </p:cNvSpPr>
          <p:nvPr/>
        </p:nvSpPr>
        <p:spPr>
          <a:xfrm>
            <a:off x="394855" y="4138807"/>
            <a:ext cx="11596154" cy="700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last cluster contains Tufts University. Cafes are its top ranking venue along with a diverse set of restaurants that differ greatly from those in the first cluster.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451FFC9-FDDD-4EB5-9696-7CFD1D312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886963"/>
              </p:ext>
            </p:extLst>
          </p:nvPr>
        </p:nvGraphicFramePr>
        <p:xfrm>
          <a:off x="581028" y="2771457"/>
          <a:ext cx="11174559" cy="955415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1015869">
                  <a:extLst>
                    <a:ext uri="{9D8B030D-6E8A-4147-A177-3AD203B41FA5}">
                      <a16:colId xmlns:a16="http://schemas.microsoft.com/office/drawing/2014/main" val="3497399947"/>
                    </a:ext>
                  </a:extLst>
                </a:gridCol>
                <a:gridCol w="1015869">
                  <a:extLst>
                    <a:ext uri="{9D8B030D-6E8A-4147-A177-3AD203B41FA5}">
                      <a16:colId xmlns:a16="http://schemas.microsoft.com/office/drawing/2014/main" val="3335843686"/>
                    </a:ext>
                  </a:extLst>
                </a:gridCol>
                <a:gridCol w="1015869">
                  <a:extLst>
                    <a:ext uri="{9D8B030D-6E8A-4147-A177-3AD203B41FA5}">
                      <a16:colId xmlns:a16="http://schemas.microsoft.com/office/drawing/2014/main" val="3743539704"/>
                    </a:ext>
                  </a:extLst>
                </a:gridCol>
                <a:gridCol w="1015869">
                  <a:extLst>
                    <a:ext uri="{9D8B030D-6E8A-4147-A177-3AD203B41FA5}">
                      <a16:colId xmlns:a16="http://schemas.microsoft.com/office/drawing/2014/main" val="2585644409"/>
                    </a:ext>
                  </a:extLst>
                </a:gridCol>
                <a:gridCol w="1015869">
                  <a:extLst>
                    <a:ext uri="{9D8B030D-6E8A-4147-A177-3AD203B41FA5}">
                      <a16:colId xmlns:a16="http://schemas.microsoft.com/office/drawing/2014/main" val="2695559383"/>
                    </a:ext>
                  </a:extLst>
                </a:gridCol>
                <a:gridCol w="1015869">
                  <a:extLst>
                    <a:ext uri="{9D8B030D-6E8A-4147-A177-3AD203B41FA5}">
                      <a16:colId xmlns:a16="http://schemas.microsoft.com/office/drawing/2014/main" val="521371178"/>
                    </a:ext>
                  </a:extLst>
                </a:gridCol>
                <a:gridCol w="1015869">
                  <a:extLst>
                    <a:ext uri="{9D8B030D-6E8A-4147-A177-3AD203B41FA5}">
                      <a16:colId xmlns:a16="http://schemas.microsoft.com/office/drawing/2014/main" val="1002652459"/>
                    </a:ext>
                  </a:extLst>
                </a:gridCol>
                <a:gridCol w="1015869">
                  <a:extLst>
                    <a:ext uri="{9D8B030D-6E8A-4147-A177-3AD203B41FA5}">
                      <a16:colId xmlns:a16="http://schemas.microsoft.com/office/drawing/2014/main" val="3640981641"/>
                    </a:ext>
                  </a:extLst>
                </a:gridCol>
                <a:gridCol w="1015869">
                  <a:extLst>
                    <a:ext uri="{9D8B030D-6E8A-4147-A177-3AD203B41FA5}">
                      <a16:colId xmlns:a16="http://schemas.microsoft.com/office/drawing/2014/main" val="1305236770"/>
                    </a:ext>
                  </a:extLst>
                </a:gridCol>
                <a:gridCol w="1015869">
                  <a:extLst>
                    <a:ext uri="{9D8B030D-6E8A-4147-A177-3AD203B41FA5}">
                      <a16:colId xmlns:a16="http://schemas.microsoft.com/office/drawing/2014/main" val="978677783"/>
                    </a:ext>
                  </a:extLst>
                </a:gridCol>
                <a:gridCol w="1015869">
                  <a:extLst>
                    <a:ext uri="{9D8B030D-6E8A-4147-A177-3AD203B41FA5}">
                      <a16:colId xmlns:a16="http://schemas.microsoft.com/office/drawing/2014/main" val="1343322161"/>
                    </a:ext>
                  </a:extLst>
                </a:gridCol>
              </a:tblGrid>
              <a:tr h="460713">
                <a:tc>
                  <a:txBody>
                    <a:bodyPr/>
                    <a:lstStyle/>
                    <a:p>
                      <a:r>
                        <a:rPr lang="en-US" sz="800" b="1" dirty="0"/>
                        <a:t>School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1st Most Common Venue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2nd Most Common Venue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3rd Most Common Venue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4th Most Common Venue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5th Most Common Venue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6th Most Common Venue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7th Most Common Venue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8th Most Common Venue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9th Most Common Venue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10th Most Common Venue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4292456"/>
                  </a:ext>
                </a:extLst>
              </a:tr>
              <a:tr h="494702">
                <a:tc>
                  <a:txBody>
                    <a:bodyPr/>
                    <a:lstStyle/>
                    <a:p>
                      <a:r>
                        <a:rPr lang="en-US" sz="800" b="1" dirty="0"/>
                        <a:t>Duke University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College Cafeteria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Café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Fast Food Restaurant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Food Court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Pharmacy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College Auditorium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Coffee Shop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Museum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Chinese Restaurant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Eye Doctor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43080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FBDC8C-D3C1-4911-A43A-7AF88F4DF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933965"/>
              </p:ext>
            </p:extLst>
          </p:nvPr>
        </p:nvGraphicFramePr>
        <p:xfrm>
          <a:off x="580864" y="5101210"/>
          <a:ext cx="11174559" cy="1230832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1015869">
                  <a:extLst>
                    <a:ext uri="{9D8B030D-6E8A-4147-A177-3AD203B41FA5}">
                      <a16:colId xmlns:a16="http://schemas.microsoft.com/office/drawing/2014/main" val="1653870395"/>
                    </a:ext>
                  </a:extLst>
                </a:gridCol>
                <a:gridCol w="1015869">
                  <a:extLst>
                    <a:ext uri="{9D8B030D-6E8A-4147-A177-3AD203B41FA5}">
                      <a16:colId xmlns:a16="http://schemas.microsoft.com/office/drawing/2014/main" val="368184777"/>
                    </a:ext>
                  </a:extLst>
                </a:gridCol>
                <a:gridCol w="1015869">
                  <a:extLst>
                    <a:ext uri="{9D8B030D-6E8A-4147-A177-3AD203B41FA5}">
                      <a16:colId xmlns:a16="http://schemas.microsoft.com/office/drawing/2014/main" val="2820406169"/>
                    </a:ext>
                  </a:extLst>
                </a:gridCol>
                <a:gridCol w="1015869">
                  <a:extLst>
                    <a:ext uri="{9D8B030D-6E8A-4147-A177-3AD203B41FA5}">
                      <a16:colId xmlns:a16="http://schemas.microsoft.com/office/drawing/2014/main" val="2735473548"/>
                    </a:ext>
                  </a:extLst>
                </a:gridCol>
                <a:gridCol w="1015869">
                  <a:extLst>
                    <a:ext uri="{9D8B030D-6E8A-4147-A177-3AD203B41FA5}">
                      <a16:colId xmlns:a16="http://schemas.microsoft.com/office/drawing/2014/main" val="2826923903"/>
                    </a:ext>
                  </a:extLst>
                </a:gridCol>
                <a:gridCol w="1015869">
                  <a:extLst>
                    <a:ext uri="{9D8B030D-6E8A-4147-A177-3AD203B41FA5}">
                      <a16:colId xmlns:a16="http://schemas.microsoft.com/office/drawing/2014/main" val="1532854204"/>
                    </a:ext>
                  </a:extLst>
                </a:gridCol>
                <a:gridCol w="1015869">
                  <a:extLst>
                    <a:ext uri="{9D8B030D-6E8A-4147-A177-3AD203B41FA5}">
                      <a16:colId xmlns:a16="http://schemas.microsoft.com/office/drawing/2014/main" val="3714241932"/>
                    </a:ext>
                  </a:extLst>
                </a:gridCol>
                <a:gridCol w="1015869">
                  <a:extLst>
                    <a:ext uri="{9D8B030D-6E8A-4147-A177-3AD203B41FA5}">
                      <a16:colId xmlns:a16="http://schemas.microsoft.com/office/drawing/2014/main" val="206789512"/>
                    </a:ext>
                  </a:extLst>
                </a:gridCol>
                <a:gridCol w="1015869">
                  <a:extLst>
                    <a:ext uri="{9D8B030D-6E8A-4147-A177-3AD203B41FA5}">
                      <a16:colId xmlns:a16="http://schemas.microsoft.com/office/drawing/2014/main" val="1949695579"/>
                    </a:ext>
                  </a:extLst>
                </a:gridCol>
                <a:gridCol w="1015869">
                  <a:extLst>
                    <a:ext uri="{9D8B030D-6E8A-4147-A177-3AD203B41FA5}">
                      <a16:colId xmlns:a16="http://schemas.microsoft.com/office/drawing/2014/main" val="1739164367"/>
                    </a:ext>
                  </a:extLst>
                </a:gridCol>
                <a:gridCol w="1015869">
                  <a:extLst>
                    <a:ext uri="{9D8B030D-6E8A-4147-A177-3AD203B41FA5}">
                      <a16:colId xmlns:a16="http://schemas.microsoft.com/office/drawing/2014/main" val="1426672276"/>
                    </a:ext>
                  </a:extLst>
                </a:gridCol>
              </a:tblGrid>
              <a:tr h="615416">
                <a:tc>
                  <a:txBody>
                    <a:bodyPr/>
                    <a:lstStyle/>
                    <a:p>
                      <a:r>
                        <a:rPr lang="en-US" sz="800" b="1" dirty="0"/>
                        <a:t>School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1st Most Common Venue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2nd Most Common Venue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3rd Most Common Venue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4th Most Common Venue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5th Most Common Venue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6th Most Common Venue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7th Most Common Venue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8th Most Common Venue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9th Most Common Venue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10th Most Common Venue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8899692"/>
                  </a:ext>
                </a:extLst>
              </a:tr>
              <a:tr h="615416">
                <a:tc>
                  <a:txBody>
                    <a:bodyPr/>
                    <a:lstStyle/>
                    <a:p>
                      <a:r>
                        <a:rPr lang="en-US" sz="800" b="1" dirty="0"/>
                        <a:t>Tufts University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Café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Pizza Place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Italian Restaurant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Breakfast Spot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Park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Sushi Restaurant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Mediterranean Restaurant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Vegetarian / Vegan Restaurant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Mexican Restaurant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Indian Restaurant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5332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42503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79</TotalTime>
  <Words>1017</Words>
  <Application>Microsoft Office PowerPoint</Application>
  <PresentationFormat>Widescreen</PresentationFormat>
  <Paragraphs>202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Gill Sans MT</vt:lpstr>
      <vt:lpstr>Wingdings 2</vt:lpstr>
      <vt:lpstr>Dividend</vt:lpstr>
      <vt:lpstr>College towns</vt:lpstr>
      <vt:lpstr>Ten schools being considered</vt:lpstr>
      <vt:lpstr>Key findings</vt:lpstr>
      <vt:lpstr>Method</vt:lpstr>
      <vt:lpstr>data</vt:lpstr>
      <vt:lpstr>Range of nearby venues</vt:lpstr>
      <vt:lpstr>Most common college area cluster</vt:lpstr>
      <vt:lpstr>Other college areas (1 of 2)</vt:lpstr>
      <vt:lpstr>Other college areas (2 of 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towns</dc:title>
  <dc:creator>Nathan Klonoski</dc:creator>
  <cp:lastModifiedBy>Nathan Klonoski</cp:lastModifiedBy>
  <cp:revision>8</cp:revision>
  <dcterms:created xsi:type="dcterms:W3CDTF">2019-04-08T01:23:51Z</dcterms:created>
  <dcterms:modified xsi:type="dcterms:W3CDTF">2019-04-09T01:15:29Z</dcterms:modified>
</cp:coreProperties>
</file>