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63" r:id="rId12"/>
    <p:sldId id="264" r:id="rId13"/>
    <p:sldId id="294" r:id="rId14"/>
    <p:sldId id="262" r:id="rId15"/>
    <p:sldId id="265" r:id="rId16"/>
    <p:sldId id="266" r:id="rId17"/>
    <p:sldId id="267" r:id="rId18"/>
    <p:sldId id="268" r:id="rId19"/>
    <p:sldId id="269" r:id="rId20"/>
    <p:sldId id="278" r:id="rId21"/>
    <p:sldId id="279" r:id="rId22"/>
    <p:sldId id="281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microsoft.com/office/2007/relationships/hdphoto" Target="../media/hdphoto5.wdp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Bitcoin Blockchain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N. V. Narendra Kumar</a:t>
            </a:r>
          </a:p>
          <a:p>
            <a:r>
              <a:rPr lang="en-US" dirty="0" smtClean="0"/>
              <a:t>IDRBT, Hyderabad</a:t>
            </a:r>
          </a:p>
          <a:p>
            <a:r>
              <a:rPr lang="en-US" dirty="0" smtClean="0"/>
              <a:t>nvnarendra@idrbt.ac.in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12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Lightweight (SPV) Wallet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748" y="1524000"/>
            <a:ext cx="531495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7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UTXO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i="1" dirty="0" smtClean="0"/>
              <a:t>Unspent transaction output</a:t>
            </a:r>
            <a:r>
              <a:rPr lang="en-US" dirty="0" smtClean="0"/>
              <a:t> (UTXO) is the fundamental building-block of a transaction, and represents an indivisible chunk of bitcoin</a:t>
            </a:r>
          </a:p>
          <a:p>
            <a:pPr lvl="1" algn="just"/>
            <a:r>
              <a:rPr lang="en-US" dirty="0" smtClean="0"/>
              <a:t>locked to a specific owner</a:t>
            </a:r>
          </a:p>
          <a:p>
            <a:pPr lvl="1" algn="just"/>
            <a:r>
              <a:rPr lang="en-US" dirty="0" smtClean="0"/>
              <a:t>recorded on the blockchain</a:t>
            </a:r>
          </a:p>
          <a:p>
            <a:pPr lvl="1" algn="just"/>
            <a:r>
              <a:rPr lang="en-US" dirty="0" smtClean="0"/>
              <a:t>accepted as currency by the entire network</a:t>
            </a:r>
          </a:p>
          <a:p>
            <a:pPr algn="just"/>
            <a:r>
              <a:rPr lang="en-US" dirty="0" smtClean="0"/>
              <a:t>Note: </a:t>
            </a:r>
            <a:r>
              <a:rPr lang="en-IN" dirty="0"/>
              <a:t>t</a:t>
            </a:r>
            <a:r>
              <a:rPr lang="en-IN" dirty="0" smtClean="0"/>
              <a:t>here </a:t>
            </a:r>
            <a:r>
              <a:rPr lang="en-IN" dirty="0"/>
              <a:t>are no accounts or balances in bitcoin; there are only </a:t>
            </a:r>
            <a:r>
              <a:rPr lang="en-IN" dirty="0" smtClean="0"/>
              <a:t>UTXO </a:t>
            </a:r>
            <a:r>
              <a:rPr lang="en-IN" dirty="0"/>
              <a:t>scattered in the blockchain</a:t>
            </a:r>
          </a:p>
        </p:txBody>
      </p:sp>
    </p:spTree>
    <p:extLst>
      <p:ext uri="{BB962C8B-B14F-4D97-AF65-F5344CB8AC3E}">
        <p14:creationId xmlns:p14="http://schemas.microsoft.com/office/powerpoint/2010/main" val="366665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Transfer of Value in Bitcoin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Chunks </a:t>
            </a:r>
            <a:r>
              <a:rPr lang="en-IN" dirty="0"/>
              <a:t>of bitcoin </a:t>
            </a:r>
            <a:r>
              <a:rPr lang="en-IN" dirty="0" smtClean="0"/>
              <a:t>value move </a:t>
            </a:r>
            <a:r>
              <a:rPr lang="en-IN" dirty="0"/>
              <a:t>forward from owner to owner in a chain of </a:t>
            </a:r>
            <a:r>
              <a:rPr lang="en-IN" dirty="0" smtClean="0"/>
              <a:t>transactions</a:t>
            </a:r>
          </a:p>
          <a:p>
            <a:pPr lvl="1" algn="just"/>
            <a:r>
              <a:rPr lang="en-IN" dirty="0" smtClean="0"/>
              <a:t>the UTXO </a:t>
            </a:r>
            <a:r>
              <a:rPr lang="en-IN" i="1" dirty="0" smtClean="0"/>
              <a:t>consumed</a:t>
            </a:r>
            <a:r>
              <a:rPr lang="en-IN" dirty="0"/>
              <a:t> (by unlocking it with the signature of the </a:t>
            </a:r>
            <a:r>
              <a:rPr lang="en-IN" dirty="0" smtClean="0"/>
              <a:t>current owner) by </a:t>
            </a:r>
            <a:r>
              <a:rPr lang="en-IN" dirty="0"/>
              <a:t>a transaction are called </a:t>
            </a:r>
            <a:r>
              <a:rPr lang="en-IN" i="1" dirty="0" smtClean="0"/>
              <a:t>inputs</a:t>
            </a:r>
            <a:r>
              <a:rPr lang="en-IN" dirty="0" smtClean="0"/>
              <a:t>, and the UTXO </a:t>
            </a:r>
            <a:r>
              <a:rPr lang="en-IN" i="1" dirty="0" smtClean="0"/>
              <a:t>created</a:t>
            </a:r>
            <a:r>
              <a:rPr lang="en-IN" dirty="0"/>
              <a:t> (by locking it to the bitcoin address of the new owner) by </a:t>
            </a:r>
            <a:r>
              <a:rPr lang="en-IN" dirty="0" smtClean="0"/>
              <a:t>a transaction are called </a:t>
            </a:r>
            <a:r>
              <a:rPr lang="en-IN" i="1" dirty="0" smtClean="0"/>
              <a:t>outputs</a:t>
            </a:r>
          </a:p>
          <a:p>
            <a:pPr algn="just"/>
            <a:r>
              <a:rPr lang="en-US" dirty="0" smtClean="0"/>
              <a:t>Exception: </a:t>
            </a:r>
            <a:r>
              <a:rPr lang="en-US" i="1" dirty="0" smtClean="0"/>
              <a:t>coinbase</a:t>
            </a:r>
            <a:r>
              <a:rPr lang="en-US" dirty="0" smtClean="0"/>
              <a:t> transaction creates new bitcoin from no input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55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Structure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6696" y="1600200"/>
            <a:ext cx="2286000" cy="4724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INPUTS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IN</a:t>
            </a:r>
            <a:r>
              <a:rPr lang="en-US" sz="3200" baseline="-25000" dirty="0" smtClean="0"/>
              <a:t>1</a:t>
            </a:r>
          </a:p>
          <a:p>
            <a:pPr marL="0" indent="0" algn="ctr">
              <a:buNone/>
            </a:pPr>
            <a:r>
              <a:rPr lang="en-US" sz="3200" dirty="0" smtClean="0"/>
              <a:t>IN</a:t>
            </a:r>
            <a:r>
              <a:rPr lang="en-US" sz="3200" baseline="-25000" dirty="0" smtClean="0"/>
              <a:t>2</a:t>
            </a:r>
          </a:p>
          <a:p>
            <a:pPr marL="0" indent="0" algn="ctr">
              <a:buNone/>
            </a:pPr>
            <a:r>
              <a:rPr lang="en-US" sz="3200" dirty="0" smtClean="0">
                <a:sym typeface="Symbol"/>
              </a:rPr>
              <a:t></a:t>
            </a:r>
          </a:p>
          <a:p>
            <a:pPr marL="0" indent="0" algn="ctr">
              <a:buNone/>
            </a:pPr>
            <a:r>
              <a:rPr lang="en-US" sz="3200" dirty="0" smtClean="0">
                <a:sym typeface="Symbol"/>
              </a:rPr>
              <a:t></a:t>
            </a:r>
          </a:p>
          <a:p>
            <a:pPr marL="0" indent="0" algn="ctr">
              <a:buNone/>
            </a:pPr>
            <a:r>
              <a:rPr lang="en-US" sz="3200" dirty="0" smtClean="0">
                <a:sym typeface="Symbol"/>
              </a:rPr>
              <a:t></a:t>
            </a:r>
          </a:p>
          <a:p>
            <a:pPr marL="0" indent="0" algn="ctr">
              <a:buNone/>
            </a:pPr>
            <a:r>
              <a:rPr lang="en-US" sz="3200" dirty="0" err="1" smtClean="0">
                <a:sym typeface="Symbol"/>
              </a:rPr>
              <a:t>IN</a:t>
            </a:r>
            <a:r>
              <a:rPr lang="en-US" sz="3200" baseline="-25000" dirty="0" err="1" smtClean="0">
                <a:sym typeface="Symbol"/>
              </a:rPr>
              <a:t>n</a:t>
            </a:r>
            <a:endParaRPr lang="en-IN" sz="3200" baseline="-25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15548" y="1600200"/>
            <a:ext cx="2286000" cy="4724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OUTPUTS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OUT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  <a:p>
            <a:pPr marL="0" indent="0" algn="ctr">
              <a:buNone/>
            </a:pPr>
            <a:r>
              <a:rPr lang="en-US" sz="3200" dirty="0" smtClean="0"/>
              <a:t>OUT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  <a:p>
            <a:pPr marL="0" indent="0" algn="ctr">
              <a:buNone/>
            </a:pPr>
            <a:r>
              <a:rPr lang="en-US" sz="3200" dirty="0">
                <a:sym typeface="Symbol"/>
              </a:rPr>
              <a:t></a:t>
            </a:r>
          </a:p>
          <a:p>
            <a:pPr marL="0" indent="0" algn="ctr">
              <a:buNone/>
            </a:pPr>
            <a:r>
              <a:rPr lang="en-US" sz="3200" dirty="0">
                <a:sym typeface="Symbol"/>
              </a:rPr>
              <a:t></a:t>
            </a:r>
          </a:p>
          <a:p>
            <a:pPr marL="0" indent="0" algn="ctr">
              <a:buNone/>
            </a:pPr>
            <a:r>
              <a:rPr lang="en-US" sz="3200" dirty="0">
                <a:sym typeface="Symbol"/>
              </a:rPr>
              <a:t></a:t>
            </a:r>
          </a:p>
          <a:p>
            <a:pPr marL="0" indent="0" algn="ctr">
              <a:buNone/>
            </a:pPr>
            <a:r>
              <a:rPr lang="en-US" sz="3200" dirty="0" err="1" smtClean="0">
                <a:sym typeface="Symbol"/>
              </a:rPr>
              <a:t>OUT</a:t>
            </a:r>
            <a:r>
              <a:rPr lang="en-US" sz="3200" baseline="-25000" dirty="0" err="1" smtClean="0">
                <a:sym typeface="Symbol"/>
              </a:rPr>
              <a:t>m</a:t>
            </a:r>
            <a:endParaRPr lang="en-IN" sz="3200" baseline="-25000" dirty="0"/>
          </a:p>
        </p:txBody>
      </p:sp>
      <p:sp>
        <p:nvSpPr>
          <p:cNvPr id="6" name="Oval 5"/>
          <p:cNvSpPr/>
          <p:nvPr/>
        </p:nvSpPr>
        <p:spPr>
          <a:xfrm>
            <a:off x="4510548" y="44958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708839" y="2834148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unlock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708838" y="3429000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unlock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708839" y="5759244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unlock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608698" y="2834148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lock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608697" y="3429000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lock</a:t>
            </a:r>
            <a:endParaRPr lang="en-I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608698" y="5759244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lock</a:t>
            </a:r>
            <a:endParaRPr lang="en-IN" sz="2400" dirty="0"/>
          </a:p>
        </p:txBody>
      </p: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1981200" y="3064980"/>
            <a:ext cx="727639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6" idx="1"/>
          </p:cNvCxnSpPr>
          <p:nvPr/>
        </p:nvCxnSpPr>
        <p:spPr>
          <a:xfrm>
            <a:off x="3719052" y="3064981"/>
            <a:ext cx="813814" cy="14531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1"/>
          </p:cNvCxnSpPr>
          <p:nvPr/>
        </p:nvCxnSpPr>
        <p:spPr>
          <a:xfrm>
            <a:off x="1981200" y="3659832"/>
            <a:ext cx="727638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6" idx="1"/>
          </p:cNvCxnSpPr>
          <p:nvPr/>
        </p:nvCxnSpPr>
        <p:spPr>
          <a:xfrm>
            <a:off x="3719051" y="3659833"/>
            <a:ext cx="813815" cy="8582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1"/>
          </p:cNvCxnSpPr>
          <p:nvPr/>
        </p:nvCxnSpPr>
        <p:spPr>
          <a:xfrm>
            <a:off x="1981200" y="5990076"/>
            <a:ext cx="727639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6" idx="3"/>
          </p:cNvCxnSpPr>
          <p:nvPr/>
        </p:nvCxnSpPr>
        <p:spPr>
          <a:xfrm flipV="1">
            <a:off x="3719052" y="4625882"/>
            <a:ext cx="813814" cy="13641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7"/>
            <a:endCxn id="10" idx="1"/>
          </p:cNvCxnSpPr>
          <p:nvPr/>
        </p:nvCxnSpPr>
        <p:spPr>
          <a:xfrm flipV="1">
            <a:off x="4640630" y="3064981"/>
            <a:ext cx="968068" cy="14531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7"/>
            <a:endCxn id="11" idx="1"/>
          </p:cNvCxnSpPr>
          <p:nvPr/>
        </p:nvCxnSpPr>
        <p:spPr>
          <a:xfrm flipV="1">
            <a:off x="4640630" y="3659833"/>
            <a:ext cx="968067" cy="8582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" idx="5"/>
            <a:endCxn id="12" idx="1"/>
          </p:cNvCxnSpPr>
          <p:nvPr/>
        </p:nvCxnSpPr>
        <p:spPr>
          <a:xfrm>
            <a:off x="4640630" y="4625882"/>
            <a:ext cx="968068" cy="13641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3"/>
          </p:cNvCxnSpPr>
          <p:nvPr/>
        </p:nvCxnSpPr>
        <p:spPr>
          <a:xfrm flipV="1">
            <a:off x="6295104" y="3064980"/>
            <a:ext cx="715296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3"/>
          </p:cNvCxnSpPr>
          <p:nvPr/>
        </p:nvCxnSpPr>
        <p:spPr>
          <a:xfrm flipV="1">
            <a:off x="6295103" y="3659832"/>
            <a:ext cx="715297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3"/>
          </p:cNvCxnSpPr>
          <p:nvPr/>
        </p:nvCxnSpPr>
        <p:spPr>
          <a:xfrm flipV="1">
            <a:off x="6295104" y="5990076"/>
            <a:ext cx="715296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7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Data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Encodes the transfer of value from sources of funds to destinations</a:t>
            </a:r>
            <a:endParaRPr lang="en-IN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" y="3204210"/>
            <a:ext cx="7269480" cy="312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7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Outputs and Inputs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30" y="1524000"/>
            <a:ext cx="8778240" cy="186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4" y="3810000"/>
            <a:ext cx="9041130" cy="2697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5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Fee, Chaining, Orphans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Transaction fee = sum(inputs) – sum(outputs)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Transactions </a:t>
            </a:r>
            <a:r>
              <a:rPr lang="en-IN" dirty="0"/>
              <a:t>form a </a:t>
            </a:r>
            <a:r>
              <a:rPr lang="en-IN" dirty="0" smtClean="0"/>
              <a:t>chain: one </a:t>
            </a:r>
            <a:r>
              <a:rPr lang="en-IN" dirty="0"/>
              <a:t>transaction spends the </a:t>
            </a:r>
            <a:r>
              <a:rPr lang="en-IN" dirty="0" smtClean="0"/>
              <a:t>outputs of a </a:t>
            </a:r>
            <a:r>
              <a:rPr lang="en-IN" i="1" dirty="0" smtClean="0"/>
              <a:t>parent</a:t>
            </a:r>
            <a:r>
              <a:rPr lang="en-IN" dirty="0" smtClean="0"/>
              <a:t> </a:t>
            </a:r>
            <a:r>
              <a:rPr lang="en-IN" dirty="0"/>
              <a:t>transaction </a:t>
            </a:r>
            <a:r>
              <a:rPr lang="en-IN" dirty="0" smtClean="0"/>
              <a:t>and </a:t>
            </a:r>
            <a:r>
              <a:rPr lang="en-IN" dirty="0"/>
              <a:t>creates outputs for </a:t>
            </a:r>
            <a:r>
              <a:rPr lang="en-IN" dirty="0" smtClean="0"/>
              <a:t>a </a:t>
            </a:r>
            <a:r>
              <a:rPr lang="en-IN" i="1" dirty="0" smtClean="0"/>
              <a:t>child</a:t>
            </a:r>
            <a:r>
              <a:rPr lang="en-IN" dirty="0" smtClean="0"/>
              <a:t> transaction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Orphan transaction pool: pool of transactions that arrive before their parents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44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Scripts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200400"/>
          </a:xfrm>
        </p:spPr>
        <p:txBody>
          <a:bodyPr/>
          <a:lstStyle/>
          <a:p>
            <a:pPr algn="just"/>
            <a:r>
              <a:rPr lang="en-IN" i="1" dirty="0" err="1" smtClean="0"/>
              <a:t>scriptPubKey</a:t>
            </a:r>
            <a:r>
              <a:rPr lang="en-IN" i="1" dirty="0" smtClean="0"/>
              <a:t> </a:t>
            </a:r>
            <a:r>
              <a:rPr lang="en-IN" dirty="0" smtClean="0"/>
              <a:t>/</a:t>
            </a:r>
            <a:r>
              <a:rPr lang="en-IN" i="1" dirty="0" smtClean="0"/>
              <a:t> locking script</a:t>
            </a:r>
            <a:r>
              <a:rPr lang="en-IN" dirty="0" smtClean="0"/>
              <a:t>: an </a:t>
            </a:r>
            <a:r>
              <a:rPr lang="en-IN" dirty="0"/>
              <a:t>encumbrance placed on an </a:t>
            </a:r>
            <a:r>
              <a:rPr lang="en-IN" dirty="0" smtClean="0"/>
              <a:t>output, specifying </a:t>
            </a:r>
            <a:r>
              <a:rPr lang="en-IN" dirty="0"/>
              <a:t>the </a:t>
            </a:r>
            <a:r>
              <a:rPr lang="en-IN" dirty="0" smtClean="0"/>
              <a:t>conditions that </a:t>
            </a:r>
            <a:r>
              <a:rPr lang="en-IN" dirty="0"/>
              <a:t>must be met to </a:t>
            </a:r>
            <a:r>
              <a:rPr lang="en-IN" dirty="0" smtClean="0"/>
              <a:t>spend it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i="1" dirty="0" err="1" smtClean="0"/>
              <a:t>scriptSig</a:t>
            </a:r>
            <a:r>
              <a:rPr lang="en-US" dirty="0" smtClean="0"/>
              <a:t> / </a:t>
            </a:r>
            <a:r>
              <a:rPr lang="en-US" i="1" dirty="0" smtClean="0"/>
              <a:t>unlocking script</a:t>
            </a:r>
            <a:r>
              <a:rPr lang="en-US" dirty="0" smtClean="0"/>
              <a:t>: </a:t>
            </a:r>
            <a:r>
              <a:rPr lang="en-IN" dirty="0"/>
              <a:t>script that </a:t>
            </a:r>
            <a:r>
              <a:rPr lang="en-IN" dirty="0" smtClean="0"/>
              <a:t>satisfies </a:t>
            </a:r>
            <a:r>
              <a:rPr lang="en-IN" dirty="0"/>
              <a:t>the conditions </a:t>
            </a:r>
            <a:r>
              <a:rPr lang="en-IN" dirty="0" smtClean="0"/>
              <a:t>for </a:t>
            </a:r>
            <a:r>
              <a:rPr lang="en-IN" dirty="0"/>
              <a:t>spending</a:t>
            </a:r>
            <a:r>
              <a:rPr lang="en-IN" dirty="0" smtClean="0"/>
              <a:t> an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7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Language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bitcoin transaction script language, called </a:t>
            </a:r>
            <a:r>
              <a:rPr lang="en-IN" i="1" dirty="0"/>
              <a:t>Script</a:t>
            </a:r>
            <a:r>
              <a:rPr lang="en-IN" dirty="0"/>
              <a:t>, is a </a:t>
            </a:r>
            <a:r>
              <a:rPr lang="en-IN" dirty="0" smtClean="0"/>
              <a:t>reverse-polish notation stack-based </a:t>
            </a:r>
            <a:r>
              <a:rPr lang="en-IN" dirty="0"/>
              <a:t>execution </a:t>
            </a:r>
            <a:r>
              <a:rPr lang="en-IN" dirty="0" smtClean="0"/>
              <a:t>language</a:t>
            </a:r>
          </a:p>
          <a:p>
            <a:pPr algn="just"/>
            <a:r>
              <a:rPr lang="en-US" dirty="0" smtClean="0"/>
              <a:t>Simple, Turing-incomplete language</a:t>
            </a:r>
          </a:p>
          <a:p>
            <a:pPr lvl="1" algn="just"/>
            <a:r>
              <a:rPr lang="en-US" dirty="0" smtClean="0"/>
              <a:t>limited complexity, predictable execution time</a:t>
            </a:r>
          </a:p>
          <a:p>
            <a:pPr algn="just"/>
            <a:r>
              <a:rPr lang="en-IN" dirty="0"/>
              <a:t>The bitcoin transaction script language is stateless, and all </a:t>
            </a:r>
            <a:r>
              <a:rPr lang="en-IN" dirty="0" smtClean="0"/>
              <a:t>the information </a:t>
            </a:r>
            <a:r>
              <a:rPr lang="en-IN" dirty="0"/>
              <a:t>needed to execute a script is contained within the </a:t>
            </a:r>
            <a:r>
              <a:rPr lang="en-IN" dirty="0" smtClean="0"/>
              <a:t>script </a:t>
            </a:r>
            <a:r>
              <a:rPr lang="en-IN" dirty="0" smtClean="0">
                <a:sym typeface="Symbol"/>
              </a:rPr>
              <a:t> predictable outcomes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55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Transaction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7999"/>
          </a:xfrm>
        </p:spPr>
        <p:txBody>
          <a:bodyPr/>
          <a:lstStyle/>
          <a:p>
            <a:pPr algn="just"/>
            <a:r>
              <a:rPr lang="en-US" dirty="0" smtClean="0"/>
              <a:t>Pay-to-Public-Key-Hash (P2PKH)</a:t>
            </a:r>
          </a:p>
          <a:p>
            <a:pPr algn="just"/>
            <a:r>
              <a:rPr lang="en-US" dirty="0" smtClean="0"/>
              <a:t>Pay-to-Public-Key</a:t>
            </a:r>
          </a:p>
          <a:p>
            <a:pPr algn="just"/>
            <a:r>
              <a:rPr lang="en-US" dirty="0" smtClean="0"/>
              <a:t>Multi-Signature</a:t>
            </a:r>
          </a:p>
          <a:p>
            <a:pPr algn="just"/>
            <a:r>
              <a:rPr lang="en-US" dirty="0" smtClean="0"/>
              <a:t>Data Output (OP_RETURN)</a:t>
            </a:r>
          </a:p>
          <a:p>
            <a:pPr algn="just"/>
            <a:r>
              <a:rPr lang="en-US" dirty="0" smtClean="0"/>
              <a:t>Pay-to-Script-Hash (P2SH)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84" y="4953000"/>
            <a:ext cx="76914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eft Brace 5"/>
          <p:cNvSpPr/>
          <p:nvPr/>
        </p:nvSpPr>
        <p:spPr>
          <a:xfrm>
            <a:off x="2560320" y="3733800"/>
            <a:ext cx="411480" cy="3657600"/>
          </a:xfrm>
          <a:prstGeom prst="leftBrac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Brace 7"/>
          <p:cNvSpPr/>
          <p:nvPr/>
        </p:nvSpPr>
        <p:spPr>
          <a:xfrm>
            <a:off x="6522720" y="3947160"/>
            <a:ext cx="411480" cy="3291840"/>
          </a:xfrm>
          <a:prstGeom prst="leftBrac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524000" y="5867400"/>
            <a:ext cx="2478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unlocking script</a:t>
            </a:r>
            <a:endParaRPr lang="en-IN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686893" y="5867400"/>
            <a:ext cx="210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locking script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734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	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4" algn="just"/>
            <a:r>
              <a:rPr lang="en-US" sz="3200" dirty="0" smtClean="0"/>
              <a:t>Bitcoin</a:t>
            </a:r>
          </a:p>
          <a:p>
            <a:pPr lvl="4" algn="just"/>
            <a:r>
              <a:rPr lang="en-US" sz="3200" dirty="0"/>
              <a:t>Network</a:t>
            </a:r>
          </a:p>
          <a:p>
            <a:pPr lvl="4" algn="just"/>
            <a:r>
              <a:rPr lang="en-US" sz="3200" dirty="0" smtClean="0"/>
              <a:t>Transaction</a:t>
            </a:r>
          </a:p>
          <a:p>
            <a:pPr lvl="4" algn="just"/>
            <a:r>
              <a:rPr lang="en-US" sz="3200" dirty="0" smtClean="0"/>
              <a:t>Block</a:t>
            </a:r>
          </a:p>
          <a:p>
            <a:pPr lvl="4" algn="just"/>
            <a:r>
              <a:rPr lang="en-US" sz="3200" dirty="0" smtClean="0"/>
              <a:t>Blockchain</a:t>
            </a:r>
          </a:p>
          <a:p>
            <a:pPr lvl="4" algn="just"/>
            <a:r>
              <a:rPr lang="en-US" sz="3200" dirty="0"/>
              <a:t>Mining and </a:t>
            </a:r>
            <a:r>
              <a:rPr lang="en-US" sz="3200" dirty="0" smtClean="0"/>
              <a:t>Consensus</a:t>
            </a:r>
          </a:p>
          <a:p>
            <a:pPr lvl="4" algn="just"/>
            <a:r>
              <a:rPr lang="en-US" sz="3200" dirty="0" smtClean="0"/>
              <a:t>Characteristics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52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pPr algn="just"/>
            <a:r>
              <a:rPr lang="en-IN" i="1" dirty="0" smtClean="0"/>
              <a:t>Block</a:t>
            </a:r>
            <a:r>
              <a:rPr lang="en-IN" dirty="0" smtClean="0"/>
              <a:t> is a data </a:t>
            </a:r>
            <a:r>
              <a:rPr lang="en-IN" dirty="0"/>
              <a:t>structure that aggregates transactions for inclusion in </a:t>
            </a:r>
            <a:r>
              <a:rPr lang="en-IN" dirty="0" smtClean="0"/>
              <a:t>the public </a:t>
            </a:r>
            <a:r>
              <a:rPr lang="en-IN" dirty="0"/>
              <a:t>ledger, the blockchain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9" y="3505200"/>
            <a:ext cx="8346281" cy="239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0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Header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33549"/>
          </a:xfrm>
        </p:spPr>
        <p:txBody>
          <a:bodyPr/>
          <a:lstStyle/>
          <a:p>
            <a:pPr algn="just"/>
            <a:r>
              <a:rPr lang="en-US" dirty="0"/>
              <a:t>Difficulty, Nonce and </a:t>
            </a:r>
            <a:r>
              <a:rPr lang="en-US" dirty="0" smtClean="0"/>
              <a:t>Timestamp: Mining</a:t>
            </a:r>
          </a:p>
          <a:p>
            <a:pPr algn="just"/>
            <a:r>
              <a:rPr lang="en-US" dirty="0" smtClean="0"/>
              <a:t>Merkle Root: efficient summary of all the transactions in the block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2" y="3429000"/>
            <a:ext cx="900684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63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Blockchain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blockchain </a:t>
            </a:r>
            <a:r>
              <a:rPr lang="en-IN" dirty="0" smtClean="0"/>
              <a:t>is </a:t>
            </a:r>
            <a:r>
              <a:rPr lang="en-IN" dirty="0"/>
              <a:t>an ordered, back-linked list of blocks of </a:t>
            </a:r>
            <a:r>
              <a:rPr lang="en-IN" dirty="0" smtClean="0"/>
              <a:t>transactions</a:t>
            </a:r>
          </a:p>
          <a:p>
            <a:pPr lvl="1" algn="just"/>
            <a:r>
              <a:rPr lang="en-IN" dirty="0"/>
              <a:t>visualized as a vertical </a:t>
            </a:r>
            <a:r>
              <a:rPr lang="en-IN" dirty="0" smtClean="0"/>
              <a:t>stack</a:t>
            </a:r>
          </a:p>
          <a:p>
            <a:pPr lvl="1" algn="just"/>
            <a:r>
              <a:rPr lang="en-US" i="1" dirty="0" smtClean="0"/>
              <a:t>height</a:t>
            </a:r>
            <a:r>
              <a:rPr lang="en-US" dirty="0" smtClean="0"/>
              <a:t>: distance from the first block</a:t>
            </a:r>
          </a:p>
          <a:p>
            <a:pPr lvl="1" algn="just"/>
            <a:r>
              <a:rPr lang="en-US" i="1" dirty="0" smtClean="0"/>
              <a:t>top</a:t>
            </a:r>
            <a:r>
              <a:rPr lang="en-US" dirty="0" smtClean="0"/>
              <a:t>: most recently added block</a:t>
            </a:r>
          </a:p>
          <a:p>
            <a:pPr algn="just"/>
            <a:r>
              <a:rPr lang="en-US" dirty="0" smtClean="0"/>
              <a:t>Back-linking by including parent’s hash </a:t>
            </a:r>
            <a:r>
              <a:rPr lang="en-US" b="1" dirty="0" smtClean="0">
                <a:sym typeface="Symbol"/>
              </a:rPr>
              <a:t></a:t>
            </a:r>
            <a:r>
              <a:rPr lang="en-US" dirty="0" smtClean="0">
                <a:sym typeface="Symbol"/>
              </a:rPr>
              <a:t> the more generations that a block has following it, the more stable it becomes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3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Genesis Block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The first block in the blockchain is called the </a:t>
            </a:r>
            <a:r>
              <a:rPr lang="en-IN" i="1" dirty="0" smtClean="0"/>
              <a:t>genesis block</a:t>
            </a:r>
            <a:r>
              <a:rPr lang="en-IN" dirty="0" smtClean="0"/>
              <a:t>, and is the common ancestor of all the blocks in the blockchain</a:t>
            </a:r>
          </a:p>
          <a:p>
            <a:pPr algn="just"/>
            <a:r>
              <a:rPr lang="en-IN" dirty="0" smtClean="0"/>
              <a:t>The genesis block </a:t>
            </a:r>
            <a:r>
              <a:rPr lang="en-IN" dirty="0"/>
              <a:t>is statically encoded within the bitcoin client </a:t>
            </a:r>
            <a:r>
              <a:rPr lang="en-IN" dirty="0" smtClean="0"/>
              <a:t>software</a:t>
            </a:r>
          </a:p>
          <a:p>
            <a:pPr lvl="1" algn="just"/>
            <a:r>
              <a:rPr lang="en-IN" dirty="0" smtClean="0"/>
              <a:t>every </a:t>
            </a:r>
            <a:r>
              <a:rPr lang="en-IN" dirty="0"/>
              <a:t>node </a:t>
            </a:r>
            <a:r>
              <a:rPr lang="en-IN" dirty="0" smtClean="0"/>
              <a:t>knows </a:t>
            </a:r>
            <a:r>
              <a:rPr lang="en-IN" dirty="0"/>
              <a:t>the genesis </a:t>
            </a:r>
            <a:r>
              <a:rPr lang="en-IN" dirty="0" smtClean="0"/>
              <a:t>block’s hash, </a:t>
            </a:r>
            <a:r>
              <a:rPr lang="en-IN" dirty="0"/>
              <a:t>structure, the </a:t>
            </a:r>
            <a:r>
              <a:rPr lang="en-IN" dirty="0" smtClean="0"/>
              <a:t>time it </a:t>
            </a:r>
            <a:r>
              <a:rPr lang="en-IN" dirty="0"/>
              <a:t>was created, and </a:t>
            </a:r>
            <a:r>
              <a:rPr lang="en-IN" dirty="0" smtClean="0"/>
              <a:t>the </a:t>
            </a:r>
            <a:r>
              <a:rPr lang="en-IN" dirty="0"/>
              <a:t>single transaction </a:t>
            </a:r>
            <a:r>
              <a:rPr lang="en-IN" dirty="0" smtClean="0"/>
              <a:t>in it</a:t>
            </a:r>
          </a:p>
          <a:p>
            <a:pPr lvl="1" algn="just"/>
            <a:r>
              <a:rPr lang="en-IN" dirty="0" smtClean="0"/>
              <a:t>every </a:t>
            </a:r>
            <a:r>
              <a:rPr lang="en-IN" dirty="0"/>
              <a:t>node has the </a:t>
            </a:r>
            <a:r>
              <a:rPr lang="en-IN" dirty="0" smtClean="0"/>
              <a:t>starting point </a:t>
            </a:r>
            <a:r>
              <a:rPr lang="en-IN" dirty="0"/>
              <a:t>for the blockchain, a </a:t>
            </a:r>
            <a:r>
              <a:rPr lang="en-IN" i="1" dirty="0"/>
              <a:t>secure </a:t>
            </a:r>
            <a:r>
              <a:rPr lang="en-IN" i="1" dirty="0" smtClean="0"/>
              <a:t>root</a:t>
            </a:r>
            <a:r>
              <a:rPr lang="en-IN" dirty="0" smtClean="0"/>
              <a:t> </a:t>
            </a:r>
            <a:r>
              <a:rPr lang="en-IN" dirty="0"/>
              <a:t>from which to build a </a:t>
            </a:r>
            <a:r>
              <a:rPr lang="en-IN" i="1" dirty="0"/>
              <a:t>trusted blockchain</a:t>
            </a:r>
          </a:p>
        </p:txBody>
      </p:sp>
    </p:spTree>
    <p:extLst>
      <p:ext uri="{BB962C8B-B14F-4D97-AF65-F5344CB8AC3E}">
        <p14:creationId xmlns:p14="http://schemas.microsoft.com/office/powerpoint/2010/main" val="405493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Merkle Trees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 </a:t>
            </a:r>
            <a:r>
              <a:rPr lang="en-IN" i="1" dirty="0" err="1"/>
              <a:t>merkle</a:t>
            </a:r>
            <a:r>
              <a:rPr lang="en-IN" i="1" dirty="0"/>
              <a:t> tree</a:t>
            </a:r>
            <a:r>
              <a:rPr lang="en-IN" dirty="0"/>
              <a:t>, also known as a </a:t>
            </a:r>
            <a:r>
              <a:rPr lang="en-IN" i="1" dirty="0"/>
              <a:t>binary hash tree</a:t>
            </a:r>
            <a:r>
              <a:rPr lang="en-IN" dirty="0"/>
              <a:t>, is a data structure used for </a:t>
            </a:r>
            <a:r>
              <a:rPr lang="en-IN" dirty="0" smtClean="0"/>
              <a:t>efficiently summarizing </a:t>
            </a:r>
            <a:r>
              <a:rPr lang="en-IN" dirty="0"/>
              <a:t>and verifying the integrity of large sets of </a:t>
            </a:r>
            <a:r>
              <a:rPr lang="en-IN" dirty="0" smtClean="0"/>
              <a:t>data</a:t>
            </a:r>
          </a:p>
          <a:p>
            <a:pPr lvl="1" algn="just"/>
            <a:r>
              <a:rPr lang="en-IN" dirty="0" smtClean="0"/>
              <a:t>used </a:t>
            </a:r>
            <a:r>
              <a:rPr lang="en-IN" dirty="0"/>
              <a:t>in bitcoin to summarize all the transactions in a </a:t>
            </a:r>
            <a:r>
              <a:rPr lang="en-IN" dirty="0" smtClean="0"/>
              <a:t>block, and to </a:t>
            </a:r>
            <a:r>
              <a:rPr lang="en-US" dirty="0" smtClean="0"/>
              <a:t>efficiently verify whether a transaction is included in a block</a:t>
            </a:r>
          </a:p>
          <a:p>
            <a:pPr lvl="1" algn="just"/>
            <a:r>
              <a:rPr lang="en-IN" dirty="0" smtClean="0"/>
              <a:t>constructed by </a:t>
            </a:r>
            <a:r>
              <a:rPr lang="en-IN" dirty="0"/>
              <a:t>recursively hashing pairs of nodes until there is only one hash, called </a:t>
            </a:r>
            <a:r>
              <a:rPr lang="en-IN" dirty="0" smtClean="0"/>
              <a:t>the root</a:t>
            </a:r>
            <a:r>
              <a:rPr lang="en-IN" dirty="0"/>
              <a:t>, or </a:t>
            </a:r>
            <a:r>
              <a:rPr lang="en-IN" i="1" dirty="0" err="1"/>
              <a:t>merkle</a:t>
            </a:r>
            <a:r>
              <a:rPr lang="en-IN" i="1" dirty="0"/>
              <a:t> root</a:t>
            </a:r>
          </a:p>
        </p:txBody>
      </p:sp>
    </p:spTree>
    <p:extLst>
      <p:ext uri="{BB962C8B-B14F-4D97-AF65-F5344CB8AC3E}">
        <p14:creationId xmlns:p14="http://schemas.microsoft.com/office/powerpoint/2010/main" val="124133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Merkle Tree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790700"/>
            <a:ext cx="886777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Merkle Path: Proof of Existence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172074"/>
            <a:ext cx="8229600" cy="1304926"/>
          </a:xfrm>
        </p:spPr>
        <p:txBody>
          <a:bodyPr/>
          <a:lstStyle/>
          <a:p>
            <a:pPr algn="just"/>
            <a:r>
              <a:rPr lang="en-US" dirty="0" smtClean="0"/>
              <a:t>To Prove: existence of H</a:t>
            </a:r>
            <a:r>
              <a:rPr lang="en-US" baseline="-25000" dirty="0" smtClean="0"/>
              <a:t>K</a:t>
            </a:r>
          </a:p>
          <a:p>
            <a:pPr algn="just"/>
            <a:r>
              <a:rPr lang="en-US" dirty="0" smtClean="0"/>
              <a:t>Merkle Path: H</a:t>
            </a:r>
            <a:r>
              <a:rPr lang="en-US" baseline="-25000" dirty="0" smtClean="0"/>
              <a:t>L</a:t>
            </a:r>
            <a:r>
              <a:rPr lang="en-US" dirty="0" smtClean="0"/>
              <a:t>, H</a:t>
            </a:r>
            <a:r>
              <a:rPr lang="en-US" baseline="-25000" dirty="0" smtClean="0"/>
              <a:t>IJ</a:t>
            </a:r>
            <a:r>
              <a:rPr lang="en-US" dirty="0" smtClean="0"/>
              <a:t>, H</a:t>
            </a:r>
            <a:r>
              <a:rPr lang="en-US" baseline="-25000" dirty="0" smtClean="0"/>
              <a:t>MNOP</a:t>
            </a:r>
            <a:r>
              <a:rPr lang="en-US" dirty="0" smtClean="0"/>
              <a:t>, H</a:t>
            </a:r>
            <a:r>
              <a:rPr lang="en-US" baseline="-25000" dirty="0" smtClean="0"/>
              <a:t>ABCDEFGH</a:t>
            </a:r>
            <a:endParaRPr lang="en-IN" baseline="-25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447800"/>
            <a:ext cx="87439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15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Miners validate new transactions and record them on the global </a:t>
            </a:r>
            <a:r>
              <a:rPr lang="en-IN" dirty="0" smtClean="0"/>
              <a:t>ledger (the </a:t>
            </a:r>
            <a:r>
              <a:rPr lang="en-IN" dirty="0"/>
              <a:t>blockchain</a:t>
            </a:r>
            <a:r>
              <a:rPr lang="en-IN" dirty="0" smtClean="0"/>
              <a:t>) by “mining” a </a:t>
            </a:r>
            <a:r>
              <a:rPr lang="en-IN" dirty="0"/>
              <a:t>new </a:t>
            </a:r>
            <a:r>
              <a:rPr lang="en-IN" dirty="0" smtClean="0"/>
              <a:t>block containing </a:t>
            </a:r>
            <a:r>
              <a:rPr lang="en-IN" dirty="0"/>
              <a:t>transactions that occurred since the last </a:t>
            </a:r>
            <a:r>
              <a:rPr lang="en-IN" dirty="0" smtClean="0"/>
              <a:t>block</a:t>
            </a:r>
          </a:p>
          <a:p>
            <a:pPr algn="just"/>
            <a:r>
              <a:rPr lang="en-IN" dirty="0" smtClean="0"/>
              <a:t>Transactions </a:t>
            </a:r>
            <a:r>
              <a:rPr lang="en-IN" dirty="0"/>
              <a:t>that become part </a:t>
            </a:r>
            <a:r>
              <a:rPr lang="en-IN" dirty="0" smtClean="0"/>
              <a:t>of a </a:t>
            </a:r>
            <a:r>
              <a:rPr lang="en-IN" dirty="0"/>
              <a:t>block and added to the blockchain are considered “</a:t>
            </a:r>
            <a:r>
              <a:rPr lang="en-IN" dirty="0" smtClean="0"/>
              <a:t>confirmed”, </a:t>
            </a:r>
            <a:r>
              <a:rPr lang="en-IN" dirty="0"/>
              <a:t>which allows the </a:t>
            </a:r>
            <a:r>
              <a:rPr lang="en-IN" dirty="0" smtClean="0"/>
              <a:t>new owners </a:t>
            </a:r>
            <a:r>
              <a:rPr lang="en-IN" dirty="0"/>
              <a:t>of bitcoin to spend the bitcoin they received in those transactions</a:t>
            </a:r>
          </a:p>
        </p:txBody>
      </p:sp>
    </p:spTree>
    <p:extLst>
      <p:ext uri="{BB962C8B-B14F-4D97-AF65-F5344CB8AC3E}">
        <p14:creationId xmlns:p14="http://schemas.microsoft.com/office/powerpoint/2010/main" val="30847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Mining Rewards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 miners compete to solve a difficult mathematical problem based on a cryptographic hash algorithm</a:t>
            </a:r>
          </a:p>
          <a:p>
            <a:pPr algn="just"/>
            <a:r>
              <a:rPr lang="en-IN" dirty="0"/>
              <a:t>The solution to the problem, called the </a:t>
            </a:r>
            <a:r>
              <a:rPr lang="en-IN" i="1" dirty="0" smtClean="0"/>
              <a:t>proof-of-work</a:t>
            </a:r>
            <a:r>
              <a:rPr lang="en-IN" dirty="0" smtClean="0"/>
              <a:t> (</a:t>
            </a:r>
            <a:r>
              <a:rPr lang="en-IN" dirty="0" err="1" smtClean="0"/>
              <a:t>PoW</a:t>
            </a:r>
            <a:r>
              <a:rPr lang="en-IN" dirty="0" smtClean="0"/>
              <a:t>), </a:t>
            </a:r>
            <a:r>
              <a:rPr lang="en-IN" dirty="0"/>
              <a:t>is included in the new block</a:t>
            </a:r>
          </a:p>
          <a:p>
            <a:pPr algn="just"/>
            <a:r>
              <a:rPr lang="en-IN" dirty="0" smtClean="0"/>
              <a:t>Successful miners </a:t>
            </a:r>
            <a:r>
              <a:rPr lang="en-IN" dirty="0"/>
              <a:t>receive </a:t>
            </a:r>
            <a:r>
              <a:rPr lang="en-IN" dirty="0" smtClean="0"/>
              <a:t>2 types </a:t>
            </a:r>
            <a:r>
              <a:rPr lang="en-IN" dirty="0"/>
              <a:t>of </a:t>
            </a:r>
            <a:r>
              <a:rPr lang="en-IN" dirty="0" smtClean="0"/>
              <a:t>rewards:</a:t>
            </a:r>
          </a:p>
          <a:p>
            <a:pPr lvl="1" algn="just"/>
            <a:r>
              <a:rPr lang="en-IN" i="1" dirty="0" smtClean="0"/>
              <a:t>new </a:t>
            </a:r>
            <a:r>
              <a:rPr lang="en-IN" i="1" dirty="0"/>
              <a:t>coins</a:t>
            </a:r>
            <a:r>
              <a:rPr lang="en-IN" dirty="0"/>
              <a:t> created with each new block</a:t>
            </a:r>
            <a:r>
              <a:rPr lang="en-IN" dirty="0" smtClean="0"/>
              <a:t>, and</a:t>
            </a:r>
          </a:p>
          <a:p>
            <a:pPr lvl="1" algn="just"/>
            <a:r>
              <a:rPr lang="en-IN" i="1" dirty="0" smtClean="0"/>
              <a:t>transaction </a:t>
            </a:r>
            <a:r>
              <a:rPr lang="en-IN" i="1" dirty="0"/>
              <a:t>fees</a:t>
            </a:r>
            <a:r>
              <a:rPr lang="en-IN" dirty="0"/>
              <a:t> from </a:t>
            </a:r>
            <a:r>
              <a:rPr lang="en-IN" dirty="0" smtClean="0"/>
              <a:t>the </a:t>
            </a:r>
            <a:r>
              <a:rPr lang="en-IN" dirty="0"/>
              <a:t>transactions </a:t>
            </a:r>
            <a:r>
              <a:rPr lang="en-IN" dirty="0" smtClean="0"/>
              <a:t>in </a:t>
            </a:r>
            <a:r>
              <a:rPr lang="en-IN" dirty="0"/>
              <a:t>the </a:t>
            </a:r>
            <a:r>
              <a:rPr lang="en-IN" dirty="0" smtClean="0"/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84376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Decentralized Consensus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/>
          </a:bodyPr>
          <a:lstStyle/>
          <a:p>
            <a:pPr algn="just"/>
            <a:r>
              <a:rPr lang="en-US" i="1" dirty="0" smtClean="0"/>
              <a:t>Consensus</a:t>
            </a:r>
            <a:r>
              <a:rPr lang="en-US" dirty="0" smtClean="0"/>
              <a:t> is </a:t>
            </a:r>
            <a:r>
              <a:rPr lang="en-IN" dirty="0"/>
              <a:t>the process by which the bitcoin network </a:t>
            </a:r>
            <a:r>
              <a:rPr lang="en-IN" dirty="0" smtClean="0"/>
              <a:t>achieves agreement on the global state without a central authority</a:t>
            </a:r>
          </a:p>
          <a:p>
            <a:pPr algn="just"/>
            <a:r>
              <a:rPr lang="en-US" dirty="0" smtClean="0"/>
              <a:t>Decentralized consensus emerges from:</a:t>
            </a:r>
          </a:p>
          <a:p>
            <a:pPr lvl="1" algn="just"/>
            <a:r>
              <a:rPr lang="en-US" dirty="0" smtClean="0"/>
              <a:t>independent verification of each transaction</a:t>
            </a:r>
          </a:p>
          <a:p>
            <a:pPr lvl="1" algn="just"/>
            <a:r>
              <a:rPr lang="en-US" dirty="0" smtClean="0"/>
              <a:t>independent transaction aggregation into blocks with </a:t>
            </a:r>
            <a:r>
              <a:rPr lang="en-US" dirty="0" err="1" smtClean="0"/>
              <a:t>PoW</a:t>
            </a:r>
            <a:r>
              <a:rPr lang="en-US" dirty="0" smtClean="0"/>
              <a:t> demonstration</a:t>
            </a:r>
          </a:p>
          <a:p>
            <a:pPr lvl="1" algn="just"/>
            <a:r>
              <a:rPr lang="en-US" dirty="0" smtClean="0"/>
              <a:t>independent block verification and chaining</a:t>
            </a:r>
          </a:p>
          <a:p>
            <a:pPr lvl="1" algn="just"/>
            <a:r>
              <a:rPr lang="en-US" dirty="0" smtClean="0"/>
              <a:t>independent selection of the chain with most 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26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Bitcoin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pPr algn="just"/>
            <a:r>
              <a:rPr lang="en-US" dirty="0" smtClean="0"/>
              <a:t>Decentralized digital currency ecosystem</a:t>
            </a:r>
          </a:p>
          <a:p>
            <a:pPr algn="just"/>
            <a:r>
              <a:rPr lang="en-US" dirty="0" smtClean="0"/>
              <a:t>Unit of currency</a:t>
            </a:r>
          </a:p>
          <a:p>
            <a:pPr algn="just"/>
            <a:r>
              <a:rPr lang="en-US" dirty="0" smtClean="0"/>
              <a:t>Each entity has a </a:t>
            </a:r>
            <a:r>
              <a:rPr lang="en-US" i="1" dirty="0" smtClean="0"/>
              <a:t>private key</a:t>
            </a:r>
            <a:r>
              <a:rPr lang="en-US" dirty="0" smtClean="0"/>
              <a:t>, </a:t>
            </a:r>
            <a:r>
              <a:rPr lang="en-US" i="1" dirty="0" smtClean="0"/>
              <a:t>public key</a:t>
            </a:r>
            <a:r>
              <a:rPr lang="en-US" dirty="0" smtClean="0"/>
              <a:t> and an </a:t>
            </a:r>
            <a:r>
              <a:rPr lang="en-US" i="1" dirty="0" smtClean="0"/>
              <a:t>address</a:t>
            </a:r>
            <a:endParaRPr lang="en-IN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4114800"/>
            <a:ext cx="91154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96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Verification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/>
              <a:t>For each input, the referenced output must exist and cannot already be </a:t>
            </a:r>
            <a:r>
              <a:rPr lang="en-IN" sz="2800" dirty="0" smtClean="0"/>
              <a:t>spent</a:t>
            </a:r>
          </a:p>
          <a:p>
            <a:pPr algn="just"/>
            <a:r>
              <a:rPr lang="en-IN" sz="2800" dirty="0"/>
              <a:t>For each input, if the referenced output transaction is a coinbase output, it </a:t>
            </a:r>
            <a:r>
              <a:rPr lang="en-IN" sz="2800" dirty="0" smtClean="0"/>
              <a:t>must have </a:t>
            </a:r>
            <a:r>
              <a:rPr lang="en-IN" sz="2800" dirty="0"/>
              <a:t>at least COINBASE_MATURITY (100) </a:t>
            </a:r>
            <a:r>
              <a:rPr lang="en-IN" sz="2800" dirty="0" smtClean="0"/>
              <a:t>confirmations</a:t>
            </a:r>
          </a:p>
          <a:p>
            <a:pPr algn="just"/>
            <a:r>
              <a:rPr lang="en-IN" sz="2800" dirty="0" smtClean="0"/>
              <a:t>The </a:t>
            </a:r>
            <a:r>
              <a:rPr lang="en-IN" sz="2800" dirty="0"/>
              <a:t>sum of input values </a:t>
            </a:r>
            <a:r>
              <a:rPr lang="en-IN" sz="2800" dirty="0" smtClean="0"/>
              <a:t>has to be more than </a:t>
            </a:r>
            <a:r>
              <a:rPr lang="en-IN" sz="2800" dirty="0"/>
              <a:t>sum of output </a:t>
            </a:r>
            <a:r>
              <a:rPr lang="en-IN" sz="2800" dirty="0" smtClean="0"/>
              <a:t>values</a:t>
            </a:r>
          </a:p>
          <a:p>
            <a:pPr algn="just"/>
            <a:r>
              <a:rPr lang="en-IN" sz="2800" dirty="0"/>
              <a:t>The unlocking scripts for each input must validate against the corresponding </a:t>
            </a:r>
            <a:r>
              <a:rPr lang="en-IN" sz="2800" dirty="0" smtClean="0"/>
              <a:t>output locking </a:t>
            </a:r>
            <a:r>
              <a:rPr lang="en-IN" sz="2800" dirty="0"/>
              <a:t>scripts</a:t>
            </a:r>
          </a:p>
        </p:txBody>
      </p:sp>
    </p:spTree>
    <p:extLst>
      <p:ext uri="{BB962C8B-B14F-4D97-AF65-F5344CB8AC3E}">
        <p14:creationId xmlns:p14="http://schemas.microsoft.com/office/powerpoint/2010/main" val="1803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4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Aggregating Transactions into a Block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Validated transactions are added to </a:t>
            </a:r>
            <a:r>
              <a:rPr lang="en-IN" dirty="0"/>
              <a:t>the </a:t>
            </a:r>
            <a:r>
              <a:rPr lang="en-IN" i="1" dirty="0" smtClean="0"/>
              <a:t>memory </a:t>
            </a:r>
            <a:r>
              <a:rPr lang="en-IN" i="1" dirty="0"/>
              <a:t>pool</a:t>
            </a:r>
            <a:r>
              <a:rPr lang="en-IN" dirty="0"/>
              <a:t>, </a:t>
            </a:r>
            <a:r>
              <a:rPr lang="en-IN" dirty="0" smtClean="0"/>
              <a:t>or </a:t>
            </a:r>
            <a:r>
              <a:rPr lang="en-IN" i="1" dirty="0" smtClean="0"/>
              <a:t>transaction </a:t>
            </a:r>
            <a:r>
              <a:rPr lang="en-IN" i="1" dirty="0"/>
              <a:t>pool</a:t>
            </a:r>
            <a:r>
              <a:rPr lang="en-IN" dirty="0"/>
              <a:t>, </a:t>
            </a:r>
            <a:r>
              <a:rPr lang="en-IN" dirty="0" smtClean="0"/>
              <a:t>to be </a:t>
            </a:r>
            <a:r>
              <a:rPr lang="en-IN" dirty="0"/>
              <a:t>included (mined) into </a:t>
            </a:r>
            <a:r>
              <a:rPr lang="en-IN" dirty="0" smtClean="0"/>
              <a:t>a block</a:t>
            </a:r>
          </a:p>
          <a:p>
            <a:pPr algn="just"/>
            <a:r>
              <a:rPr lang="en-US" i="1" dirty="0" smtClean="0"/>
              <a:t>Candidate block</a:t>
            </a:r>
            <a:r>
              <a:rPr lang="en-US" dirty="0" smtClean="0"/>
              <a:t> is constructed by selecting transactions based on their age, fees, priority</a:t>
            </a:r>
          </a:p>
          <a:p>
            <a:pPr algn="just"/>
            <a:r>
              <a:rPr lang="en-US" dirty="0" smtClean="0"/>
              <a:t>Demonstrate </a:t>
            </a:r>
            <a:r>
              <a:rPr lang="en-US" dirty="0" err="1" smtClean="0"/>
              <a:t>PoW</a:t>
            </a:r>
            <a:r>
              <a:rPr lang="en-US" dirty="0" smtClean="0"/>
              <a:t> by finding </a:t>
            </a:r>
            <a:r>
              <a:rPr lang="en-IN" dirty="0" smtClean="0"/>
              <a:t>a </a:t>
            </a:r>
            <a:r>
              <a:rPr lang="en-IN" dirty="0"/>
              <a:t>value for the nonce that results in a </a:t>
            </a:r>
            <a:r>
              <a:rPr lang="en-IN" dirty="0" smtClean="0"/>
              <a:t>block header </a:t>
            </a:r>
            <a:r>
              <a:rPr lang="en-IN" dirty="0"/>
              <a:t>hash </a:t>
            </a:r>
            <a:r>
              <a:rPr lang="en-IN" dirty="0" smtClean="0"/>
              <a:t>that is less than a threshold (</a:t>
            </a:r>
            <a:r>
              <a:rPr lang="en-IN" i="1" dirty="0" smtClean="0"/>
              <a:t>the </a:t>
            </a:r>
            <a:r>
              <a:rPr lang="en-IN" i="1" dirty="0"/>
              <a:t>difficulty </a:t>
            </a:r>
            <a:r>
              <a:rPr lang="en-IN" i="1" dirty="0" smtClean="0"/>
              <a:t>target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9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a New Block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03860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block header hash is less than the target difficulty (enforces the proof of work</a:t>
            </a:r>
            <a:r>
              <a:rPr lang="en-IN" dirty="0" smtClean="0"/>
              <a:t>)</a:t>
            </a:r>
          </a:p>
          <a:p>
            <a:pPr algn="just"/>
            <a:r>
              <a:rPr lang="en-IN" dirty="0"/>
              <a:t>The block timestamp is less than two hours in the future (allowing for time errors</a:t>
            </a:r>
            <a:r>
              <a:rPr lang="en-IN" dirty="0" smtClean="0"/>
              <a:t>)</a:t>
            </a:r>
          </a:p>
          <a:p>
            <a:pPr algn="just"/>
            <a:r>
              <a:rPr lang="en-IN" dirty="0"/>
              <a:t>The first transaction (and only the first) is a coinbase generation </a:t>
            </a:r>
            <a:r>
              <a:rPr lang="en-IN" dirty="0" smtClean="0"/>
              <a:t>transaction</a:t>
            </a:r>
          </a:p>
          <a:p>
            <a:pPr algn="just"/>
            <a:r>
              <a:rPr lang="en-IN" dirty="0"/>
              <a:t>All transactions within the block are valid</a:t>
            </a:r>
          </a:p>
        </p:txBody>
      </p:sp>
    </p:spTree>
    <p:extLst>
      <p:ext uri="{BB962C8B-B14F-4D97-AF65-F5344CB8AC3E}">
        <p14:creationId xmlns:p14="http://schemas.microsoft.com/office/powerpoint/2010/main" val="132946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Chains of Blocks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 smtClean="0"/>
              <a:t>Main chain</a:t>
            </a:r>
            <a:r>
              <a:rPr lang="en-US" dirty="0" smtClean="0"/>
              <a:t> at any time is the chain with the most cumulative difficulty</a:t>
            </a:r>
          </a:p>
          <a:p>
            <a:pPr algn="just"/>
            <a:r>
              <a:rPr lang="en-IN" dirty="0"/>
              <a:t>A </a:t>
            </a:r>
            <a:r>
              <a:rPr lang="en-IN" i="1" dirty="0" smtClean="0"/>
              <a:t>fork</a:t>
            </a:r>
            <a:r>
              <a:rPr lang="en-IN" dirty="0" smtClean="0"/>
              <a:t> </a:t>
            </a:r>
            <a:r>
              <a:rPr lang="en-IN" dirty="0"/>
              <a:t>occurs whenever there are two candidate blocks competing to form the </a:t>
            </a:r>
            <a:r>
              <a:rPr lang="en-IN" dirty="0" smtClean="0"/>
              <a:t>longest blockchain</a:t>
            </a:r>
          </a:p>
          <a:p>
            <a:pPr algn="just"/>
            <a:r>
              <a:rPr lang="en-IN" dirty="0" smtClean="0"/>
              <a:t>Confirmation time (time for settlement </a:t>
            </a:r>
            <a:r>
              <a:rPr lang="en-IN" dirty="0"/>
              <a:t>of transactions) and the probability of a </a:t>
            </a:r>
            <a:r>
              <a:rPr lang="en-IN" dirty="0" smtClean="0"/>
              <a:t>fork are inversely related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83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Resilience to Double-Spending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When a node receives a transaction, it verifies the following before forwarding to its peers “for </a:t>
            </a:r>
            <a:r>
              <a:rPr lang="en-IN" dirty="0" smtClean="0"/>
              <a:t>each </a:t>
            </a:r>
            <a:r>
              <a:rPr lang="en-IN" dirty="0"/>
              <a:t>input, the referenced output </a:t>
            </a:r>
            <a:r>
              <a:rPr lang="en-IN" dirty="0" smtClean="0"/>
              <a:t>exists </a:t>
            </a:r>
            <a:r>
              <a:rPr lang="en-IN" dirty="0"/>
              <a:t>and </a:t>
            </a:r>
            <a:r>
              <a:rPr lang="en-IN" dirty="0" smtClean="0"/>
              <a:t>is not already </a:t>
            </a:r>
            <a:r>
              <a:rPr lang="en-IN" dirty="0"/>
              <a:t>be </a:t>
            </a:r>
            <a:r>
              <a:rPr lang="en-IN" dirty="0" smtClean="0"/>
              <a:t>spent”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When a miner selects transactions for mining a block he verifies that “no two transactions reference the same UTXO”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Transparency and Trust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P2P network structure </a:t>
            </a:r>
            <a:r>
              <a:rPr lang="en-US" b="1" dirty="0" smtClean="0">
                <a:sym typeface="Symbol"/>
              </a:rPr>
              <a:t></a:t>
            </a:r>
            <a:r>
              <a:rPr lang="en-US" dirty="0" smtClean="0">
                <a:sym typeface="Symbol"/>
              </a:rPr>
              <a:t> every node in the network “sees” all the information (blocks and transactions) being exchanged in the network</a:t>
            </a:r>
          </a:p>
          <a:p>
            <a:pPr algn="just"/>
            <a:endParaRPr lang="en-US" sz="2000" b="1" dirty="0" smtClean="0"/>
          </a:p>
          <a:p>
            <a:pPr algn="just"/>
            <a:r>
              <a:rPr lang="en-US" dirty="0" smtClean="0"/>
              <a:t>Linking of blocks and hardness of mining</a:t>
            </a:r>
            <a:r>
              <a:rPr lang="en-US" b="1" dirty="0">
                <a:sym typeface="Symbol"/>
              </a:rPr>
              <a:t> </a:t>
            </a:r>
            <a:r>
              <a:rPr lang="en-US" dirty="0" smtClean="0"/>
              <a:t> easy for a node to verify </a:t>
            </a:r>
            <a:r>
              <a:rPr lang="en-US" dirty="0" smtClean="0">
                <a:sym typeface="Symbol"/>
              </a:rPr>
              <a:t>the blockchain provided by its peers, but, difficult for a node to cheat its peers by providing incorrect blockchain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961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yothi\Desktop\Blockchain workshop\talk\New Bitmap 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543" y="191314"/>
            <a:ext cx="4902857" cy="65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9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Bitcoin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Peer-to-peer (P2P) network </a:t>
            </a:r>
            <a:r>
              <a:rPr lang="en-IN" dirty="0"/>
              <a:t>architecture on top of the </a:t>
            </a:r>
            <a:r>
              <a:rPr lang="en-IN" dirty="0" smtClean="0"/>
              <a:t>Internet</a:t>
            </a:r>
          </a:p>
          <a:p>
            <a:pPr lvl="1" algn="just"/>
            <a:r>
              <a:rPr lang="en-US" dirty="0" smtClean="0"/>
              <a:t>all the nodes in the network are equal</a:t>
            </a:r>
          </a:p>
          <a:p>
            <a:pPr lvl="2" algn="just"/>
            <a:r>
              <a:rPr lang="en-US" dirty="0" smtClean="0"/>
              <a:t>flat topology (no hierarchy)</a:t>
            </a:r>
          </a:p>
          <a:p>
            <a:pPr lvl="1" algn="just"/>
            <a:r>
              <a:rPr lang="en-US" dirty="0" smtClean="0"/>
              <a:t>nodes share the burden of network services</a:t>
            </a:r>
          </a:p>
          <a:p>
            <a:pPr lvl="2" algn="just"/>
            <a:r>
              <a:rPr lang="en-US" dirty="0" smtClean="0"/>
              <a:t>reciprocity is the incentive for participation</a:t>
            </a:r>
          </a:p>
          <a:p>
            <a:pPr lvl="1" algn="just"/>
            <a:r>
              <a:rPr lang="en-US" dirty="0" smtClean="0"/>
              <a:t>inherently resilient, decentralized, open</a:t>
            </a:r>
          </a:p>
          <a:p>
            <a:pPr lvl="2" algn="just"/>
            <a:r>
              <a:rPr lang="en-US" dirty="0" smtClean="0"/>
              <a:t>decentralization of control is a core design principle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73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a Node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444" y="1303020"/>
            <a:ext cx="5875020" cy="532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4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Reference Client (Bitcoin Core)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Full Blockchain Node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Solo Miner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Lightweight (SPV) Wallet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1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Client (Bitcoin Core)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500688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5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Blockchain Node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5357813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2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Solo Miner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296" y="1524000"/>
            <a:ext cx="5443538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1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1283</Words>
  <Application>Microsoft Office PowerPoint</Application>
  <PresentationFormat>On-screen Show (4:3)</PresentationFormat>
  <Paragraphs>162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The Bitcoin Blockchain</vt:lpstr>
      <vt:lpstr> Overview</vt:lpstr>
      <vt:lpstr>Bitcoin</vt:lpstr>
      <vt:lpstr>Bitcoin Network</vt:lpstr>
      <vt:lpstr>Functions of a Node</vt:lpstr>
      <vt:lpstr>Types of Nodes</vt:lpstr>
      <vt:lpstr>Reference Client (Bitcoin Core)</vt:lpstr>
      <vt:lpstr>Full Blockchain Node</vt:lpstr>
      <vt:lpstr>Solo Miner</vt:lpstr>
      <vt:lpstr>Lightweight (SPV) Wallet</vt:lpstr>
      <vt:lpstr>UTXO</vt:lpstr>
      <vt:lpstr>Transfer of Value in Bitcoin</vt:lpstr>
      <vt:lpstr>Transaction Structure</vt:lpstr>
      <vt:lpstr>Transaction Data Structure</vt:lpstr>
      <vt:lpstr>Structure of Outputs and Inputs</vt:lpstr>
      <vt:lpstr>Transaction Fee, Chaining, Orphans</vt:lpstr>
      <vt:lpstr>Transaction Scripts</vt:lpstr>
      <vt:lpstr>Scripting Language Features</vt:lpstr>
      <vt:lpstr>Standard Transaction Types</vt:lpstr>
      <vt:lpstr>Block Structure</vt:lpstr>
      <vt:lpstr>Block Header</vt:lpstr>
      <vt:lpstr>Blockchain</vt:lpstr>
      <vt:lpstr>The Genesis Block</vt:lpstr>
      <vt:lpstr>Merkle Trees</vt:lpstr>
      <vt:lpstr>Example Merkle Tree</vt:lpstr>
      <vt:lpstr>Merkle Path: Proof of Existence</vt:lpstr>
      <vt:lpstr>Mining</vt:lpstr>
      <vt:lpstr>Mining Rewards</vt:lpstr>
      <vt:lpstr>Decentralized Consensus</vt:lpstr>
      <vt:lpstr>Transaction Verification</vt:lpstr>
      <vt:lpstr>Aggregating Transactions into a Block</vt:lpstr>
      <vt:lpstr>Validating a New Block</vt:lpstr>
      <vt:lpstr>Selecting Chains of Blocks</vt:lpstr>
      <vt:lpstr>Resilience to Double-Spending</vt:lpstr>
      <vt:lpstr>Transparency and Trust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Blockchain</dc:title>
  <dc:creator>Jyothi</dc:creator>
  <cp:lastModifiedBy>Jyothi</cp:lastModifiedBy>
  <cp:revision>744</cp:revision>
  <dcterms:created xsi:type="dcterms:W3CDTF">2006-08-16T00:00:00Z</dcterms:created>
  <dcterms:modified xsi:type="dcterms:W3CDTF">2017-01-02T06:19:29Z</dcterms:modified>
</cp:coreProperties>
</file>