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D9D6-1667-4853-B6CE-0B8326273DA5}" type="datetimeFigureOut">
              <a:rPr lang="en-IN" smtClean="0"/>
              <a:t>14-03-2017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418D-0870-4DEC-A4C8-EFD761C2C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2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Ethereum &amp; </a:t>
            </a:r>
            <a:r>
              <a:rPr lang="en-US" dirty="0" smtClean="0"/>
              <a:t>Smart-Contracts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S. Nagesh Bhattu, N. V. Narendra Kumar</a:t>
            </a:r>
          </a:p>
          <a:p>
            <a:r>
              <a:rPr lang="en-US" sz="2800" dirty="0" smtClean="0"/>
              <a:t>IDRBT</a:t>
            </a:r>
          </a:p>
          <a:p>
            <a:r>
              <a:rPr lang="en-US" sz="2800" dirty="0" smtClean="0"/>
              <a:t>{</a:t>
            </a:r>
            <a:r>
              <a:rPr lang="en-US" sz="2800" dirty="0" err="1" smtClean="0"/>
              <a:t>nageshbs</a:t>
            </a:r>
            <a:r>
              <a:rPr lang="en-US" sz="2800" dirty="0" smtClean="0"/>
              <a:t>, </a:t>
            </a:r>
            <a:r>
              <a:rPr lang="en-US" sz="2800" dirty="0" err="1" smtClean="0"/>
              <a:t>nvnarendra</a:t>
            </a:r>
            <a:r>
              <a:rPr lang="en-US" sz="2800" dirty="0" smtClean="0"/>
              <a:t>}@idrbt.ac.in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9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Solidity is the language for programming smart-contracts in </a:t>
            </a:r>
            <a:r>
              <a:rPr lang="en-US" dirty="0" err="1" smtClean="0"/>
              <a:t>ethereum</a:t>
            </a:r>
            <a:endParaRPr lang="en-US" dirty="0" smtClean="0"/>
          </a:p>
          <a:p>
            <a:pPr lvl="1" algn="just"/>
            <a:r>
              <a:rPr lang="en-US" dirty="0" smtClean="0"/>
              <a:t>object-oriented, modified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 algn="just"/>
            <a:r>
              <a:rPr lang="en-US" dirty="0" smtClean="0"/>
              <a:t>Booleans, integers, address, arrays, </a:t>
            </a:r>
            <a:r>
              <a:rPr lang="en-US" dirty="0" err="1" smtClean="0"/>
              <a:t>enum</a:t>
            </a:r>
            <a:r>
              <a:rPr lang="en-US" dirty="0" smtClean="0"/>
              <a:t>, strings, structures, mappings, functions</a:t>
            </a:r>
          </a:p>
          <a:p>
            <a:pPr lvl="1" algn="just"/>
            <a:r>
              <a:rPr lang="en-US" dirty="0"/>
              <a:t>if-else, while, do, for, break, continue, return, ? :</a:t>
            </a:r>
            <a:endParaRPr lang="en-IN" dirty="0"/>
          </a:p>
          <a:p>
            <a:pPr lvl="1" algn="just"/>
            <a:r>
              <a:rPr lang="en-US" dirty="0" smtClean="0"/>
              <a:t>Predefined: Ether units, time units, block and transaction properties, math and crypto functions, address and contract related</a:t>
            </a:r>
          </a:p>
        </p:txBody>
      </p:sp>
    </p:spTree>
    <p:extLst>
      <p:ext uri="{BB962C8B-B14F-4D97-AF65-F5344CB8AC3E}">
        <p14:creationId xmlns:p14="http://schemas.microsoft.com/office/powerpoint/2010/main" val="32220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for Auction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en-IN" sz="3200" dirty="0"/>
              <a:t>contract </a:t>
            </a:r>
            <a:r>
              <a:rPr lang="en-IN" sz="3200" dirty="0" err="1"/>
              <a:t>SimpleAuction</a:t>
            </a:r>
            <a:r>
              <a:rPr lang="en-IN" sz="3200" dirty="0"/>
              <a:t> </a:t>
            </a:r>
            <a:r>
              <a:rPr lang="en-IN" sz="3200" dirty="0" smtClean="0"/>
              <a:t>{</a:t>
            </a:r>
          </a:p>
          <a:p>
            <a:pPr marL="400050" lvl="1" indent="0" algn="just">
              <a:buNone/>
            </a:pPr>
            <a:r>
              <a:rPr lang="en-IN" sz="2400" dirty="0" smtClean="0"/>
              <a:t>    address </a:t>
            </a:r>
            <a:r>
              <a:rPr lang="en-IN" sz="2400" dirty="0"/>
              <a:t>public beneficiary;</a:t>
            </a:r>
          </a:p>
          <a:p>
            <a:pPr marL="400050" lvl="1" indent="0" algn="just">
              <a:buNone/>
            </a:pPr>
            <a:r>
              <a:rPr lang="en-IN" sz="2400" dirty="0"/>
              <a:t>    </a:t>
            </a:r>
            <a:r>
              <a:rPr lang="en-IN" sz="2400" dirty="0" err="1"/>
              <a:t>uint</a:t>
            </a:r>
            <a:r>
              <a:rPr lang="en-IN" sz="2400" dirty="0"/>
              <a:t> public </a:t>
            </a:r>
            <a:r>
              <a:rPr lang="en-IN" sz="2400" dirty="0" err="1"/>
              <a:t>auctionStart</a:t>
            </a:r>
            <a:r>
              <a:rPr lang="en-IN" sz="2400" dirty="0"/>
              <a:t>;</a:t>
            </a:r>
          </a:p>
          <a:p>
            <a:pPr marL="400050" lvl="1" indent="0" algn="just">
              <a:buNone/>
            </a:pPr>
            <a:r>
              <a:rPr lang="en-IN" sz="2400" dirty="0"/>
              <a:t>    </a:t>
            </a:r>
            <a:r>
              <a:rPr lang="en-IN" sz="2400" dirty="0" err="1"/>
              <a:t>uint</a:t>
            </a:r>
            <a:r>
              <a:rPr lang="en-IN" sz="2400" dirty="0"/>
              <a:t> public </a:t>
            </a:r>
            <a:r>
              <a:rPr lang="en-IN" sz="2400" dirty="0" err="1"/>
              <a:t>biddingTime</a:t>
            </a:r>
            <a:r>
              <a:rPr lang="en-IN" sz="2400" dirty="0"/>
              <a:t>;</a:t>
            </a:r>
          </a:p>
          <a:p>
            <a:pPr marL="400050" lvl="1" indent="0" algn="just">
              <a:buNone/>
            </a:pPr>
            <a:r>
              <a:rPr lang="en-IN" sz="2400" dirty="0" smtClean="0"/>
              <a:t>    address </a:t>
            </a:r>
            <a:r>
              <a:rPr lang="en-IN" sz="2400" dirty="0"/>
              <a:t>public </a:t>
            </a:r>
            <a:r>
              <a:rPr lang="en-IN" sz="2400" dirty="0" err="1"/>
              <a:t>highestBidder</a:t>
            </a:r>
            <a:r>
              <a:rPr lang="en-IN" sz="2400" dirty="0"/>
              <a:t>;</a:t>
            </a:r>
          </a:p>
          <a:p>
            <a:pPr marL="400050" lvl="1" indent="0" algn="just">
              <a:buNone/>
            </a:pPr>
            <a:r>
              <a:rPr lang="en-IN" sz="2400" dirty="0"/>
              <a:t>    </a:t>
            </a:r>
            <a:r>
              <a:rPr lang="en-IN" sz="2400" dirty="0" err="1"/>
              <a:t>uint</a:t>
            </a:r>
            <a:r>
              <a:rPr lang="en-IN" sz="2400" dirty="0"/>
              <a:t> public </a:t>
            </a:r>
            <a:r>
              <a:rPr lang="en-IN" sz="2400" dirty="0" err="1"/>
              <a:t>highestBid</a:t>
            </a:r>
            <a:r>
              <a:rPr lang="en-IN" sz="2400" dirty="0"/>
              <a:t>;</a:t>
            </a:r>
          </a:p>
          <a:p>
            <a:pPr marL="400050" lvl="1" indent="0" algn="just">
              <a:buNone/>
            </a:pPr>
            <a:r>
              <a:rPr lang="en-IN" sz="2400" dirty="0" smtClean="0"/>
              <a:t>    mapping (address </a:t>
            </a:r>
            <a:r>
              <a:rPr lang="en-IN" sz="2400" dirty="0"/>
              <a:t>=&gt; </a:t>
            </a:r>
            <a:r>
              <a:rPr lang="en-IN" sz="2400" dirty="0" err="1"/>
              <a:t>uint</a:t>
            </a:r>
            <a:r>
              <a:rPr lang="en-IN" sz="2400" dirty="0"/>
              <a:t>) </a:t>
            </a:r>
            <a:r>
              <a:rPr lang="en-IN" sz="2400" dirty="0" err="1"/>
              <a:t>pendingReturns</a:t>
            </a:r>
            <a:r>
              <a:rPr lang="en-IN" sz="2400" dirty="0" smtClean="0"/>
              <a:t>;</a:t>
            </a:r>
          </a:p>
          <a:p>
            <a:pPr marL="400050" lvl="1" indent="0" algn="just">
              <a:buNone/>
            </a:pPr>
            <a:r>
              <a:rPr lang="en-IN" sz="2400" dirty="0"/>
              <a:t> </a:t>
            </a:r>
            <a:r>
              <a:rPr lang="en-IN" sz="2400" dirty="0" smtClean="0"/>
              <a:t>   bool </a:t>
            </a:r>
            <a:r>
              <a:rPr lang="en-IN" sz="2400" dirty="0"/>
              <a:t>ended;</a:t>
            </a:r>
          </a:p>
          <a:p>
            <a:pPr marL="400050" lvl="1" indent="0" algn="just">
              <a:buNone/>
            </a:pPr>
            <a:r>
              <a:rPr lang="en-IN" sz="2400" dirty="0" smtClean="0"/>
              <a:t>    event </a:t>
            </a:r>
            <a:r>
              <a:rPr lang="en-IN" sz="2400" dirty="0" err="1"/>
              <a:t>HighestBidIncreased</a:t>
            </a:r>
            <a:r>
              <a:rPr lang="en-IN" sz="2400" dirty="0"/>
              <a:t>(address bidder, </a:t>
            </a:r>
            <a:r>
              <a:rPr lang="en-IN" sz="2400" dirty="0" err="1"/>
              <a:t>uint</a:t>
            </a:r>
            <a:r>
              <a:rPr lang="en-IN" sz="2400" dirty="0"/>
              <a:t> amount);</a:t>
            </a:r>
          </a:p>
          <a:p>
            <a:pPr marL="400050" lvl="1" indent="0" algn="just">
              <a:buNone/>
            </a:pPr>
            <a:r>
              <a:rPr lang="en-IN" sz="2400" dirty="0"/>
              <a:t>    event </a:t>
            </a:r>
            <a:r>
              <a:rPr lang="en-IN" sz="2400" dirty="0" err="1"/>
              <a:t>AuctionEnded</a:t>
            </a:r>
            <a:r>
              <a:rPr lang="en-IN" sz="2400" dirty="0"/>
              <a:t>(address winner, </a:t>
            </a:r>
            <a:r>
              <a:rPr lang="en-IN" sz="2400" dirty="0" err="1"/>
              <a:t>uint</a:t>
            </a:r>
            <a:r>
              <a:rPr lang="en-IN" sz="2400" dirty="0"/>
              <a:t> amount</a:t>
            </a:r>
            <a:r>
              <a:rPr lang="en-IN" sz="2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05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Smart-contract for Auction </a:t>
            </a:r>
            <a:r>
              <a:rPr lang="en-US" dirty="0" smtClean="0"/>
              <a:t>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800100" lvl="2" indent="0" algn="just">
              <a:buNone/>
            </a:pPr>
            <a:r>
              <a:rPr lang="en-IN" sz="3200" dirty="0"/>
              <a:t>function </a:t>
            </a:r>
            <a:r>
              <a:rPr lang="en-IN" sz="3200" dirty="0" err="1"/>
              <a:t>SimpleAuction</a:t>
            </a:r>
            <a:r>
              <a:rPr lang="en-IN" sz="3200" dirty="0"/>
              <a:t>(</a:t>
            </a:r>
          </a:p>
          <a:p>
            <a:pPr marL="800100" lvl="2" indent="0" algn="just">
              <a:buNone/>
            </a:pPr>
            <a:r>
              <a:rPr lang="en-IN" sz="3200" dirty="0"/>
              <a:t>        </a:t>
            </a:r>
            <a:r>
              <a:rPr lang="en-IN" sz="3200" dirty="0" err="1"/>
              <a:t>uint</a:t>
            </a:r>
            <a:r>
              <a:rPr lang="en-IN" sz="3200" dirty="0"/>
              <a:t> _</a:t>
            </a:r>
            <a:r>
              <a:rPr lang="en-IN" sz="3200" dirty="0" err="1"/>
              <a:t>biddingTime</a:t>
            </a:r>
            <a:r>
              <a:rPr lang="en-IN" sz="3200" dirty="0"/>
              <a:t>,</a:t>
            </a:r>
          </a:p>
          <a:p>
            <a:pPr marL="800100" lvl="2" indent="0" algn="just">
              <a:buNone/>
            </a:pPr>
            <a:r>
              <a:rPr lang="en-IN" sz="3200" dirty="0"/>
              <a:t>        address _beneficiary</a:t>
            </a:r>
          </a:p>
          <a:p>
            <a:pPr marL="800100" lvl="2" indent="0" algn="just">
              <a:buNone/>
            </a:pPr>
            <a:r>
              <a:rPr lang="en-IN" sz="3200" dirty="0"/>
              <a:t>    ) {</a:t>
            </a:r>
          </a:p>
          <a:p>
            <a:pPr marL="800100" lvl="2" indent="0" algn="just">
              <a:buNone/>
            </a:pPr>
            <a:r>
              <a:rPr lang="en-IN" sz="3200" dirty="0"/>
              <a:t>        beneficiary = _beneficiary;</a:t>
            </a:r>
          </a:p>
          <a:p>
            <a:pPr marL="800100" lvl="2" indent="0" algn="just">
              <a:buNone/>
            </a:pPr>
            <a:r>
              <a:rPr lang="en-IN" sz="3200" dirty="0"/>
              <a:t>        </a:t>
            </a:r>
            <a:r>
              <a:rPr lang="en-IN" sz="3200" dirty="0" err="1"/>
              <a:t>auctionStart</a:t>
            </a:r>
            <a:r>
              <a:rPr lang="en-IN" sz="3200" dirty="0"/>
              <a:t> = now;</a:t>
            </a:r>
          </a:p>
          <a:p>
            <a:pPr marL="800100" lvl="2" indent="0" algn="just">
              <a:buNone/>
            </a:pPr>
            <a:r>
              <a:rPr lang="en-IN" sz="3200" dirty="0"/>
              <a:t>        </a:t>
            </a:r>
            <a:r>
              <a:rPr lang="en-IN" sz="3200" dirty="0" err="1"/>
              <a:t>biddingTime</a:t>
            </a:r>
            <a:r>
              <a:rPr lang="en-IN" sz="3200" dirty="0"/>
              <a:t> = _</a:t>
            </a:r>
            <a:r>
              <a:rPr lang="en-IN" sz="3200" dirty="0" err="1"/>
              <a:t>biddingTime</a:t>
            </a:r>
            <a:r>
              <a:rPr lang="en-IN" sz="3200" dirty="0"/>
              <a:t>;</a:t>
            </a:r>
          </a:p>
          <a:p>
            <a:pPr marL="800100" lvl="2" indent="0" algn="just">
              <a:buNone/>
            </a:pPr>
            <a:r>
              <a:rPr lang="en-IN" sz="3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353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Smart-contract for Auction </a:t>
            </a:r>
            <a:r>
              <a:rPr lang="en-US" dirty="0" smtClean="0"/>
              <a:t>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 algn="just">
              <a:buNone/>
            </a:pPr>
            <a:r>
              <a:rPr lang="en-IN" sz="1800" dirty="0"/>
              <a:t>function bid() payable {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if (now &gt; </a:t>
            </a:r>
            <a:r>
              <a:rPr lang="en-IN" sz="1800" dirty="0" err="1" smtClean="0"/>
              <a:t>auctionStart</a:t>
            </a:r>
            <a:r>
              <a:rPr lang="en-IN" sz="1800" dirty="0" smtClean="0"/>
              <a:t> + </a:t>
            </a:r>
            <a:r>
              <a:rPr lang="en-IN" sz="1800" dirty="0" err="1" smtClean="0"/>
              <a:t>biddingTime</a:t>
            </a:r>
            <a:r>
              <a:rPr lang="en-IN" sz="1800" dirty="0" smtClean="0"/>
              <a:t>) {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    throw;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}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if (</a:t>
            </a:r>
            <a:r>
              <a:rPr lang="en-IN" sz="1800" dirty="0" err="1"/>
              <a:t>msg.value</a:t>
            </a:r>
            <a:r>
              <a:rPr lang="en-IN" sz="1800" dirty="0"/>
              <a:t> &lt;= </a:t>
            </a:r>
            <a:r>
              <a:rPr lang="en-IN" sz="1800" dirty="0" err="1"/>
              <a:t>highestBid</a:t>
            </a:r>
            <a:r>
              <a:rPr lang="en-IN" sz="1800" dirty="0"/>
              <a:t>) {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    throw;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}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if (</a:t>
            </a:r>
            <a:r>
              <a:rPr lang="en-IN" sz="1800" dirty="0" err="1"/>
              <a:t>highestBidder</a:t>
            </a:r>
            <a:r>
              <a:rPr lang="en-IN" sz="1800" dirty="0"/>
              <a:t> != 0) {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    </a:t>
            </a:r>
            <a:r>
              <a:rPr lang="en-IN" sz="1800" dirty="0" err="1"/>
              <a:t>pendingReturns</a:t>
            </a:r>
            <a:r>
              <a:rPr lang="en-IN" sz="1800" dirty="0"/>
              <a:t>[</a:t>
            </a:r>
            <a:r>
              <a:rPr lang="en-IN" sz="1800" dirty="0" err="1"/>
              <a:t>highestBidder</a:t>
            </a:r>
            <a:r>
              <a:rPr lang="en-IN" sz="1800" dirty="0"/>
              <a:t>] += </a:t>
            </a:r>
            <a:r>
              <a:rPr lang="en-IN" sz="1800" dirty="0" err="1"/>
              <a:t>highestBid</a:t>
            </a:r>
            <a:r>
              <a:rPr lang="en-IN" sz="1800" dirty="0"/>
              <a:t>;</a:t>
            </a:r>
          </a:p>
          <a:p>
            <a:pPr marL="800100" lvl="2" indent="0" algn="just">
              <a:buNone/>
            </a:pPr>
            <a:r>
              <a:rPr lang="en-IN" sz="1800" dirty="0"/>
              <a:t>        }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 err="1"/>
              <a:t>highestBidder</a:t>
            </a:r>
            <a:r>
              <a:rPr lang="en-IN" sz="1800" dirty="0"/>
              <a:t> = </a:t>
            </a:r>
            <a:r>
              <a:rPr lang="en-IN" sz="1800" dirty="0" err="1"/>
              <a:t>msg.sender</a:t>
            </a:r>
            <a:r>
              <a:rPr lang="en-IN" sz="1800" dirty="0"/>
              <a:t>;</a:t>
            </a:r>
          </a:p>
          <a:p>
            <a:pPr marL="800100" lvl="2" indent="0" algn="just">
              <a:buNone/>
            </a:pPr>
            <a:r>
              <a:rPr lang="en-IN" sz="1800" dirty="0"/>
              <a:t>        </a:t>
            </a:r>
            <a:r>
              <a:rPr lang="en-IN" sz="1800" dirty="0" err="1"/>
              <a:t>highestBid</a:t>
            </a:r>
            <a:r>
              <a:rPr lang="en-IN" sz="1800" dirty="0"/>
              <a:t> = </a:t>
            </a:r>
            <a:r>
              <a:rPr lang="en-IN" sz="1800" dirty="0" err="1"/>
              <a:t>msg.value</a:t>
            </a:r>
            <a:r>
              <a:rPr lang="en-IN" sz="1800" dirty="0"/>
              <a:t>;</a:t>
            </a:r>
          </a:p>
          <a:p>
            <a:pPr marL="800100" lvl="2" indent="0" algn="just">
              <a:buNone/>
            </a:pPr>
            <a:r>
              <a:rPr lang="en-IN" sz="1800" dirty="0"/>
              <a:t>        </a:t>
            </a:r>
            <a:r>
              <a:rPr lang="en-IN" sz="1800" dirty="0" err="1"/>
              <a:t>HighestBidIncreased</a:t>
            </a:r>
            <a:r>
              <a:rPr lang="en-IN" sz="1800" dirty="0"/>
              <a:t>(</a:t>
            </a:r>
            <a:r>
              <a:rPr lang="en-IN" sz="1800" dirty="0" err="1"/>
              <a:t>msg.sender</a:t>
            </a:r>
            <a:r>
              <a:rPr lang="en-IN" sz="1800" dirty="0"/>
              <a:t>, </a:t>
            </a:r>
            <a:r>
              <a:rPr lang="en-IN" sz="1800" dirty="0" err="1"/>
              <a:t>msg.value</a:t>
            </a:r>
            <a:r>
              <a:rPr lang="en-IN" sz="1800" dirty="0"/>
              <a:t>);</a:t>
            </a:r>
          </a:p>
          <a:p>
            <a:pPr marL="800100" lvl="2" indent="0" algn="just">
              <a:buNone/>
            </a:pPr>
            <a:r>
              <a:rPr lang="en-IN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473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Smart-contract for Auction </a:t>
            </a:r>
            <a:r>
              <a:rPr lang="en-US" dirty="0" smtClean="0"/>
              <a:t>(4)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0100" lvl="2" indent="0" algn="just">
              <a:buNone/>
            </a:pPr>
            <a:r>
              <a:rPr lang="en-IN" dirty="0"/>
              <a:t>function withdraw() returns (bool) {</a:t>
            </a:r>
          </a:p>
          <a:p>
            <a:pPr marL="800100" lvl="2" indent="0" algn="just">
              <a:buNone/>
            </a:pPr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amount = </a:t>
            </a:r>
            <a:r>
              <a:rPr lang="en-IN" dirty="0" err="1"/>
              <a:t>pendingReturns</a:t>
            </a:r>
            <a:r>
              <a:rPr lang="en-IN" dirty="0"/>
              <a:t>[</a:t>
            </a:r>
            <a:r>
              <a:rPr lang="en-IN" dirty="0" err="1"/>
              <a:t>msg.sender</a:t>
            </a:r>
            <a:r>
              <a:rPr lang="en-IN" dirty="0"/>
              <a:t>];</a:t>
            </a:r>
          </a:p>
          <a:p>
            <a:pPr marL="800100" lvl="2" indent="0" algn="just">
              <a:buNone/>
            </a:pPr>
            <a:r>
              <a:rPr lang="en-IN" dirty="0"/>
              <a:t>        if (amount &gt; 0) {</a:t>
            </a:r>
          </a:p>
          <a:p>
            <a:pPr marL="800100" lvl="2" indent="0" algn="just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pendingReturns</a:t>
            </a:r>
            <a:r>
              <a:rPr lang="en-IN" dirty="0" smtClean="0"/>
              <a:t>[</a:t>
            </a:r>
            <a:r>
              <a:rPr lang="en-IN" dirty="0" err="1" smtClean="0"/>
              <a:t>msg.sender</a:t>
            </a:r>
            <a:r>
              <a:rPr lang="en-IN" dirty="0" smtClean="0"/>
              <a:t>] = 0;</a:t>
            </a:r>
          </a:p>
          <a:p>
            <a:pPr marL="800100" lvl="2" indent="0" algn="just">
              <a:buNone/>
            </a:pPr>
            <a:r>
              <a:rPr lang="en-IN" dirty="0" smtClean="0"/>
              <a:t>            </a:t>
            </a:r>
            <a:r>
              <a:rPr lang="en-IN" dirty="0"/>
              <a:t>if (!</a:t>
            </a:r>
            <a:r>
              <a:rPr lang="en-IN" dirty="0" err="1"/>
              <a:t>msg.sender.send</a:t>
            </a:r>
            <a:r>
              <a:rPr lang="en-IN" dirty="0"/>
              <a:t>(amount)) {</a:t>
            </a:r>
          </a:p>
          <a:p>
            <a:pPr marL="800100" lvl="2" indent="0" algn="just"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pendingReturns</a:t>
            </a:r>
            <a:r>
              <a:rPr lang="en-IN" dirty="0" smtClean="0"/>
              <a:t>[</a:t>
            </a:r>
            <a:r>
              <a:rPr lang="en-IN" dirty="0" err="1" smtClean="0"/>
              <a:t>msg.sender</a:t>
            </a:r>
            <a:r>
              <a:rPr lang="en-IN" dirty="0" smtClean="0"/>
              <a:t>] = amount;</a:t>
            </a:r>
          </a:p>
          <a:p>
            <a:pPr marL="800100" lvl="2" indent="0" algn="just">
              <a:buNone/>
            </a:pPr>
            <a:r>
              <a:rPr lang="en-IN" dirty="0" smtClean="0"/>
              <a:t>                </a:t>
            </a:r>
            <a:r>
              <a:rPr lang="en-IN" dirty="0"/>
              <a:t>return false;</a:t>
            </a:r>
          </a:p>
          <a:p>
            <a:pPr marL="800100" lvl="2" indent="0" algn="just">
              <a:buNone/>
            </a:pPr>
            <a:r>
              <a:rPr lang="en-IN" dirty="0"/>
              <a:t>            }</a:t>
            </a:r>
          </a:p>
          <a:p>
            <a:pPr marL="800100" lvl="2" indent="0" algn="just">
              <a:buNone/>
            </a:pPr>
            <a:r>
              <a:rPr lang="en-IN" dirty="0"/>
              <a:t>        }</a:t>
            </a:r>
          </a:p>
          <a:p>
            <a:pPr marL="800100" lvl="2" indent="0" algn="just">
              <a:buNone/>
            </a:pPr>
            <a:r>
              <a:rPr lang="en-IN" dirty="0"/>
              <a:t>        return true;</a:t>
            </a:r>
          </a:p>
          <a:p>
            <a:pPr marL="800100" lvl="2" indent="0" algn="just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193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Smart-contract for Auction </a:t>
            </a:r>
            <a:r>
              <a:rPr lang="en-US" dirty="0" smtClean="0"/>
              <a:t>(5)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 algn="just">
              <a:buNone/>
            </a:pPr>
            <a:r>
              <a:rPr lang="en-IN" sz="1800" dirty="0"/>
              <a:t>function </a:t>
            </a:r>
            <a:r>
              <a:rPr lang="en-IN" sz="1800" dirty="0" err="1"/>
              <a:t>auctionEnd</a:t>
            </a:r>
            <a:r>
              <a:rPr lang="en-IN" sz="1800" dirty="0"/>
              <a:t>() {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// 1. Conditions</a:t>
            </a:r>
          </a:p>
          <a:p>
            <a:pPr marL="800100" lvl="2" indent="0" algn="just">
              <a:buNone/>
            </a:pPr>
            <a:r>
              <a:rPr lang="en-IN" sz="1800" dirty="0"/>
              <a:t>        if (now &lt;= </a:t>
            </a:r>
            <a:r>
              <a:rPr lang="en-IN" sz="1800" dirty="0" err="1"/>
              <a:t>auctionStart</a:t>
            </a:r>
            <a:r>
              <a:rPr lang="en-IN" sz="1800" dirty="0"/>
              <a:t> + </a:t>
            </a:r>
            <a:r>
              <a:rPr lang="en-IN" sz="1800" dirty="0" err="1"/>
              <a:t>biddingTime</a:t>
            </a:r>
            <a:r>
              <a:rPr lang="en-IN" sz="1800" dirty="0"/>
              <a:t>)</a:t>
            </a:r>
          </a:p>
          <a:p>
            <a:pPr marL="800100" lvl="2" indent="0" algn="just">
              <a:buNone/>
            </a:pPr>
            <a:r>
              <a:rPr lang="en-IN" sz="1800" dirty="0"/>
              <a:t>            throw</a:t>
            </a:r>
            <a:r>
              <a:rPr lang="en-IN" sz="1800" dirty="0" smtClean="0"/>
              <a:t>;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if (ended)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    </a:t>
            </a:r>
            <a:r>
              <a:rPr lang="en-IN" sz="1800" dirty="0"/>
              <a:t>throw</a:t>
            </a:r>
            <a:r>
              <a:rPr lang="en-IN" sz="1800" dirty="0" smtClean="0"/>
              <a:t>;</a:t>
            </a:r>
            <a:endParaRPr lang="en-IN" sz="1800" dirty="0"/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// 2. Effects</a:t>
            </a:r>
          </a:p>
          <a:p>
            <a:pPr marL="800100" lvl="2" indent="0" algn="just">
              <a:buNone/>
            </a:pPr>
            <a:r>
              <a:rPr lang="en-IN" sz="1800" dirty="0"/>
              <a:t>        ended = true;</a:t>
            </a:r>
          </a:p>
          <a:p>
            <a:pPr marL="800100" lvl="2" indent="0" algn="just">
              <a:buNone/>
            </a:pPr>
            <a:r>
              <a:rPr lang="en-IN" sz="1800" dirty="0"/>
              <a:t>        </a:t>
            </a:r>
            <a:r>
              <a:rPr lang="en-IN" sz="1800" dirty="0" err="1"/>
              <a:t>AuctionEnded</a:t>
            </a:r>
            <a:r>
              <a:rPr lang="en-IN" sz="1800" dirty="0"/>
              <a:t>(</a:t>
            </a:r>
            <a:r>
              <a:rPr lang="en-IN" sz="1800" dirty="0" err="1"/>
              <a:t>highestBidder</a:t>
            </a:r>
            <a:r>
              <a:rPr lang="en-IN" sz="1800" dirty="0"/>
              <a:t>, </a:t>
            </a:r>
            <a:r>
              <a:rPr lang="en-IN" sz="1800" dirty="0" err="1"/>
              <a:t>highestBid</a:t>
            </a:r>
            <a:r>
              <a:rPr lang="en-IN" sz="1800" dirty="0"/>
              <a:t>);</a:t>
            </a:r>
          </a:p>
          <a:p>
            <a:pPr marL="800100" lvl="2" indent="0" algn="just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// 3. Interaction</a:t>
            </a:r>
          </a:p>
          <a:p>
            <a:pPr marL="800100" lvl="2" indent="0" algn="just">
              <a:buNone/>
            </a:pPr>
            <a:r>
              <a:rPr lang="en-IN" sz="1800" dirty="0"/>
              <a:t>        if (!</a:t>
            </a:r>
            <a:r>
              <a:rPr lang="en-IN" sz="1800" dirty="0" err="1"/>
              <a:t>beneficiary.send</a:t>
            </a:r>
            <a:r>
              <a:rPr lang="en-IN" sz="1800" dirty="0"/>
              <a:t>(</a:t>
            </a:r>
            <a:r>
              <a:rPr lang="en-IN" sz="1800" dirty="0" err="1"/>
              <a:t>highestBid</a:t>
            </a:r>
            <a:r>
              <a:rPr lang="en-IN" sz="1800" dirty="0"/>
              <a:t>))</a:t>
            </a:r>
          </a:p>
          <a:p>
            <a:pPr marL="800100" lvl="2" indent="0" algn="just">
              <a:buNone/>
            </a:pPr>
            <a:r>
              <a:rPr lang="en-IN" sz="1800" dirty="0"/>
              <a:t>            throw;</a:t>
            </a:r>
          </a:p>
          <a:p>
            <a:pPr marL="800100" lvl="2" indent="0" algn="just">
              <a:buNone/>
            </a:pPr>
            <a:r>
              <a:rPr lang="en-IN" sz="1800" dirty="0"/>
              <a:t>    }</a:t>
            </a:r>
          </a:p>
          <a:p>
            <a:pPr marL="800100" lvl="2" indent="0" algn="just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Smart-contracts:</a:t>
            </a:r>
          </a:p>
          <a:p>
            <a:pPr lvl="1" algn="just"/>
            <a:r>
              <a:rPr lang="en-US" dirty="0" smtClean="0"/>
              <a:t>Introduction</a:t>
            </a:r>
          </a:p>
          <a:p>
            <a:pPr lvl="1" algn="just"/>
            <a:r>
              <a:rPr lang="en-US" dirty="0" smtClean="0"/>
              <a:t>Lifecycle</a:t>
            </a:r>
          </a:p>
          <a:p>
            <a:pPr lvl="1" algn="just"/>
            <a:r>
              <a:rPr lang="en-US" dirty="0" smtClean="0"/>
              <a:t>Programming</a:t>
            </a:r>
          </a:p>
          <a:p>
            <a:pPr lvl="1" algn="just"/>
            <a:r>
              <a:rPr lang="en-US" dirty="0" smtClean="0"/>
              <a:t>Example</a:t>
            </a:r>
          </a:p>
          <a:p>
            <a:pPr algn="just"/>
            <a:r>
              <a:rPr lang="en-US" dirty="0" smtClean="0"/>
              <a:t>Ethereum:</a:t>
            </a:r>
          </a:p>
          <a:p>
            <a:pPr lvl="1" algn="just"/>
            <a:r>
              <a:rPr lang="en-US" dirty="0" smtClean="0"/>
              <a:t>vs Bitcoin</a:t>
            </a:r>
          </a:p>
          <a:p>
            <a:pPr lvl="1" algn="just"/>
            <a:r>
              <a:rPr lang="en-US" dirty="0" smtClean="0"/>
              <a:t>Structure of a Block</a:t>
            </a:r>
          </a:p>
          <a:p>
            <a:pPr lvl="1" algn="just"/>
            <a:r>
              <a:rPr lang="en-US" dirty="0"/>
              <a:t>Mining a Block</a:t>
            </a:r>
            <a:endParaRPr lang="en-IN" dirty="0"/>
          </a:p>
          <a:p>
            <a:pPr lvl="1" algn="just"/>
            <a:r>
              <a:rPr lang="en-US" dirty="0" smtClean="0"/>
              <a:t>GHOST: Selecting a Block to Extend</a:t>
            </a:r>
          </a:p>
        </p:txBody>
      </p:sp>
    </p:spTree>
    <p:extLst>
      <p:ext uri="{BB962C8B-B14F-4D97-AF65-F5344CB8AC3E}">
        <p14:creationId xmlns:p14="http://schemas.microsoft.com/office/powerpoint/2010/main" val="733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in Bitcoin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Scripts for</a:t>
            </a:r>
            <a:r>
              <a:rPr lang="en-US" dirty="0"/>
              <a:t> </a:t>
            </a:r>
            <a:r>
              <a:rPr lang="en-US" u="sng" dirty="0" smtClean="0"/>
              <a:t>locking</a:t>
            </a:r>
            <a:r>
              <a:rPr lang="en-US" dirty="0" smtClean="0"/>
              <a:t> the transaction outputs, and authenticating </a:t>
            </a:r>
            <a:r>
              <a:rPr lang="en-US" dirty="0"/>
              <a:t>the </a:t>
            </a:r>
            <a:r>
              <a:rPr lang="en-US" dirty="0" smtClean="0"/>
              <a:t>spender to </a:t>
            </a:r>
            <a:r>
              <a:rPr lang="en-US" u="sng" dirty="0" smtClean="0"/>
              <a:t>unlock</a:t>
            </a:r>
            <a:r>
              <a:rPr lang="en-US" dirty="0" smtClean="0"/>
              <a:t> the transaction inputs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Simple, Turing-incomplete language</a:t>
            </a:r>
          </a:p>
          <a:p>
            <a:pPr lvl="1" algn="just"/>
            <a:r>
              <a:rPr lang="en-US" dirty="0" smtClean="0"/>
              <a:t>powerful enough to encode script accounts and joint (multi-signature) accounts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8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Smart-contract: Generalization of Script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Turing-complete language enables encoding </a:t>
            </a:r>
            <a:r>
              <a:rPr lang="en-US" dirty="0"/>
              <a:t>business processes </a:t>
            </a:r>
            <a:r>
              <a:rPr lang="en-US" dirty="0" smtClean="0"/>
              <a:t>having complex workflows</a:t>
            </a:r>
          </a:p>
          <a:p>
            <a:pPr lvl="1" algn="just"/>
            <a:r>
              <a:rPr lang="en-US" dirty="0" smtClean="0"/>
              <a:t>Auction</a:t>
            </a:r>
          </a:p>
          <a:p>
            <a:pPr lvl="1" algn="just"/>
            <a:r>
              <a:rPr lang="en-US" dirty="0" smtClean="0"/>
              <a:t>Election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Very powerful, but, introduces complexities</a:t>
            </a:r>
          </a:p>
          <a:p>
            <a:pPr lvl="1" algn="just"/>
            <a:r>
              <a:rPr lang="en-US" dirty="0" smtClean="0"/>
              <a:t>infinite loops</a:t>
            </a:r>
          </a:p>
          <a:p>
            <a:pPr lvl="1" algn="just"/>
            <a:r>
              <a:rPr lang="en-US" dirty="0" smtClean="0"/>
              <a:t>difficulty of formal reasoning</a:t>
            </a:r>
          </a:p>
        </p:txBody>
      </p:sp>
    </p:spTree>
    <p:extLst>
      <p:ext uri="{BB962C8B-B14F-4D97-AF65-F5344CB8AC3E}">
        <p14:creationId xmlns:p14="http://schemas.microsoft.com/office/powerpoint/2010/main" val="24258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Accounts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External accounts</a:t>
            </a:r>
            <a:r>
              <a:rPr lang="en-US" dirty="0" smtClean="0"/>
              <a:t> controlled by public-private key pairs (meant to be operated by humans)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Contract accounts</a:t>
            </a:r>
            <a:r>
              <a:rPr lang="en-US" dirty="0" smtClean="0"/>
              <a:t> controlled by the code stored in the account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Account = Balance + Storage +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Smart-contract: Lifecycle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17756" y="3429000"/>
            <a:ext cx="1295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35552" y="3429000"/>
            <a:ext cx="129844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83552" y="3429000"/>
            <a:ext cx="129844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65456" y="25146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192" y="2667000"/>
            <a:ext cx="1275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Create</a:t>
            </a:r>
            <a:endParaRPr lang="en-IN" sz="3200" dirty="0"/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013156" y="3886200"/>
            <a:ext cx="20223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>
            <a:off x="5334000" y="3886200"/>
            <a:ext cx="17495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7"/>
            <a:endCxn id="6" idx="1"/>
          </p:cNvCxnSpPr>
          <p:nvPr/>
        </p:nvCxnSpPr>
        <p:spPr>
          <a:xfrm rot="16200000" flipV="1">
            <a:off x="4684776" y="3103840"/>
            <a:ext cx="12700" cy="918142"/>
          </a:xfrm>
          <a:prstGeom prst="curvedConnector3">
            <a:avLst>
              <a:gd name="adj1" fmla="val 61060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9800" y="3377625"/>
            <a:ext cx="1482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Execute</a:t>
            </a:r>
            <a:endParaRPr lang="en-IN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2281329"/>
            <a:ext cx="1482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Execute</a:t>
            </a:r>
            <a:endParaRPr lang="en-IN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3377624"/>
            <a:ext cx="147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Destroy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937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Smart-contract: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Transaction</a:t>
            </a:r>
            <a:r>
              <a:rPr lang="en-US" dirty="0" smtClean="0"/>
              <a:t> = sender, receiver, data, value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dirty="0" smtClean="0"/>
              <a:t>(receiver = 0) </a:t>
            </a:r>
            <a:r>
              <a:rPr lang="en-US" b="1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/>
              <a:t>create</a:t>
            </a:r>
            <a:r>
              <a:rPr lang="en-US" dirty="0" smtClean="0"/>
              <a:t> a new contract</a:t>
            </a:r>
          </a:p>
          <a:p>
            <a:pPr lvl="1" algn="just"/>
            <a:r>
              <a:rPr lang="en-US" dirty="0" smtClean="0"/>
              <a:t>address = f(</a:t>
            </a:r>
            <a:r>
              <a:rPr lang="en-US" dirty="0" err="1" smtClean="0"/>
              <a:t>sender_address</a:t>
            </a:r>
            <a:r>
              <a:rPr lang="en-US" dirty="0" smtClean="0"/>
              <a:t>, nonce)</a:t>
            </a:r>
          </a:p>
          <a:p>
            <a:pPr lvl="1" algn="just"/>
            <a:r>
              <a:rPr lang="en-US" dirty="0" smtClean="0"/>
              <a:t>code = compile(data)</a:t>
            </a:r>
          </a:p>
          <a:p>
            <a:pPr lvl="1" algn="just"/>
            <a:r>
              <a:rPr lang="en-US" dirty="0" smtClean="0"/>
              <a:t>balance = value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dirty="0" smtClean="0"/>
              <a:t>Note: sender may itself be a contract !!</a:t>
            </a:r>
          </a:p>
        </p:txBody>
      </p:sp>
    </p:spTree>
    <p:extLst>
      <p:ext uri="{BB962C8B-B14F-4D97-AF65-F5344CB8AC3E}">
        <p14:creationId xmlns:p14="http://schemas.microsoft.com/office/powerpoint/2010/main" val="10469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Smart-contract: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receiver = </a:t>
            </a:r>
            <a:r>
              <a:rPr lang="en-US" dirty="0" smtClean="0"/>
              <a:t>contract) </a:t>
            </a:r>
            <a:r>
              <a:rPr lang="en-US" b="1" dirty="0">
                <a:sym typeface="Symbol"/>
              </a:rPr>
              <a:t></a:t>
            </a:r>
            <a:r>
              <a:rPr lang="en-US" dirty="0">
                <a:sym typeface="Symbol"/>
              </a:rPr>
              <a:t> </a:t>
            </a:r>
            <a:r>
              <a:rPr lang="en-US" b="1" dirty="0" smtClean="0"/>
              <a:t>call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contract</a:t>
            </a:r>
            <a:endParaRPr lang="en-US" dirty="0"/>
          </a:p>
          <a:p>
            <a:pPr lvl="1" algn="just"/>
            <a:r>
              <a:rPr lang="en-US" dirty="0" smtClean="0"/>
              <a:t>input = data</a:t>
            </a:r>
            <a:endParaRPr lang="en-US" dirty="0"/>
          </a:p>
          <a:p>
            <a:pPr lvl="1" algn="just"/>
            <a:r>
              <a:rPr lang="en-US" dirty="0"/>
              <a:t>balance </a:t>
            </a:r>
            <a:r>
              <a:rPr lang="en-US" dirty="0" smtClean="0"/>
              <a:t>+= value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Delegatecall</a:t>
            </a:r>
            <a:r>
              <a:rPr lang="en-US" dirty="0" smtClean="0"/>
              <a:t>: called contract </a:t>
            </a:r>
            <a:r>
              <a:rPr lang="en-IN" dirty="0"/>
              <a:t>is executed in the context of the calling </a:t>
            </a:r>
            <a:r>
              <a:rPr lang="en-IN" dirty="0" smtClean="0"/>
              <a:t>contract</a:t>
            </a:r>
          </a:p>
          <a:p>
            <a:pPr lvl="1" algn="just"/>
            <a:r>
              <a:rPr lang="en-US" dirty="0" smtClean="0"/>
              <a:t>enables dynamic loading of external code </a:t>
            </a:r>
            <a:r>
              <a:rPr lang="en-US" b="1" dirty="0">
                <a:sym typeface="Symbol"/>
              </a:rPr>
              <a:t>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possibility to implement reusable libraries !!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30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Smart-contract: Destruction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Contracts can be destroyed by calling the </a:t>
            </a:r>
            <a:r>
              <a:rPr lang="en-US" b="1" dirty="0" err="1" smtClean="0"/>
              <a:t>selfdestruct</a:t>
            </a:r>
            <a:r>
              <a:rPr lang="en-US" dirty="0" smtClean="0"/>
              <a:t> operation</a:t>
            </a:r>
          </a:p>
          <a:p>
            <a:pPr lvl="1" algn="just"/>
            <a:r>
              <a:rPr lang="en-IN" dirty="0" smtClean="0"/>
              <a:t>the remaining </a:t>
            </a:r>
            <a:r>
              <a:rPr lang="en-IN" dirty="0"/>
              <a:t>Ether </a:t>
            </a:r>
            <a:r>
              <a:rPr lang="en-IN" dirty="0" smtClean="0"/>
              <a:t>is </a:t>
            </a:r>
            <a:r>
              <a:rPr lang="en-IN" dirty="0"/>
              <a:t>sent to a designated </a:t>
            </a:r>
            <a:r>
              <a:rPr lang="en-IN" dirty="0" smtClean="0"/>
              <a:t>target and then the storage and code is removed from the state</a:t>
            </a:r>
          </a:p>
          <a:p>
            <a:pPr algn="just"/>
            <a:r>
              <a:rPr lang="en-US" dirty="0" smtClean="0"/>
              <a:t>Note: </a:t>
            </a:r>
            <a:r>
              <a:rPr lang="en-IN" dirty="0"/>
              <a:t>Even if a contract’s code does not contain a call to </a:t>
            </a:r>
            <a:r>
              <a:rPr lang="en-IN" dirty="0" err="1"/>
              <a:t>selfdestruct</a:t>
            </a:r>
            <a:r>
              <a:rPr lang="en-IN" dirty="0"/>
              <a:t>, it can still perform that operation using </a:t>
            </a:r>
            <a:r>
              <a:rPr lang="en-IN" dirty="0" err="1"/>
              <a:t>delegatecall</a:t>
            </a:r>
            <a:r>
              <a:rPr lang="en-IN" dirty="0"/>
              <a:t> or </a:t>
            </a:r>
            <a:r>
              <a:rPr lang="en-IN" dirty="0" err="1" smtClean="0"/>
              <a:t>callcode</a:t>
            </a:r>
            <a:r>
              <a:rPr lang="en-IN" dirty="0" smtClean="0"/>
              <a:t>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670</Words>
  <Application>Microsoft Office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Ethereum &amp; Smart-Contracts</vt:lpstr>
      <vt:lpstr>Overview</vt:lpstr>
      <vt:lpstr>Scripts in Bitcoin</vt:lpstr>
      <vt:lpstr>Smart-contract: Generalization of Script</vt:lpstr>
      <vt:lpstr>Ethereum Accounts</vt:lpstr>
      <vt:lpstr>Smart-contract: Lifecycle</vt:lpstr>
      <vt:lpstr>Smart-contract: Creation</vt:lpstr>
      <vt:lpstr>Smart-contract: Usage</vt:lpstr>
      <vt:lpstr>Smart-contract: Destruction</vt:lpstr>
      <vt:lpstr>Solidity</vt:lpstr>
      <vt:lpstr>Smart-contract for Auction (1)</vt:lpstr>
      <vt:lpstr>Smart-contract for Auction (2)</vt:lpstr>
      <vt:lpstr>Smart-contract for Auction (3)</vt:lpstr>
      <vt:lpstr>Smart-contract for Auction (4)</vt:lpstr>
      <vt:lpstr>Smart-contract for Auction (5)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Smart Contracts</dc:title>
  <dc:creator>Jyothi</dc:creator>
  <cp:lastModifiedBy>Jyothi</cp:lastModifiedBy>
  <cp:revision>315</cp:revision>
  <dcterms:created xsi:type="dcterms:W3CDTF">2006-08-16T00:00:00Z</dcterms:created>
  <dcterms:modified xsi:type="dcterms:W3CDTF">2017-03-14T06:26:10Z</dcterms:modified>
</cp:coreProperties>
</file>