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65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5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39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64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95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0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13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52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26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3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6AB27-F7B2-4AD0-B099-02DB47556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2" b="38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F110D-3A2C-43A4-A956-9811C1FAC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2"/>
            <a:ext cx="8970819" cy="2802219"/>
          </a:xfrm>
        </p:spPr>
        <p:txBody>
          <a:bodyPr anchor="b">
            <a:normAutofit/>
          </a:bodyPr>
          <a:lstStyle/>
          <a:p>
            <a:pPr algn="l"/>
            <a:r>
              <a:rPr lang="en-SG" sz="5400" dirty="0"/>
              <a:t>Cluster Analysis of London Real Estate Market</a:t>
            </a:r>
          </a:p>
        </p:txBody>
      </p:sp>
    </p:spTree>
    <p:extLst>
      <p:ext uri="{BB962C8B-B14F-4D97-AF65-F5344CB8AC3E}">
        <p14:creationId xmlns:p14="http://schemas.microsoft.com/office/powerpoint/2010/main" val="4227040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6006-CD63-4B6A-8BE6-9C0F65D0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8FE0-EE51-440D-BD4A-3AFE874F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London Real Estate Market is doing poorly due to:</a:t>
            </a:r>
          </a:p>
          <a:p>
            <a:pPr lvl="1"/>
            <a:r>
              <a:rPr lang="en-SG" dirty="0"/>
              <a:t>Brexit</a:t>
            </a:r>
          </a:p>
          <a:p>
            <a:pPr lvl="1"/>
            <a:r>
              <a:rPr lang="en-SG" dirty="0"/>
              <a:t>Hidden price falls</a:t>
            </a:r>
          </a:p>
          <a:p>
            <a:pPr lvl="1"/>
            <a:r>
              <a:rPr lang="en-SG" dirty="0"/>
              <a:t>Record-low sales</a:t>
            </a:r>
          </a:p>
          <a:p>
            <a:pPr lvl="1"/>
            <a:r>
              <a:rPr lang="en-SG" dirty="0"/>
              <a:t>Depreciation</a:t>
            </a:r>
          </a:p>
          <a:p>
            <a:pPr lvl="1"/>
            <a:r>
              <a:rPr lang="en-SG" dirty="0"/>
              <a:t>Tax hikes </a:t>
            </a:r>
          </a:p>
        </p:txBody>
      </p:sp>
    </p:spTree>
    <p:extLst>
      <p:ext uri="{BB962C8B-B14F-4D97-AF65-F5344CB8AC3E}">
        <p14:creationId xmlns:p14="http://schemas.microsoft.com/office/powerpoint/2010/main" val="326036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6006-CD63-4B6A-8BE6-9C0F65D0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8FE0-EE51-440D-BD4A-3AFE874F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Provide advice and support to homebuyers purchasing a suitable real estate in London in this uncertain economic crisis</a:t>
            </a:r>
          </a:p>
        </p:txBody>
      </p:sp>
    </p:spTree>
    <p:extLst>
      <p:ext uri="{BB962C8B-B14F-4D97-AF65-F5344CB8AC3E}">
        <p14:creationId xmlns:p14="http://schemas.microsoft.com/office/powerpoint/2010/main" val="308842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4234-FB90-4935-990C-234251CA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3EF6-DFA9-4F35-AED7-BBE8200D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Cluster the neighbourhood of London for recommendation of venues and current average price of housing so that homebuyers can make a strategic and sound decision to invest</a:t>
            </a:r>
          </a:p>
        </p:txBody>
      </p:sp>
    </p:spTree>
    <p:extLst>
      <p:ext uri="{BB962C8B-B14F-4D97-AF65-F5344CB8AC3E}">
        <p14:creationId xmlns:p14="http://schemas.microsoft.com/office/powerpoint/2010/main" val="208414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27F4-E764-47BB-A474-5E4C1E62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204F-B082-437C-89F8-CCF832448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Data</a:t>
            </a:r>
          </a:p>
          <a:p>
            <a:pPr lvl="1"/>
            <a:r>
              <a:rPr lang="en-SG" dirty="0"/>
              <a:t>Merge data on London properties and relative price paid data from HM Land Registry and data on amenities and essential facilities using </a:t>
            </a:r>
            <a:r>
              <a:rPr lang="en-SG" dirty="0" err="1"/>
              <a:t>Foursqaure</a:t>
            </a:r>
            <a:r>
              <a:rPr lang="en-SG" dirty="0"/>
              <a:t> API</a:t>
            </a:r>
          </a:p>
          <a:p>
            <a:r>
              <a:rPr lang="en-SG" dirty="0"/>
              <a:t>Methodology</a:t>
            </a:r>
          </a:p>
          <a:p>
            <a:pPr lvl="1"/>
            <a:r>
              <a:rPr lang="en-SG" dirty="0"/>
              <a:t>Collect evaluation data</a:t>
            </a:r>
          </a:p>
          <a:p>
            <a:pPr lvl="1"/>
            <a:r>
              <a:rPr lang="en-SG" dirty="0"/>
              <a:t>Explore and understand</a:t>
            </a:r>
          </a:p>
          <a:p>
            <a:pPr lvl="1"/>
            <a:r>
              <a:rPr lang="en-SG" dirty="0"/>
              <a:t>Data preparation and pre-processing</a:t>
            </a:r>
          </a:p>
          <a:p>
            <a:pPr lvl="1"/>
            <a:r>
              <a:rPr lang="en-SG" dirty="0" err="1"/>
              <a:t>Modeling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53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B642-7C48-45CC-918B-D187614D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Approach – K Means Clustering</a:t>
            </a:r>
          </a:p>
        </p:txBody>
      </p:sp>
      <p:pic>
        <p:nvPicPr>
          <p:cNvPr id="4" name="Segnaposto contenuto 8">
            <a:extLst>
              <a:ext uri="{FF2B5EF4-FFF2-40B4-BE49-F238E27FC236}">
                <a16:creationId xmlns:a16="http://schemas.microsoft.com/office/drawing/2014/main" id="{A12E07C3-F47E-414D-B002-2665AF8A5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838200" y="1974905"/>
            <a:ext cx="10515600" cy="4079053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15871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F701-71CA-4A53-995D-60CBAC1F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C5A6-DA9F-415F-8FFF-92600D23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dirty="0"/>
              <a:t>West London (Notting Hill, Kensington, Chelsea, Marylebone) and North-West London (Hampsted) might be considered highly profitable venues to purchase a real estate</a:t>
            </a:r>
          </a:p>
          <a:p>
            <a:endParaRPr lang="en" dirty="0"/>
          </a:p>
          <a:p>
            <a:r>
              <a:rPr lang="en" dirty="0"/>
              <a:t>South-West London (Wandsworth, Balham) and North-West London (Isliington) are arising as next future elite venues with a wide range of amenities and facilities</a:t>
            </a:r>
          </a:p>
          <a:p>
            <a:r>
              <a:rPr lang="en" dirty="0"/>
              <a:t>Clusters 0, 2 and 4 may target home buyers prone to live in 'green' areas with parks, waterfronts</a:t>
            </a:r>
          </a:p>
          <a:p>
            <a:r>
              <a:rPr lang="en" dirty="0"/>
              <a:t>Clusters 1 and 3 may target individuals who love pubs, theatres and soccer.</a:t>
            </a:r>
            <a:endParaRPr lang="it-IT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39179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302441"/>
      </a:dk2>
      <a:lt2>
        <a:srgbClr val="E5E8E2"/>
      </a:lt2>
      <a:accent1>
        <a:srgbClr val="A991CB"/>
      </a:accent1>
      <a:accent2>
        <a:srgbClr val="7979C0"/>
      </a:accent2>
      <a:accent3>
        <a:srgbClr val="8CA6C9"/>
      </a:accent3>
      <a:accent4>
        <a:srgbClr val="73ABB7"/>
      </a:accent4>
      <a:accent5>
        <a:srgbClr val="7CAEA2"/>
      </a:accent5>
      <a:accent6>
        <a:srgbClr val="6FB185"/>
      </a:accent6>
      <a:hlink>
        <a:srgbClr val="738A54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Cluster Analysis of London Real Estate Market</vt:lpstr>
      <vt:lpstr>Introduction</vt:lpstr>
      <vt:lpstr>Business Problem</vt:lpstr>
      <vt:lpstr>Solution</vt:lpstr>
      <vt:lpstr>Data and Methodology</vt:lpstr>
      <vt:lpstr>Approach – K Means Clustering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 of London Real Estate Market</dc:title>
  <dc:creator>Daphne</dc:creator>
  <cp:lastModifiedBy>Daphne</cp:lastModifiedBy>
  <cp:revision>2</cp:revision>
  <dcterms:created xsi:type="dcterms:W3CDTF">2020-07-22T17:19:05Z</dcterms:created>
  <dcterms:modified xsi:type="dcterms:W3CDTF">2020-07-22T17:29:20Z</dcterms:modified>
</cp:coreProperties>
</file>