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2" autoAdjust="0"/>
    <p:restoredTop sz="94614" autoAdjust="0"/>
  </p:normalViewPr>
  <p:slideViewPr>
    <p:cSldViewPr snapToGrid="0">
      <p:cViewPr varScale="1">
        <p:scale>
          <a:sx n="104" d="100"/>
          <a:sy n="104" d="100"/>
        </p:scale>
        <p:origin x="11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DC16EC-6C75-4A8E-A9FE-981D706D14ED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13778779-D779-4983-867E-871AFE9A61C4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s-CO" sz="2000" b="1" noProof="0" dirty="0"/>
            <a:t>Adaptación de la ingeniería didáctica como metodología de investigación y diseño</a:t>
          </a:r>
        </a:p>
      </dgm:t>
    </dgm:pt>
    <dgm:pt modelId="{D3E07F8B-B54B-4CC4-8131-B9AB1B3EC2AD}" type="parTrans" cxnId="{6645ED26-C747-4915-8F30-275ACF66D7BA}">
      <dgm:prSet/>
      <dgm:spPr/>
      <dgm:t>
        <a:bodyPr/>
        <a:lstStyle/>
        <a:p>
          <a:endParaRPr lang="es-CO"/>
        </a:p>
      </dgm:t>
    </dgm:pt>
    <dgm:pt modelId="{5171391A-9BDE-4D86-98D1-95DE128D0798}" type="sibTrans" cxnId="{6645ED26-C747-4915-8F30-275ACF66D7BA}">
      <dgm:prSet/>
      <dgm:spPr/>
      <dgm:t>
        <a:bodyPr/>
        <a:lstStyle/>
        <a:p>
          <a:endParaRPr lang="es-CO"/>
        </a:p>
      </dgm:t>
    </dgm:pt>
    <dgm:pt modelId="{7E3C5EBC-A12B-46EC-B5AF-568778F8FDED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 anchor="t"/>
        <a:lstStyle/>
        <a:p>
          <a:br>
            <a:rPr lang="es-CO" sz="1400" b="1" noProof="0" dirty="0">
              <a:solidFill>
                <a:schemeClr val="tx1"/>
              </a:solidFill>
            </a:rPr>
          </a:br>
          <a:r>
            <a:rPr lang="es-CO" sz="1600" b="1" noProof="0" dirty="0">
              <a:solidFill>
                <a:schemeClr val="tx1"/>
              </a:solidFill>
            </a:rPr>
            <a:t>1. Análisis preliminar</a:t>
          </a:r>
        </a:p>
        <a:p>
          <a:r>
            <a:rPr lang="es-CO" sz="1400" b="0" noProof="0" dirty="0">
              <a:solidFill>
                <a:schemeClr val="tx1"/>
              </a:solidFill>
            </a:rPr>
            <a:t>Identificación del fenómeno didáctico</a:t>
          </a:r>
        </a:p>
        <a:p>
          <a:r>
            <a:rPr lang="es-CO" sz="1400" b="0" noProof="0" dirty="0">
              <a:solidFill>
                <a:schemeClr val="tx1"/>
              </a:solidFill>
            </a:rPr>
            <a:t>Análisis de una praxeología local de modelización matemática en una institución usuaria</a:t>
          </a:r>
        </a:p>
        <a:p>
          <a:r>
            <a:rPr lang="es-CO" sz="1400" b="0" noProof="0" dirty="0">
              <a:solidFill>
                <a:schemeClr val="tx1"/>
              </a:solidFill>
            </a:rPr>
            <a:t>Transposición de la praxeología local a la </a:t>
          </a:r>
          <a:br>
            <a:rPr lang="es-CO" sz="1400" b="0" noProof="0" dirty="0">
              <a:solidFill>
                <a:schemeClr val="tx1"/>
              </a:solidFill>
            </a:rPr>
          </a:br>
          <a:r>
            <a:rPr lang="es-CO" sz="1400" b="0" noProof="0" dirty="0">
              <a:solidFill>
                <a:schemeClr val="tx1"/>
              </a:solidFill>
            </a:rPr>
            <a:t>praxeología matemática del álgebra lineal</a:t>
          </a:r>
        </a:p>
        <a:p>
          <a:r>
            <a:rPr lang="es-CO" sz="1400" b="0" noProof="0" dirty="0">
              <a:solidFill>
                <a:schemeClr val="tx1"/>
              </a:solidFill>
            </a:rPr>
            <a:t>Construcción del MER</a:t>
          </a:r>
        </a:p>
      </dgm:t>
    </dgm:pt>
    <dgm:pt modelId="{4EE2CCD8-64F4-4AB8-868B-9D2BDBFB6E0C}" type="parTrans" cxnId="{BD42615B-5E60-4447-8F01-26E192601511}">
      <dgm:prSet/>
      <dgm:spPr/>
      <dgm:t>
        <a:bodyPr/>
        <a:lstStyle/>
        <a:p>
          <a:endParaRPr lang="es-CO"/>
        </a:p>
      </dgm:t>
    </dgm:pt>
    <dgm:pt modelId="{DF64DB97-A844-4075-ADFA-B2ECCF06466E}" type="sibTrans" cxnId="{BD42615B-5E60-4447-8F01-26E192601511}">
      <dgm:prSet/>
      <dgm:spPr/>
      <dgm:t>
        <a:bodyPr/>
        <a:lstStyle/>
        <a:p>
          <a:endParaRPr lang="es-CO"/>
        </a:p>
      </dgm:t>
    </dgm:pt>
    <dgm:pt modelId="{4CBBCAFB-F8F4-4DFA-950E-797D5CB9D3B1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 anchor="t"/>
        <a:lstStyle/>
        <a:p>
          <a:br>
            <a:rPr lang="es-CO" sz="1400" b="1" noProof="0" dirty="0">
              <a:solidFill>
                <a:schemeClr val="tx1"/>
              </a:solidFill>
            </a:rPr>
          </a:br>
          <a:r>
            <a:rPr lang="es-CO" sz="1600" b="1" noProof="0" dirty="0">
              <a:solidFill>
                <a:schemeClr val="tx1"/>
              </a:solidFill>
            </a:rPr>
            <a:t>2. Diseño y análisis a priori</a:t>
          </a:r>
        </a:p>
        <a:p>
          <a:r>
            <a:rPr lang="en-US" sz="1400" dirty="0">
              <a:solidFill>
                <a:schemeClr val="tx1"/>
              </a:solidFill>
            </a:rPr>
            <a:t> </a:t>
          </a:r>
          <a:r>
            <a:rPr lang="es-CO" sz="1400" noProof="0" dirty="0">
              <a:solidFill>
                <a:schemeClr val="tx1"/>
              </a:solidFill>
            </a:rPr>
            <a:t>Propuesta de hipótesis, conjeturas, situaciones matemáticas y cuestión generatriz</a:t>
          </a:r>
        </a:p>
        <a:p>
          <a:r>
            <a:rPr lang="es-CO" sz="1400" noProof="0" dirty="0">
              <a:solidFill>
                <a:schemeClr val="tx1"/>
              </a:solidFill>
            </a:rPr>
            <a:t>Condiciones de interacción e institucionalización</a:t>
          </a:r>
        </a:p>
        <a:p>
          <a:r>
            <a:rPr lang="es-CO" sz="1400" noProof="0" dirty="0">
              <a:solidFill>
                <a:schemeClr val="tx1"/>
              </a:solidFill>
            </a:rPr>
            <a:t>Mapa de preguntas y respuestas</a:t>
          </a:r>
        </a:p>
        <a:p>
          <a:r>
            <a:rPr lang="es-CO" sz="1400" noProof="0" dirty="0">
              <a:solidFill>
                <a:schemeClr val="tx1"/>
              </a:solidFill>
            </a:rPr>
            <a:t>Construcción del medio didáctico básico y flexible</a:t>
          </a:r>
        </a:p>
      </dgm:t>
    </dgm:pt>
    <dgm:pt modelId="{56FBA9C9-8071-4866-ADEE-1E871051F27D}" type="parTrans" cxnId="{DA5191FF-DBC5-4E23-B051-EB2302CDCFFB}">
      <dgm:prSet/>
      <dgm:spPr/>
      <dgm:t>
        <a:bodyPr/>
        <a:lstStyle/>
        <a:p>
          <a:endParaRPr lang="es-CO"/>
        </a:p>
      </dgm:t>
    </dgm:pt>
    <dgm:pt modelId="{6517961E-D6F3-411B-8AA5-393B7FEB5C5C}" type="sibTrans" cxnId="{DA5191FF-DBC5-4E23-B051-EB2302CDCFFB}">
      <dgm:prSet/>
      <dgm:spPr/>
      <dgm:t>
        <a:bodyPr/>
        <a:lstStyle/>
        <a:p>
          <a:endParaRPr lang="es-CO"/>
        </a:p>
      </dgm:t>
    </dgm:pt>
    <dgm:pt modelId="{279A7463-BDB7-4097-BF83-91402BB30DA1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 anchor="t"/>
        <a:lstStyle/>
        <a:p>
          <a:br>
            <a:rPr lang="es-CO" sz="1400" b="1" noProof="0" dirty="0">
              <a:solidFill>
                <a:schemeClr val="tx1"/>
              </a:solidFill>
            </a:rPr>
          </a:br>
          <a:r>
            <a:rPr lang="es-CO" sz="1600" b="1" noProof="0" dirty="0">
              <a:solidFill>
                <a:schemeClr val="tx1"/>
              </a:solidFill>
            </a:rPr>
            <a:t>4. Análisis a posteriori y validación</a:t>
          </a:r>
        </a:p>
        <a:p>
          <a:r>
            <a:rPr lang="es-CO" sz="1400" b="0" noProof="0" dirty="0">
              <a:solidFill>
                <a:schemeClr val="tx1"/>
              </a:solidFill>
            </a:rPr>
            <a:t>Contraste y validación de las hipótesis y propuestas </a:t>
          </a:r>
          <a:br>
            <a:rPr lang="es-CO" sz="1400" b="0" noProof="0" dirty="0">
              <a:solidFill>
                <a:schemeClr val="tx1"/>
              </a:solidFill>
            </a:rPr>
          </a:br>
          <a:r>
            <a:rPr lang="es-CO" sz="1400" b="0" noProof="0" dirty="0">
              <a:solidFill>
                <a:schemeClr val="tx1"/>
              </a:solidFill>
            </a:rPr>
            <a:t>del diseño</a:t>
          </a:r>
        </a:p>
        <a:p>
          <a:r>
            <a:rPr lang="es-CO" sz="1400" b="0" noProof="0" dirty="0">
              <a:solidFill>
                <a:schemeClr val="tx1"/>
              </a:solidFill>
            </a:rPr>
            <a:t>Análisis del proceso de estudio</a:t>
          </a:r>
        </a:p>
        <a:p>
          <a:r>
            <a:rPr lang="es-CO" sz="1400" b="0" noProof="0" dirty="0">
              <a:solidFill>
                <a:schemeClr val="tx1"/>
              </a:solidFill>
            </a:rPr>
            <a:t>Formulación de nuevas situaciones</a:t>
          </a:r>
        </a:p>
      </dgm:t>
    </dgm:pt>
    <dgm:pt modelId="{D807509C-F677-4038-9C03-CE7D1FC45265}" type="parTrans" cxnId="{BA89B1D7-D0BD-4810-923F-F21E0FC5E90C}">
      <dgm:prSet/>
      <dgm:spPr/>
      <dgm:t>
        <a:bodyPr/>
        <a:lstStyle/>
        <a:p>
          <a:endParaRPr lang="es-CO"/>
        </a:p>
      </dgm:t>
    </dgm:pt>
    <dgm:pt modelId="{0903DF86-B0AF-4CB7-9F1C-AF4DCDE32C9A}" type="sibTrans" cxnId="{BA89B1D7-D0BD-4810-923F-F21E0FC5E90C}">
      <dgm:prSet/>
      <dgm:spPr/>
      <dgm:t>
        <a:bodyPr/>
        <a:lstStyle/>
        <a:p>
          <a:endParaRPr lang="es-CO"/>
        </a:p>
      </dgm:t>
    </dgm:pt>
    <dgm:pt modelId="{A5492A5E-9817-4254-9006-4D7D9CC2C3FF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 anchor="t"/>
        <a:lstStyle/>
        <a:p>
          <a:br>
            <a:rPr lang="es-CO" sz="1400" b="1" noProof="0" dirty="0">
              <a:solidFill>
                <a:schemeClr val="tx1"/>
              </a:solidFill>
            </a:rPr>
          </a:br>
          <a:r>
            <a:rPr lang="es-CO" sz="1600" b="1" noProof="0" dirty="0">
              <a:solidFill>
                <a:schemeClr val="tx1"/>
              </a:solidFill>
            </a:rPr>
            <a:t>3. Experimentación y análisis en vivo</a:t>
          </a:r>
        </a:p>
        <a:p>
          <a:r>
            <a:rPr lang="es-CO" sz="1400" b="0" i="0" noProof="0" dirty="0">
              <a:solidFill>
                <a:schemeClr val="tx1"/>
              </a:solidFill>
            </a:rPr>
            <a:t>Implementación </a:t>
          </a:r>
          <a:r>
            <a:rPr lang="es-CO" sz="1400" b="0" noProof="0" dirty="0">
              <a:solidFill>
                <a:schemeClr val="tx1"/>
              </a:solidFill>
            </a:rPr>
            <a:t>del </a:t>
          </a:r>
          <a:r>
            <a:rPr lang="es-CO" sz="1400" b="0" i="1" noProof="0" dirty="0">
              <a:solidFill>
                <a:schemeClr val="tx1"/>
              </a:solidFill>
            </a:rPr>
            <a:t>REI-ASM </a:t>
          </a:r>
          <a:r>
            <a:rPr lang="es-CO" sz="1400" b="0" i="0" noProof="0" dirty="0">
              <a:solidFill>
                <a:schemeClr val="tx1"/>
              </a:solidFill>
            </a:rPr>
            <a:t>con las condiciones institucionales</a:t>
          </a:r>
          <a:endParaRPr lang="es-CO" sz="1400" b="0" i="1" noProof="0" dirty="0">
            <a:solidFill>
              <a:schemeClr val="tx1"/>
            </a:solidFill>
          </a:endParaRPr>
        </a:p>
        <a:p>
          <a:r>
            <a:rPr lang="es-CO" sz="1400" b="0" i="0" noProof="0" dirty="0">
              <a:solidFill>
                <a:schemeClr val="tx1"/>
              </a:solidFill>
            </a:rPr>
            <a:t>Observación y recolección de datos</a:t>
          </a:r>
        </a:p>
      </dgm:t>
    </dgm:pt>
    <dgm:pt modelId="{F8E9CC59-B97D-466F-8BF5-6D141AD2E9E6}" type="parTrans" cxnId="{50174963-1CC9-4383-BFA5-212049D1F310}">
      <dgm:prSet/>
      <dgm:spPr/>
      <dgm:t>
        <a:bodyPr/>
        <a:lstStyle/>
        <a:p>
          <a:endParaRPr lang="es-CO"/>
        </a:p>
      </dgm:t>
    </dgm:pt>
    <dgm:pt modelId="{80663654-A98C-4476-9B19-94C587907BDA}" type="sibTrans" cxnId="{50174963-1CC9-4383-BFA5-212049D1F310}">
      <dgm:prSet/>
      <dgm:spPr/>
      <dgm:t>
        <a:bodyPr/>
        <a:lstStyle/>
        <a:p>
          <a:endParaRPr lang="es-CO"/>
        </a:p>
      </dgm:t>
    </dgm:pt>
    <dgm:pt modelId="{6E791243-3381-4C27-AC0A-ABBAF8C3CBCD}" type="pres">
      <dgm:prSet presAssocID="{4EDC16EC-6C75-4A8E-A9FE-981D706D14ED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8B5B6CA-C929-4118-BAC3-DAA018ACBA30}" type="pres">
      <dgm:prSet presAssocID="{4EDC16EC-6C75-4A8E-A9FE-981D706D14ED}" presName="matrix" presStyleCnt="0"/>
      <dgm:spPr/>
    </dgm:pt>
    <dgm:pt modelId="{94E077EA-F7D6-4C8F-86C8-3C537614F42C}" type="pres">
      <dgm:prSet presAssocID="{4EDC16EC-6C75-4A8E-A9FE-981D706D14ED}" presName="tile1" presStyleLbl="node1" presStyleIdx="0" presStyleCnt="4"/>
      <dgm:spPr/>
    </dgm:pt>
    <dgm:pt modelId="{877C3756-5BCF-44DE-94CC-8FA341BE9F2B}" type="pres">
      <dgm:prSet presAssocID="{4EDC16EC-6C75-4A8E-A9FE-981D706D14E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0F7DB9A-A10B-4F08-AB9D-76C75758B77A}" type="pres">
      <dgm:prSet presAssocID="{4EDC16EC-6C75-4A8E-A9FE-981D706D14ED}" presName="tile2" presStyleLbl="node1" presStyleIdx="1" presStyleCnt="4"/>
      <dgm:spPr/>
    </dgm:pt>
    <dgm:pt modelId="{5F498769-B4B2-4A27-BA22-A5ED6BCEE606}" type="pres">
      <dgm:prSet presAssocID="{4EDC16EC-6C75-4A8E-A9FE-981D706D14E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727D276-B9D3-4793-B56A-8C3A1ACFCBBF}" type="pres">
      <dgm:prSet presAssocID="{4EDC16EC-6C75-4A8E-A9FE-981D706D14ED}" presName="tile3" presStyleLbl="node1" presStyleIdx="2" presStyleCnt="4" custLinFactNeighborY="0"/>
      <dgm:spPr/>
    </dgm:pt>
    <dgm:pt modelId="{21F34DC5-7176-46D6-89CE-82273B19C851}" type="pres">
      <dgm:prSet presAssocID="{4EDC16EC-6C75-4A8E-A9FE-981D706D14E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2D3BBDB-7CD9-4370-A2E2-2F0AB1E6A7DF}" type="pres">
      <dgm:prSet presAssocID="{4EDC16EC-6C75-4A8E-A9FE-981D706D14ED}" presName="tile4" presStyleLbl="node1" presStyleIdx="3" presStyleCnt="4"/>
      <dgm:spPr/>
    </dgm:pt>
    <dgm:pt modelId="{95DFC9FA-BCA6-4C1C-A776-002A29C0D379}" type="pres">
      <dgm:prSet presAssocID="{4EDC16EC-6C75-4A8E-A9FE-981D706D14E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43EF25CC-1FF8-4129-8398-41C45B86E2B6}" type="pres">
      <dgm:prSet presAssocID="{4EDC16EC-6C75-4A8E-A9FE-981D706D14ED}" presName="centerTile" presStyleLbl="fgShp" presStyleIdx="0" presStyleCnt="1" custScaleX="165678" custLinFactNeighborX="0" custLinFactNeighborY="0">
        <dgm:presLayoutVars>
          <dgm:chMax val="0"/>
          <dgm:chPref val="0"/>
        </dgm:presLayoutVars>
      </dgm:prSet>
      <dgm:spPr/>
    </dgm:pt>
  </dgm:ptLst>
  <dgm:cxnLst>
    <dgm:cxn modelId="{90C0F216-E327-409D-9418-E12765A6515D}" type="presOf" srcId="{4CBBCAFB-F8F4-4DFA-950E-797D5CB9D3B1}" destId="{B0F7DB9A-A10B-4F08-AB9D-76C75758B77A}" srcOrd="0" destOrd="0" presId="urn:microsoft.com/office/officeart/2005/8/layout/matrix1"/>
    <dgm:cxn modelId="{6645ED26-C747-4915-8F30-275ACF66D7BA}" srcId="{4EDC16EC-6C75-4A8E-A9FE-981D706D14ED}" destId="{13778779-D779-4983-867E-871AFE9A61C4}" srcOrd="0" destOrd="0" parTransId="{D3E07F8B-B54B-4CC4-8131-B9AB1B3EC2AD}" sibTransId="{5171391A-9BDE-4D86-98D1-95DE128D0798}"/>
    <dgm:cxn modelId="{2221DF3C-EDB5-445C-B5FD-9CC049CCFD62}" type="presOf" srcId="{A5492A5E-9817-4254-9006-4D7D9CC2C3FF}" destId="{02D3BBDB-7CD9-4370-A2E2-2F0AB1E6A7DF}" srcOrd="0" destOrd="0" presId="urn:microsoft.com/office/officeart/2005/8/layout/matrix1"/>
    <dgm:cxn modelId="{BD42615B-5E60-4447-8F01-26E192601511}" srcId="{13778779-D779-4983-867E-871AFE9A61C4}" destId="{7E3C5EBC-A12B-46EC-B5AF-568778F8FDED}" srcOrd="0" destOrd="0" parTransId="{4EE2CCD8-64F4-4AB8-868B-9D2BDBFB6E0C}" sibTransId="{DF64DB97-A844-4075-ADFA-B2ECCF06466E}"/>
    <dgm:cxn modelId="{50174963-1CC9-4383-BFA5-212049D1F310}" srcId="{13778779-D779-4983-867E-871AFE9A61C4}" destId="{A5492A5E-9817-4254-9006-4D7D9CC2C3FF}" srcOrd="3" destOrd="0" parTransId="{F8E9CC59-B97D-466F-8BF5-6D141AD2E9E6}" sibTransId="{80663654-A98C-4476-9B19-94C587907BDA}"/>
    <dgm:cxn modelId="{22236665-7E13-4597-A60D-1C4AF18DBA8D}" type="presOf" srcId="{7E3C5EBC-A12B-46EC-B5AF-568778F8FDED}" destId="{94E077EA-F7D6-4C8F-86C8-3C537614F42C}" srcOrd="0" destOrd="0" presId="urn:microsoft.com/office/officeart/2005/8/layout/matrix1"/>
    <dgm:cxn modelId="{8151774A-7943-4479-A85B-6424BF1CAB44}" type="presOf" srcId="{A5492A5E-9817-4254-9006-4D7D9CC2C3FF}" destId="{95DFC9FA-BCA6-4C1C-A776-002A29C0D379}" srcOrd="1" destOrd="0" presId="urn:microsoft.com/office/officeart/2005/8/layout/matrix1"/>
    <dgm:cxn modelId="{A99E3C4B-36FA-490E-A8B0-5AD4EDBA10C2}" type="presOf" srcId="{4CBBCAFB-F8F4-4DFA-950E-797D5CB9D3B1}" destId="{5F498769-B4B2-4A27-BA22-A5ED6BCEE606}" srcOrd="1" destOrd="0" presId="urn:microsoft.com/office/officeart/2005/8/layout/matrix1"/>
    <dgm:cxn modelId="{BC0F934C-3897-41B4-82D7-8ECC5916B27E}" type="presOf" srcId="{279A7463-BDB7-4097-BF83-91402BB30DA1}" destId="{21F34DC5-7176-46D6-89CE-82273B19C851}" srcOrd="1" destOrd="0" presId="urn:microsoft.com/office/officeart/2005/8/layout/matrix1"/>
    <dgm:cxn modelId="{1812A489-1894-468D-9A4D-395F2BEBE6D6}" type="presOf" srcId="{4EDC16EC-6C75-4A8E-A9FE-981D706D14ED}" destId="{6E791243-3381-4C27-AC0A-ABBAF8C3CBCD}" srcOrd="0" destOrd="0" presId="urn:microsoft.com/office/officeart/2005/8/layout/matrix1"/>
    <dgm:cxn modelId="{586F98B0-9BC0-415F-B4EF-C18DDD1A9377}" type="presOf" srcId="{13778779-D779-4983-867E-871AFE9A61C4}" destId="{43EF25CC-1FF8-4129-8398-41C45B86E2B6}" srcOrd="0" destOrd="0" presId="urn:microsoft.com/office/officeart/2005/8/layout/matrix1"/>
    <dgm:cxn modelId="{96B50DCF-1738-4A29-8250-83251C3E7D9F}" type="presOf" srcId="{7E3C5EBC-A12B-46EC-B5AF-568778F8FDED}" destId="{877C3756-5BCF-44DE-94CC-8FA341BE9F2B}" srcOrd="1" destOrd="0" presId="urn:microsoft.com/office/officeart/2005/8/layout/matrix1"/>
    <dgm:cxn modelId="{6C4595CF-827A-4065-A00A-CAF08F1FB321}" type="presOf" srcId="{279A7463-BDB7-4097-BF83-91402BB30DA1}" destId="{1727D276-B9D3-4793-B56A-8C3A1ACFCBBF}" srcOrd="0" destOrd="0" presId="urn:microsoft.com/office/officeart/2005/8/layout/matrix1"/>
    <dgm:cxn modelId="{BA89B1D7-D0BD-4810-923F-F21E0FC5E90C}" srcId="{13778779-D779-4983-867E-871AFE9A61C4}" destId="{279A7463-BDB7-4097-BF83-91402BB30DA1}" srcOrd="2" destOrd="0" parTransId="{D807509C-F677-4038-9C03-CE7D1FC45265}" sibTransId="{0903DF86-B0AF-4CB7-9F1C-AF4DCDE32C9A}"/>
    <dgm:cxn modelId="{DA5191FF-DBC5-4E23-B051-EB2302CDCFFB}" srcId="{13778779-D779-4983-867E-871AFE9A61C4}" destId="{4CBBCAFB-F8F4-4DFA-950E-797D5CB9D3B1}" srcOrd="1" destOrd="0" parTransId="{56FBA9C9-8071-4866-ADEE-1E871051F27D}" sibTransId="{6517961E-D6F3-411B-8AA5-393B7FEB5C5C}"/>
    <dgm:cxn modelId="{A45B7554-0FEC-4449-8D5F-1D9F953EF7C3}" type="presParOf" srcId="{6E791243-3381-4C27-AC0A-ABBAF8C3CBCD}" destId="{68B5B6CA-C929-4118-BAC3-DAA018ACBA30}" srcOrd="0" destOrd="0" presId="urn:microsoft.com/office/officeart/2005/8/layout/matrix1"/>
    <dgm:cxn modelId="{3ED4E1DB-8FD3-4334-85FA-1BAF2B0A45D8}" type="presParOf" srcId="{68B5B6CA-C929-4118-BAC3-DAA018ACBA30}" destId="{94E077EA-F7D6-4C8F-86C8-3C537614F42C}" srcOrd="0" destOrd="0" presId="urn:microsoft.com/office/officeart/2005/8/layout/matrix1"/>
    <dgm:cxn modelId="{0B099925-03DE-4F1A-A104-A48FA452ED43}" type="presParOf" srcId="{68B5B6CA-C929-4118-BAC3-DAA018ACBA30}" destId="{877C3756-5BCF-44DE-94CC-8FA341BE9F2B}" srcOrd="1" destOrd="0" presId="urn:microsoft.com/office/officeart/2005/8/layout/matrix1"/>
    <dgm:cxn modelId="{400BFC6F-3558-429B-A958-00205182AD9D}" type="presParOf" srcId="{68B5B6CA-C929-4118-BAC3-DAA018ACBA30}" destId="{B0F7DB9A-A10B-4F08-AB9D-76C75758B77A}" srcOrd="2" destOrd="0" presId="urn:microsoft.com/office/officeart/2005/8/layout/matrix1"/>
    <dgm:cxn modelId="{54E19F06-E79B-42B2-AC3A-9028CE01CC12}" type="presParOf" srcId="{68B5B6CA-C929-4118-BAC3-DAA018ACBA30}" destId="{5F498769-B4B2-4A27-BA22-A5ED6BCEE606}" srcOrd="3" destOrd="0" presId="urn:microsoft.com/office/officeart/2005/8/layout/matrix1"/>
    <dgm:cxn modelId="{8C50EE64-0401-4F0E-AC83-95F14CDB6A59}" type="presParOf" srcId="{68B5B6CA-C929-4118-BAC3-DAA018ACBA30}" destId="{1727D276-B9D3-4793-B56A-8C3A1ACFCBBF}" srcOrd="4" destOrd="0" presId="urn:microsoft.com/office/officeart/2005/8/layout/matrix1"/>
    <dgm:cxn modelId="{FA7E1487-9EB0-46C6-9261-238DCC91A746}" type="presParOf" srcId="{68B5B6CA-C929-4118-BAC3-DAA018ACBA30}" destId="{21F34DC5-7176-46D6-89CE-82273B19C851}" srcOrd="5" destOrd="0" presId="urn:microsoft.com/office/officeart/2005/8/layout/matrix1"/>
    <dgm:cxn modelId="{4F5F6518-A3D7-44AD-A876-116C29D71273}" type="presParOf" srcId="{68B5B6CA-C929-4118-BAC3-DAA018ACBA30}" destId="{02D3BBDB-7CD9-4370-A2E2-2F0AB1E6A7DF}" srcOrd="6" destOrd="0" presId="urn:microsoft.com/office/officeart/2005/8/layout/matrix1"/>
    <dgm:cxn modelId="{413E049D-2720-4C42-9DDB-C9E700DC3CFA}" type="presParOf" srcId="{68B5B6CA-C929-4118-BAC3-DAA018ACBA30}" destId="{95DFC9FA-BCA6-4C1C-A776-002A29C0D379}" srcOrd="7" destOrd="0" presId="urn:microsoft.com/office/officeart/2005/8/layout/matrix1"/>
    <dgm:cxn modelId="{EDA9B787-0340-446B-A710-E8B44DF7396C}" type="presParOf" srcId="{6E791243-3381-4C27-AC0A-ABBAF8C3CBCD}" destId="{43EF25CC-1FF8-4129-8398-41C45B86E2B6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077EA-F7D6-4C8F-86C8-3C537614F42C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s-CO" sz="1400" b="1" kern="1200" noProof="0" dirty="0">
              <a:solidFill>
                <a:schemeClr val="tx1"/>
              </a:solidFill>
            </a:rPr>
          </a:br>
          <a:r>
            <a:rPr lang="es-CO" sz="1600" b="1" kern="1200" noProof="0" dirty="0">
              <a:solidFill>
                <a:schemeClr val="tx1"/>
              </a:solidFill>
            </a:rPr>
            <a:t>1. Análisis preliminar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0" kern="1200" noProof="0" dirty="0">
              <a:solidFill>
                <a:schemeClr val="tx1"/>
              </a:solidFill>
            </a:rPr>
            <a:t>Identificación del fenómeno didáctico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0" kern="1200" noProof="0" dirty="0">
              <a:solidFill>
                <a:schemeClr val="tx1"/>
              </a:solidFill>
            </a:rPr>
            <a:t>Análisis de una praxeología local de modelización matemática en una institución usuaria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0" kern="1200" noProof="0" dirty="0">
              <a:solidFill>
                <a:schemeClr val="tx1"/>
              </a:solidFill>
            </a:rPr>
            <a:t>Transposición de la praxeología local a la </a:t>
          </a:r>
          <a:br>
            <a:rPr lang="es-CO" sz="1400" b="0" kern="1200" noProof="0" dirty="0">
              <a:solidFill>
                <a:schemeClr val="tx1"/>
              </a:solidFill>
            </a:rPr>
          </a:br>
          <a:r>
            <a:rPr lang="es-CO" sz="1400" b="0" kern="1200" noProof="0" dirty="0">
              <a:solidFill>
                <a:schemeClr val="tx1"/>
              </a:solidFill>
            </a:rPr>
            <a:t>praxeología matemática del álgebra lineal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0" kern="1200" noProof="0" dirty="0">
              <a:solidFill>
                <a:schemeClr val="tx1"/>
              </a:solidFill>
            </a:rPr>
            <a:t>Construcción del MER</a:t>
          </a:r>
        </a:p>
      </dsp:txBody>
      <dsp:txXfrm rot="5400000">
        <a:off x="-1" y="1"/>
        <a:ext cx="4064000" cy="2032000"/>
      </dsp:txXfrm>
    </dsp:sp>
    <dsp:sp modelId="{B0F7DB9A-A10B-4F08-AB9D-76C75758B77A}">
      <dsp:nvSpPr>
        <dsp:cNvPr id="0" name=""/>
        <dsp:cNvSpPr/>
      </dsp:nvSpPr>
      <dsp:spPr>
        <a:xfrm>
          <a:off x="4064000" y="0"/>
          <a:ext cx="4064000" cy="2709333"/>
        </a:xfrm>
        <a:prstGeom prst="round1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s-CO" sz="1400" b="1" kern="1200" noProof="0" dirty="0">
              <a:solidFill>
                <a:schemeClr val="tx1"/>
              </a:solidFill>
            </a:rPr>
          </a:br>
          <a:r>
            <a:rPr lang="es-CO" sz="1600" b="1" kern="1200" noProof="0" dirty="0">
              <a:solidFill>
                <a:schemeClr val="tx1"/>
              </a:solidFill>
            </a:rPr>
            <a:t>2. Diseño y análisis a priori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 </a:t>
          </a:r>
          <a:r>
            <a:rPr lang="es-CO" sz="1400" kern="1200" noProof="0" dirty="0">
              <a:solidFill>
                <a:schemeClr val="tx1"/>
              </a:solidFill>
            </a:rPr>
            <a:t>Propuesta de hipótesis, conjeturas, situaciones matemáticas y cuestión generatriz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noProof="0" dirty="0">
              <a:solidFill>
                <a:schemeClr val="tx1"/>
              </a:solidFill>
            </a:rPr>
            <a:t>Condiciones de interacción e institucionalización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noProof="0" dirty="0">
              <a:solidFill>
                <a:schemeClr val="tx1"/>
              </a:solidFill>
            </a:rPr>
            <a:t>Mapa de preguntas y respuestas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noProof="0" dirty="0">
              <a:solidFill>
                <a:schemeClr val="tx1"/>
              </a:solidFill>
            </a:rPr>
            <a:t>Construcción del medio didáctico básico y flexible</a:t>
          </a:r>
        </a:p>
      </dsp:txBody>
      <dsp:txXfrm>
        <a:off x="4064000" y="0"/>
        <a:ext cx="4064000" cy="2032000"/>
      </dsp:txXfrm>
    </dsp:sp>
    <dsp:sp modelId="{1727D276-B9D3-4793-B56A-8C3A1ACFCBBF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s-CO" sz="1400" b="1" kern="1200" noProof="0" dirty="0">
              <a:solidFill>
                <a:schemeClr val="tx1"/>
              </a:solidFill>
            </a:rPr>
          </a:br>
          <a:r>
            <a:rPr lang="es-CO" sz="1600" b="1" kern="1200" noProof="0" dirty="0">
              <a:solidFill>
                <a:schemeClr val="tx1"/>
              </a:solidFill>
            </a:rPr>
            <a:t>4. Análisis a posteriori y validación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0" kern="1200" noProof="0" dirty="0">
              <a:solidFill>
                <a:schemeClr val="tx1"/>
              </a:solidFill>
            </a:rPr>
            <a:t>Contraste y validación de las hipótesis y propuestas </a:t>
          </a:r>
          <a:br>
            <a:rPr lang="es-CO" sz="1400" b="0" kern="1200" noProof="0" dirty="0">
              <a:solidFill>
                <a:schemeClr val="tx1"/>
              </a:solidFill>
            </a:rPr>
          </a:br>
          <a:r>
            <a:rPr lang="es-CO" sz="1400" b="0" kern="1200" noProof="0" dirty="0">
              <a:solidFill>
                <a:schemeClr val="tx1"/>
              </a:solidFill>
            </a:rPr>
            <a:t>del diseño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0" kern="1200" noProof="0" dirty="0">
              <a:solidFill>
                <a:schemeClr val="tx1"/>
              </a:solidFill>
            </a:rPr>
            <a:t>Análisis del proceso de estudio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0" kern="1200" noProof="0" dirty="0">
              <a:solidFill>
                <a:schemeClr val="tx1"/>
              </a:solidFill>
            </a:rPr>
            <a:t>Formulación de nuevas situaciones</a:t>
          </a:r>
        </a:p>
      </dsp:txBody>
      <dsp:txXfrm rot="10800000">
        <a:off x="0" y="3386666"/>
        <a:ext cx="4064000" cy="2032000"/>
      </dsp:txXfrm>
    </dsp:sp>
    <dsp:sp modelId="{02D3BBDB-7CD9-4370-A2E2-2F0AB1E6A7DF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s-CO" sz="1400" b="1" kern="1200" noProof="0" dirty="0">
              <a:solidFill>
                <a:schemeClr val="tx1"/>
              </a:solidFill>
            </a:rPr>
          </a:br>
          <a:r>
            <a:rPr lang="es-CO" sz="1600" b="1" kern="1200" noProof="0" dirty="0">
              <a:solidFill>
                <a:schemeClr val="tx1"/>
              </a:solidFill>
            </a:rPr>
            <a:t>3. Experimentación y análisis en vivo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0" i="0" kern="1200" noProof="0" dirty="0">
              <a:solidFill>
                <a:schemeClr val="tx1"/>
              </a:solidFill>
            </a:rPr>
            <a:t>Implementación </a:t>
          </a:r>
          <a:r>
            <a:rPr lang="es-CO" sz="1400" b="0" kern="1200" noProof="0" dirty="0">
              <a:solidFill>
                <a:schemeClr val="tx1"/>
              </a:solidFill>
            </a:rPr>
            <a:t>del </a:t>
          </a:r>
          <a:r>
            <a:rPr lang="es-CO" sz="1400" b="0" i="1" kern="1200" noProof="0" dirty="0">
              <a:solidFill>
                <a:schemeClr val="tx1"/>
              </a:solidFill>
            </a:rPr>
            <a:t>REI-ASM </a:t>
          </a:r>
          <a:r>
            <a:rPr lang="es-CO" sz="1400" b="0" i="0" kern="1200" noProof="0" dirty="0">
              <a:solidFill>
                <a:schemeClr val="tx1"/>
              </a:solidFill>
            </a:rPr>
            <a:t>con las condiciones institucionales</a:t>
          </a:r>
          <a:endParaRPr lang="es-CO" sz="1400" b="0" i="1" kern="1200" noProof="0" dirty="0">
            <a:solidFill>
              <a:schemeClr val="tx1"/>
            </a:solidFill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0" i="0" kern="1200" noProof="0" dirty="0">
              <a:solidFill>
                <a:schemeClr val="tx1"/>
              </a:solidFill>
            </a:rPr>
            <a:t>Observación y recolección de datos</a:t>
          </a:r>
        </a:p>
      </dsp:txBody>
      <dsp:txXfrm rot="-5400000">
        <a:off x="4063999" y="3386666"/>
        <a:ext cx="4064000" cy="2032000"/>
      </dsp:txXfrm>
    </dsp:sp>
    <dsp:sp modelId="{43EF25CC-1FF8-4129-8398-41C45B86E2B6}">
      <dsp:nvSpPr>
        <dsp:cNvPr id="0" name=""/>
        <dsp:cNvSpPr/>
      </dsp:nvSpPr>
      <dsp:spPr>
        <a:xfrm>
          <a:off x="2044053" y="2032000"/>
          <a:ext cx="4039892" cy="1354666"/>
        </a:xfrm>
        <a:prstGeom prst="round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1" kern="1200" noProof="0" dirty="0"/>
            <a:t>Adaptación de la ingeniería didáctica como metodología de investigación y diseño</a:t>
          </a:r>
        </a:p>
      </dsp:txBody>
      <dsp:txXfrm>
        <a:off x="2110182" y="2098129"/>
        <a:ext cx="3907634" cy="1222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E919-C05A-A4CE-4B6D-7E2106511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7E4C7-7173-C456-FCB3-A6A21ADA9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D23D1-3D3A-45AB-0AC2-EBD207FF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D87-5D29-4593-9D02-CEB0EC978F48}" type="datetimeFigureOut">
              <a:rPr lang="es-CO" smtClean="0"/>
              <a:t>12/09/2022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74FDF-4648-E7CC-6223-64E1B802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C5A5E-0099-B6B5-FBAB-A6D23944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A087-7676-491F-9212-58FC497586E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37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184B-754F-13D5-7B3D-FE928E40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E475D-4BB0-A681-5A69-FBF27AD5A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5216D-34F7-F59E-0B84-CA4E9546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D87-5D29-4593-9D02-CEB0EC978F48}" type="datetimeFigureOut">
              <a:rPr lang="es-CO" smtClean="0"/>
              <a:t>12/09/2022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54470-AE4A-7D00-2277-17844800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77095-9CB9-924F-5F95-A0D5F801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A087-7676-491F-9212-58FC497586E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67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5248EA-EC57-E489-45A8-9056E190D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66559-EC2E-FB9F-5BFF-FC08AD8B0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78F86-4DC5-73F7-0626-D36F15B0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D87-5D29-4593-9D02-CEB0EC978F48}" type="datetimeFigureOut">
              <a:rPr lang="es-CO" smtClean="0"/>
              <a:t>12/09/2022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42956-52EE-3E32-A8E4-EBE3DCC1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86617-0D18-06D9-1B36-C684DD44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A087-7676-491F-9212-58FC497586E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58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C4BC-84AA-8BFE-AE32-6548B697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7CF08-E71D-1180-10C9-80BD7D68F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0A05C-1EB6-F54D-21B2-38067F97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D87-5D29-4593-9D02-CEB0EC978F48}" type="datetimeFigureOut">
              <a:rPr lang="es-CO" smtClean="0"/>
              <a:t>12/09/2022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C7703-2A8E-602F-9C7F-485C4FDE2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AE879-2C53-ED38-41D5-71D40A0F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A087-7676-491F-9212-58FC497586E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325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C68B4-EF3E-BA9D-B26F-38AA3052C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9918E-4015-943F-EFA6-048107568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3FE72-52E9-2E32-E5D5-A08211BB2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D87-5D29-4593-9D02-CEB0EC978F48}" type="datetimeFigureOut">
              <a:rPr lang="es-CO" smtClean="0"/>
              <a:t>12/09/2022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3BC6A-1638-66E7-2B80-D3C713704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2A3FD-9EB5-7414-B464-67F512A4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A087-7676-491F-9212-58FC497586E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274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CCBC-9963-95C8-2465-D496C12D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09B6-C598-0DA2-5CDD-7730AEB03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EEB0D-8C87-323D-AC6D-DBC45AC1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F47BE-ABE2-A873-D0E7-0758F3A8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D87-5D29-4593-9D02-CEB0EC978F48}" type="datetimeFigureOut">
              <a:rPr lang="es-CO" smtClean="0"/>
              <a:t>12/09/2022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D7232-5EE2-1CC8-1FD6-F4B3D0D0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FBDCE-EA01-6C92-A76E-621D8464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A087-7676-491F-9212-58FC497586E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891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AE15-E58E-302A-8ACE-B53E94E05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5EBAF-ACAF-E986-4086-392654FDD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6CC34-608E-153C-31CA-4DD07F9DD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34FD9-6F15-50A0-D65A-2D0CC4529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BF6F6-B1F8-083E-3AD1-D84C3AED7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049D6-A001-CF95-F47B-CF254C766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D87-5D29-4593-9D02-CEB0EC978F48}" type="datetimeFigureOut">
              <a:rPr lang="es-CO" smtClean="0"/>
              <a:t>12/09/2022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DB143-B620-C9F5-8F92-14B22D77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C76111-D735-1A10-FDF8-A28D989A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A087-7676-491F-9212-58FC497586E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660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78D5-1D45-8879-B011-FEBDF62B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122F0-3D8B-9638-35C6-F30B6FF3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D87-5D29-4593-9D02-CEB0EC978F48}" type="datetimeFigureOut">
              <a:rPr lang="es-CO" smtClean="0"/>
              <a:t>12/09/2022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DAA7D-0D78-ED40-551C-2AAB49FC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032D7-6393-53F5-64C9-166E1A07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A087-7676-491F-9212-58FC497586E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513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49A2BC-252A-6E93-E642-34EA78F19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D87-5D29-4593-9D02-CEB0EC978F48}" type="datetimeFigureOut">
              <a:rPr lang="es-CO" smtClean="0"/>
              <a:t>12/09/2022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5C2B65-E270-21E9-53CB-58AA2C6A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28C36-54D2-DF24-79C9-E1FD764C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A087-7676-491F-9212-58FC497586E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175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16A5-9501-EE04-07B5-0C82FD61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02F5E-EB11-452D-CF25-126B66DDA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CFF2C-1FA7-22D3-D3BA-2C700CC12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11058-CFFA-FBB2-E3BD-E54596A9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D87-5D29-4593-9D02-CEB0EC978F48}" type="datetimeFigureOut">
              <a:rPr lang="es-CO" smtClean="0"/>
              <a:t>12/09/2022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97CC7-EDE9-D6A4-8A4F-6AD96612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0C1F5-B6F9-635A-5872-43B2CB22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A087-7676-491F-9212-58FC497586E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23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B096-D8CB-7419-CF4E-FCD26F932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AB54F5-0EE1-3DFD-83CB-83E277D93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03D11-C296-82A3-68BF-7C111CAA6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FBEDF-306B-3853-C6D6-1E1109F0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CD87-5D29-4593-9D02-CEB0EC978F48}" type="datetimeFigureOut">
              <a:rPr lang="es-CO" smtClean="0"/>
              <a:t>12/09/2022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765AB-88FE-9E64-D302-04A31071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E1DCD-3E45-8D3D-6A99-42EA9B04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A087-7676-491F-9212-58FC497586E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245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56ACB-B69F-08A4-2332-0339B270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32AB8-B86B-AC48-A5C4-93DCEB29F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AADAC-8EC8-1533-1807-926FEFD04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6CD87-5D29-4593-9D02-CEB0EC978F48}" type="datetimeFigureOut">
              <a:rPr lang="es-CO" smtClean="0"/>
              <a:t>12/09/2022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5C0B0-F641-8DB8-4848-2D3A05E91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F0B15-371A-F197-B820-4AD1B0D09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4A087-7676-491F-9212-58FC497586E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721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17BB60B-720A-11C8-D2B8-CB20CA53D7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667281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E750B7C-9285-DE8B-BA30-DAE122B04FDF}"/>
              </a:ext>
            </a:extLst>
          </p:cNvPr>
          <p:cNvSpPr txBox="1"/>
          <p:nvPr/>
        </p:nvSpPr>
        <p:spPr>
          <a:xfrm>
            <a:off x="1123627" y="821410"/>
            <a:ext cx="738664" cy="254947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s-CO" dirty="0"/>
              <a:t>Hipótesis y </a:t>
            </a:r>
            <a:br>
              <a:rPr lang="es-CO" dirty="0"/>
            </a:br>
            <a:r>
              <a:rPr lang="es-CO" dirty="0"/>
              <a:t>Cuestiones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7A5B41-44B5-59ED-A710-3CB9E89684AA}"/>
              </a:ext>
            </a:extLst>
          </p:cNvPr>
          <p:cNvSpPr txBox="1"/>
          <p:nvPr/>
        </p:nvSpPr>
        <p:spPr>
          <a:xfrm>
            <a:off x="1123627" y="3487119"/>
            <a:ext cx="738664" cy="254947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s-CO" dirty="0"/>
              <a:t>Respuestas y nuevas</a:t>
            </a:r>
            <a:br>
              <a:rPr lang="es-CO" dirty="0"/>
            </a:br>
            <a:r>
              <a:rPr lang="es-CO" dirty="0"/>
              <a:t>cuestiones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760F95-31CC-8196-71AF-E9AEBCA293CD}"/>
              </a:ext>
            </a:extLst>
          </p:cNvPr>
          <p:cNvSpPr txBox="1"/>
          <p:nvPr/>
        </p:nvSpPr>
        <p:spPr>
          <a:xfrm>
            <a:off x="10241796" y="821409"/>
            <a:ext cx="738664" cy="254947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vert" wrap="square" rtlCol="0">
            <a:spAutoFit/>
          </a:bodyPr>
          <a:lstStyle/>
          <a:p>
            <a:pPr algn="ctr"/>
            <a:r>
              <a:rPr lang="es-CO" dirty="0"/>
              <a:t>Diseño matemático</a:t>
            </a:r>
            <a:br>
              <a:rPr lang="es-CO" dirty="0"/>
            </a:br>
            <a:r>
              <a:rPr lang="es-CO" dirty="0"/>
              <a:t>y didáctico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9DDC4-091B-D5A2-30AF-BE38484092DF}"/>
              </a:ext>
            </a:extLst>
          </p:cNvPr>
          <p:cNvSpPr txBox="1"/>
          <p:nvPr/>
        </p:nvSpPr>
        <p:spPr>
          <a:xfrm>
            <a:off x="10241796" y="3428999"/>
            <a:ext cx="738664" cy="254947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vert" wrap="square" rtlCol="0">
            <a:spAutoFit/>
          </a:bodyPr>
          <a:lstStyle/>
          <a:p>
            <a:pPr algn="ctr"/>
            <a:r>
              <a:rPr lang="es-CO" dirty="0"/>
              <a:t>Nivel</a:t>
            </a:r>
            <a:br>
              <a:rPr lang="es-CO" dirty="0"/>
            </a:br>
            <a:r>
              <a:rPr lang="es-CO" dirty="0"/>
              <a:t>experimental</a:t>
            </a:r>
          </a:p>
        </p:txBody>
      </p:sp>
      <p:sp>
        <p:nvSpPr>
          <p:cNvPr id="11" name="Arrow: Circular 10">
            <a:extLst>
              <a:ext uri="{FF2B5EF4-FFF2-40B4-BE49-F238E27FC236}">
                <a16:creationId xmlns:a16="http://schemas.microsoft.com/office/drawing/2014/main" id="{78DBED01-4885-0A0F-5548-4563B4810641}"/>
              </a:ext>
            </a:extLst>
          </p:cNvPr>
          <p:cNvSpPr/>
          <p:nvPr/>
        </p:nvSpPr>
        <p:spPr>
          <a:xfrm rot="16200000">
            <a:off x="3198889" y="3153903"/>
            <a:ext cx="785045" cy="550190"/>
          </a:xfrm>
          <a:prstGeom prst="circular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2" name="Arrow: Circular 11">
            <a:extLst>
              <a:ext uri="{FF2B5EF4-FFF2-40B4-BE49-F238E27FC236}">
                <a16:creationId xmlns:a16="http://schemas.microsoft.com/office/drawing/2014/main" id="{2E7A4719-694C-C741-FD0A-C542F477B92E}"/>
              </a:ext>
            </a:extLst>
          </p:cNvPr>
          <p:cNvSpPr/>
          <p:nvPr/>
        </p:nvSpPr>
        <p:spPr>
          <a:xfrm>
            <a:off x="5736023" y="1915477"/>
            <a:ext cx="785045" cy="550190"/>
          </a:xfrm>
          <a:prstGeom prst="circular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3" name="Arrow: Circular 12">
            <a:extLst>
              <a:ext uri="{FF2B5EF4-FFF2-40B4-BE49-F238E27FC236}">
                <a16:creationId xmlns:a16="http://schemas.microsoft.com/office/drawing/2014/main" id="{68F107A7-E012-4355-7AD9-BFF9CCD05D1D}"/>
              </a:ext>
            </a:extLst>
          </p:cNvPr>
          <p:cNvSpPr/>
          <p:nvPr/>
        </p:nvSpPr>
        <p:spPr>
          <a:xfrm rot="5400000">
            <a:off x="8208067" y="3153903"/>
            <a:ext cx="785045" cy="550190"/>
          </a:xfrm>
          <a:prstGeom prst="circular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4" name="Arrow: Circular 13">
            <a:extLst>
              <a:ext uri="{FF2B5EF4-FFF2-40B4-BE49-F238E27FC236}">
                <a16:creationId xmlns:a16="http://schemas.microsoft.com/office/drawing/2014/main" id="{9BCBE6D9-7DD3-2364-A6E0-734BA86D8F4C}"/>
              </a:ext>
            </a:extLst>
          </p:cNvPr>
          <p:cNvSpPr/>
          <p:nvPr/>
        </p:nvSpPr>
        <p:spPr>
          <a:xfrm rot="10800000">
            <a:off x="5736024" y="4211667"/>
            <a:ext cx="785045" cy="550190"/>
          </a:xfrm>
          <a:prstGeom prst="circular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201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</TotalTime>
  <Words>150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Camilo Andres Ramirez Sanchez</dc:creator>
  <cp:lastModifiedBy>Camilo Andres Ramirez Sanchez</cp:lastModifiedBy>
  <cp:revision>4</cp:revision>
  <dcterms:created xsi:type="dcterms:W3CDTF">2022-07-23T15:14:58Z</dcterms:created>
  <dcterms:modified xsi:type="dcterms:W3CDTF">2022-09-12T20:44:40Z</dcterms:modified>
</cp:coreProperties>
</file>