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60" r:id="rId5"/>
    <p:sldId id="261" r:id="rId6"/>
    <p:sldId id="259" r:id="rId7"/>
    <p:sldId id="262" r:id="rId8"/>
    <p:sldId id="263" r:id="rId9"/>
    <p:sldId id="265" r:id="rId10"/>
    <p:sldId id="25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31769-58B1-4AEB-ABA6-A00F710FF065}" type="datetimeFigureOut">
              <a:rPr lang="ca-ES" smtClean="0"/>
              <a:t>15/6/2019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1301E-85B3-4A74-BA03-EF0742E74A42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708983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31769-58B1-4AEB-ABA6-A00F710FF065}" type="datetimeFigureOut">
              <a:rPr lang="ca-ES" smtClean="0"/>
              <a:t>15/6/2019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1301E-85B3-4A74-BA03-EF0742E74A42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925193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31769-58B1-4AEB-ABA6-A00F710FF065}" type="datetimeFigureOut">
              <a:rPr lang="ca-ES" smtClean="0"/>
              <a:t>15/6/2019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1301E-85B3-4A74-BA03-EF0742E74A42}" type="slidenum">
              <a:rPr lang="ca-ES" smtClean="0"/>
              <a:t>‹#›</a:t>
            </a:fld>
            <a:endParaRPr lang="ca-E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13238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31769-58B1-4AEB-ABA6-A00F710FF065}" type="datetimeFigureOut">
              <a:rPr lang="ca-ES" smtClean="0"/>
              <a:t>15/6/2019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1301E-85B3-4A74-BA03-EF0742E74A42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9431153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31769-58B1-4AEB-ABA6-A00F710FF065}" type="datetimeFigureOut">
              <a:rPr lang="ca-ES" smtClean="0"/>
              <a:t>15/6/2019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1301E-85B3-4A74-BA03-EF0742E74A42}" type="slidenum">
              <a:rPr lang="ca-ES" smtClean="0"/>
              <a:t>‹#›</a:t>
            </a:fld>
            <a:endParaRPr lang="ca-E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189760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31769-58B1-4AEB-ABA6-A00F710FF065}" type="datetimeFigureOut">
              <a:rPr lang="ca-ES" smtClean="0"/>
              <a:t>15/6/2019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1301E-85B3-4A74-BA03-EF0742E74A42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8325245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31769-58B1-4AEB-ABA6-A00F710FF065}" type="datetimeFigureOut">
              <a:rPr lang="ca-ES" smtClean="0"/>
              <a:t>15/6/2019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1301E-85B3-4A74-BA03-EF0742E74A42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460294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31769-58B1-4AEB-ABA6-A00F710FF065}" type="datetimeFigureOut">
              <a:rPr lang="ca-ES" smtClean="0"/>
              <a:t>15/6/2019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1301E-85B3-4A74-BA03-EF0742E74A42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118209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31769-58B1-4AEB-ABA6-A00F710FF065}" type="datetimeFigureOut">
              <a:rPr lang="ca-ES" smtClean="0"/>
              <a:t>15/6/2019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1301E-85B3-4A74-BA03-EF0742E74A42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52630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31769-58B1-4AEB-ABA6-A00F710FF065}" type="datetimeFigureOut">
              <a:rPr lang="ca-ES" smtClean="0"/>
              <a:t>15/6/2019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1301E-85B3-4A74-BA03-EF0742E74A42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884931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31769-58B1-4AEB-ABA6-A00F710FF065}" type="datetimeFigureOut">
              <a:rPr lang="ca-ES" smtClean="0"/>
              <a:t>15/6/2019</a:t>
            </a:fld>
            <a:endParaRPr lang="ca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1301E-85B3-4A74-BA03-EF0742E74A42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544275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31769-58B1-4AEB-ABA6-A00F710FF065}" type="datetimeFigureOut">
              <a:rPr lang="ca-ES" smtClean="0"/>
              <a:t>15/6/2019</a:t>
            </a:fld>
            <a:endParaRPr lang="ca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1301E-85B3-4A74-BA03-EF0742E74A42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883913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31769-58B1-4AEB-ABA6-A00F710FF065}" type="datetimeFigureOut">
              <a:rPr lang="ca-ES" smtClean="0"/>
              <a:t>15/6/2019</a:t>
            </a:fld>
            <a:endParaRPr lang="ca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1301E-85B3-4A74-BA03-EF0742E74A42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746932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31769-58B1-4AEB-ABA6-A00F710FF065}" type="datetimeFigureOut">
              <a:rPr lang="ca-ES" smtClean="0"/>
              <a:t>15/6/2019</a:t>
            </a:fld>
            <a:endParaRPr lang="ca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1301E-85B3-4A74-BA03-EF0742E74A42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364234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31769-58B1-4AEB-ABA6-A00F710FF065}" type="datetimeFigureOut">
              <a:rPr lang="ca-ES" smtClean="0"/>
              <a:t>15/6/2019</a:t>
            </a:fld>
            <a:endParaRPr lang="ca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1301E-85B3-4A74-BA03-EF0742E74A42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846240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31769-58B1-4AEB-ABA6-A00F710FF065}" type="datetimeFigureOut">
              <a:rPr lang="ca-ES" smtClean="0"/>
              <a:t>15/6/2019</a:t>
            </a:fld>
            <a:endParaRPr lang="ca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1301E-85B3-4A74-BA03-EF0742E74A42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64992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31769-58B1-4AEB-ABA6-A00F710FF065}" type="datetimeFigureOut">
              <a:rPr lang="ca-ES" smtClean="0"/>
              <a:t>15/6/2019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311301E-85B3-4A74-BA03-EF0742E74A42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511252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gerardnico.com/db/hana/system_parameter" TargetMode="External"/><Relationship Id="rId3" Type="http://schemas.openxmlformats.org/officeDocument/2006/relationships/hyperlink" Target="https://www.guru99.com/sap-hana-architecture.html" TargetMode="External"/><Relationship Id="rId7" Type="http://schemas.openxmlformats.org/officeDocument/2006/relationships/hyperlink" Target="https://www.youtube.com/watch?v=HCfDuP_eaqI" TargetMode="External"/><Relationship Id="rId2" Type="http://schemas.openxmlformats.org/officeDocument/2006/relationships/hyperlink" Target="https://en.wikipedia.org/wiki/SAP_HAN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YNQTB0Hp5r8" TargetMode="External"/><Relationship Id="rId5" Type="http://schemas.openxmlformats.org/officeDocument/2006/relationships/hyperlink" Target="https://www.youtube.com/watch?v=Ry_yh74vAG0" TargetMode="External"/><Relationship Id="rId4" Type="http://schemas.openxmlformats.org/officeDocument/2006/relationships/hyperlink" Target="https://www.youtube.com/watch?v=F9_YZMr9pvk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7577DEC-D9A5-404D-9789-702F4319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EEA9366-CEA8-4F23-B065-4337F0D8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EF783E93-3D07-4156-9FEA-BF496DDA8A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>
            <a:normAutofit/>
          </a:bodyPr>
          <a:lstStyle/>
          <a:p>
            <a:r>
              <a:rPr lang="es-ES_tradnl">
                <a:solidFill>
                  <a:schemeClr val="tx1"/>
                </a:solidFill>
              </a:rPr>
              <a:t>Carlos A. García</a:t>
            </a:r>
            <a:endParaRPr lang="ca-E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9BA9BE-B8C3-492D-BBD9-DB881E1739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>
            <a:normAutofit/>
          </a:bodyPr>
          <a:lstStyle/>
          <a:p>
            <a:r>
              <a:rPr lang="es-ES_tradnl" dirty="0"/>
              <a:t>SAP-HANA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14223396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86C16C40-7C29-4ACC-B851-7E08E459B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DD733AE-DD5E-4C77-8BCD-72BF12A06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1DE90A4-932E-4370-BA07-30F43254C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A19CA4A-B208-452A-8BE4-BC6940D33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23">
              <a:extLst>
                <a:ext uri="{FF2B5EF4-FFF2-40B4-BE49-F238E27FC236}">
                  <a16:creationId xmlns:a16="http://schemas.microsoft.com/office/drawing/2014/main" id="{B74F8D3E-E618-4DE3-A0CC-B4904BB5D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Rectangle 25">
              <a:extLst>
                <a:ext uri="{FF2B5EF4-FFF2-40B4-BE49-F238E27FC236}">
                  <a16:creationId xmlns:a16="http://schemas.microsoft.com/office/drawing/2014/main" id="{299DA406-C54B-4E31-867D-FAF8DCE70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A1E16883-5140-47C4-A9AD-AD6598AC3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Rectangle 27">
              <a:extLst>
                <a:ext uri="{FF2B5EF4-FFF2-40B4-BE49-F238E27FC236}">
                  <a16:creationId xmlns:a16="http://schemas.microsoft.com/office/drawing/2014/main" id="{4CD848DC-8A2A-4093-9BDD-7AF4B6A27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Rectangle 28">
              <a:extLst>
                <a:ext uri="{FF2B5EF4-FFF2-40B4-BE49-F238E27FC236}">
                  <a16:creationId xmlns:a16="http://schemas.microsoft.com/office/drawing/2014/main" id="{34635A4D-E9CE-4B78-912A-479EA451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29">
              <a:extLst>
                <a:ext uri="{FF2B5EF4-FFF2-40B4-BE49-F238E27FC236}">
                  <a16:creationId xmlns:a16="http://schemas.microsoft.com/office/drawing/2014/main" id="{D663A5EE-5581-44F3-8F98-688755F63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Isosceles Triangle 41">
              <a:extLst>
                <a:ext uri="{FF2B5EF4-FFF2-40B4-BE49-F238E27FC236}">
                  <a16:creationId xmlns:a16="http://schemas.microsoft.com/office/drawing/2014/main" id="{B1E84E6A-F5AE-4F4D-98F2-82FE4FCC2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DDE7DDC9-17D4-4686-833D-48F8733B4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0085AC7-E1B0-43B4-AB5D-702F7D189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s-ES_tradnl" dirty="0" err="1"/>
              <a:t>Bibliografia</a:t>
            </a:r>
            <a:endParaRPr lang="ca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FF33D-6C77-45F1-87BA-6401B6B1B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ca-ES" dirty="0">
                <a:hlinkClick r:id="rId2"/>
              </a:rPr>
              <a:t>https://en.wikipedia.org/wiki/SAP_HANA</a:t>
            </a:r>
            <a:endParaRPr lang="ca-ES" dirty="0"/>
          </a:p>
          <a:p>
            <a:r>
              <a:rPr lang="ca-ES" dirty="0">
                <a:hlinkClick r:id="rId3"/>
              </a:rPr>
              <a:t>https://www.guru99.com/sap-hana-architecture.html</a:t>
            </a:r>
            <a:endParaRPr lang="ca-ES" dirty="0"/>
          </a:p>
          <a:p>
            <a:r>
              <a:rPr lang="ca-ES" dirty="0">
                <a:hlinkClick r:id="rId4"/>
              </a:rPr>
              <a:t>https://www.youtube.com/watch?v=F9_YZMr9pvk</a:t>
            </a:r>
            <a:endParaRPr lang="ca-ES" dirty="0"/>
          </a:p>
          <a:p>
            <a:r>
              <a:rPr lang="ca-ES" dirty="0">
                <a:hlinkClick r:id="rId5"/>
              </a:rPr>
              <a:t>https://www.youtube.com/watch?v=Ry_yh74vAG0</a:t>
            </a:r>
            <a:endParaRPr lang="ca-ES" dirty="0"/>
          </a:p>
          <a:p>
            <a:r>
              <a:rPr lang="ca-ES" dirty="0">
                <a:hlinkClick r:id="rId6"/>
              </a:rPr>
              <a:t>https://www.youtube.com/watch?v=YNQTB0Hp5r8</a:t>
            </a:r>
            <a:endParaRPr lang="ca-ES" dirty="0"/>
          </a:p>
          <a:p>
            <a:r>
              <a:rPr lang="ca-ES" dirty="0">
                <a:hlinkClick r:id="rId7"/>
              </a:rPr>
              <a:t>https://www.youtube.com/watch?v=HCfDuP_eaqI</a:t>
            </a:r>
            <a:endParaRPr lang="ca-ES" dirty="0"/>
          </a:p>
          <a:p>
            <a:r>
              <a:rPr lang="ca-ES" dirty="0">
                <a:hlinkClick r:id="rId8"/>
              </a:rPr>
              <a:t>https://gerardnico.com/db/hana/system_parameter</a:t>
            </a:r>
            <a:endParaRPr lang="ca-ES" dirty="0"/>
          </a:p>
          <a:p>
            <a:endParaRPr lang="ca-ES" dirty="0"/>
          </a:p>
          <a:p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40380496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C16C40-7C29-4ACC-B851-7E08E459B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DD733AE-DD5E-4C77-8BCD-72BF12A06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1DE90A4-932E-4370-BA07-30F43254C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A19CA4A-B208-452A-8BE4-BC6940D33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74F8D3E-E618-4DE3-A0CC-B4904BB5D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99DA406-C54B-4E31-867D-FAF8DCE70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A1E16883-5140-47C4-A9AD-AD6598AC3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4CD848DC-8A2A-4093-9BDD-7AF4B6A27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4635A4D-E9CE-4B78-912A-479EA451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D663A5EE-5581-44F3-8F98-688755F63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B1E84E6A-F5AE-4F4D-98F2-82FE4FCC2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DDE7DDC9-17D4-4686-833D-48F8733B4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E9E84EF-5A9C-41D5-94F7-C3CA54591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s-ES_tradnl" dirty="0" err="1"/>
              <a:t>Introducció</a:t>
            </a:r>
            <a:r>
              <a:rPr lang="es-ES_tradnl" dirty="0"/>
              <a:t> SAP-HANA</a:t>
            </a:r>
            <a:endParaRPr lang="ca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307C5-8A36-44DF-BC3A-5EB496335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 lnSpcReduction="10000"/>
          </a:bodyPr>
          <a:lstStyle/>
          <a:p>
            <a:r>
              <a:rPr lang="es-ES_tradnl" dirty="0"/>
              <a:t>Base de </a:t>
            </a:r>
            <a:r>
              <a:rPr lang="es-ES_tradnl" dirty="0" err="1"/>
              <a:t>dades</a:t>
            </a:r>
            <a:r>
              <a:rPr lang="es-ES_tradnl" dirty="0"/>
              <a:t> relacional</a:t>
            </a:r>
          </a:p>
          <a:p>
            <a:r>
              <a:rPr lang="es-ES_tradnl" dirty="0" err="1"/>
              <a:t>Emmagatzemada</a:t>
            </a:r>
            <a:r>
              <a:rPr lang="es-ES_tradnl" dirty="0"/>
              <a:t> a </a:t>
            </a:r>
            <a:r>
              <a:rPr lang="es-ES_tradnl" dirty="0" err="1"/>
              <a:t>memòria</a:t>
            </a:r>
            <a:r>
              <a:rPr lang="es-ES_tradnl" dirty="0"/>
              <a:t> RAM</a:t>
            </a:r>
          </a:p>
          <a:p>
            <a:r>
              <a:rPr lang="es-ES_tradnl" dirty="0" err="1"/>
              <a:t>Permet</a:t>
            </a:r>
            <a:r>
              <a:rPr lang="es-ES_tradnl" dirty="0"/>
              <a:t> guardar les </a:t>
            </a:r>
            <a:r>
              <a:rPr lang="es-ES_tradnl" dirty="0" err="1"/>
              <a:t>dades</a:t>
            </a:r>
            <a:r>
              <a:rPr lang="es-ES_tradnl" dirty="0"/>
              <a:t> en columnas</a:t>
            </a:r>
          </a:p>
          <a:p>
            <a:r>
              <a:rPr lang="es-ES_tradnl" dirty="0" err="1"/>
              <a:t>Distribució</a:t>
            </a:r>
            <a:r>
              <a:rPr lang="es-ES_tradnl" dirty="0"/>
              <a:t> de </a:t>
            </a:r>
            <a:r>
              <a:rPr lang="es-ES_tradnl" dirty="0" err="1"/>
              <a:t>dades</a:t>
            </a:r>
            <a:r>
              <a:rPr lang="es-ES_tradnl" dirty="0"/>
              <a:t> (data </a:t>
            </a:r>
            <a:r>
              <a:rPr lang="es-ES_tradnl" dirty="0" err="1"/>
              <a:t>tiering</a:t>
            </a:r>
            <a:r>
              <a:rPr lang="es-ES_tradnl" dirty="0"/>
              <a:t>)</a:t>
            </a:r>
          </a:p>
          <a:p>
            <a:r>
              <a:rPr lang="ca-ES" dirty="0"/>
              <a:t>OLTAP (OLAP + OLTP) </a:t>
            </a:r>
          </a:p>
          <a:p>
            <a:pPr lvl="1"/>
            <a:r>
              <a:rPr lang="ca-ES" dirty="0"/>
              <a:t>Permet tant operacions en línia (OLTP) com de procés analític (OLAP)	</a:t>
            </a:r>
          </a:p>
          <a:p>
            <a:r>
              <a:rPr lang="ca-ES" dirty="0" err="1"/>
              <a:t>Multiversion</a:t>
            </a:r>
            <a:r>
              <a:rPr lang="ca-ES" dirty="0"/>
              <a:t> </a:t>
            </a:r>
            <a:r>
              <a:rPr lang="ca-ES" dirty="0" err="1"/>
              <a:t>concurrency</a:t>
            </a:r>
            <a:r>
              <a:rPr lang="ca-ES" dirty="0"/>
              <a:t> control (MVCC)</a:t>
            </a:r>
          </a:p>
          <a:p>
            <a:pPr lvl="1"/>
            <a:r>
              <a:rPr lang="ca-ES" dirty="0"/>
              <a:t>Permet la concurrència fent un </a:t>
            </a:r>
            <a:r>
              <a:rPr lang="ca-ES" dirty="0" err="1"/>
              <a:t>snapshot</a:t>
            </a:r>
            <a:r>
              <a:rPr lang="ca-ES" dirty="0"/>
              <a:t> després de cada operació</a:t>
            </a:r>
          </a:p>
          <a:p>
            <a:r>
              <a:rPr lang="ca-ES" dirty="0"/>
              <a:t>Big data</a:t>
            </a:r>
          </a:p>
          <a:p>
            <a:pPr lvl="1"/>
            <a:r>
              <a:rPr lang="ca-ES" dirty="0"/>
              <a:t>Fins a 1 </a:t>
            </a:r>
            <a:r>
              <a:rPr lang="ca-ES" dirty="0" err="1"/>
              <a:t>petabyte</a:t>
            </a:r>
            <a:r>
              <a:rPr lang="ca-ES" dirty="0"/>
              <a:t> de capacitat</a:t>
            </a:r>
          </a:p>
          <a:p>
            <a:endParaRPr lang="es-ES_tradnl" dirty="0"/>
          </a:p>
          <a:p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8378493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C16C40-7C29-4ACC-B851-7E08E459B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DD733AE-DD5E-4C77-8BCD-72BF12A06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1DE90A4-932E-4370-BA07-30F43254C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A19CA4A-B208-452A-8BE4-BC6940D33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74F8D3E-E618-4DE3-A0CC-B4904BB5D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99DA406-C54B-4E31-867D-FAF8DCE70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A1E16883-5140-47C4-A9AD-AD6598AC3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4CD848DC-8A2A-4093-9BDD-7AF4B6A27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4635A4D-E9CE-4B78-912A-479EA451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D663A5EE-5581-44F3-8F98-688755F63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B1E84E6A-F5AE-4F4D-98F2-82FE4FCC2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DDE7DDC9-17D4-4686-833D-48F8733B4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E9E84EF-5A9C-41D5-94F7-C3CA54591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s-ES_tradnl" dirty="0" err="1"/>
              <a:t>Configuració</a:t>
            </a:r>
            <a:endParaRPr lang="ca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307C5-8A36-44DF-BC3A-5EB496335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es-ES_tradnl" dirty="0"/>
              <a:t>Establir qui </a:t>
            </a:r>
            <a:r>
              <a:rPr lang="es-ES_tradnl" dirty="0" err="1"/>
              <a:t>és</a:t>
            </a:r>
            <a:r>
              <a:rPr lang="es-ES_tradnl" dirty="0"/>
              <a:t> el </a:t>
            </a:r>
            <a:r>
              <a:rPr lang="es-ES_tradnl" dirty="0" err="1"/>
              <a:t>patró</a:t>
            </a:r>
            <a:r>
              <a:rPr lang="es-ES_tradnl" dirty="0"/>
              <a:t> </a:t>
            </a:r>
            <a:r>
              <a:rPr lang="es-ES_tradnl" dirty="0" err="1"/>
              <a:t>d’ús</a:t>
            </a:r>
            <a:r>
              <a:rPr lang="es-ES_tradnl" dirty="0"/>
              <a:t> de la </a:t>
            </a:r>
            <a:r>
              <a:rPr lang="es-ES_tradnl" dirty="0" err="1"/>
              <a:t>nostra</a:t>
            </a:r>
            <a:r>
              <a:rPr lang="es-ES_tradnl" dirty="0"/>
              <a:t> base de </a:t>
            </a:r>
            <a:r>
              <a:rPr lang="es-ES_tradnl" dirty="0" err="1"/>
              <a:t>dades</a:t>
            </a:r>
            <a:endParaRPr lang="es-ES_tradnl" dirty="0"/>
          </a:p>
          <a:p>
            <a:pPr lvl="1"/>
            <a:r>
              <a:rPr lang="es-ES_tradnl" dirty="0"/>
              <a:t>En </a:t>
            </a:r>
            <a:r>
              <a:rPr lang="es-ES_tradnl" dirty="0" err="1"/>
              <a:t>funció</a:t>
            </a:r>
            <a:r>
              <a:rPr lang="es-ES_tradnl" dirty="0"/>
              <a:t> del </a:t>
            </a:r>
            <a:r>
              <a:rPr lang="es-ES_tradnl" dirty="0" err="1"/>
              <a:t>patró</a:t>
            </a:r>
            <a:r>
              <a:rPr lang="es-ES_tradnl" dirty="0"/>
              <a:t> de la </a:t>
            </a:r>
            <a:r>
              <a:rPr lang="es-ES_tradnl" dirty="0" err="1"/>
              <a:t>nostra</a:t>
            </a:r>
            <a:r>
              <a:rPr lang="es-ES_tradnl" dirty="0"/>
              <a:t> aplicación, </a:t>
            </a:r>
            <a:r>
              <a:rPr lang="es-ES_tradnl" dirty="0" err="1"/>
              <a:t>s’en</a:t>
            </a:r>
            <a:r>
              <a:rPr lang="es-ES_tradnl" dirty="0"/>
              <a:t> </a:t>
            </a:r>
            <a:r>
              <a:rPr lang="es-ES_tradnl" dirty="0" err="1"/>
              <a:t>prendran</a:t>
            </a:r>
            <a:r>
              <a:rPr lang="es-ES_tradnl" dirty="0"/>
              <a:t> unes </a:t>
            </a:r>
            <a:r>
              <a:rPr lang="es-ES_tradnl" dirty="0" err="1"/>
              <a:t>decisions</a:t>
            </a:r>
            <a:r>
              <a:rPr lang="es-ES_tradnl" dirty="0"/>
              <a:t> o unes </a:t>
            </a:r>
            <a:r>
              <a:rPr lang="es-ES_tradnl" dirty="0" err="1"/>
              <a:t>altres</a:t>
            </a:r>
            <a:endParaRPr lang="es-ES_tradnl" dirty="0"/>
          </a:p>
          <a:p>
            <a:pPr lvl="1"/>
            <a:r>
              <a:rPr lang="es-ES_tradnl" dirty="0" err="1"/>
              <a:t>Podem</a:t>
            </a:r>
            <a:r>
              <a:rPr lang="es-ES_tradnl" dirty="0"/>
              <a:t> </a:t>
            </a:r>
            <a:r>
              <a:rPr lang="es-ES_tradnl" dirty="0" err="1"/>
              <a:t>prendre</a:t>
            </a:r>
            <a:r>
              <a:rPr lang="es-ES_tradnl" dirty="0"/>
              <a:t> </a:t>
            </a:r>
            <a:r>
              <a:rPr lang="es-ES_tradnl" dirty="0" err="1"/>
              <a:t>decisions</a:t>
            </a:r>
            <a:r>
              <a:rPr lang="es-ES_tradnl" dirty="0"/>
              <a:t> </a:t>
            </a:r>
            <a:r>
              <a:rPr lang="es-ES_tradnl" dirty="0" err="1"/>
              <a:t>basades</a:t>
            </a:r>
            <a:r>
              <a:rPr lang="es-ES_tradnl" dirty="0"/>
              <a:t> en el </a:t>
            </a:r>
            <a:r>
              <a:rPr lang="es-ES_tradnl" dirty="0" err="1"/>
              <a:t>servei</a:t>
            </a:r>
            <a:r>
              <a:rPr lang="es-ES_tradnl" dirty="0"/>
              <a:t> </a:t>
            </a:r>
            <a:r>
              <a:rPr lang="es-ES_tradnl" dirty="0" err="1"/>
              <a:t>d’estadístiques</a:t>
            </a:r>
            <a:endParaRPr lang="es-ES_tradnl" dirty="0"/>
          </a:p>
          <a:p>
            <a:r>
              <a:rPr lang="es-ES_tradnl" dirty="0" err="1"/>
              <a:t>S’han</a:t>
            </a:r>
            <a:r>
              <a:rPr lang="es-ES_tradnl" dirty="0"/>
              <a:t> </a:t>
            </a:r>
            <a:r>
              <a:rPr lang="es-ES_tradnl" dirty="0" err="1"/>
              <a:t>d’establir</a:t>
            </a:r>
            <a:r>
              <a:rPr lang="es-ES_tradnl" dirty="0"/>
              <a:t>:</a:t>
            </a:r>
          </a:p>
          <a:p>
            <a:pPr lvl="1"/>
            <a:r>
              <a:rPr lang="es-ES_tradnl" dirty="0" err="1"/>
              <a:t>Opcions</a:t>
            </a:r>
            <a:r>
              <a:rPr lang="es-ES_tradnl" dirty="0"/>
              <a:t> de </a:t>
            </a:r>
            <a:r>
              <a:rPr lang="es-ES_tradnl" dirty="0" err="1"/>
              <a:t>replicació</a:t>
            </a:r>
            <a:r>
              <a:rPr lang="es-ES_tradnl" dirty="0"/>
              <a:t>. </a:t>
            </a:r>
            <a:r>
              <a:rPr lang="es-ES_tradnl" dirty="0" err="1"/>
              <a:t>Tamany</a:t>
            </a:r>
            <a:r>
              <a:rPr lang="es-ES_tradnl" dirty="0"/>
              <a:t> del buffer, Interval de </a:t>
            </a:r>
            <a:r>
              <a:rPr lang="es-ES_tradnl" dirty="0" err="1"/>
              <a:t>temps</a:t>
            </a:r>
            <a:r>
              <a:rPr lang="es-ES_tradnl" dirty="0"/>
              <a:t>, etc.</a:t>
            </a:r>
          </a:p>
          <a:p>
            <a:pPr lvl="1"/>
            <a:r>
              <a:rPr lang="es-ES_tradnl" dirty="0" err="1"/>
              <a:t>Opcions</a:t>
            </a:r>
            <a:r>
              <a:rPr lang="es-ES_tradnl" dirty="0"/>
              <a:t> de lectura</a:t>
            </a:r>
          </a:p>
          <a:p>
            <a:pPr lvl="1"/>
            <a:r>
              <a:rPr lang="es-ES_tradnl" dirty="0"/>
              <a:t>Si </a:t>
            </a:r>
            <a:r>
              <a:rPr lang="es-ES_tradnl" dirty="0" err="1"/>
              <a:t>s’instala</a:t>
            </a:r>
            <a:r>
              <a:rPr lang="es-ES_tradnl" dirty="0"/>
              <a:t> en el </a:t>
            </a:r>
            <a:r>
              <a:rPr lang="es-ES_tradnl" dirty="0" err="1"/>
              <a:t>cloud</a:t>
            </a:r>
            <a:r>
              <a:rPr lang="es-ES_tradnl" dirty="0"/>
              <a:t> o no</a:t>
            </a:r>
            <a:endParaRPr lang="ca-ES" dirty="0"/>
          </a:p>
          <a:p>
            <a:endParaRPr lang="es-ES_tradnl" dirty="0"/>
          </a:p>
          <a:p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42262970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0" name="Rectangle 13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4" name="Isosceles Triangle 143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4B0D48-8C54-4003-B9DA-C2BEDEB6C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ca-ES">
                <a:solidFill>
                  <a:schemeClr val="bg1"/>
                </a:solidFill>
              </a:rPr>
              <a:t>Arquitectura de base de dades</a:t>
            </a:r>
          </a:p>
        </p:txBody>
      </p:sp>
      <p:sp>
        <p:nvSpPr>
          <p:cNvPr id="1031" name="Content Placeholder 1030">
            <a:extLst>
              <a:ext uri="{FF2B5EF4-FFF2-40B4-BE49-F238E27FC236}">
                <a16:creationId xmlns:a16="http://schemas.microsoft.com/office/drawing/2014/main" id="{89470AE7-5AC7-467F-A33E-DD2C4C6C7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Index server. Conté les dades i el motor de processament</a:t>
            </a:r>
          </a:p>
          <a:p>
            <a:r>
              <a:rPr lang="en-US">
                <a:solidFill>
                  <a:schemeClr val="bg1"/>
                </a:solidFill>
              </a:rPr>
              <a:t>Preprocessor. Utilitzat a anàlisi de textes</a:t>
            </a:r>
          </a:p>
          <a:p>
            <a:r>
              <a:rPr lang="en-US">
                <a:solidFill>
                  <a:schemeClr val="bg1"/>
                </a:solidFill>
              </a:rPr>
              <a:t>Name server. Informació sobre la distribució dels recusos</a:t>
            </a:r>
          </a:p>
          <a:p>
            <a:r>
              <a:rPr lang="en-US">
                <a:solidFill>
                  <a:schemeClr val="bg1"/>
                </a:solidFill>
              </a:rPr>
              <a:t>Statistic server. Responsible de garantir el rendiment de Hana</a:t>
            </a:r>
          </a:p>
          <a:p>
            <a:r>
              <a:rPr lang="en-US">
                <a:solidFill>
                  <a:schemeClr val="bg1"/>
                </a:solidFill>
              </a:rPr>
              <a:t>XS Server. Permet l’ús extern de Hana mitjançant client XS</a:t>
            </a:r>
          </a:p>
          <a:p>
            <a:endParaRPr lang="en-US">
              <a:solidFill>
                <a:schemeClr val="bg1"/>
              </a:solidFill>
            </a:endParaRPr>
          </a:p>
        </p:txBody>
      </p:sp>
      <p:pic>
        <p:nvPicPr>
          <p:cNvPr id="1029" name="Picture 2" descr="https://www.guru99.com/images/sap-hana/030116_1043_SapHanaArch1.png">
            <a:extLst>
              <a:ext uri="{FF2B5EF4-FFF2-40B4-BE49-F238E27FC236}">
                <a16:creationId xmlns:a16="http://schemas.microsoft.com/office/drawing/2014/main" id="{7EA5CDB1-EF0F-45F1-B437-5E694D8254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27004" y="972608"/>
            <a:ext cx="3081493" cy="4900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6" name="Isosceles Triangle 145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770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9" name="Isosceles Triangle 138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4B0D48-8C54-4003-B9DA-C2BEDEB6C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ca-ES" dirty="0" err="1">
                <a:solidFill>
                  <a:schemeClr val="bg1"/>
                </a:solidFill>
              </a:rPr>
              <a:t>Index</a:t>
            </a:r>
            <a:r>
              <a:rPr lang="ca-ES" dirty="0">
                <a:solidFill>
                  <a:schemeClr val="bg1"/>
                </a:solidFill>
              </a:rPr>
              <a:t> server</a:t>
            </a:r>
          </a:p>
        </p:txBody>
      </p:sp>
      <p:sp>
        <p:nvSpPr>
          <p:cNvPr id="1031" name="Content Placeholder 1030">
            <a:extLst>
              <a:ext uri="{FF2B5EF4-FFF2-40B4-BE49-F238E27FC236}">
                <a16:creationId xmlns:a16="http://schemas.microsoft.com/office/drawing/2014/main" id="{89470AE7-5AC7-467F-A33E-DD2C4C6C7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89"/>
            <a:ext cx="4203045" cy="4053944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</a:rPr>
              <a:t>Session and Transaction Manager</a:t>
            </a:r>
          </a:p>
          <a:p>
            <a:pPr lvl="1">
              <a:lnSpc>
                <a:spcPct val="90000"/>
              </a:lnSpc>
            </a:pPr>
            <a:r>
              <a:rPr lang="en-US" sz="1200" dirty="0" err="1">
                <a:solidFill>
                  <a:schemeClr val="bg1"/>
                </a:solidFill>
              </a:rPr>
              <a:t>Gestiona</a:t>
            </a:r>
            <a:r>
              <a:rPr lang="en-US" sz="1200" dirty="0">
                <a:solidFill>
                  <a:schemeClr val="bg1"/>
                </a:solidFill>
              </a:rPr>
              <a:t> les sessions de la base de </a:t>
            </a:r>
            <a:r>
              <a:rPr lang="en-US" sz="1200" dirty="0" err="1">
                <a:solidFill>
                  <a:schemeClr val="bg1"/>
                </a:solidFill>
              </a:rPr>
              <a:t>dades</a:t>
            </a:r>
            <a:endParaRPr lang="en-US" sz="1200" dirty="0">
              <a:solidFill>
                <a:schemeClr val="bg1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1200" dirty="0" err="1">
                <a:solidFill>
                  <a:schemeClr val="bg1"/>
                </a:solidFill>
              </a:rPr>
              <a:t>Gestiona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i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coordina</a:t>
            </a:r>
            <a:r>
              <a:rPr lang="en-US" sz="1200" dirty="0">
                <a:solidFill>
                  <a:schemeClr val="bg1"/>
                </a:solidFill>
              </a:rPr>
              <a:t> les </a:t>
            </a:r>
            <a:r>
              <a:rPr lang="en-US" sz="1200" dirty="0" err="1">
                <a:solidFill>
                  <a:schemeClr val="bg1"/>
                </a:solidFill>
              </a:rPr>
              <a:t>transaccions</a:t>
            </a:r>
            <a:endParaRPr lang="en-US" sz="12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</a:rPr>
              <a:t>SQL and MDX Processor</a:t>
            </a:r>
          </a:p>
          <a:p>
            <a:pPr lvl="1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</a:rPr>
              <a:t>Consulta les </a:t>
            </a:r>
            <a:r>
              <a:rPr lang="en-US" sz="1200" dirty="0" err="1">
                <a:solidFill>
                  <a:schemeClr val="bg1"/>
                </a:solidFill>
              </a:rPr>
              <a:t>dades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i</a:t>
            </a:r>
            <a:r>
              <a:rPr lang="en-US" sz="1200" dirty="0">
                <a:solidFill>
                  <a:schemeClr val="bg1"/>
                </a:solidFill>
              </a:rPr>
              <a:t> les </a:t>
            </a:r>
            <a:r>
              <a:rPr lang="en-US" sz="1200" dirty="0" err="1">
                <a:solidFill>
                  <a:schemeClr val="bg1"/>
                </a:solidFill>
              </a:rPr>
              <a:t>retorna</a:t>
            </a:r>
            <a:r>
              <a:rPr lang="en-US" sz="1200" dirty="0">
                <a:solidFill>
                  <a:schemeClr val="bg1"/>
                </a:solidFill>
              </a:rPr>
              <a:t> al motor de </a:t>
            </a:r>
            <a:r>
              <a:rPr lang="en-US" sz="1200" dirty="0" err="1">
                <a:solidFill>
                  <a:schemeClr val="bg1"/>
                </a:solidFill>
              </a:rPr>
              <a:t>cerca</a:t>
            </a:r>
            <a:r>
              <a:rPr lang="en-US" sz="1200" dirty="0">
                <a:solidFill>
                  <a:schemeClr val="bg1"/>
                </a:solidFill>
              </a:rPr>
              <a:t> (SQL/SQL Script / R / Calc )</a:t>
            </a:r>
          </a:p>
          <a:p>
            <a:pPr lvl="1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</a:rPr>
              <a:t>Consulta </a:t>
            </a:r>
            <a:r>
              <a:rPr lang="en-US" sz="1200" dirty="0" err="1">
                <a:solidFill>
                  <a:schemeClr val="bg1"/>
                </a:solidFill>
              </a:rPr>
              <a:t>i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manipula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dades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multidimensionals</a:t>
            </a:r>
            <a:endParaRPr lang="en-US" sz="12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</a:rPr>
              <a:t>SQL and MDX Processor</a:t>
            </a:r>
          </a:p>
          <a:p>
            <a:pPr lvl="1">
              <a:lnSpc>
                <a:spcPct val="90000"/>
              </a:lnSpc>
            </a:pPr>
            <a:r>
              <a:rPr lang="en-US" sz="1200" dirty="0" err="1">
                <a:solidFill>
                  <a:schemeClr val="bg1"/>
                </a:solidFill>
              </a:rPr>
              <a:t>Executa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l’script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i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retorna</a:t>
            </a:r>
            <a:r>
              <a:rPr lang="en-US" sz="1200" dirty="0">
                <a:solidFill>
                  <a:schemeClr val="bg1"/>
                </a:solidFill>
              </a:rPr>
              <a:t> les </a:t>
            </a:r>
            <a:r>
              <a:rPr lang="en-US" sz="1200" dirty="0" err="1">
                <a:solidFill>
                  <a:schemeClr val="bg1"/>
                </a:solidFill>
              </a:rPr>
              <a:t>dades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en</a:t>
            </a:r>
            <a:r>
              <a:rPr lang="en-US" sz="1200" dirty="0">
                <a:solidFill>
                  <a:schemeClr val="bg1"/>
                </a:solidFill>
              </a:rPr>
              <a:t> el model de </a:t>
            </a:r>
            <a:r>
              <a:rPr lang="en-US" sz="1200" dirty="0" err="1">
                <a:solidFill>
                  <a:schemeClr val="bg1"/>
                </a:solidFill>
              </a:rPr>
              <a:t>càlcul</a:t>
            </a:r>
            <a:endParaRPr lang="en-US" sz="12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</a:rPr>
              <a:t>Repository</a:t>
            </a:r>
          </a:p>
          <a:p>
            <a:pPr lvl="1">
              <a:lnSpc>
                <a:spcPct val="90000"/>
              </a:lnSpc>
            </a:pPr>
            <a:r>
              <a:rPr lang="en-US" sz="1200" dirty="0" err="1">
                <a:solidFill>
                  <a:schemeClr val="bg1"/>
                </a:solidFill>
              </a:rPr>
              <a:t>Manté</a:t>
            </a:r>
            <a:r>
              <a:rPr lang="en-US" sz="1200" dirty="0">
                <a:solidFill>
                  <a:schemeClr val="bg1"/>
                </a:solidFill>
              </a:rPr>
              <a:t> el </a:t>
            </a:r>
            <a:r>
              <a:rPr lang="en-US" sz="1200" dirty="0" err="1">
                <a:solidFill>
                  <a:schemeClr val="bg1"/>
                </a:solidFill>
              </a:rPr>
              <a:t>versionat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i</a:t>
            </a:r>
            <a:r>
              <a:rPr lang="en-US" sz="1200" dirty="0">
                <a:solidFill>
                  <a:schemeClr val="bg1"/>
                </a:solidFill>
              </a:rPr>
              <a:t> les meta </a:t>
            </a:r>
            <a:r>
              <a:rPr lang="en-US" sz="1200" dirty="0" err="1">
                <a:solidFill>
                  <a:schemeClr val="bg1"/>
                </a:solidFill>
              </a:rPr>
              <a:t>dades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dels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objectes</a:t>
            </a:r>
            <a:r>
              <a:rPr lang="en-US" sz="1200" dirty="0">
                <a:solidFill>
                  <a:schemeClr val="bg1"/>
                </a:solidFill>
              </a:rPr>
              <a:t> de la base de </a:t>
            </a:r>
            <a:r>
              <a:rPr lang="en-US" sz="1200" dirty="0" err="1">
                <a:solidFill>
                  <a:schemeClr val="bg1"/>
                </a:solidFill>
              </a:rPr>
              <a:t>dades</a:t>
            </a:r>
            <a:endParaRPr lang="en-US" sz="12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</a:rPr>
              <a:t>Persistence layer</a:t>
            </a:r>
          </a:p>
          <a:p>
            <a:pPr lvl="1">
              <a:lnSpc>
                <a:spcPct val="90000"/>
              </a:lnSpc>
            </a:pPr>
            <a:r>
              <a:rPr lang="en-US" sz="1200" dirty="0" err="1">
                <a:solidFill>
                  <a:schemeClr val="bg1"/>
                </a:solidFill>
              </a:rPr>
              <a:t>Guarda</a:t>
            </a:r>
            <a:r>
              <a:rPr lang="en-US" sz="1200" dirty="0">
                <a:solidFill>
                  <a:schemeClr val="bg1"/>
                </a:solidFill>
              </a:rPr>
              <a:t> save points per a </a:t>
            </a:r>
            <a:r>
              <a:rPr lang="en-US" sz="1200" dirty="0" err="1">
                <a:solidFill>
                  <a:schemeClr val="bg1"/>
                </a:solidFill>
              </a:rPr>
              <a:t>poder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recuperar</a:t>
            </a:r>
            <a:r>
              <a:rPr lang="en-US" sz="1200" dirty="0">
                <a:solidFill>
                  <a:schemeClr val="bg1"/>
                </a:solidFill>
              </a:rPr>
              <a:t> les </a:t>
            </a:r>
            <a:r>
              <a:rPr lang="en-US" sz="1200" dirty="0" err="1">
                <a:solidFill>
                  <a:schemeClr val="bg1"/>
                </a:solidFill>
              </a:rPr>
              <a:t>dades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en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cas</a:t>
            </a:r>
            <a:r>
              <a:rPr lang="en-US" sz="1200" dirty="0">
                <a:solidFill>
                  <a:schemeClr val="bg1"/>
                </a:solidFill>
              </a:rPr>
              <a:t> de </a:t>
            </a:r>
            <a:r>
              <a:rPr lang="en-US" sz="1200" dirty="0" err="1">
                <a:solidFill>
                  <a:schemeClr val="bg1"/>
                </a:solidFill>
              </a:rPr>
              <a:t>desastre</a:t>
            </a: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2050" name="Picture 2" descr="SAP HANA Architecture, LandScape, Sizing: Complete Tutorial">
            <a:extLst>
              <a:ext uri="{FF2B5EF4-FFF2-40B4-BE49-F238E27FC236}">
                <a16:creationId xmlns:a16="http://schemas.microsoft.com/office/drawing/2014/main" id="{E7DEEC2A-6E3A-4940-A63F-1D55D792F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1" y="2221436"/>
            <a:ext cx="5143500" cy="2402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1" name="Isosceles Triangle 140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094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4B0D48-8C54-4003-B9DA-C2BEDEB6C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ca-ES" dirty="0">
                <a:solidFill>
                  <a:schemeClr val="bg1"/>
                </a:solidFill>
              </a:rPr>
              <a:t>Principals característiques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8BCD0-CF22-44B6-B192-56B793F65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5" y="2160590"/>
            <a:ext cx="4469748" cy="405394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s-ES_tradnl" sz="1700" dirty="0" err="1">
                <a:solidFill>
                  <a:schemeClr val="bg1"/>
                </a:solidFill>
              </a:rPr>
              <a:t>Dades</a:t>
            </a:r>
            <a:r>
              <a:rPr lang="es-ES_tradnl" sz="1700" dirty="0">
                <a:solidFill>
                  <a:schemeClr val="bg1"/>
                </a:solidFill>
              </a:rPr>
              <a:t> en </a:t>
            </a:r>
            <a:r>
              <a:rPr lang="es-ES_tradnl" sz="1700" dirty="0" err="1">
                <a:solidFill>
                  <a:schemeClr val="bg1"/>
                </a:solidFill>
              </a:rPr>
              <a:t>columnes</a:t>
            </a:r>
            <a:endParaRPr lang="es-ES_tradnl" sz="1700" dirty="0">
              <a:solidFill>
                <a:schemeClr val="bg1"/>
              </a:solidFill>
            </a:endParaRPr>
          </a:p>
          <a:p>
            <a:pPr lvl="1">
              <a:lnSpc>
                <a:spcPct val="90000"/>
              </a:lnSpc>
            </a:pPr>
            <a:r>
              <a:rPr lang="es-ES_tradnl" sz="1700" dirty="0">
                <a:solidFill>
                  <a:schemeClr val="bg1"/>
                </a:solidFill>
              </a:rPr>
              <a:t>Cada columna </a:t>
            </a:r>
            <a:r>
              <a:rPr lang="es-ES_tradnl" sz="1700" dirty="0" err="1">
                <a:solidFill>
                  <a:schemeClr val="bg1"/>
                </a:solidFill>
              </a:rPr>
              <a:t>s’emmagatzema</a:t>
            </a:r>
            <a:r>
              <a:rPr lang="es-ES_tradnl" sz="1700" dirty="0">
                <a:solidFill>
                  <a:schemeClr val="bg1"/>
                </a:solidFill>
              </a:rPr>
              <a:t> a un </a:t>
            </a:r>
            <a:r>
              <a:rPr lang="es-ES_tradnl" sz="1700" dirty="0" err="1">
                <a:solidFill>
                  <a:schemeClr val="bg1"/>
                </a:solidFill>
              </a:rPr>
              <a:t>fitxer</a:t>
            </a:r>
            <a:r>
              <a:rPr lang="es-ES_tradnl" sz="1700" dirty="0">
                <a:solidFill>
                  <a:schemeClr val="bg1"/>
                </a:solidFill>
              </a:rPr>
              <a:t> </a:t>
            </a:r>
            <a:r>
              <a:rPr lang="es-ES_tradnl" sz="1700" dirty="0" err="1">
                <a:solidFill>
                  <a:schemeClr val="bg1"/>
                </a:solidFill>
              </a:rPr>
              <a:t>separat</a:t>
            </a:r>
            <a:r>
              <a:rPr lang="es-ES_tradnl" sz="1700" dirty="0">
                <a:solidFill>
                  <a:schemeClr val="bg1"/>
                </a:solidFill>
              </a:rPr>
              <a:t> (origen a DSM). </a:t>
            </a:r>
            <a:r>
              <a:rPr lang="es-ES_tradnl" sz="1700" dirty="0" err="1">
                <a:solidFill>
                  <a:schemeClr val="bg1"/>
                </a:solidFill>
              </a:rPr>
              <a:t>Permet</a:t>
            </a:r>
            <a:r>
              <a:rPr lang="es-ES_tradnl" sz="1700" dirty="0">
                <a:solidFill>
                  <a:schemeClr val="bg1"/>
                </a:solidFill>
              </a:rPr>
              <a:t> </a:t>
            </a:r>
            <a:r>
              <a:rPr lang="es-ES_tradnl" sz="1700" dirty="0" err="1">
                <a:solidFill>
                  <a:schemeClr val="bg1"/>
                </a:solidFill>
              </a:rPr>
              <a:t>minimitzar</a:t>
            </a:r>
            <a:r>
              <a:rPr lang="es-ES_tradnl" sz="1700" dirty="0">
                <a:solidFill>
                  <a:schemeClr val="bg1"/>
                </a:solidFill>
              </a:rPr>
              <a:t> información de control.</a:t>
            </a:r>
          </a:p>
          <a:p>
            <a:pPr lvl="1">
              <a:lnSpc>
                <a:spcPct val="90000"/>
              </a:lnSpc>
            </a:pPr>
            <a:r>
              <a:rPr lang="es-ES_tradnl" sz="1700" dirty="0">
                <a:solidFill>
                  <a:schemeClr val="bg1"/>
                </a:solidFill>
              </a:rPr>
              <a:t>Les </a:t>
            </a:r>
            <a:r>
              <a:rPr lang="es-ES_tradnl" sz="1700" dirty="0" err="1">
                <a:solidFill>
                  <a:schemeClr val="bg1"/>
                </a:solidFill>
              </a:rPr>
              <a:t>dades</a:t>
            </a:r>
            <a:r>
              <a:rPr lang="es-ES_tradnl" sz="1700" dirty="0">
                <a:solidFill>
                  <a:schemeClr val="bg1"/>
                </a:solidFill>
              </a:rPr>
              <a:t> </a:t>
            </a:r>
            <a:r>
              <a:rPr lang="es-ES_tradnl" sz="1700" dirty="0" err="1">
                <a:solidFill>
                  <a:schemeClr val="bg1"/>
                </a:solidFill>
              </a:rPr>
              <a:t>s’enmagatzemen</a:t>
            </a:r>
            <a:r>
              <a:rPr lang="es-ES_tradnl" sz="1700" dirty="0">
                <a:solidFill>
                  <a:schemeClr val="bg1"/>
                </a:solidFill>
              </a:rPr>
              <a:t> de forma ordenada </a:t>
            </a:r>
            <a:r>
              <a:rPr lang="es-ES_tradnl" sz="1700" dirty="0" err="1">
                <a:solidFill>
                  <a:schemeClr val="bg1"/>
                </a:solidFill>
              </a:rPr>
              <a:t>seguint</a:t>
            </a:r>
            <a:r>
              <a:rPr lang="es-ES_tradnl" sz="1700" dirty="0">
                <a:solidFill>
                  <a:schemeClr val="bg1"/>
                </a:solidFill>
              </a:rPr>
              <a:t> la </a:t>
            </a:r>
            <a:r>
              <a:rPr lang="es-ES_tradnl" sz="1700" dirty="0" err="1">
                <a:solidFill>
                  <a:schemeClr val="bg1"/>
                </a:solidFill>
              </a:rPr>
              <a:t>clau</a:t>
            </a:r>
            <a:r>
              <a:rPr lang="es-ES_tradnl" sz="1700" dirty="0">
                <a:solidFill>
                  <a:schemeClr val="bg1"/>
                </a:solidFill>
              </a:rPr>
              <a:t> de columna; les </a:t>
            </a:r>
            <a:r>
              <a:rPr lang="es-ES_tradnl" sz="1700" dirty="0" err="1">
                <a:solidFill>
                  <a:schemeClr val="bg1"/>
                </a:solidFill>
              </a:rPr>
              <a:t>dades</a:t>
            </a:r>
            <a:r>
              <a:rPr lang="es-ES_tradnl" sz="1700" dirty="0">
                <a:solidFill>
                  <a:schemeClr val="bg1"/>
                </a:solidFill>
              </a:rPr>
              <a:t> de la </a:t>
            </a:r>
            <a:r>
              <a:rPr lang="es-ES_tradnl" sz="1700" dirty="0" err="1">
                <a:solidFill>
                  <a:schemeClr val="bg1"/>
                </a:solidFill>
              </a:rPr>
              <a:t>mateixa</a:t>
            </a:r>
            <a:r>
              <a:rPr lang="es-ES_tradnl" sz="1700" dirty="0">
                <a:solidFill>
                  <a:schemeClr val="bg1"/>
                </a:solidFill>
              </a:rPr>
              <a:t> fila ocupen la </a:t>
            </a:r>
            <a:r>
              <a:rPr lang="es-ES_tradnl" sz="1700" dirty="0" err="1">
                <a:solidFill>
                  <a:schemeClr val="bg1"/>
                </a:solidFill>
              </a:rPr>
              <a:t>mateixa</a:t>
            </a:r>
            <a:r>
              <a:rPr lang="es-ES_tradnl" sz="1700" dirty="0">
                <a:solidFill>
                  <a:schemeClr val="bg1"/>
                </a:solidFill>
              </a:rPr>
              <a:t> </a:t>
            </a:r>
            <a:r>
              <a:rPr lang="es-ES_tradnl" sz="1700" dirty="0" err="1">
                <a:solidFill>
                  <a:schemeClr val="bg1"/>
                </a:solidFill>
              </a:rPr>
              <a:t>posició</a:t>
            </a:r>
            <a:r>
              <a:rPr lang="es-ES_tradnl" sz="1700" dirty="0">
                <a:solidFill>
                  <a:schemeClr val="bg1"/>
                </a:solidFill>
              </a:rPr>
              <a:t> a cada </a:t>
            </a:r>
            <a:r>
              <a:rPr lang="es-ES_tradnl" sz="1700" dirty="0" err="1">
                <a:solidFill>
                  <a:schemeClr val="bg1"/>
                </a:solidFill>
              </a:rPr>
              <a:t>fitxer</a:t>
            </a:r>
            <a:r>
              <a:rPr lang="es-ES_tradnl" sz="1700" dirty="0">
                <a:solidFill>
                  <a:schemeClr val="bg1"/>
                </a:solidFill>
              </a:rPr>
              <a:t>. La </a:t>
            </a:r>
            <a:r>
              <a:rPr lang="es-ES_tradnl" sz="1700" dirty="0" err="1">
                <a:solidFill>
                  <a:schemeClr val="bg1"/>
                </a:solidFill>
              </a:rPr>
              <a:t>posició</a:t>
            </a:r>
            <a:r>
              <a:rPr lang="es-ES_tradnl" sz="1700" dirty="0">
                <a:solidFill>
                  <a:schemeClr val="bg1"/>
                </a:solidFill>
              </a:rPr>
              <a:t> </a:t>
            </a:r>
            <a:r>
              <a:rPr lang="es-ES_tradnl" sz="1700" dirty="0" err="1">
                <a:solidFill>
                  <a:schemeClr val="bg1"/>
                </a:solidFill>
              </a:rPr>
              <a:t>és</a:t>
            </a:r>
            <a:r>
              <a:rPr lang="es-ES_tradnl" sz="1700" dirty="0">
                <a:solidFill>
                  <a:schemeClr val="bg1"/>
                </a:solidFill>
              </a:rPr>
              <a:t> un identificador de fila </a:t>
            </a:r>
            <a:r>
              <a:rPr lang="es-ES_tradnl" sz="1700" dirty="0" err="1">
                <a:solidFill>
                  <a:schemeClr val="bg1"/>
                </a:solidFill>
              </a:rPr>
              <a:t>implícit</a:t>
            </a:r>
            <a:r>
              <a:rPr lang="es-ES_tradnl" sz="1700" dirty="0">
                <a:solidFill>
                  <a:schemeClr val="bg1"/>
                </a:solidFill>
              </a:rPr>
              <a:t>.</a:t>
            </a:r>
          </a:p>
          <a:p>
            <a:pPr lvl="1">
              <a:lnSpc>
                <a:spcPct val="90000"/>
              </a:lnSpc>
            </a:pPr>
            <a:r>
              <a:rPr lang="es-ES_tradnl" sz="1700" dirty="0" err="1">
                <a:solidFill>
                  <a:schemeClr val="bg1"/>
                </a:solidFill>
              </a:rPr>
              <a:t>Millora</a:t>
            </a:r>
            <a:r>
              <a:rPr lang="es-ES_tradnl" sz="1700" dirty="0">
                <a:solidFill>
                  <a:schemeClr val="bg1"/>
                </a:solidFill>
              </a:rPr>
              <a:t> la </a:t>
            </a:r>
            <a:r>
              <a:rPr lang="es-ES_tradnl" sz="1700" dirty="0" err="1">
                <a:solidFill>
                  <a:schemeClr val="bg1"/>
                </a:solidFill>
              </a:rPr>
              <a:t>compressió</a:t>
            </a:r>
            <a:r>
              <a:rPr lang="es-ES_tradnl" sz="1700" dirty="0">
                <a:solidFill>
                  <a:schemeClr val="bg1"/>
                </a:solidFill>
              </a:rPr>
              <a:t> de </a:t>
            </a:r>
            <a:r>
              <a:rPr lang="es-ES_tradnl" sz="1700" dirty="0" err="1">
                <a:solidFill>
                  <a:schemeClr val="bg1"/>
                </a:solidFill>
              </a:rPr>
              <a:t>dades</a:t>
            </a:r>
            <a:r>
              <a:rPr lang="es-ES_tradnl" sz="1700" dirty="0">
                <a:solidFill>
                  <a:schemeClr val="bg1"/>
                </a:solidFill>
              </a:rPr>
              <a:t>. </a:t>
            </a:r>
            <a:r>
              <a:rPr lang="es-ES_tradnl" sz="1700" dirty="0" err="1">
                <a:solidFill>
                  <a:schemeClr val="bg1"/>
                </a:solidFill>
              </a:rPr>
              <a:t>És</a:t>
            </a:r>
            <a:r>
              <a:rPr lang="es-ES_tradnl" sz="1700" dirty="0">
                <a:solidFill>
                  <a:schemeClr val="bg1"/>
                </a:solidFill>
              </a:rPr>
              <a:t> </a:t>
            </a:r>
            <a:r>
              <a:rPr lang="es-ES_tradnl" sz="1700" dirty="0" err="1">
                <a:solidFill>
                  <a:schemeClr val="bg1"/>
                </a:solidFill>
              </a:rPr>
              <a:t>més</a:t>
            </a:r>
            <a:r>
              <a:rPr lang="es-ES_tradnl" sz="1700" dirty="0">
                <a:solidFill>
                  <a:schemeClr val="bg1"/>
                </a:solidFill>
              </a:rPr>
              <a:t> fácil comprimir una columna (coherencia de </a:t>
            </a:r>
            <a:r>
              <a:rPr lang="es-ES_tradnl" sz="1700" dirty="0" err="1">
                <a:solidFill>
                  <a:schemeClr val="bg1"/>
                </a:solidFill>
              </a:rPr>
              <a:t>dades</a:t>
            </a:r>
            <a:r>
              <a:rPr lang="es-ES_tradnl" sz="1700" dirty="0">
                <a:solidFill>
                  <a:schemeClr val="bg1"/>
                </a:solidFill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s-ES_tradnl" sz="1700" dirty="0" err="1">
                <a:solidFill>
                  <a:schemeClr val="bg1"/>
                </a:solidFill>
              </a:rPr>
              <a:t>Dictionary</a:t>
            </a:r>
            <a:r>
              <a:rPr lang="es-ES_tradnl" sz="1700" dirty="0">
                <a:solidFill>
                  <a:schemeClr val="bg1"/>
                </a:solidFill>
              </a:rPr>
              <a:t> </a:t>
            </a:r>
            <a:r>
              <a:rPr lang="es-ES_tradnl" sz="1700" dirty="0" err="1">
                <a:solidFill>
                  <a:schemeClr val="bg1"/>
                </a:solidFill>
              </a:rPr>
              <a:t>encoding</a:t>
            </a:r>
            <a:r>
              <a:rPr lang="es-ES_tradnl" sz="1700" dirty="0">
                <a:solidFill>
                  <a:schemeClr val="bg1"/>
                </a:solidFill>
              </a:rPr>
              <a:t>. En cas de SAP HANA </a:t>
            </a:r>
            <a:r>
              <a:rPr lang="es-ES_tradnl" sz="1700" dirty="0" err="1">
                <a:solidFill>
                  <a:schemeClr val="bg1"/>
                </a:solidFill>
              </a:rPr>
              <a:t>permet</a:t>
            </a:r>
            <a:r>
              <a:rPr lang="es-ES_tradnl" sz="1700" dirty="0">
                <a:solidFill>
                  <a:schemeClr val="bg1"/>
                </a:solidFill>
              </a:rPr>
              <a:t> </a:t>
            </a:r>
            <a:r>
              <a:rPr lang="es-ES_tradnl" sz="1700" dirty="0" err="1">
                <a:solidFill>
                  <a:schemeClr val="bg1"/>
                </a:solidFill>
              </a:rPr>
              <a:t>reduïr</a:t>
            </a:r>
            <a:r>
              <a:rPr lang="es-ES_tradnl" sz="1700" dirty="0">
                <a:solidFill>
                  <a:schemeClr val="bg1"/>
                </a:solidFill>
              </a:rPr>
              <a:t> la </a:t>
            </a:r>
            <a:r>
              <a:rPr lang="es-ES_tradnl" sz="1700" dirty="0" err="1">
                <a:solidFill>
                  <a:schemeClr val="bg1"/>
                </a:solidFill>
              </a:rPr>
              <a:t>necessitat</a:t>
            </a:r>
            <a:r>
              <a:rPr lang="es-ES_tradnl" sz="1700" dirty="0">
                <a:solidFill>
                  <a:schemeClr val="bg1"/>
                </a:solidFill>
              </a:rPr>
              <a:t> </a:t>
            </a:r>
            <a:r>
              <a:rPr lang="es-ES_tradnl" sz="1700" dirty="0" err="1">
                <a:solidFill>
                  <a:schemeClr val="bg1"/>
                </a:solidFill>
              </a:rPr>
              <a:t>d’espai</a:t>
            </a:r>
            <a:r>
              <a:rPr lang="es-ES_tradnl" sz="1700" dirty="0">
                <a:solidFill>
                  <a:schemeClr val="bg1"/>
                </a:solidFill>
              </a:rPr>
              <a:t> en 1/5 </a:t>
            </a:r>
            <a:r>
              <a:rPr lang="es-ES_tradnl" sz="1700" dirty="0" err="1">
                <a:solidFill>
                  <a:schemeClr val="bg1"/>
                </a:solidFill>
              </a:rPr>
              <a:t>part</a:t>
            </a:r>
            <a:endParaRPr lang="es-ES_tradnl" sz="1700" dirty="0">
              <a:solidFill>
                <a:schemeClr val="bg1"/>
              </a:solidFill>
            </a:endParaRPr>
          </a:p>
          <a:p>
            <a:pPr lvl="1">
              <a:lnSpc>
                <a:spcPct val="90000"/>
              </a:lnSpc>
            </a:pPr>
            <a:r>
              <a:rPr lang="es-ES_tradnl" sz="1700" dirty="0">
                <a:solidFill>
                  <a:schemeClr val="bg1"/>
                </a:solidFill>
              </a:rPr>
              <a:t>Cerques en </a:t>
            </a:r>
            <a:r>
              <a:rPr lang="es-ES_tradnl" sz="1700" dirty="0" err="1">
                <a:solidFill>
                  <a:schemeClr val="bg1"/>
                </a:solidFill>
              </a:rPr>
              <a:t>paral·lel</a:t>
            </a:r>
            <a:endParaRPr lang="es-ES_tradnl" sz="1700" dirty="0">
              <a:solidFill>
                <a:schemeClr val="bg1"/>
              </a:solidFill>
            </a:endParaRPr>
          </a:p>
          <a:p>
            <a:pPr lvl="1">
              <a:lnSpc>
                <a:spcPct val="90000"/>
              </a:lnSpc>
            </a:pPr>
            <a:endParaRPr lang="ca-ES" sz="17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2B6F47-25A9-46A3-BC5B-1DB4F80CA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1860405"/>
            <a:ext cx="5143500" cy="3124675"/>
          </a:xfrm>
          <a:prstGeom prst="rect">
            <a:avLst/>
          </a:prstGeom>
        </p:spPr>
      </p:pic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236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6C16C40-7C29-4ACC-B851-7E08E459B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DD733AE-DD5E-4C77-8BCD-72BF12A06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1DE90A4-932E-4370-BA07-30F43254C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A19CA4A-B208-452A-8BE4-BC6940D33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B74F8D3E-E618-4DE3-A0CC-B4904BB5D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99DA406-C54B-4E31-867D-FAF8DCE70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A1E16883-5140-47C4-A9AD-AD6598AC3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CD848DC-8A2A-4093-9BDD-7AF4B6A27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4635A4D-E9CE-4B78-912A-479EA451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663A5EE-5581-44F3-8F98-688755F63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B1E84E6A-F5AE-4F4D-98F2-82FE4FCC2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DDE7DDC9-17D4-4686-833D-48F8733B4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4B0D48-8C54-4003-B9DA-C2BEDEB6C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ca-ES"/>
              <a:t>Principals característiques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8BCD0-CF22-44B6-B192-56B793F65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 fontScale="92500" lnSpcReduction="20000"/>
          </a:bodyPr>
          <a:lstStyle/>
          <a:p>
            <a:r>
              <a:rPr lang="es-ES_tradnl" dirty="0" err="1"/>
              <a:t>Dades</a:t>
            </a:r>
            <a:r>
              <a:rPr lang="es-ES_tradnl" dirty="0"/>
              <a:t> en </a:t>
            </a:r>
            <a:r>
              <a:rPr lang="es-ES_tradnl" dirty="0" err="1"/>
              <a:t>memòria</a:t>
            </a:r>
            <a:endParaRPr lang="es-ES_tradnl" dirty="0"/>
          </a:p>
          <a:p>
            <a:pPr lvl="1"/>
            <a:r>
              <a:rPr lang="es-ES_tradnl" dirty="0"/>
              <a:t>Totes les </a:t>
            </a:r>
            <a:r>
              <a:rPr lang="es-ES_tradnl" dirty="0" err="1"/>
              <a:t>dades</a:t>
            </a:r>
            <a:r>
              <a:rPr lang="es-ES_tradnl" dirty="0"/>
              <a:t> es </a:t>
            </a:r>
            <a:r>
              <a:rPr lang="es-ES_tradnl" dirty="0" err="1"/>
              <a:t>troben</a:t>
            </a:r>
            <a:r>
              <a:rPr lang="es-ES_tradnl" dirty="0"/>
              <a:t> a memoria RAM</a:t>
            </a:r>
          </a:p>
          <a:p>
            <a:pPr lvl="1"/>
            <a:r>
              <a:rPr lang="es-ES_tradnl" dirty="0"/>
              <a:t>Data </a:t>
            </a:r>
            <a:r>
              <a:rPr lang="es-ES_tradnl" dirty="0" err="1"/>
              <a:t>tiering</a:t>
            </a:r>
            <a:r>
              <a:rPr lang="es-ES_tradnl" dirty="0"/>
              <a:t>. Al </a:t>
            </a:r>
            <a:r>
              <a:rPr lang="es-ES_tradnl" dirty="0" err="1"/>
              <a:t>tenir</a:t>
            </a:r>
            <a:r>
              <a:rPr lang="es-ES_tradnl" dirty="0"/>
              <a:t> </a:t>
            </a:r>
            <a:r>
              <a:rPr lang="es-ES_tradnl" dirty="0" err="1"/>
              <a:t>major</a:t>
            </a:r>
            <a:r>
              <a:rPr lang="es-ES_tradnl" dirty="0"/>
              <a:t> </a:t>
            </a:r>
            <a:r>
              <a:rPr lang="es-ES_tradnl" dirty="0" err="1"/>
              <a:t>capacitat</a:t>
            </a:r>
            <a:r>
              <a:rPr lang="es-ES_tradnl" dirty="0"/>
              <a:t>, el rati </a:t>
            </a:r>
            <a:r>
              <a:rPr lang="es-ES_tradnl" dirty="0" err="1"/>
              <a:t>d’encerts</a:t>
            </a:r>
            <a:r>
              <a:rPr lang="es-ES_tradnl" dirty="0"/>
              <a:t> </a:t>
            </a:r>
            <a:r>
              <a:rPr lang="es-ES_tradnl" dirty="0" err="1"/>
              <a:t>d’accés</a:t>
            </a:r>
            <a:r>
              <a:rPr lang="es-ES_tradnl" dirty="0"/>
              <a:t> </a:t>
            </a:r>
            <a:r>
              <a:rPr lang="es-ES_tradnl" dirty="0" err="1"/>
              <a:t>és</a:t>
            </a:r>
            <a:r>
              <a:rPr lang="es-ES_tradnl" dirty="0"/>
              <a:t> </a:t>
            </a:r>
            <a:r>
              <a:rPr lang="es-ES_tradnl" dirty="0" err="1"/>
              <a:t>molt</a:t>
            </a:r>
            <a:r>
              <a:rPr lang="es-ES_tradnl" dirty="0"/>
              <a:t> superior</a:t>
            </a:r>
          </a:p>
          <a:p>
            <a:pPr lvl="1"/>
            <a:r>
              <a:rPr lang="es-ES_tradnl" dirty="0"/>
              <a:t>Caché </a:t>
            </a:r>
            <a:r>
              <a:rPr lang="es-ES_tradnl" dirty="0" err="1"/>
              <a:t>d’agregats</a:t>
            </a:r>
            <a:r>
              <a:rPr lang="es-ES_tradnl" dirty="0"/>
              <a:t>. HANA detecta </a:t>
            </a:r>
            <a:r>
              <a:rPr lang="es-ES_tradnl" dirty="0" err="1"/>
              <a:t>queries</a:t>
            </a:r>
            <a:r>
              <a:rPr lang="es-ES_tradnl" dirty="0"/>
              <a:t>  </a:t>
            </a:r>
          </a:p>
          <a:p>
            <a:r>
              <a:rPr lang="es-ES_tradnl" dirty="0" err="1"/>
              <a:t>Footprint</a:t>
            </a:r>
            <a:r>
              <a:rPr lang="es-ES_tradnl" dirty="0"/>
              <a:t> </a:t>
            </a:r>
            <a:r>
              <a:rPr lang="es-ES_tradnl" dirty="0" err="1"/>
              <a:t>reduction</a:t>
            </a:r>
            <a:endParaRPr lang="es-ES_tradnl" dirty="0"/>
          </a:p>
          <a:p>
            <a:pPr lvl="1"/>
            <a:r>
              <a:rPr lang="es-ES_tradnl" dirty="0" err="1"/>
              <a:t>Enmagatzemant</a:t>
            </a:r>
            <a:r>
              <a:rPr lang="es-ES_tradnl" dirty="0"/>
              <a:t> les </a:t>
            </a:r>
            <a:r>
              <a:rPr lang="es-ES_tradnl" dirty="0" err="1"/>
              <a:t>dades</a:t>
            </a:r>
            <a:r>
              <a:rPr lang="es-ES_tradnl" dirty="0"/>
              <a:t> en estructura de </a:t>
            </a:r>
            <a:r>
              <a:rPr lang="es-ES_tradnl" dirty="0" err="1"/>
              <a:t>columnes</a:t>
            </a:r>
            <a:r>
              <a:rPr lang="es-ES_tradnl" dirty="0"/>
              <a:t> i </a:t>
            </a:r>
            <a:r>
              <a:rPr lang="es-ES_tradnl" dirty="0" err="1"/>
              <a:t>comprimint</a:t>
            </a:r>
            <a:r>
              <a:rPr lang="es-ES_tradnl" dirty="0"/>
              <a:t>, el </a:t>
            </a:r>
            <a:r>
              <a:rPr lang="es-ES_tradnl" dirty="0" err="1"/>
              <a:t>tamany</a:t>
            </a:r>
            <a:r>
              <a:rPr lang="es-ES_tradnl" dirty="0"/>
              <a:t> </a:t>
            </a:r>
            <a:r>
              <a:rPr lang="es-ES_tradnl" dirty="0" err="1"/>
              <a:t>d’una</a:t>
            </a:r>
            <a:r>
              <a:rPr lang="es-ES_tradnl" dirty="0"/>
              <a:t> base de </a:t>
            </a:r>
            <a:r>
              <a:rPr lang="es-ES_tradnl" dirty="0" err="1"/>
              <a:t>dades</a:t>
            </a:r>
            <a:r>
              <a:rPr lang="es-ES_tradnl" dirty="0"/>
              <a:t> HANA </a:t>
            </a:r>
            <a:r>
              <a:rPr lang="es-ES_tradnl" dirty="0" err="1"/>
              <a:t>és</a:t>
            </a:r>
            <a:r>
              <a:rPr lang="es-ES_tradnl" dirty="0"/>
              <a:t> </a:t>
            </a:r>
            <a:r>
              <a:rPr lang="es-ES_tradnl" dirty="0" err="1"/>
              <a:t>entorn</a:t>
            </a:r>
            <a:r>
              <a:rPr lang="es-ES_tradnl" dirty="0"/>
              <a:t> el 2%-2,5% </a:t>
            </a:r>
            <a:r>
              <a:rPr lang="es-ES_tradnl" dirty="0" err="1"/>
              <a:t>d’una</a:t>
            </a:r>
            <a:r>
              <a:rPr lang="es-ES_tradnl" dirty="0"/>
              <a:t> base de </a:t>
            </a:r>
            <a:r>
              <a:rPr lang="es-ES_tradnl" dirty="0" err="1"/>
              <a:t>dades</a:t>
            </a:r>
            <a:r>
              <a:rPr lang="es-ES_tradnl" dirty="0"/>
              <a:t> tradicional</a:t>
            </a:r>
          </a:p>
          <a:p>
            <a:r>
              <a:rPr lang="es-ES_tradnl" dirty="0"/>
              <a:t>Big data</a:t>
            </a:r>
          </a:p>
          <a:p>
            <a:pPr lvl="1"/>
            <a:r>
              <a:rPr lang="es-ES_tradnl" dirty="0" err="1"/>
              <a:t>Utilitza</a:t>
            </a:r>
            <a:r>
              <a:rPr lang="es-ES_tradnl" dirty="0"/>
              <a:t> Hadoop; estructura creada per Amazon per tractar </a:t>
            </a:r>
            <a:r>
              <a:rPr lang="es-ES_tradnl" dirty="0" err="1"/>
              <a:t>tant</a:t>
            </a:r>
            <a:r>
              <a:rPr lang="es-ES_tradnl" dirty="0"/>
              <a:t> </a:t>
            </a:r>
            <a:r>
              <a:rPr lang="es-ES_tradnl" dirty="0" err="1"/>
              <a:t>dades</a:t>
            </a:r>
            <a:r>
              <a:rPr lang="es-ES_tradnl" dirty="0"/>
              <a:t> </a:t>
            </a:r>
            <a:r>
              <a:rPr lang="es-ES_tradnl" dirty="0" err="1"/>
              <a:t>estructurades</a:t>
            </a:r>
            <a:r>
              <a:rPr lang="es-ES_tradnl" dirty="0"/>
              <a:t> </a:t>
            </a:r>
            <a:r>
              <a:rPr lang="es-ES_tradnl" dirty="0" err="1"/>
              <a:t>com</a:t>
            </a:r>
            <a:r>
              <a:rPr lang="es-ES_tradnl" dirty="0"/>
              <a:t> no </a:t>
            </a:r>
            <a:r>
              <a:rPr lang="es-ES_tradnl" dirty="0" err="1"/>
              <a:t>estructurades</a:t>
            </a:r>
            <a:endParaRPr lang="es-ES_tradnl" dirty="0"/>
          </a:p>
          <a:p>
            <a:r>
              <a:rPr lang="es-ES_tradnl" dirty="0"/>
              <a:t>OLAP + OLTP</a:t>
            </a:r>
          </a:p>
          <a:p>
            <a:pPr lvl="1"/>
            <a:r>
              <a:rPr lang="es-ES_tradnl" dirty="0"/>
              <a:t>Arquitectura que </a:t>
            </a:r>
            <a:r>
              <a:rPr lang="es-ES_tradnl" dirty="0" err="1"/>
              <a:t>permet</a:t>
            </a:r>
            <a:r>
              <a:rPr lang="es-ES_tradnl" dirty="0"/>
              <a:t> </a:t>
            </a:r>
            <a:r>
              <a:rPr lang="es-ES_tradnl" dirty="0" err="1"/>
              <a:t>ambdós</a:t>
            </a:r>
            <a:r>
              <a:rPr lang="es-ES_tradnl" dirty="0"/>
              <a:t> </a:t>
            </a:r>
            <a:r>
              <a:rPr lang="es-ES_tradnl" dirty="0" err="1"/>
              <a:t>tipus</a:t>
            </a:r>
            <a:r>
              <a:rPr lang="es-ES_tradnl" dirty="0"/>
              <a:t> de consultes, </a:t>
            </a:r>
            <a:r>
              <a:rPr lang="es-ES_tradnl" dirty="0" err="1"/>
              <a:t>sense</a:t>
            </a:r>
            <a:r>
              <a:rPr lang="es-ES_tradnl" dirty="0"/>
              <a:t> haber de crear una base de </a:t>
            </a:r>
            <a:r>
              <a:rPr lang="es-ES_tradnl" dirty="0" err="1"/>
              <a:t>dades</a:t>
            </a:r>
            <a:r>
              <a:rPr lang="es-ES_tradnl" dirty="0"/>
              <a:t> de DW</a:t>
            </a:r>
          </a:p>
          <a:p>
            <a:pPr lvl="1"/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33691900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6C16C40-7C29-4ACC-B851-7E08E459B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DD733AE-DD5E-4C77-8BCD-72BF12A06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1DE90A4-932E-4370-BA07-30F43254C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A19CA4A-B208-452A-8BE4-BC6940D33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B74F8D3E-E618-4DE3-A0CC-B4904BB5D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99DA406-C54B-4E31-867D-FAF8DCE70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A1E16883-5140-47C4-A9AD-AD6598AC3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CD848DC-8A2A-4093-9BDD-7AF4B6A27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4635A4D-E9CE-4B78-912A-479EA451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663A5EE-5581-44F3-8F98-688755F63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B1E84E6A-F5AE-4F4D-98F2-82FE4FCC2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DDE7DDC9-17D4-4686-833D-48F8733B4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4B0D48-8C54-4003-B9DA-C2BEDEB6C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ca-ES"/>
              <a:t>Principals característiques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8BCD0-CF22-44B6-B192-56B793F65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es-ES_tradnl" dirty="0" err="1"/>
              <a:t>Model</a:t>
            </a:r>
            <a:r>
              <a:rPr lang="es-ES_tradnl" dirty="0"/>
              <a:t> de </a:t>
            </a:r>
            <a:r>
              <a:rPr lang="es-ES_tradnl" dirty="0" err="1"/>
              <a:t>dades</a:t>
            </a:r>
            <a:r>
              <a:rPr lang="es-ES_tradnl" dirty="0"/>
              <a:t> virtual</a:t>
            </a:r>
          </a:p>
          <a:p>
            <a:pPr lvl="1"/>
            <a:r>
              <a:rPr lang="es-ES_tradnl" dirty="0"/>
              <a:t>No </a:t>
            </a:r>
            <a:r>
              <a:rPr lang="es-ES_tradnl" dirty="0" err="1"/>
              <a:t>existeixen</a:t>
            </a:r>
            <a:r>
              <a:rPr lang="es-ES_tradnl" dirty="0"/>
              <a:t> </a:t>
            </a:r>
            <a:r>
              <a:rPr lang="es-ES_tradnl" dirty="0" err="1"/>
              <a:t>taules</a:t>
            </a:r>
            <a:r>
              <a:rPr lang="es-ES_tradnl" dirty="0"/>
              <a:t> </a:t>
            </a:r>
            <a:r>
              <a:rPr lang="es-ES_tradnl" dirty="0" err="1"/>
              <a:t>redundants</a:t>
            </a:r>
            <a:r>
              <a:rPr lang="es-ES_tradnl" dirty="0"/>
              <a:t>, </a:t>
            </a:r>
            <a:r>
              <a:rPr lang="es-ES_tradnl" dirty="0" err="1"/>
              <a:t>agregats</a:t>
            </a:r>
            <a:r>
              <a:rPr lang="es-ES_tradnl" dirty="0"/>
              <a:t>, etc. Es </a:t>
            </a:r>
            <a:r>
              <a:rPr lang="es-ES_tradnl" dirty="0" err="1"/>
              <a:t>defineixen</a:t>
            </a:r>
            <a:r>
              <a:rPr lang="es-ES_tradnl" dirty="0"/>
              <a:t> </a:t>
            </a:r>
            <a:r>
              <a:rPr lang="es-ES_tradnl" dirty="0" err="1"/>
              <a:t>VDMs</a:t>
            </a:r>
            <a:r>
              <a:rPr lang="es-ES_tradnl" dirty="0"/>
              <a:t> (Virtual Data </a:t>
            </a:r>
            <a:r>
              <a:rPr lang="es-ES_tradnl" dirty="0" err="1"/>
              <a:t>Models</a:t>
            </a:r>
            <a:r>
              <a:rPr lang="es-ES_tradnl" dirty="0"/>
              <a:t>)</a:t>
            </a:r>
          </a:p>
          <a:p>
            <a:pPr lvl="1"/>
            <a:r>
              <a:rPr lang="es-ES_tradnl" dirty="0"/>
              <a:t>Cada </a:t>
            </a:r>
            <a:r>
              <a:rPr lang="es-ES_tradnl" dirty="0" err="1"/>
              <a:t>atribut</a:t>
            </a:r>
            <a:r>
              <a:rPr lang="es-ES_tradnl" dirty="0"/>
              <a:t> de cada taula es </a:t>
            </a:r>
            <a:r>
              <a:rPr lang="es-ES_tradnl" dirty="0" err="1"/>
              <a:t>pot</a:t>
            </a:r>
            <a:r>
              <a:rPr lang="es-ES_tradnl" dirty="0"/>
              <a:t> </a:t>
            </a:r>
            <a:r>
              <a:rPr lang="es-ES_tradnl" dirty="0" err="1"/>
              <a:t>fer</a:t>
            </a:r>
            <a:r>
              <a:rPr lang="es-ES_tradnl" dirty="0"/>
              <a:t> servir </a:t>
            </a:r>
            <a:r>
              <a:rPr lang="es-ES_tradnl" dirty="0" err="1"/>
              <a:t>com</a:t>
            </a:r>
            <a:r>
              <a:rPr lang="es-ES_tradnl" dirty="0"/>
              <a:t> a índex</a:t>
            </a:r>
          </a:p>
          <a:p>
            <a:r>
              <a:rPr lang="es-ES_tradnl" dirty="0" err="1"/>
              <a:t>Processament</a:t>
            </a:r>
            <a:r>
              <a:rPr lang="es-ES_tradnl" dirty="0"/>
              <a:t> </a:t>
            </a:r>
            <a:r>
              <a:rPr lang="es-ES_tradnl" dirty="0" err="1"/>
              <a:t>paral·lel</a:t>
            </a:r>
            <a:r>
              <a:rPr lang="es-ES_tradnl" dirty="0"/>
              <a:t> de </a:t>
            </a:r>
            <a:r>
              <a:rPr lang="es-ES_tradnl" dirty="0" err="1"/>
              <a:t>dades</a:t>
            </a:r>
            <a:r>
              <a:rPr lang="es-ES_tradnl" dirty="0"/>
              <a:t>. </a:t>
            </a:r>
            <a:r>
              <a:rPr lang="es-ES_tradnl" dirty="0" err="1"/>
              <a:t>L’estructura</a:t>
            </a:r>
            <a:r>
              <a:rPr lang="es-ES_tradnl" dirty="0"/>
              <a:t> en </a:t>
            </a:r>
            <a:r>
              <a:rPr lang="es-ES_tradnl" dirty="0" err="1"/>
              <a:t>columnes</a:t>
            </a:r>
            <a:r>
              <a:rPr lang="es-ES_tradnl" dirty="0"/>
              <a:t> </a:t>
            </a:r>
            <a:r>
              <a:rPr lang="es-ES_tradnl" dirty="0" err="1"/>
              <a:t>permet</a:t>
            </a:r>
            <a:r>
              <a:rPr lang="es-ES_tradnl" dirty="0"/>
              <a:t> que cada procesador </a:t>
            </a:r>
            <a:r>
              <a:rPr lang="es-ES_tradnl" dirty="0" err="1"/>
              <a:t>tracti</a:t>
            </a:r>
            <a:r>
              <a:rPr lang="es-ES_tradnl" dirty="0"/>
              <a:t> les </a:t>
            </a:r>
            <a:r>
              <a:rPr lang="es-ES_tradnl" dirty="0" err="1"/>
              <a:t>dades</a:t>
            </a:r>
            <a:endParaRPr lang="es-ES_tradnl" dirty="0"/>
          </a:p>
          <a:p>
            <a:pPr lvl="1"/>
            <a:r>
              <a:rPr lang="es-ES_tradnl" dirty="0"/>
              <a:t>Les cerques/</a:t>
            </a:r>
            <a:r>
              <a:rPr lang="es-ES_tradnl" dirty="0" err="1"/>
              <a:t>agregacions</a:t>
            </a:r>
            <a:r>
              <a:rPr lang="es-ES_tradnl" dirty="0"/>
              <a:t> es fan en </a:t>
            </a:r>
            <a:r>
              <a:rPr lang="es-ES_tradnl" dirty="0" err="1"/>
              <a:t>paral·lel</a:t>
            </a:r>
            <a:r>
              <a:rPr lang="es-ES_tradnl" dirty="0"/>
              <a:t> i </a:t>
            </a:r>
            <a:r>
              <a:rPr lang="es-ES_tradnl" dirty="0" err="1"/>
              <a:t>després</a:t>
            </a:r>
            <a:r>
              <a:rPr lang="es-ES_tradnl" dirty="0"/>
              <a:t> </a:t>
            </a:r>
            <a:r>
              <a:rPr lang="es-ES_tradnl" dirty="0" err="1"/>
              <a:t>s’uneixen</a:t>
            </a:r>
            <a:r>
              <a:rPr lang="es-ES_tradnl" dirty="0"/>
              <a:t> les </a:t>
            </a:r>
            <a:r>
              <a:rPr lang="es-ES_tradnl" dirty="0" err="1"/>
              <a:t>dades</a:t>
            </a:r>
            <a:endParaRPr lang="es-ES_tradnl" dirty="0"/>
          </a:p>
          <a:p>
            <a:pPr lvl="1"/>
            <a:r>
              <a:rPr lang="es-ES_tradnl" dirty="0"/>
              <a:t>El </a:t>
            </a:r>
            <a:r>
              <a:rPr lang="es-ES_tradnl" dirty="0" err="1"/>
              <a:t>cloud</a:t>
            </a:r>
            <a:r>
              <a:rPr lang="es-ES_tradnl" dirty="0"/>
              <a:t> </a:t>
            </a:r>
            <a:r>
              <a:rPr lang="es-ES_tradnl" dirty="0" err="1"/>
              <a:t>permet</a:t>
            </a:r>
            <a:r>
              <a:rPr lang="es-ES_tradnl" dirty="0"/>
              <a:t> la </a:t>
            </a:r>
            <a:r>
              <a:rPr lang="es-ES_tradnl" dirty="0" err="1"/>
              <a:t>contractación</a:t>
            </a:r>
            <a:r>
              <a:rPr lang="es-ES_tradnl" dirty="0"/>
              <a:t> de </a:t>
            </a:r>
            <a:r>
              <a:rPr lang="es-ES_tradnl" dirty="0" err="1"/>
              <a:t>CPU’s</a:t>
            </a:r>
            <a:r>
              <a:rPr lang="es-ES_tradnl" dirty="0"/>
              <a:t> que poden </a:t>
            </a:r>
            <a:r>
              <a:rPr lang="es-ES_tradnl" dirty="0" err="1"/>
              <a:t>optimitzar</a:t>
            </a:r>
            <a:r>
              <a:rPr lang="es-ES_tradnl" dirty="0"/>
              <a:t> el </a:t>
            </a:r>
            <a:r>
              <a:rPr lang="es-ES_tradnl" dirty="0" err="1"/>
              <a:t>resultat</a:t>
            </a:r>
            <a:r>
              <a:rPr lang="es-ES_tradnl" dirty="0"/>
              <a:t> de les </a:t>
            </a:r>
            <a:r>
              <a:rPr lang="es-ES_tradnl" dirty="0" err="1"/>
              <a:t>queries</a:t>
            </a:r>
            <a:endParaRPr lang="es-ES_tradnl" dirty="0"/>
          </a:p>
          <a:p>
            <a:endParaRPr lang="es-ES_tradnl" dirty="0"/>
          </a:p>
          <a:p>
            <a:pPr lvl="1"/>
            <a:endParaRPr lang="es-ES_tradnl" dirty="0"/>
          </a:p>
          <a:p>
            <a:pPr lvl="1"/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1303065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6C16C40-7C29-4ACC-B851-7E08E459B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DD733AE-DD5E-4C77-8BCD-72BF12A06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1DE90A4-932E-4370-BA07-30F43254C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A19CA4A-B208-452A-8BE4-BC6940D33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B74F8D3E-E618-4DE3-A0CC-B4904BB5D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99DA406-C54B-4E31-867D-FAF8DCE70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A1E16883-5140-47C4-A9AD-AD6598AC3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CD848DC-8A2A-4093-9BDD-7AF4B6A27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4635A4D-E9CE-4B78-912A-479EA451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663A5EE-5581-44F3-8F98-688755F63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B1E84E6A-F5AE-4F4D-98F2-82FE4FCC2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DDE7DDC9-17D4-4686-833D-48F8733B4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4B0D48-8C54-4003-B9DA-C2BEDEB6C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ca-ES" dirty="0"/>
              <a:t>Principals característiques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8BCD0-CF22-44B6-B192-56B793F65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es-ES_tradnl" dirty="0"/>
              <a:t>Escalar</a:t>
            </a:r>
          </a:p>
          <a:p>
            <a:pPr lvl="1"/>
            <a:r>
              <a:rPr lang="es-ES_tradnl" dirty="0" err="1"/>
              <a:t>Permet</a:t>
            </a:r>
            <a:r>
              <a:rPr lang="es-ES_tradnl" dirty="0"/>
              <a:t> el </a:t>
            </a:r>
            <a:r>
              <a:rPr lang="es-ES_tradnl" dirty="0" err="1"/>
              <a:t>creixement</a:t>
            </a:r>
            <a:r>
              <a:rPr lang="es-ES_tradnl" dirty="0"/>
              <a:t> de la base de </a:t>
            </a:r>
            <a:r>
              <a:rPr lang="es-ES_tradnl" dirty="0" err="1"/>
              <a:t>dades</a:t>
            </a:r>
            <a:r>
              <a:rPr lang="es-ES_tradnl" dirty="0"/>
              <a:t> </a:t>
            </a:r>
            <a:r>
              <a:rPr lang="es-ES_tradnl" dirty="0" err="1"/>
              <a:t>sense</a:t>
            </a:r>
            <a:r>
              <a:rPr lang="es-ES_tradnl" dirty="0"/>
              <a:t> </a:t>
            </a:r>
            <a:r>
              <a:rPr lang="es-ES_tradnl" dirty="0" err="1"/>
              <a:t>restriccions</a:t>
            </a:r>
            <a:r>
              <a:rPr lang="es-ES_tradnl" dirty="0"/>
              <a:t> de </a:t>
            </a:r>
            <a:r>
              <a:rPr lang="es-ES_tradnl" dirty="0" err="1"/>
              <a:t>rendiment</a:t>
            </a:r>
            <a:r>
              <a:rPr lang="es-ES_tradnl" dirty="0"/>
              <a:t> o </a:t>
            </a:r>
            <a:r>
              <a:rPr lang="es-ES_tradnl" dirty="0" err="1"/>
              <a:t>d’espai</a:t>
            </a:r>
            <a:endParaRPr lang="es-ES_tradnl" dirty="0"/>
          </a:p>
          <a:p>
            <a:r>
              <a:rPr lang="es-ES_tradnl" dirty="0" err="1"/>
              <a:t>Reducció</a:t>
            </a:r>
            <a:r>
              <a:rPr lang="es-ES_tradnl" dirty="0"/>
              <a:t> de </a:t>
            </a:r>
            <a:r>
              <a:rPr lang="es-ES_tradnl" dirty="0" err="1"/>
              <a:t>complexitat</a:t>
            </a:r>
            <a:endParaRPr lang="es-ES_tradnl" dirty="0"/>
          </a:p>
          <a:p>
            <a:pPr lvl="1"/>
            <a:r>
              <a:rPr lang="es-ES_tradnl" dirty="0" err="1"/>
              <a:t>Permet</a:t>
            </a:r>
            <a:r>
              <a:rPr lang="es-ES_tradnl" dirty="0"/>
              <a:t> </a:t>
            </a:r>
            <a:r>
              <a:rPr lang="es-ES_tradnl" dirty="0" err="1"/>
              <a:t>elliminar</a:t>
            </a:r>
            <a:r>
              <a:rPr lang="es-ES_tradnl" dirty="0"/>
              <a:t> </a:t>
            </a:r>
            <a:r>
              <a:rPr lang="es-ES_tradnl" dirty="0" err="1"/>
              <a:t>qualsevol</a:t>
            </a:r>
            <a:r>
              <a:rPr lang="es-ES_tradnl" dirty="0"/>
              <a:t> </a:t>
            </a:r>
            <a:r>
              <a:rPr lang="es-ES_tradnl" dirty="0" err="1"/>
              <a:t>element</a:t>
            </a:r>
            <a:r>
              <a:rPr lang="es-ES_tradnl" dirty="0"/>
              <a:t> </a:t>
            </a:r>
            <a:r>
              <a:rPr lang="es-ES_tradnl" dirty="0" err="1"/>
              <a:t>redundant</a:t>
            </a:r>
            <a:r>
              <a:rPr lang="es-ES_tradnl" dirty="0"/>
              <a:t> (</a:t>
            </a:r>
            <a:r>
              <a:rPr lang="es-ES_tradnl" dirty="0" err="1"/>
              <a:t>exemple</a:t>
            </a:r>
            <a:r>
              <a:rPr lang="es-ES_tradnl" dirty="0"/>
              <a:t> de base de </a:t>
            </a:r>
            <a:r>
              <a:rPr lang="es-ES_tradnl" dirty="0" err="1"/>
              <a:t>dades</a:t>
            </a:r>
            <a:r>
              <a:rPr lang="es-ES_tradnl" dirty="0"/>
              <a:t> tradicional: vista </a:t>
            </a:r>
            <a:r>
              <a:rPr lang="es-ES_tradnl" dirty="0" err="1"/>
              <a:t>materialitzada</a:t>
            </a:r>
            <a:r>
              <a:rPr lang="es-ES_tradnl" dirty="0"/>
              <a:t>)</a:t>
            </a:r>
          </a:p>
          <a:p>
            <a:r>
              <a:rPr lang="es-ES_tradnl" dirty="0" err="1"/>
              <a:t>Flexibilitat</a:t>
            </a:r>
            <a:r>
              <a:rPr lang="es-ES_tradnl" dirty="0"/>
              <a:t> i </a:t>
            </a:r>
            <a:r>
              <a:rPr lang="es-ES_tradnl" dirty="0" err="1"/>
              <a:t>granularitat</a:t>
            </a:r>
            <a:endParaRPr lang="es-ES_tradnl" dirty="0"/>
          </a:p>
          <a:p>
            <a:pPr lvl="1"/>
            <a:r>
              <a:rPr lang="es-ES_tradnl" dirty="0" err="1"/>
              <a:t>Permet</a:t>
            </a:r>
            <a:r>
              <a:rPr lang="es-ES_tradnl" dirty="0"/>
              <a:t> acceder a cada dada, </a:t>
            </a:r>
            <a:r>
              <a:rPr lang="es-ES_tradnl" dirty="0" err="1"/>
              <a:t>tant</a:t>
            </a:r>
            <a:r>
              <a:rPr lang="es-ES_tradnl" dirty="0"/>
              <a:t> de forma individual </a:t>
            </a:r>
            <a:r>
              <a:rPr lang="es-ES_tradnl" dirty="0" err="1"/>
              <a:t>com</a:t>
            </a:r>
            <a:r>
              <a:rPr lang="es-ES_tradnl" dirty="0"/>
              <a:t> agrupada </a:t>
            </a:r>
            <a:r>
              <a:rPr lang="es-ES_tradnl" dirty="0" err="1"/>
              <a:t>molt</a:t>
            </a:r>
            <a:r>
              <a:rPr lang="es-ES_tradnl" dirty="0"/>
              <a:t> </a:t>
            </a:r>
            <a:r>
              <a:rPr lang="es-ES_tradnl" dirty="0" err="1"/>
              <a:t>ràpidament</a:t>
            </a:r>
            <a:endParaRPr lang="es-ES_tradnl" dirty="0"/>
          </a:p>
          <a:p>
            <a:r>
              <a:rPr lang="es-ES_tradnl" dirty="0"/>
              <a:t>Plataforma </a:t>
            </a:r>
            <a:r>
              <a:rPr lang="es-ES_tradnl" dirty="0" err="1"/>
              <a:t>d’accés</a:t>
            </a:r>
            <a:r>
              <a:rPr lang="es-ES_tradnl" dirty="0"/>
              <a:t> visual intuitiva i atractiva</a:t>
            </a:r>
          </a:p>
          <a:p>
            <a:pPr lvl="1"/>
            <a:endParaRPr lang="es-ES_tradnl" dirty="0"/>
          </a:p>
          <a:p>
            <a:pPr lvl="1"/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5359759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695</Words>
  <Application>Microsoft Office PowerPoint</Application>
  <PresentationFormat>Widescreen</PresentationFormat>
  <Paragraphs>82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SAP-HANA</vt:lpstr>
      <vt:lpstr>Introducció SAP-HANA</vt:lpstr>
      <vt:lpstr>Configuració</vt:lpstr>
      <vt:lpstr>Arquitectura de base de dades</vt:lpstr>
      <vt:lpstr>Index server</vt:lpstr>
      <vt:lpstr>Principals característiques</vt:lpstr>
      <vt:lpstr>Principals característiques</vt:lpstr>
      <vt:lpstr>Principals característiques</vt:lpstr>
      <vt:lpstr>Principals característiques</vt:lpstr>
      <vt:lpstr>Bibliografia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SAP-HANA</dc:title>
  <dc:creator>Carlos Andres Garcia Perez</dc:creator>
  <cp:lastModifiedBy>Carlos Andres Garcia Perez</cp:lastModifiedBy>
  <cp:revision>9</cp:revision>
  <dcterms:created xsi:type="dcterms:W3CDTF">2019-06-15T09:12:09Z</dcterms:created>
  <dcterms:modified xsi:type="dcterms:W3CDTF">2019-06-15T10:56:40Z</dcterms:modified>
</cp:coreProperties>
</file>