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D451D-5E55-4B9D-B529-1EFD0CA97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ED1FEF-3238-4BF2-9082-6F055D3C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3AFDCD-1CF0-4758-93FB-3CF417EE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8E57F-E699-4E7C-90B4-1048D8AB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364C3-5BAC-4E12-B1CB-0BFE90BC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0BDEB-E604-4D5B-8A8B-645B6430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207351-D1C4-4D67-A670-8684C05B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68C44-C088-4730-8253-B2601CB8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B5E7E-38C4-4D01-8A78-01585E3A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DF1D11-4B00-474E-9154-FDAE6370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52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363C1A-D0CE-438B-A36F-5E3B1BD95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D27ED1-9B1F-4614-989E-74B22C22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441BC5-5238-4DE2-81CD-110B91D7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52882-6043-4F25-BBF1-4B1329E0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682671-6BF6-46F9-BF60-4EE4BF13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27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D5459-A317-4E77-AC21-3511B676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9DA53-008F-4841-B56B-8879512A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53DF1B-12F6-4682-8848-17C1A471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C695F4-0EEA-44EE-BAA5-91352412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8DCD5-C673-445B-B3C0-BE026FD3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39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F05AE-196C-42AB-B1F6-AC2428CB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D8CCF3-D968-425B-9A95-CF2011B7E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BDB73-6471-47C2-924F-40D01ECF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6DAFA-1A73-46F2-B24B-CF8A476F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A4445-C08E-4959-B0BB-B55BA6A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90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CD0FB-0599-4C98-B604-D503D9DA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11C9D-A1D1-4087-AA21-924A7BDAF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33202F-90F5-498D-83D2-9BC0121B3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F5A94C-CFD6-46EC-8123-3DFE4C3D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68D27A-3093-4669-BF2E-90F2FC1A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A5D0F-77ED-4A3E-B53D-38960D6D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93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BF2AD-204E-4C7B-93AA-9FDD71B0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DB3E55-DB12-401A-BD89-65C96B677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21AA57-3E1A-4836-A4BC-176A9B94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3D6836-2CF6-4F56-A4B2-08926D13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0AB608-D34C-4F6D-AB7E-9FE8335C7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8DD3D-826C-41DA-8B46-6AED405F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81CC3A-89AA-473D-B149-74E0F019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59C5AA-8F22-4BB5-87B1-19A3F8DF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2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C2EB0-C877-4A8B-AE63-7CF3A1A9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EE55E0-72A9-4EC0-9DD8-B7DF76C2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7CB92-E035-4133-B2BA-333D7A81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64743-E1DD-4F3C-A3C0-C3262CE1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30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504E78-7C01-4EA3-BCAC-495B1826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851A52-49EF-40BD-B251-0189E1A4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DD5FA4-FACC-40B9-9148-178CB2FA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93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4330C-995D-4C5D-824C-0B443840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AD676-8AAA-4A57-89A7-BE9B7FA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4BE21D-2B9A-4891-8BB3-7B34C5381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C458B4-07BC-441F-9F9A-596A89BD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A6B310-E437-4A8B-941C-16D17778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B57FC0-26C9-4AC0-B26C-DA2CBBC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1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6496A-976A-4641-9F31-A4B5102B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1F5C8D-1AE6-4573-925B-9E0E104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E6D22C-67A1-4871-BD77-9C0FD102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D70A0-B311-4AC4-836A-5366949C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0D1088-5F86-4426-A2A1-43F7CBE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C3F985-FA85-40AD-82C1-F6206825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6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82C9CD-8E51-45C6-A35B-17BF1CE3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E15B22-8C9B-417E-B79E-9B3BD53B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4BF5D1-18F0-48A4-93F2-18224259F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33D8-AD2F-4FD3-AC0A-7733CBCE9765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859D4D-EEF4-4E29-A332-681CCBB33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7FF924-147C-49B8-9705-AF7598D9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D7AF-E671-452E-A132-D579157BB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apture d’écran">
            <a:extLst>
              <a:ext uri="{FF2B5EF4-FFF2-40B4-BE49-F238E27FC236}">
                <a16:creationId xmlns:a16="http://schemas.microsoft.com/office/drawing/2014/main" id="{C62CB69B-9297-47D5-9A76-767E794CD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714" y="1218301"/>
            <a:ext cx="4417724" cy="39804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34B1C2-0D11-4D80-AC5F-758763E51A42}"/>
              </a:ext>
            </a:extLst>
          </p:cNvPr>
          <p:cNvSpPr/>
          <p:nvPr/>
        </p:nvSpPr>
        <p:spPr>
          <a:xfrm>
            <a:off x="453005" y="1082181"/>
            <a:ext cx="6031685" cy="492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Potence sur fût inversée :</a:t>
            </a:r>
          </a:p>
          <a:p>
            <a:br>
              <a:rPr lang="fr-FR" dirty="0"/>
            </a:br>
            <a:r>
              <a:rPr lang="fr-FR" dirty="0"/>
              <a:t>• CMU 500Kg</a:t>
            </a:r>
          </a:p>
          <a:p>
            <a:r>
              <a:rPr lang="fr-FR" dirty="0"/>
              <a:t>• IPE 240</a:t>
            </a:r>
          </a:p>
          <a:p>
            <a:r>
              <a:rPr lang="fr-FR" dirty="0"/>
              <a:t>• Rotation 270°</a:t>
            </a:r>
          </a:p>
          <a:p>
            <a:r>
              <a:rPr lang="fr-FR" dirty="0"/>
              <a:t>• Portée de 4m</a:t>
            </a:r>
            <a:br>
              <a:rPr lang="fr-FR" dirty="0"/>
            </a:br>
            <a:r>
              <a:rPr lang="fr-FR" dirty="0"/>
              <a:t>• Hauteur sous fer standard (HSF) 3 m </a:t>
            </a:r>
          </a:p>
          <a:p>
            <a:r>
              <a:rPr lang="fr-FR" dirty="0"/>
              <a:t>• Ce type de potence ne peut être motorisé.</a:t>
            </a:r>
            <a:br>
              <a:rPr lang="fr-FR" dirty="0"/>
            </a:br>
            <a:r>
              <a:rPr lang="fr-FR" dirty="0"/>
              <a:t>• Flèche théorique sous charge nominale = environ 1/250e de la portée + hauteur sans dépasser 1/100e de la portée seule.</a:t>
            </a:r>
            <a:br>
              <a:rPr lang="fr-FR" dirty="0"/>
            </a:br>
            <a:r>
              <a:rPr lang="fr-FR" dirty="0"/>
              <a:t>• Le couple de renversement est donné à titre indicatif et sous charge nominale </a:t>
            </a:r>
          </a:p>
          <a:p>
            <a:r>
              <a:rPr lang="fr-FR" dirty="0"/>
              <a:t>2 858 </a:t>
            </a:r>
            <a:r>
              <a:rPr lang="fr-FR" dirty="0" err="1"/>
              <a:t>DaN.m</a:t>
            </a:r>
            <a:br>
              <a:rPr lang="fr-FR" dirty="0"/>
            </a:br>
            <a:r>
              <a:rPr lang="fr-FR" dirty="0"/>
              <a:t>• Protection : système 3 couches.</a:t>
            </a:r>
            <a:br>
              <a:rPr lang="fr-FR" dirty="0"/>
            </a:br>
            <a:r>
              <a:rPr lang="fr-FR" dirty="0"/>
              <a:t>• Finition polyuréthane jaune RAL 1028.</a:t>
            </a:r>
            <a:br>
              <a:rPr lang="fr-FR" dirty="0"/>
            </a:br>
            <a:r>
              <a:rPr lang="fr-FR" dirty="0"/>
              <a:t>• Vitesse de levage maximum = 8 m/min.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06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écran">
            <a:extLst>
              <a:ext uri="{FF2B5EF4-FFF2-40B4-BE49-F238E27FC236}">
                <a16:creationId xmlns:a16="http://schemas.microsoft.com/office/drawing/2014/main" id="{40E9C12A-73A2-45A6-B3A1-31C0CC7B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0" y="177261"/>
            <a:ext cx="2966236" cy="5517741"/>
          </a:xfrm>
          <a:prstGeom prst="rect">
            <a:avLst/>
          </a:prstGeom>
        </p:spPr>
      </p:pic>
      <p:pic>
        <p:nvPicPr>
          <p:cNvPr id="9" name="Image 8" descr="Capture d’écran">
            <a:extLst>
              <a:ext uri="{FF2B5EF4-FFF2-40B4-BE49-F238E27FC236}">
                <a16:creationId xmlns:a16="http://schemas.microsoft.com/office/drawing/2014/main" id="{B14CC974-002A-476B-B006-C7A858B29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76" y="4094061"/>
            <a:ext cx="2699824" cy="250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B798B1-89AF-42C9-84E3-DC837DA0F364}"/>
              </a:ext>
            </a:extLst>
          </p:cNvPr>
          <p:cNvSpPr/>
          <p:nvPr/>
        </p:nvSpPr>
        <p:spPr>
          <a:xfrm>
            <a:off x="6392411" y="361819"/>
            <a:ext cx="5662569" cy="557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Palans à chaîne à batterie LI-ION DC 18V</a:t>
            </a:r>
            <a:endParaRPr lang="fr-FR" dirty="0"/>
          </a:p>
          <a:p>
            <a:r>
              <a:rPr lang="fr-FR" dirty="0"/>
              <a:t>• Capacité de levage : 250 kg</a:t>
            </a:r>
          </a:p>
          <a:p>
            <a:r>
              <a:rPr lang="fr-FR" dirty="0"/>
              <a:t>• Hauteur de levée standard : 6m</a:t>
            </a:r>
            <a:br>
              <a:rPr lang="fr-FR" dirty="0"/>
            </a:br>
            <a:r>
              <a:rPr lang="fr-FR" dirty="0"/>
              <a:t>• Limiteur de couple : Protection contre les surcharges.</a:t>
            </a:r>
            <a:br>
              <a:rPr lang="fr-FR" dirty="0"/>
            </a:br>
            <a:r>
              <a:rPr lang="fr-FR" dirty="0"/>
              <a:t>• Vitesse de levage : 4,5m/min</a:t>
            </a:r>
            <a:br>
              <a:rPr lang="fr-FR" dirty="0"/>
            </a:br>
            <a:r>
              <a:rPr lang="fr-FR" dirty="0"/>
              <a:t>• Protection du palan: IP 54</a:t>
            </a:r>
          </a:p>
          <a:p>
            <a:endParaRPr lang="fr-FR" dirty="0"/>
          </a:p>
          <a:p>
            <a:r>
              <a:rPr lang="fr-FR" b="1" dirty="0"/>
              <a:t>Equipement standard :</a:t>
            </a:r>
            <a:endParaRPr lang="fr-FR" dirty="0"/>
          </a:p>
          <a:p>
            <a:r>
              <a:rPr lang="fr-FR" dirty="0"/>
              <a:t>• Limiteur de couple</a:t>
            </a:r>
            <a:br>
              <a:rPr lang="fr-FR" dirty="0"/>
            </a:br>
            <a:r>
              <a:rPr lang="fr-FR" dirty="0"/>
              <a:t>• 2 batteries Li-ion DC 18V</a:t>
            </a:r>
            <a:br>
              <a:rPr lang="fr-FR" dirty="0"/>
            </a:br>
            <a:r>
              <a:rPr lang="fr-FR" dirty="0"/>
              <a:t>• Caisse de transport</a:t>
            </a:r>
            <a:br>
              <a:rPr lang="fr-FR" dirty="0"/>
            </a:br>
            <a:r>
              <a:rPr lang="fr-FR" dirty="0"/>
              <a:t>• Indicateur de charge LED (% par couleur)</a:t>
            </a:r>
            <a:br>
              <a:rPr lang="fr-FR" dirty="0"/>
            </a:br>
            <a:r>
              <a:rPr lang="fr-FR" dirty="0"/>
              <a:t>• Indicateur sonore de surcharge</a:t>
            </a:r>
            <a:br>
              <a:rPr lang="fr-FR" dirty="0"/>
            </a:br>
            <a:r>
              <a:rPr lang="fr-FR" dirty="0"/>
              <a:t>• Chargeur de batterie + adapteur</a:t>
            </a:r>
            <a:br>
              <a:rPr lang="fr-FR" dirty="0"/>
            </a:br>
            <a:r>
              <a:rPr lang="fr-FR" dirty="0"/>
              <a:t>• Bac a chaîne</a:t>
            </a:r>
            <a:br>
              <a:rPr lang="fr-FR" dirty="0"/>
            </a:br>
            <a:r>
              <a:rPr lang="fr-FR" dirty="0"/>
              <a:t>• Protection IP 54</a:t>
            </a:r>
            <a:br>
              <a:rPr lang="fr-FR" dirty="0"/>
            </a:br>
            <a:r>
              <a:rPr lang="fr-FR" dirty="0"/>
              <a:t>• Fins de course à friction</a:t>
            </a:r>
            <a:br>
              <a:rPr lang="fr-FR" dirty="0"/>
            </a:br>
            <a:r>
              <a:rPr lang="fr-FR" dirty="0"/>
              <a:t>• Chaîne en grade 80 zinguée</a:t>
            </a:r>
          </a:p>
        </p:txBody>
      </p:sp>
    </p:spTree>
    <p:extLst>
      <p:ext uri="{BB962C8B-B14F-4D97-AF65-F5344CB8AC3E}">
        <p14:creationId xmlns:p14="http://schemas.microsoft.com/office/powerpoint/2010/main" val="117470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6C3631-3491-48F4-9180-2D40ABA10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7" y="282152"/>
            <a:ext cx="4848559" cy="4848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F80BDF-492E-46E4-902F-5100E0956965}"/>
              </a:ext>
            </a:extLst>
          </p:cNvPr>
          <p:cNvSpPr/>
          <p:nvPr/>
        </p:nvSpPr>
        <p:spPr>
          <a:xfrm>
            <a:off x="433431" y="763506"/>
            <a:ext cx="5662569" cy="357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</a:rPr>
              <a:t>Le chariot pour la suspension des appareils de levage sur des fers type IPN, IPE… </a:t>
            </a:r>
            <a:b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• Capacité 2 t.</a:t>
            </a:r>
            <a:b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• 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</a:rPr>
              <a:t>4 galets acier montés sur roulement à billes, permettant une utilisation facile et un fonctionnement en souplesse.</a:t>
            </a:r>
            <a:br>
              <a:rPr lang="fr-FR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• D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</a:rPr>
              <a:t>ispositif antichute de galet assurant un fonctionnement en toute sécurité.</a:t>
            </a:r>
            <a:br>
              <a:rPr lang="fr-FR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• T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</a:rPr>
              <a:t>raverse à double filetage droite/gauche avec œillet de suspension fermé permet un accrochage rapide du palan.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1600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GUIBERT</dc:creator>
  <cp:lastModifiedBy>Geoffrey Noirant</cp:lastModifiedBy>
  <cp:revision>4</cp:revision>
  <dcterms:created xsi:type="dcterms:W3CDTF">2017-12-05T16:10:11Z</dcterms:created>
  <dcterms:modified xsi:type="dcterms:W3CDTF">2018-01-24T16:34:17Z</dcterms:modified>
</cp:coreProperties>
</file>