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D4F"/>
    <a:srgbClr val="28A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5498-609F-2431-5A7E-D2B70B79A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4E847-E94D-3F5D-8AFB-51ACEC73D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D1464-8193-045C-0CAF-775878F9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1C3B-7FD3-1564-7682-F7E1B6D1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A723-94FB-5E29-A00A-118E65FC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99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B831-53FF-1B0F-9F88-7F760298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9F2F3-4161-4F8C-4D7C-4DE120163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1632-B79C-75A6-1F10-5CD648E9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8C24-69D9-0B83-2113-C5ACC619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B1393-9F83-3C22-EDBE-3D02A7CA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87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0EA25-EEB5-C1BC-8E3C-F44695E9D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50DCC-6090-18E8-FC47-D34F209F9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FE6CE-DCA3-88A9-C04B-594A1676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98B6-1276-09EF-F218-1F9ACE5C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1D34-CE16-0CAF-1B9A-926D9728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2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D6AF-E5A4-AFE2-C5EB-C2143DCB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C069-D238-3509-CA73-AD6FD271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BADF-65BE-F299-21B1-143C4DCB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043C-ED55-002F-DE62-9D7E1C5E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FA86-0960-39EF-DC1D-29118D09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67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B7A6-05C4-E264-6E84-10FA8A87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9E319-DA1A-A9D9-7D96-F13CB392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440D8-7E53-3098-746D-6BA09F15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0BFC-9121-C498-D142-337DF28F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848D-6526-6279-17B0-B88B7F3D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76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9614-786A-6F49-32F2-A379ADC5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3EB6-2F9E-E5A2-C8ED-C6F931B68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12891-02FF-0FA6-42F2-44A91D8FF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792FC-8393-75AE-B2E5-F2705743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F5B4A-31F8-07F1-F35F-2CC43800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FEA58-3B99-FC98-0EC2-146C8844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19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B6FC-7800-BC1B-25E4-9670FCEF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CA434-6F44-C9EF-D649-814D1467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E670B-E63D-B17C-115B-C5A440877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5F732-2B55-922C-AC38-C5B112526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6FC7D-7341-66C8-FA80-B73159176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D6EA1-8108-3A9B-5BE4-5D7E137D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F9915-680D-4774-CBCD-13CA2BC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7D15A-A92F-5B07-2F61-659E2D42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37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BF17-D12A-ED25-FDC9-94669C67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952D0-C7EE-B153-9A8E-CDE86056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478EB-E8E3-B1FB-9747-CF39F748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EA1C9-8537-7500-68B5-A3903239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12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8D8FE-1487-3EBD-C0F0-269DFF61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160CC-CFE2-19C0-52DF-09BA5C84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221C1-DCE3-8708-4199-C79C9603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1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ABBF-E2A3-3A27-B350-74E5774E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4507-2468-BC0B-241D-F8DEB117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0F1DD-026C-C8B5-A638-B870F3C68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53C-ADF5-639A-33C6-BDBCF683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E0A5-2CCE-32CD-5691-7610736E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FC344-FBBA-1A8F-E4D2-93256D5F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A50E-093D-79B1-72EF-E983B02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0D656-456F-63EC-2CE3-36D023879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72C9A-3C71-3F9A-18DE-8AECA0777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92695-E9EA-87F7-69EF-CB9850C3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E5C19-16DB-1208-E6AC-0D1E864F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F613A-A924-8C31-9AB5-7E9AA121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78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44942-DB66-94C6-DA31-6087C52B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CC05D-A30D-E8E2-7354-FFDF1D9A0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BDEB-6B2A-38C3-ACA8-42D9F78BD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19B5-AD77-4E3B-9B47-B9C5330CD197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58B65-4545-6A42-609C-C7C0777F9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7130-C803-4A4D-889C-FD9E85DC1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5617-8E86-44C2-8652-235AD61C1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18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rarthompson.com/talks/rmedicine2023-worksho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7EDF-A1AD-4324-8680-52DE824E1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Enriqueta" panose="00000500000000000000" pitchFamily="2" charset="0"/>
              </a:rPr>
              <a:t>Level up your plots</a:t>
            </a:r>
            <a:endParaRPr lang="en-GB" b="1" dirty="0">
              <a:solidFill>
                <a:schemeClr val="bg1"/>
              </a:solidFill>
              <a:latin typeface="Enriqueta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58192-EFFD-934E-3540-153AC69B8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Noah" panose="00000500000000000000" pitchFamily="2" charset="0"/>
              </a:rPr>
              <a:t>RMedicine</a:t>
            </a:r>
            <a:r>
              <a:rPr lang="en-US" dirty="0">
                <a:solidFill>
                  <a:schemeClr val="bg1"/>
                </a:solidFill>
                <a:latin typeface="Noah" panose="00000500000000000000" pitchFamily="2" charset="0"/>
              </a:rPr>
              <a:t> 2023 </a:t>
            </a:r>
            <a:r>
              <a:rPr lang="en-US" dirty="0">
                <a:solidFill>
                  <a:srgbClr val="28A569"/>
                </a:solidFill>
                <a:latin typeface="Noah" panose="00000500000000000000" pitchFamily="2" charset="0"/>
              </a:rPr>
              <a:t>|</a:t>
            </a:r>
            <a:r>
              <a:rPr lang="en-US" dirty="0">
                <a:solidFill>
                  <a:schemeClr val="bg1"/>
                </a:solidFill>
                <a:latin typeface="Noah" panose="00000500000000000000" pitchFamily="2" charset="0"/>
              </a:rPr>
              <a:t> Workshop </a:t>
            </a:r>
            <a:r>
              <a:rPr lang="en-US" dirty="0">
                <a:solidFill>
                  <a:srgbClr val="28A569"/>
                </a:solidFill>
                <a:latin typeface="Noah" panose="00000500000000000000" pitchFamily="2" charset="0"/>
              </a:rPr>
              <a:t>|</a:t>
            </a:r>
            <a:r>
              <a:rPr lang="en-US" dirty="0">
                <a:solidFill>
                  <a:schemeClr val="bg1"/>
                </a:solidFill>
                <a:latin typeface="Noah" panose="00000500000000000000" pitchFamily="2" charset="0"/>
              </a:rPr>
              <a:t> Cara Thompson</a:t>
            </a:r>
            <a:endParaRPr lang="en-GB" dirty="0">
              <a:solidFill>
                <a:schemeClr val="bg1"/>
              </a:solidFill>
              <a:latin typeface="Noah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7CE9-6B30-E98E-17B1-A1B6BF7A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Enriqueta" panose="00000500000000000000" pitchFamily="2" charset="0"/>
              </a:rPr>
              <a:t>The slides are available on my website</a:t>
            </a:r>
            <a:endParaRPr lang="en-GB" b="1" dirty="0">
              <a:solidFill>
                <a:schemeClr val="bg1"/>
              </a:solidFill>
              <a:latin typeface="Enriqueta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CE60-4BD8-3BB1-458A-23141D0C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28A569"/>
                </a:solidFill>
                <a:latin typeface="Noah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https://www.cararthompson.com/talks/rmedicine2023-workshop/</a:t>
            </a:r>
            <a:endParaRPr lang="en-GB" dirty="0">
              <a:solidFill>
                <a:srgbClr val="28A569"/>
              </a:solidFill>
              <a:latin typeface="Noah" panose="00000500000000000000" pitchFamily="2" charset="0"/>
            </a:endParaRPr>
          </a:p>
          <a:p>
            <a:pPr marL="0" indent="0" algn="ctr">
              <a:buNone/>
            </a:pPr>
            <a:endParaRPr lang="en-GB" dirty="0">
              <a:solidFill>
                <a:srgbClr val="28A569"/>
              </a:solidFill>
              <a:latin typeface="Noah" panose="00000500000000000000" pitchFamily="2" charset="0"/>
            </a:endParaRPr>
          </a:p>
          <a:p>
            <a:pPr marL="0" indent="0">
              <a:buClr>
                <a:srgbClr val="28A569"/>
              </a:buClr>
              <a:buNone/>
            </a:pPr>
            <a:r>
              <a:rPr lang="en-GB" sz="3200" dirty="0">
                <a:solidFill>
                  <a:schemeClr val="bg1"/>
                </a:solidFill>
                <a:latin typeface="Noah" panose="00000500000000000000" pitchFamily="2" charset="0"/>
              </a:rPr>
              <a:t>This allows you to easily copy the code from the quarto slides and reuse at will! </a:t>
            </a:r>
          </a:p>
          <a:p>
            <a:endParaRPr lang="en-GB" sz="3200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 marL="0" indent="0">
              <a:buClr>
                <a:srgbClr val="28A569"/>
              </a:buClr>
              <a:buNone/>
            </a:pPr>
            <a:r>
              <a:rPr lang="en-GB" sz="3200" dirty="0">
                <a:solidFill>
                  <a:schemeClr val="bg1"/>
                </a:solidFill>
                <a:latin typeface="Noah" panose="00000500000000000000" pitchFamily="2" charset="0"/>
              </a:rPr>
              <a:t>You are encouraged to bring a </a:t>
            </a:r>
            <a:r>
              <a:rPr lang="en-GB" sz="3200" dirty="0" err="1">
                <a:solidFill>
                  <a:schemeClr val="bg1"/>
                </a:solidFill>
                <a:latin typeface="Noah" panose="00000500000000000000" pitchFamily="2" charset="0"/>
              </a:rPr>
              <a:t>ggplot</a:t>
            </a:r>
            <a:r>
              <a:rPr lang="en-GB" sz="3200" dirty="0">
                <a:solidFill>
                  <a:schemeClr val="bg1"/>
                </a:solidFill>
                <a:latin typeface="Noah" panose="00000500000000000000" pitchFamily="2" charset="0"/>
              </a:rPr>
              <a:t> of your own making to the workshop – we will code our way towards a better version of it together.</a:t>
            </a:r>
          </a:p>
        </p:txBody>
      </p:sp>
    </p:spTree>
    <p:extLst>
      <p:ext uri="{BB962C8B-B14F-4D97-AF65-F5344CB8AC3E}">
        <p14:creationId xmlns:p14="http://schemas.microsoft.com/office/powerpoint/2010/main" val="206066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19AB-7694-4F1E-8EEC-5B35774D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Enriqueta" panose="00000500000000000000" pitchFamily="2" charset="0"/>
              </a:rPr>
              <a:t>Here’s a list of the packages I’ll be using</a:t>
            </a:r>
            <a:endParaRPr lang="en-GB" b="1" dirty="0">
              <a:solidFill>
                <a:schemeClr val="bg1"/>
              </a:solidFill>
              <a:latin typeface="Enriqueta" panose="000005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5C0CC-DED9-363A-0A76-D762101C4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nriqueta" panose="00000500000000000000" pitchFamily="2" charset="0"/>
              </a:rPr>
              <a:t>Available on CRAN</a:t>
            </a:r>
            <a:endParaRPr lang="en-GB" dirty="0">
              <a:solidFill>
                <a:schemeClr val="bg1"/>
              </a:solidFill>
              <a:latin typeface="Enriqueta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0D8D-E8DC-6AD6-5ECF-49907CD2DF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rgbClr val="28A569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Noah" panose="00000500000000000000" pitchFamily="2" charset="0"/>
              </a:rPr>
              <a:t>tidyverse</a:t>
            </a:r>
            <a:endParaRPr lang="en-US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>
              <a:buClr>
                <a:srgbClr val="28A569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Noah" panose="00000500000000000000" pitchFamily="2" charset="0"/>
              </a:rPr>
              <a:t>palmerpenguins</a:t>
            </a:r>
            <a:endParaRPr lang="en-US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>
              <a:buClr>
                <a:srgbClr val="28A569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Noah" panose="00000500000000000000" pitchFamily="2" charset="0"/>
              </a:rPr>
              <a:t>systemfonts</a:t>
            </a:r>
            <a:endParaRPr lang="en-US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>
              <a:buClr>
                <a:srgbClr val="28A569"/>
              </a:buClr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chemeClr val="bg1"/>
                </a:solidFill>
                <a:latin typeface="Noah" panose="00000500000000000000" pitchFamily="2" charset="0"/>
              </a:rPr>
              <a:t>monochromeR</a:t>
            </a:r>
            <a:endParaRPr lang="en-GB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>
              <a:buClr>
                <a:srgbClr val="28A569"/>
              </a:buClr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chemeClr val="bg1"/>
                </a:solidFill>
                <a:latin typeface="Noah" panose="00000500000000000000" pitchFamily="2" charset="0"/>
              </a:rPr>
              <a:t>ggtext</a:t>
            </a:r>
            <a:endParaRPr lang="en-GB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>
              <a:buClr>
                <a:srgbClr val="28A569"/>
              </a:buClr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chemeClr val="bg1"/>
                </a:solidFill>
                <a:latin typeface="Noah" panose="00000500000000000000" pitchFamily="2" charset="0"/>
              </a:rPr>
              <a:t>geomtextpath</a:t>
            </a:r>
            <a:endParaRPr lang="en-GB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 marL="0" indent="0">
              <a:buNone/>
            </a:pPr>
            <a:endParaRPr lang="en-GB" dirty="0">
              <a:latin typeface="Noah" panose="000005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81E011-BFAC-CA0C-C47E-D4DA91526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nriqueta" panose="00000500000000000000" pitchFamily="2" charset="0"/>
              </a:rPr>
              <a:t>Available from GitHub</a:t>
            </a:r>
            <a:endParaRPr lang="en-GB" dirty="0">
              <a:solidFill>
                <a:schemeClr val="bg1"/>
              </a:solidFill>
              <a:latin typeface="Enriqueta" panose="000005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8A0F44-1579-7E6F-300A-DF9AEEC27F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Clr>
                <a:srgbClr val="28A569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  <a:latin typeface="Noah" panose="00000500000000000000" pitchFamily="2" charset="0"/>
              </a:rPr>
              <a:t>colorblindr</a:t>
            </a:r>
            <a:endParaRPr lang="en-US" dirty="0">
              <a:solidFill>
                <a:schemeClr val="bg1"/>
              </a:solidFill>
              <a:latin typeface="Noah" panose="00000500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Noah" panose="00000500000000000000" pitchFamily="2" charset="0"/>
              </a:rPr>
              <a:t>See instructions at </a:t>
            </a:r>
            <a:r>
              <a:rPr lang="en-US" dirty="0">
                <a:solidFill>
                  <a:srgbClr val="28A569"/>
                </a:solidFill>
                <a:latin typeface="Noah" panose="00000500000000000000" pitchFamily="2" charset="0"/>
              </a:rPr>
              <a:t>github.com/</a:t>
            </a:r>
            <a:r>
              <a:rPr lang="en-US" dirty="0" err="1">
                <a:solidFill>
                  <a:srgbClr val="28A569"/>
                </a:solidFill>
                <a:latin typeface="Noah" panose="00000500000000000000" pitchFamily="2" charset="0"/>
              </a:rPr>
              <a:t>clauswilke</a:t>
            </a:r>
            <a:r>
              <a:rPr lang="en-US" dirty="0">
                <a:solidFill>
                  <a:srgbClr val="28A569"/>
                </a:solidFill>
                <a:latin typeface="Noah" panose="00000500000000000000" pitchFamily="2" charset="0"/>
              </a:rPr>
              <a:t>/</a:t>
            </a:r>
            <a:r>
              <a:rPr lang="en-US" dirty="0" err="1">
                <a:solidFill>
                  <a:srgbClr val="28A569"/>
                </a:solidFill>
                <a:latin typeface="Noah" panose="00000500000000000000" pitchFamily="2" charset="0"/>
              </a:rPr>
              <a:t>colorblindr</a:t>
            </a:r>
            <a:endParaRPr lang="en-US" dirty="0">
              <a:solidFill>
                <a:srgbClr val="28A569"/>
              </a:solidFill>
              <a:latin typeface="Noah" panose="00000500000000000000" pitchFamily="2" charset="0"/>
            </a:endParaRPr>
          </a:p>
          <a:p>
            <a:pPr marL="0" indent="0">
              <a:buNone/>
            </a:pPr>
            <a:endParaRPr lang="en-GB" dirty="0">
              <a:latin typeface="Noah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7EDF-A1AD-4324-8680-52DE824E1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Enriqueta" panose="00000500000000000000" pitchFamily="2" charset="0"/>
              </a:rPr>
              <a:t>See you there!</a:t>
            </a:r>
            <a:endParaRPr lang="en-GB" b="1" dirty="0">
              <a:solidFill>
                <a:schemeClr val="bg1"/>
              </a:solidFill>
              <a:latin typeface="Enriqueta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58192-EFFD-934E-3540-153AC69B8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Noah" panose="00000500000000000000" pitchFamily="2" charset="0"/>
              </a:rPr>
              <a:t>RMedicine</a:t>
            </a:r>
            <a:r>
              <a:rPr lang="en-US" dirty="0">
                <a:solidFill>
                  <a:schemeClr val="bg1"/>
                </a:solidFill>
                <a:latin typeface="Noah" panose="00000500000000000000" pitchFamily="2" charset="0"/>
              </a:rPr>
              <a:t> 2023 </a:t>
            </a:r>
            <a:r>
              <a:rPr lang="en-US" dirty="0">
                <a:solidFill>
                  <a:srgbClr val="28A569"/>
                </a:solidFill>
                <a:latin typeface="Noah" panose="00000500000000000000" pitchFamily="2" charset="0"/>
              </a:rPr>
              <a:t>|</a:t>
            </a:r>
            <a:r>
              <a:rPr lang="en-US" dirty="0">
                <a:solidFill>
                  <a:schemeClr val="bg1"/>
                </a:solidFill>
                <a:latin typeface="Noah" panose="00000500000000000000" pitchFamily="2" charset="0"/>
              </a:rPr>
              <a:t> Cara Thompson</a:t>
            </a:r>
            <a:endParaRPr lang="en-GB" dirty="0">
              <a:solidFill>
                <a:schemeClr val="bg1"/>
              </a:solidFill>
              <a:latin typeface="Noah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7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Enriqueta</vt:lpstr>
      <vt:lpstr>Noah</vt:lpstr>
      <vt:lpstr>Wingdings</vt:lpstr>
      <vt:lpstr>Office Theme</vt:lpstr>
      <vt:lpstr>Level up your plots</vt:lpstr>
      <vt:lpstr>The slides are available on my website</vt:lpstr>
      <vt:lpstr>Here’s a list of the packages I’ll be using</vt:lpstr>
      <vt:lpstr>See you there!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up your plots</dc:title>
  <dc:creator>Cara Thompson</dc:creator>
  <cp:lastModifiedBy>Cara Thompson</cp:lastModifiedBy>
  <cp:revision>1</cp:revision>
  <dcterms:created xsi:type="dcterms:W3CDTF">2023-06-06T12:24:12Z</dcterms:created>
  <dcterms:modified xsi:type="dcterms:W3CDTF">2023-06-06T12:45:05Z</dcterms:modified>
</cp:coreProperties>
</file>