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5e28410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5e28410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5e28410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5e2841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858206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858206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85e2841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85e2841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85e2841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85e2841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5e2841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5e2841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85e2841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85e2841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5e2841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5e2841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5e28410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5e28410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5e2841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5e2841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01950"/>
            <a:ext cx="85206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Unsupervised Learning: Unveiling Latent Consumers in Permanent Makeup</a:t>
            </a:r>
            <a:endParaRPr sz="35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An Unsupervised Learning Approach to Exploring Different Consumer Personas</a:t>
            </a:r>
            <a:endParaRPr sz="1580"/>
          </a:p>
        </p:txBody>
      </p:sp>
      <p:pic>
        <p:nvPicPr>
          <p:cNvPr id="56" name="Google Shape;56;p13" title="Screenshot 2025-06-15 at 2.23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775" y="3017125"/>
            <a:ext cx="2790402" cy="15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Profile - Cautious Consumer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72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Pre-Intervention Personality Traits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 risk tolerance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 pain sensitivity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Moderate self-image dependence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Conservative cultural views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 influencer trust, high information skepticism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Interventions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Influencer Education: Reduces skepticism, raises trust (+69%)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Price + Cultural Shift: Dismantles cultural barriers (↓66% conservatism)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Pain + Education: Lowers fear (↓41% pain sensitivity), builds loyalty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Profile - Curious Consumer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72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Pre-Intervention Personality Traits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Moderate risk tolerance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Medium-high novelty seeking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Lower influencer trust, but open-minded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 tattoo acceptance, image-dependent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Interventions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Influencer Education: Builds social confidence (+80% trust, ↓67% skepticism)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Triple Combo: Dismantles ideology &amp; hesitation (↓66% conservatism)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Pain + Education: Boosts aesthetic preference and lowers resistance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0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Problem: Use unsupervised learning to simulate and unveil non-obvious potential target groups for permanent makeup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Potential market barriers: f</a:t>
            </a:r>
            <a:r>
              <a:rPr lang="en">
                <a:solidFill>
                  <a:schemeClr val="dk1"/>
                </a:solidFill>
              </a:rPr>
              <a:t>inancial cost, pain, socio-cultural stigma, permanence, or skepticism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the traits of potential consumers by analyzing their personalities, risk aversion, values, and influencer trust that goes beyond demographics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Preprocessing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0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Build synthetic data (1000 consumers) that includes </a:t>
            </a:r>
            <a:r>
              <a:rPr lang="en">
                <a:solidFill>
                  <a:schemeClr val="dk1"/>
                </a:solidFill>
              </a:rPr>
              <a:t>demographic</a:t>
            </a:r>
            <a:r>
              <a:rPr lang="en">
                <a:solidFill>
                  <a:schemeClr val="dk1"/>
                </a:solidFill>
              </a:rPr>
              <a:t>, psychological, behavioral, cultural and motivational factors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clustering and </a:t>
            </a:r>
            <a:r>
              <a:rPr lang="en">
                <a:solidFill>
                  <a:schemeClr val="dk1"/>
                </a:solidFill>
              </a:rPr>
              <a:t>visualization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Normalize numeric features using StandarScaler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one-hot encode categorical features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 using PCA and UMAP for better local structure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 title="Screenshot 2025-06-15 at 6.27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00" y="1170125"/>
            <a:ext cx="4459501" cy="2955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Preprocessing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0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Silhouette Score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Peak at k=2 (approx 0.088 score), the optimal number of clusters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Two clusters are the most naturally separated and compact in the synthetic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Adding more clusters beyond 2 decreases the score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 title="Screenshot 2025-06-15 at 6.29.4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00" y="1170125"/>
            <a:ext cx="4459500" cy="291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Preprocessing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0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HDBSCAN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Every point was labeled as noise (-1)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No clusters found despite loose parameters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Synthetic data is evenly distributed (no dense clusters)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UMAP clusters ≠ HDBSCAN clusters — visual separation ≠ density-based separability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Silhouette score and UMAP plots confirm that K-Means is more appropriate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Use K-Means with k=2 as core unsupervised method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Clustering Evaluation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Measure the following: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Silhouette score - cluster compactness and separation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Davies-Bouldin Index - intra-cluster similarity and inter-cluster differences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 title="Screenshot 2025-06-15 at 6.30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100" y="1170125"/>
            <a:ext cx="4459500" cy="3122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 &amp; Preprocessing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3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Silhouette Score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Positive but low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Clusters are not strong in structure, but they're somewhat distinct and have some overlap between them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Davies-Bouldin Index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Score of 3.1642 shows: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Moderate internal spread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Overlap or proximity between clusters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Suggests that the archetypes likely have subtle differences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Insights: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Clusters are soft, but the visual separation in UMAP does show meaningful distinctions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Focus on behavioral patterns rather than fixed types since these are soft personas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 title="Screenshot 2025-06-15 at 6.32.1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00" y="1152475"/>
            <a:ext cx="25431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Persona</a:t>
            </a:r>
            <a:endParaRPr/>
          </a:p>
        </p:txBody>
      </p:sp>
      <p:pic>
        <p:nvPicPr>
          <p:cNvPr id="96" name="Google Shape;96;p19" title="Screenshot 2025-06-15 at 6.36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100" y="1238125"/>
            <a:ext cx="4387050" cy="29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8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Cluster 0: Cautious Consumer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Cluster 1: Curious Consumer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Interventions</a:t>
            </a:r>
            <a:endParaRPr/>
          </a:p>
        </p:txBody>
      </p:sp>
      <p:pic>
        <p:nvPicPr>
          <p:cNvPr id="103" name="Google Shape;103;p20" title="Screenshot 2025-06-15 at 6.43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25" y="1161925"/>
            <a:ext cx="7013450" cy="36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Interventions</a:t>
            </a:r>
            <a:endParaRPr/>
          </a:p>
        </p:txBody>
      </p:sp>
      <p:pic>
        <p:nvPicPr>
          <p:cNvPr id="109" name="Google Shape;109;p21" title="Screenshot 2025-06-15 at 6.43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00" y="1137400"/>
            <a:ext cx="70546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