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5" r:id="rId5"/>
    <p:sldId id="328" r:id="rId6"/>
    <p:sldId id="331" r:id="rId7"/>
    <p:sldId id="341" r:id="rId8"/>
    <p:sldId id="345" r:id="rId9"/>
    <p:sldId id="346" r:id="rId10"/>
    <p:sldId id="347" r:id="rId11"/>
    <p:sldId id="348" r:id="rId12"/>
    <p:sldId id="344" r:id="rId13"/>
    <p:sldId id="340" r:id="rId14"/>
    <p:sldId id="327" r:id="rId15"/>
    <p:sldId id="342" r:id="rId16"/>
    <p:sldId id="343" r:id="rId17"/>
    <p:sldId id="339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205" autoAdjust="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FF95820-84BB-3447-8286-60A51307E7F2}" type="datetimeFigureOut">
              <a:rPr lang="es-ES" smtClean="0"/>
              <a:t>21/04/2023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0E476440-F66F-F947-8EFC-EA5202ACFD2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FC08FC54-6AE4-6A4A-9756-823A0F1BE5A6}" type="datetimeFigureOut">
              <a:rPr lang="es-ES" smtClean="0"/>
              <a:t>21/04/2023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6B79E9EB-07EB-9D44-9F5A-AB1FBECCDD8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259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469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944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26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844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20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540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466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31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161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83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163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262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15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es-ES" sz="2400" cap="all" baseline="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es-ES" sz="6000" spc="300" baseline="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Marcador de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 rtlCol="0"/>
          <a:lstStyle>
            <a:lvl1pPr algn="l">
              <a:lnSpc>
                <a:spcPts val="5760"/>
              </a:lnSpc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es-ES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Marcador de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Marcador de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Marcador de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s-ES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2" name="Marcador de texto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s-ES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3" name="Marcador de texto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s-ES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4" name="Marcador de texto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s-ES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7" name="Marcador de texto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es-ES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es-ES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es-ES" sz="1400"/>
            </a:lvl1pPr>
            <a:lvl2pPr marL="228600">
              <a:defRPr lang="es-ES" sz="1400"/>
            </a:lvl2pPr>
            <a:lvl3pPr marL="457200">
              <a:defRPr lang="es-ES" sz="1400"/>
            </a:lvl3pPr>
            <a:lvl4pPr marL="685800">
              <a:defRPr lang="es-ES" sz="1400"/>
            </a:lvl4pPr>
            <a:lvl5pPr marL="1143000">
              <a:defRPr lang="es-ES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es-ES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es-ES" sz="1400"/>
            </a:lvl1pPr>
            <a:lvl2pPr marL="228600">
              <a:defRPr lang="es-ES" sz="1400"/>
            </a:lvl2pPr>
            <a:lvl3pPr marL="457200">
              <a:defRPr lang="es-ES" sz="1400"/>
            </a:lvl3pPr>
            <a:lvl4pPr marL="685800">
              <a:defRPr lang="es-ES" sz="1400"/>
            </a:lvl4pPr>
            <a:lvl5pPr marL="1143000">
              <a:defRPr lang="es-ES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es-ES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es-ES" sz="1400"/>
            </a:lvl1pPr>
            <a:lvl2pPr marL="228600">
              <a:lnSpc>
                <a:spcPct val="100000"/>
              </a:lnSpc>
              <a:defRPr lang="es-ES" sz="1400"/>
            </a:lvl2pPr>
            <a:lvl3pPr marL="457200">
              <a:lnSpc>
                <a:spcPct val="100000"/>
              </a:lnSpc>
              <a:defRPr lang="es-ES" sz="1400"/>
            </a:lvl3pPr>
            <a:lvl4pPr marL="685800">
              <a:lnSpc>
                <a:spcPct val="100000"/>
              </a:lnSpc>
              <a:defRPr lang="es-ES" sz="1400"/>
            </a:lvl4pPr>
            <a:lvl5pPr marL="1143000">
              <a:lnSpc>
                <a:spcPct val="100000"/>
              </a:lnSpc>
              <a:defRPr lang="es-ES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es-ES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es-ES" sz="1400"/>
            </a:lvl1pPr>
            <a:lvl2pPr marL="228600">
              <a:lnSpc>
                <a:spcPct val="100000"/>
              </a:lnSpc>
              <a:defRPr lang="es-ES" sz="1400"/>
            </a:lvl2pPr>
            <a:lvl3pPr marL="457200">
              <a:lnSpc>
                <a:spcPct val="100000"/>
              </a:lnSpc>
              <a:defRPr lang="es-ES" sz="1400"/>
            </a:lvl3pPr>
            <a:lvl4pPr marL="685800">
              <a:lnSpc>
                <a:spcPct val="100000"/>
              </a:lnSpc>
              <a:defRPr lang="es-ES" sz="1400"/>
            </a:lvl4pPr>
            <a:lvl5pPr marL="1143000">
              <a:lnSpc>
                <a:spcPct val="100000"/>
              </a:lnSpc>
              <a:defRPr lang="es-ES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posición de imagen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texto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es-ES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es-ES" sz="1400"/>
            </a:lvl1pPr>
            <a:lvl2pPr marL="228600">
              <a:lnSpc>
                <a:spcPct val="100000"/>
              </a:lnSpc>
              <a:defRPr lang="es-ES" sz="1400"/>
            </a:lvl2pPr>
            <a:lvl3pPr marL="457200">
              <a:lnSpc>
                <a:spcPct val="100000"/>
              </a:lnSpc>
              <a:defRPr lang="es-ES" sz="1400"/>
            </a:lvl3pPr>
            <a:lvl4pPr marL="685800">
              <a:lnSpc>
                <a:spcPct val="100000"/>
              </a:lnSpc>
              <a:defRPr lang="es-ES" sz="1400"/>
            </a:lvl4pPr>
            <a:lvl5pPr marL="1143000">
              <a:lnSpc>
                <a:spcPct val="100000"/>
              </a:lnSpc>
              <a:defRPr lang="es-ES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3" name="Marcador de posición de imagen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4" name="Marcador de posición de imagen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es-ES" sz="9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es-ES" sz="20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es-ES" sz="105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es-ES" sz="2000" cap="all" baseline="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lvl6pPr>
              <a:defRPr lang="es-ES" sz="2000"/>
            </a:lvl6pPr>
            <a:lvl7pPr>
              <a:defRPr lang="es-ES" sz="2000"/>
            </a:lvl7pPr>
            <a:lvl8pPr>
              <a:defRPr lang="es-ES" sz="2000"/>
            </a:lvl8pPr>
            <a:lvl9pPr>
              <a:defRPr lang="es-ES"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es-ES" sz="3200"/>
            </a:lvl1pPr>
            <a:lvl2pPr marL="457200" indent="0">
              <a:buNone/>
              <a:defRPr lang="es-ES" sz="2800"/>
            </a:lvl2pPr>
            <a:lvl3pPr marL="914400" indent="0">
              <a:buNone/>
              <a:defRPr lang="es-ES" sz="2400"/>
            </a:lvl3pPr>
            <a:lvl4pPr marL="1371600" indent="0">
              <a:buNone/>
              <a:defRPr lang="es-ES" sz="2000"/>
            </a:lvl4pPr>
            <a:lvl5pPr marL="1828800" indent="0">
              <a:buNone/>
              <a:defRPr lang="es-ES" sz="2000"/>
            </a:lvl5pPr>
            <a:lvl6pPr marL="2286000" indent="0">
              <a:buNone/>
              <a:defRPr lang="es-ES" sz="2000"/>
            </a:lvl6pPr>
            <a:lvl7pPr marL="2743200" indent="0">
              <a:buNone/>
              <a:defRPr lang="es-ES" sz="2000"/>
            </a:lvl7pPr>
            <a:lvl8pPr marL="3200400" indent="0">
              <a:buNone/>
              <a:defRPr lang="es-ES" sz="2000"/>
            </a:lvl8pPr>
            <a:lvl9pPr marL="3657600" indent="0">
              <a:buNone/>
              <a:defRPr lang="es-ES"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derechos d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es-ES" spc="300" baseline="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es-ES" sz="2000" cap="all" spc="0" baseline="0"/>
            </a:lvl1pPr>
            <a:lvl2pPr marL="228600">
              <a:defRPr lang="es-ES" spc="0" baseline="0"/>
            </a:lvl2pPr>
            <a:lvl3pPr marL="457200">
              <a:defRPr lang="es-ES" spc="0" baseline="0"/>
            </a:lvl3pPr>
            <a:lvl4pPr marL="685800">
              <a:defRPr lang="es-ES" spc="0" baseline="0"/>
            </a:lvl4pPr>
            <a:lvl5pPr marL="1143000">
              <a:defRPr lang="es-ES" spc="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es-ES" spc="300" baseline="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es-ES" sz="2000" cap="none" spc="0" baseline="0"/>
            </a:lvl1pPr>
            <a:lvl2pPr marL="228600">
              <a:defRPr lang="es-ES" spc="0" baseline="0"/>
            </a:lvl2pPr>
            <a:lvl3pPr marL="457200">
              <a:defRPr lang="es-ES" spc="0" baseline="0"/>
            </a:lvl3pPr>
            <a:lvl4pPr marL="685800">
              <a:defRPr lang="es-ES" spc="0" baseline="0"/>
            </a:lvl4pPr>
            <a:lvl5pPr marL="1143000">
              <a:defRPr lang="es-ES" spc="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3429000"/>
            <a:ext cx="0" cy="2362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ecit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es-ES" sz="4800" spc="300" baseline="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es-ES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es-ES" spc="3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es-ES" spc="0" baseline="0"/>
            </a:lvl1pPr>
            <a:lvl2pPr>
              <a:defRPr lang="es-ES" spc="0" baseline="0"/>
            </a:lvl2pPr>
            <a:lvl3pPr>
              <a:defRPr lang="es-ES" spc="0" baseline="0"/>
            </a:lvl3pPr>
            <a:lvl4pPr>
              <a:defRPr lang="es-ES" spc="0" baseline="0"/>
            </a:lvl4pPr>
            <a:lvl5pPr>
              <a:defRPr lang="es-ES" spc="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es-ES" spc="3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es-ES" spc="0" baseline="0"/>
            </a:lvl1pPr>
            <a:lvl2pPr>
              <a:defRPr lang="es-ES" spc="0" baseline="0"/>
            </a:lvl2pPr>
            <a:lvl3pPr>
              <a:defRPr lang="es-ES" spc="0" baseline="0"/>
            </a:lvl3pPr>
            <a:lvl4pPr>
              <a:defRPr lang="es-ES" spc="0" baseline="0"/>
            </a:lvl4pPr>
            <a:lvl5pPr>
              <a:defRPr lang="es-ES" spc="0" baseline="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 de texto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es-ES" sz="2000" cap="all" spc="200" baseline="0">
                <a:latin typeface="+mj-lt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es-ES" sz="3600" spc="0" baseline="0">
                <a:latin typeface="+mn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posición de imagen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6" name="Marcador de posición de imagen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posición de imagen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Marcador de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es-ES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posición de imagen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6" name="Marcador de posición de imagen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posición de imagen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texto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texto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texto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Marcador de texto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posición de imagen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2" name="Marcador de posición de imagen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3" name="Marcador de posición de imagen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4" name="Marcador de posición de imagen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6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5" name="Marcador de texto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texto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7" name="Marcador de texto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Marcador de texto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Marcador de texto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Marcador de texto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Marcador de texto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2" name="Marcador de texto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es-ES"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pPr rtl="0"/>
            <a:fld id="{75DF2D63-3FF5-D547-96B9-BE9CCD1ABA58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5" name="Marcador de pie de página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s-ES"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3429000"/>
            <a:ext cx="0" cy="2362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Una placa de Petri con algunas cápsulas transparent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3446"/>
            <a:ext cx="10515600" cy="205110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5400" dirty="0"/>
              <a:t>PREDICCIÓN INGRESOS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sz="4000" dirty="0"/>
              <a:t>BASADO EN DATOS DE CENSO DE POBLACIÓN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algn="r" rtl="0"/>
            <a:r>
              <a:rPr lang="es-ES" dirty="0"/>
              <a:t>CARLOS ARAUJO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Marcador de posición de imagen 38" descr="Estructura de DNA blanco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217F23FC-AC97-DC78-C63F-66C5BF23A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9107" y="201168"/>
            <a:ext cx="10071448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2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600" dirty="0"/>
              <a:t>TRANSFORMACIONES</a:t>
            </a:r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629747" y="1591586"/>
            <a:ext cx="2557943" cy="6828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4489FD-4F12-40A7-1EA9-79A941933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b="1" dirty="0"/>
              <a:t>CATEGÓRICAS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6743F76-FD81-DAAA-A5BA-6E77D3B83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b="1" dirty="0"/>
              <a:t>NUMÉRICAS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3429000"/>
            <a:ext cx="0" cy="2362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contenido 24">
            <a:extLst>
              <a:ext uri="{FF2B5EF4-FFF2-40B4-BE49-F238E27FC236}">
                <a16:creationId xmlns:a16="http://schemas.microsoft.com/office/drawing/2014/main" id="{5E908D44-D935-80C9-B811-67ECC42BFA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es-SV" sz="4000" dirty="0"/>
              <a:t>GET DUMMIES</a:t>
            </a:r>
          </a:p>
          <a:p>
            <a:pPr algn="ctr"/>
            <a:r>
              <a:rPr lang="es-SV" dirty="0"/>
              <a:t>DROP FIRST</a:t>
            </a:r>
          </a:p>
        </p:txBody>
      </p:sp>
      <p:sp>
        <p:nvSpPr>
          <p:cNvPr id="28" name="Marcador de contenido 27">
            <a:extLst>
              <a:ext uri="{FF2B5EF4-FFF2-40B4-BE49-F238E27FC236}">
                <a16:creationId xmlns:a16="http://schemas.microsoft.com/office/drawing/2014/main" id="{0F83E29F-B60C-4A49-D344-5C5CDB2571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s-SV" sz="4000" dirty="0"/>
              <a:t>STANDARD SCALER</a:t>
            </a:r>
          </a:p>
        </p:txBody>
      </p:sp>
    </p:spTree>
    <p:extLst>
      <p:ext uri="{BB962C8B-B14F-4D97-AF65-F5344CB8AC3E}">
        <p14:creationId xmlns:p14="http://schemas.microsoft.com/office/powerpoint/2010/main" val="345110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975" y="863600"/>
            <a:ext cx="7376035" cy="9652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/>
              <a:t>APLICACIÓN MODELO  DE PREDICCIÓN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629747" y="1600786"/>
            <a:ext cx="2557943" cy="6644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11</a:t>
            </a:fld>
            <a:endParaRPr lang="es-ES" dirty="0"/>
          </a:p>
        </p:txBody>
      </p:sp>
      <p:pic>
        <p:nvPicPr>
          <p:cNvPr id="7" name="Marcador de posición de imagen 6" descr="Pipeta sobre tres frascos de vidrio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891" y="2279903"/>
            <a:ext cx="5539754" cy="3924047"/>
          </a:xfrm>
        </p:spPr>
        <p:txBody>
          <a:bodyPr rtlCol="0"/>
          <a:lstStyle>
            <a:defPPr>
              <a:defRPr lang="es-ES"/>
            </a:defPPr>
          </a:lstStyle>
          <a:p>
            <a:pPr marL="0" indent="0" rtl="0">
              <a:lnSpc>
                <a:spcPts val="2400"/>
              </a:lnSpc>
              <a:buNone/>
            </a:pPr>
            <a:r>
              <a:rPr lang="es-ES" sz="2000" b="1" spc="0" dirty="0"/>
              <a:t>MÉTODO ESTADÍSTICO </a:t>
            </a:r>
            <a:r>
              <a:rPr lang="es-ES" sz="2400" b="1" i="1" u="sng" spc="0" dirty="0"/>
              <a:t>DE REGRESIÓN LOGÍSTICA</a:t>
            </a:r>
          </a:p>
          <a:p>
            <a:pPr marL="0" indent="0" rtl="0">
              <a:lnSpc>
                <a:spcPts val="2400"/>
              </a:lnSpc>
              <a:buNone/>
            </a:pPr>
            <a:r>
              <a:rPr lang="es-ES" sz="1600" b="1" dirty="0"/>
              <a:t>SCIKIT-LEARN</a:t>
            </a:r>
          </a:p>
          <a:p>
            <a:pPr marL="0" indent="0" rtl="0">
              <a:lnSpc>
                <a:spcPts val="2400"/>
              </a:lnSpc>
              <a:buNone/>
            </a:pPr>
            <a:endParaRPr lang="es-ES" sz="1600" b="1" spc="0" dirty="0"/>
          </a:p>
          <a:p>
            <a:pPr marL="0" indent="0" rtl="0">
              <a:lnSpc>
                <a:spcPts val="2400"/>
              </a:lnSpc>
              <a:buNone/>
            </a:pPr>
            <a:r>
              <a:rPr lang="es-ES" sz="2400" b="1" dirty="0"/>
              <a:t>		0.8344 EN TEST</a:t>
            </a:r>
            <a:endParaRPr lang="es-ES" dirty="0"/>
          </a:p>
          <a:p>
            <a:pPr marL="0" indent="0" rtl="0">
              <a:lnSpc>
                <a:spcPts val="2400"/>
              </a:lnSpc>
              <a:buNone/>
            </a:pPr>
            <a:endParaRPr lang="es-ES" dirty="0"/>
          </a:p>
          <a:p>
            <a:pPr marL="0" indent="0" rtl="0">
              <a:lnSpc>
                <a:spcPts val="2400"/>
              </a:lnSpc>
              <a:buNone/>
            </a:pPr>
            <a:r>
              <a:rPr lang="es-ES" sz="2000" spc="0" dirty="0"/>
              <a:t>	</a:t>
            </a:r>
            <a:r>
              <a:rPr lang="es-ES" b="1" spc="0" dirty="0"/>
              <a:t>TARGET TIPO :</a:t>
            </a:r>
          </a:p>
          <a:p>
            <a:pPr marL="0" indent="0" rtl="0">
              <a:lnSpc>
                <a:spcPts val="2400"/>
              </a:lnSpc>
              <a:buNone/>
            </a:pPr>
            <a:endParaRPr lang="es-ES" dirty="0"/>
          </a:p>
          <a:p>
            <a:pPr marL="0" indent="0" rtl="0">
              <a:lnSpc>
                <a:spcPts val="2400"/>
              </a:lnSpc>
              <a:buNone/>
            </a:pPr>
            <a:r>
              <a:rPr lang="es-ES" sz="2000" spc="0" dirty="0"/>
              <a:t>		</a:t>
            </a:r>
            <a:r>
              <a:rPr lang="es-ES" sz="2800" spc="0" dirty="0"/>
              <a:t>CATEGÓRICA</a:t>
            </a:r>
          </a:p>
          <a:p>
            <a:pPr marL="0" indent="0" rtl="0">
              <a:lnSpc>
                <a:spcPts val="2400"/>
              </a:lnSpc>
              <a:buNone/>
            </a:pPr>
            <a:r>
              <a:rPr lang="es-ES" dirty="0"/>
              <a:t>	</a:t>
            </a:r>
          </a:p>
          <a:p>
            <a:pPr marL="0" indent="0" rtl="0">
              <a:lnSpc>
                <a:spcPts val="2400"/>
              </a:lnSpc>
              <a:buNone/>
            </a:pPr>
            <a:r>
              <a:rPr lang="es-ES" sz="2000" spc="0" dirty="0"/>
              <a:t>		</a:t>
            </a:r>
            <a:r>
              <a:rPr lang="es-ES" sz="2400" spc="0" dirty="0"/>
              <a:t>BINARIA</a:t>
            </a:r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189" y="388873"/>
            <a:ext cx="4689010" cy="53035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4400" u="sng" dirty="0"/>
              <a:t>CONCLUSIÓN</a:t>
            </a:r>
            <a:r>
              <a:rPr lang="es-ES" dirty="0"/>
              <a:t> 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629746" y="1550395"/>
            <a:ext cx="2557942" cy="7652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tíPREDICCIÓN</a:t>
            </a:r>
            <a:r>
              <a:rPr lang="es-ES" dirty="0"/>
              <a:t> DE INGRESOS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03973" y="1134533"/>
            <a:ext cx="6519672" cy="438996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400" b="1" dirty="0">
                <a:ea typeface="+mn-lt"/>
                <a:cs typeface="+mn-lt"/>
              </a:rPr>
              <a:t>EL MODELO DE PREDICCIÓN DE INGRESOS TIENE UN </a:t>
            </a:r>
            <a:r>
              <a:rPr lang="es-ES" sz="2800" b="1" dirty="0">
                <a:ea typeface="+mn-lt"/>
                <a:cs typeface="+mn-lt"/>
              </a:rPr>
              <a:t>83.44%</a:t>
            </a:r>
            <a:r>
              <a:rPr lang="es-ES" sz="2400" b="1" dirty="0">
                <a:ea typeface="+mn-lt"/>
                <a:cs typeface="+mn-lt"/>
              </a:rPr>
              <a:t> DE EFECTIVIDAD</a:t>
            </a:r>
          </a:p>
          <a:p>
            <a:pPr rtl="0"/>
            <a:endParaRPr lang="es-ES" dirty="0">
              <a:ea typeface="+mn-lt"/>
              <a:cs typeface="+mn-lt"/>
            </a:endParaRPr>
          </a:p>
          <a:p>
            <a:pPr rtl="0"/>
            <a:r>
              <a:rPr lang="es-ES" dirty="0">
                <a:ea typeface="+mn-lt"/>
                <a:cs typeface="+mn-lt"/>
              </a:rPr>
              <a:t>PERO,</a:t>
            </a:r>
          </a:p>
          <a:p>
            <a:pPr rtl="0"/>
            <a:endParaRPr lang="es-ES" dirty="0">
              <a:ea typeface="+mn-lt"/>
              <a:cs typeface="+mn-lt"/>
            </a:endParaRPr>
          </a:p>
          <a:p>
            <a:pPr rtl="0"/>
            <a:r>
              <a:rPr lang="es-ES" sz="2800" b="1" dirty="0">
                <a:ea typeface="+mn-lt"/>
                <a:cs typeface="+mn-lt"/>
              </a:rPr>
              <a:t>SOLO ES POSIBLE DETERMINAR LA PREDICCIÓN DE INGRESOS MAYORES A $50,000</a:t>
            </a:r>
          </a:p>
          <a:p>
            <a:pPr rtl="0"/>
            <a:endParaRPr lang="es-ES" sz="2800" b="1" dirty="0">
              <a:ea typeface="+mn-lt"/>
              <a:cs typeface="+mn-lt"/>
            </a:endParaRPr>
          </a:p>
          <a:p>
            <a:pPr rtl="0"/>
            <a:r>
              <a:rPr lang="es-ES" sz="2800" b="1" dirty="0">
                <a:ea typeface="+mn-lt"/>
                <a:cs typeface="+mn-lt"/>
              </a:rPr>
              <a:t> EN UN </a:t>
            </a:r>
            <a:r>
              <a:rPr lang="es-ES" sz="2800" b="1" u="sng" dirty="0">
                <a:ea typeface="+mn-lt"/>
                <a:cs typeface="+mn-lt"/>
              </a:rPr>
              <a:t>70.25%</a:t>
            </a:r>
            <a:r>
              <a:rPr lang="es-ES" sz="2800" b="1" dirty="0">
                <a:ea typeface="+mn-lt"/>
                <a:cs typeface="+mn-lt"/>
              </a:rPr>
              <a:t> DE LOS CASOS</a:t>
            </a:r>
            <a:r>
              <a:rPr lang="es-ES" sz="2800" dirty="0">
                <a:ea typeface="+mn-lt"/>
                <a:cs typeface="+mn-lt"/>
              </a:rPr>
              <a:t> </a:t>
            </a:r>
          </a:p>
          <a:p>
            <a:pPr rtl="0"/>
            <a:r>
              <a:rPr lang="es-ES" dirty="0">
                <a:ea typeface="+mn-lt"/>
                <a:cs typeface="+mn-lt"/>
              </a:rPr>
              <a:t> </a:t>
            </a:r>
            <a:endParaRPr lang="es-ES" sz="2000" spc="0" dirty="0">
              <a:ea typeface="+mn-lt"/>
              <a:cs typeface="+mn-lt"/>
            </a:endParaRPr>
          </a:p>
        </p:txBody>
      </p:sp>
      <p:pic>
        <p:nvPicPr>
          <p:cNvPr id="7" name="Marcador de posición de imagen 6" descr="Tubos de ensayo con un tubo de ensayo de color naranja con gotas">
            <a:extLst>
              <a:ext uri="{FF2B5EF4-FFF2-40B4-BE49-F238E27FC236}">
                <a16:creationId xmlns:a16="http://schemas.microsoft.com/office/drawing/2014/main" id="{70A9CAB5-92AE-2C08-1CA8-8B55D552EE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1216" y="5330952"/>
            <a:ext cx="6519672" cy="1527048"/>
          </a:xfrm>
          <a:custGeom>
            <a:avLst/>
            <a:gdLst>
              <a:gd name="connsiteX0" fmla="*/ 0 w 6515097"/>
              <a:gd name="connsiteY0" fmla="*/ 0 h 2133600"/>
              <a:gd name="connsiteX1" fmla="*/ 6515097 w 6515097"/>
              <a:gd name="connsiteY1" fmla="*/ 0 h 2133600"/>
              <a:gd name="connsiteX2" fmla="*/ 6515097 w 6515097"/>
              <a:gd name="connsiteY2" fmla="*/ 2133600 h 2133600"/>
              <a:gd name="connsiteX3" fmla="*/ 0 w 6515097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097" h="2133600">
                <a:moveTo>
                  <a:pt x="0" y="0"/>
                </a:moveTo>
                <a:lnTo>
                  <a:pt x="6515097" y="0"/>
                </a:lnTo>
                <a:lnTo>
                  <a:pt x="6515097" y="2133600"/>
                </a:lnTo>
                <a:lnTo>
                  <a:pt x="0" y="21336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371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3" y="609600"/>
            <a:ext cx="9685867" cy="53035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4000" dirty="0"/>
              <a:t>MATRIZ DE CONFUSIÓN 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629746" y="1550395"/>
            <a:ext cx="2557942" cy="7652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13</a:t>
            </a:fld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6133" y="1913467"/>
            <a:ext cx="8365067" cy="341748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sz="2000" spc="0" dirty="0">
              <a:ea typeface="+mn-lt"/>
              <a:cs typeface="+mn-lt"/>
            </a:endParaRPr>
          </a:p>
        </p:txBody>
      </p:sp>
      <p:pic>
        <p:nvPicPr>
          <p:cNvPr id="7" name="Marcador de posición de imagen 6" descr="Tubos de ensayo con un tubo de ensayo de color naranja con gotas">
            <a:extLst>
              <a:ext uri="{FF2B5EF4-FFF2-40B4-BE49-F238E27FC236}">
                <a16:creationId xmlns:a16="http://schemas.microsoft.com/office/drawing/2014/main" id="{70A9CAB5-92AE-2C08-1CA8-8B55D552EE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1216" y="5330952"/>
            <a:ext cx="6519672" cy="1527048"/>
          </a:xfrm>
          <a:custGeom>
            <a:avLst/>
            <a:gdLst>
              <a:gd name="connsiteX0" fmla="*/ 0 w 6515097"/>
              <a:gd name="connsiteY0" fmla="*/ 0 h 2133600"/>
              <a:gd name="connsiteX1" fmla="*/ 6515097 w 6515097"/>
              <a:gd name="connsiteY1" fmla="*/ 0 h 2133600"/>
              <a:gd name="connsiteX2" fmla="*/ 6515097 w 6515097"/>
              <a:gd name="connsiteY2" fmla="*/ 2133600 h 2133600"/>
              <a:gd name="connsiteX3" fmla="*/ 0 w 6515097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097" h="2133600">
                <a:moveTo>
                  <a:pt x="0" y="0"/>
                </a:moveTo>
                <a:lnTo>
                  <a:pt x="6515097" y="0"/>
                </a:lnTo>
                <a:lnTo>
                  <a:pt x="6515097" y="2133600"/>
                </a:lnTo>
                <a:lnTo>
                  <a:pt x="0" y="2133600"/>
                </a:lnTo>
                <a:close/>
              </a:path>
            </a:pathLst>
          </a:custGeom>
        </p:spPr>
      </p:pic>
      <p:pic>
        <p:nvPicPr>
          <p:cNvPr id="8" name="Imagen 7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12351923-04A3-627F-84DE-2D70769F7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117" y="2946400"/>
            <a:ext cx="7763275" cy="17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descr="Estructura de DNA blanco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ítulo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Gracias </a:t>
            </a:r>
          </a:p>
        </p:txBody>
      </p:sp>
      <p:pic>
        <p:nvPicPr>
          <p:cNvPr id="22" name="Marcador de posición de imagen 25" descr="Bacterias cultivadas en una placa de Petri para un laboratorio o una investigación científica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612C5B-8FF3-E47C-7D7C-C18756E67F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Estructura de DNA blanco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7048" y="832103"/>
            <a:ext cx="9144000" cy="4992963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2848314"/>
            <a:ext cx="8110728" cy="960540"/>
          </a:xfrm>
        </p:spPr>
        <p:txBody>
          <a:bodyPr rtlCol="0"/>
          <a:lstStyle>
            <a:defPPr>
              <a:defRPr lang="es-ES"/>
            </a:defPPr>
          </a:lstStyle>
          <a:p>
            <a:pPr algn="just" rtl="0"/>
            <a:r>
              <a:rPr lang="es-ES" sz="3200" dirty="0"/>
              <a:t>OBJETIVO:</a:t>
            </a:r>
            <a:br>
              <a:rPr lang="es-ES" sz="3200" dirty="0"/>
            </a:br>
            <a:br>
              <a:rPr lang="es-ES" dirty="0"/>
            </a:br>
            <a:r>
              <a:rPr lang="es-ES" sz="3600" dirty="0"/>
              <a:t>DETERMINAR SI UNA PERSONA</a:t>
            </a:r>
            <a:br>
              <a:rPr lang="es-ES" sz="3600" dirty="0"/>
            </a:br>
            <a:br>
              <a:rPr lang="es-ES" sz="3600" dirty="0"/>
            </a:br>
            <a:r>
              <a:rPr lang="es-ES" sz="3600" dirty="0"/>
              <a:t>TIENE INGRESOS SUPERIORES </a:t>
            </a:r>
            <a:br>
              <a:rPr lang="es-ES" sz="3600" dirty="0"/>
            </a:br>
            <a:br>
              <a:rPr lang="es-ES" sz="3600" dirty="0"/>
            </a:br>
            <a:r>
              <a:rPr lang="es-ES" sz="3600" dirty="0"/>
              <a:t>A $50,000, A PARTIR DE DATOS </a:t>
            </a:r>
            <a:br>
              <a:rPr lang="es-ES" sz="3600" dirty="0"/>
            </a:br>
            <a:br>
              <a:rPr lang="es-ES" sz="3600" dirty="0"/>
            </a:br>
            <a:r>
              <a:rPr lang="es-ES" sz="3600" dirty="0"/>
              <a:t>DEL CENSO DE POBLACIÓN</a:t>
            </a:r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posición de imagen 12" descr="Tubos de ensayo con un tubo de ensayo de color naranja con gotas">
            <a:extLst>
              <a:ext uri="{FF2B5EF4-FFF2-40B4-BE49-F238E27FC236}">
                <a16:creationId xmlns:a16="http://schemas.microsoft.com/office/drawing/2014/main" id="{B085A606-2989-65E2-7F4F-7E3355B776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629746" y="1634284"/>
            <a:ext cx="2557941" cy="59747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Tpredicción</a:t>
            </a:r>
            <a:r>
              <a:rPr lang="es-ES" dirty="0"/>
              <a:t> de ingresos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3</a:t>
            </a:fld>
            <a:endParaRPr lang="es-ES" dirty="0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0A973737-7C6A-218D-016A-5AAC061B8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637331"/>
              </p:ext>
            </p:extLst>
          </p:nvPr>
        </p:nvGraphicFramePr>
        <p:xfrm>
          <a:off x="4707467" y="1168400"/>
          <a:ext cx="7134043" cy="5211228"/>
        </p:xfrm>
        <a:graphic>
          <a:graphicData uri="http://schemas.openxmlformats.org/drawingml/2006/table">
            <a:tbl>
              <a:tblPr/>
              <a:tblGrid>
                <a:gridCol w="2475281">
                  <a:extLst>
                    <a:ext uri="{9D8B030D-6E8A-4147-A177-3AD203B41FA5}">
                      <a16:colId xmlns:a16="http://schemas.microsoft.com/office/drawing/2014/main" val="2716574696"/>
                    </a:ext>
                  </a:extLst>
                </a:gridCol>
                <a:gridCol w="1569691">
                  <a:extLst>
                    <a:ext uri="{9D8B030D-6E8A-4147-A177-3AD203B41FA5}">
                      <a16:colId xmlns:a16="http://schemas.microsoft.com/office/drawing/2014/main" val="3763588139"/>
                    </a:ext>
                  </a:extLst>
                </a:gridCol>
                <a:gridCol w="3089071">
                  <a:extLst>
                    <a:ext uri="{9D8B030D-6E8A-4147-A177-3AD203B41FA5}">
                      <a16:colId xmlns:a16="http://schemas.microsoft.com/office/drawing/2014/main" val="423288822"/>
                    </a:ext>
                  </a:extLst>
                </a:gridCol>
              </a:tblGrid>
              <a:tr h="27763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 DE VARIABLES</a:t>
                      </a:r>
                    </a:p>
                  </a:txBody>
                  <a:tcPr marL="7528" marR="7528" marT="75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67157"/>
                  </a:ext>
                </a:extLst>
              </a:tr>
              <a:tr h="277639">
                <a:tc>
                  <a:txBody>
                    <a:bodyPr/>
                    <a:lstStyle/>
                    <a:p>
                      <a:pPr algn="ctr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779271"/>
                  </a:ext>
                </a:extLst>
              </a:tr>
              <a:tr h="268963"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CANTIDAD NUMERICA: 6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455033"/>
                  </a:ext>
                </a:extLst>
              </a:tr>
              <a:tr h="268963"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NUMERICA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edad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127211"/>
                  </a:ext>
                </a:extLst>
              </a:tr>
              <a:tr h="465337"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NUMERICA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fnlwgt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estimación de ponderación o peso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781266"/>
                  </a:ext>
                </a:extLst>
              </a:tr>
              <a:tr h="242934"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NUMERICA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education_num</a:t>
                      </a:r>
                      <a:endParaRPr lang="es-SV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grado académico en numero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628248"/>
                  </a:ext>
                </a:extLst>
              </a:tr>
              <a:tr h="242934"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NUMERICA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capital_gain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ganacia de capital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735552"/>
                  </a:ext>
                </a:extLst>
              </a:tr>
              <a:tr h="242934"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NUMERICA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capital_loss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pérdida de capital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531838"/>
                  </a:ext>
                </a:extLst>
              </a:tr>
              <a:tr h="242934"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NUMERICA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hours_per_week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horas por semana trabajadas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292270"/>
                  </a:ext>
                </a:extLst>
              </a:tr>
              <a:tr h="242934"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628771"/>
                  </a:ext>
                </a:extLst>
              </a:tr>
              <a:tr h="242934"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CANTIDAD CATEGORICA: 9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164685"/>
                  </a:ext>
                </a:extLst>
              </a:tr>
              <a:tr h="242934"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workclass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clase de trabajo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286864"/>
                  </a:ext>
                </a:extLst>
              </a:tr>
              <a:tr h="242934"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grado académico en texto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612299"/>
                  </a:ext>
                </a:extLst>
              </a:tr>
              <a:tr h="242934"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marital_status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 civil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219939"/>
                  </a:ext>
                </a:extLst>
              </a:tr>
              <a:tr h="242934"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occupation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ocupación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675606"/>
                  </a:ext>
                </a:extLst>
              </a:tr>
              <a:tr h="242934"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relationship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posición dentro del hogar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974636"/>
                  </a:ext>
                </a:extLst>
              </a:tr>
              <a:tr h="242934"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raza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51796"/>
                  </a:ext>
                </a:extLst>
              </a:tr>
              <a:tr h="242934"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género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398930"/>
                  </a:ext>
                </a:extLst>
              </a:tr>
              <a:tr h="242934"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native_country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país de origen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246509"/>
                  </a:ext>
                </a:extLst>
              </a:tr>
              <a:tr h="251611"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 (TARGET)</a:t>
                      </a:r>
                    </a:p>
                  </a:txBody>
                  <a:tcPr marL="7528" marR="7528" marT="7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2438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A6DE7B00-A365-6BC4-24A3-D92DED918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26639"/>
              </p:ext>
            </p:extLst>
          </p:nvPr>
        </p:nvGraphicFramePr>
        <p:xfrm>
          <a:off x="877824" y="2235201"/>
          <a:ext cx="3543300" cy="25579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1148997730"/>
                    </a:ext>
                  </a:extLst>
                </a:gridCol>
              </a:tblGrid>
              <a:tr h="521364">
                <a:tc>
                  <a:txBody>
                    <a:bodyPr/>
                    <a:lstStyle/>
                    <a:p>
                      <a:pPr algn="ctr" fontAlgn="b"/>
                      <a:r>
                        <a:rPr lang="es-SV" sz="1800" u="none" strike="noStrike">
                          <a:effectLst/>
                        </a:rPr>
                        <a:t>DATASET</a:t>
                      </a:r>
                      <a:endParaRPr lang="es-SV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443885"/>
                  </a:ext>
                </a:extLst>
              </a:tr>
              <a:tr h="521364">
                <a:tc>
                  <a:txBody>
                    <a:bodyPr/>
                    <a:lstStyle/>
                    <a:p>
                      <a:pPr algn="l" fontAlgn="b"/>
                      <a:r>
                        <a:rPr lang="es-SV" sz="1800" u="none" strike="noStrike" dirty="0">
                          <a:effectLst/>
                        </a:rPr>
                        <a:t>CENSO DE POBLACION EEUU 1994</a:t>
                      </a:r>
                      <a:endParaRPr lang="es-SV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7716018"/>
                  </a:ext>
                </a:extLst>
              </a:tr>
              <a:tr h="505071">
                <a:tc>
                  <a:txBody>
                    <a:bodyPr/>
                    <a:lstStyle/>
                    <a:p>
                      <a:pPr algn="l" fontAlgn="b"/>
                      <a:r>
                        <a:rPr lang="es-SV" sz="1800" u="none" strike="noStrike">
                          <a:effectLst/>
                        </a:rPr>
                        <a:t> </a:t>
                      </a:r>
                      <a:endParaRPr lang="es-SV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930130"/>
                  </a:ext>
                </a:extLst>
              </a:tr>
              <a:tr h="505071">
                <a:tc>
                  <a:txBody>
                    <a:bodyPr/>
                    <a:lstStyle/>
                    <a:p>
                      <a:pPr algn="l" fontAlgn="b"/>
                      <a:r>
                        <a:rPr lang="es-SV" sz="1800" u="none" strike="noStrike" dirty="0">
                          <a:effectLst/>
                        </a:rPr>
                        <a:t>NUMERO DE REGISTROS ==&gt; 32,561</a:t>
                      </a:r>
                      <a:endParaRPr lang="es-SV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7595887"/>
                  </a:ext>
                </a:extLst>
              </a:tr>
              <a:tr h="505071">
                <a:tc>
                  <a:txBody>
                    <a:bodyPr/>
                    <a:lstStyle/>
                    <a:p>
                      <a:pPr algn="l" fontAlgn="b"/>
                      <a:r>
                        <a:rPr lang="es-SV" sz="1800" u="none" strike="noStrike" dirty="0">
                          <a:effectLst/>
                        </a:rPr>
                        <a:t>NUMERO DE VARIABLES ==&gt;       15</a:t>
                      </a:r>
                      <a:endParaRPr lang="es-SV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0078857"/>
                  </a:ext>
                </a:extLst>
              </a:tr>
            </a:tbl>
          </a:graphicData>
        </a:graphic>
      </p:graphicFrame>
      <p:sp>
        <p:nvSpPr>
          <p:cNvPr id="14" name="Título 2">
            <a:extLst>
              <a:ext uri="{FF2B5EF4-FFF2-40B4-BE49-F238E27FC236}">
                <a16:creationId xmlns:a16="http://schemas.microsoft.com/office/drawing/2014/main" id="{362CA7EC-04B8-24EB-AD4C-273C82AB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 PARTIR DE DATOS</a:t>
            </a:r>
          </a:p>
        </p:txBody>
      </p:sp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3520440"/>
            <a:ext cx="4406066" cy="23225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600" dirty="0"/>
              <a:t>Cómo </a:t>
            </a:r>
            <a:br>
              <a:rPr lang="es-ES" sz="3600" dirty="0"/>
            </a:br>
            <a:r>
              <a:rPr lang="es-ES" sz="3600" dirty="0"/>
              <a:t>llegaron allí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1640E3-ACD2-7360-A022-281862D314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629746" y="1483282"/>
            <a:ext cx="2557941" cy="89947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4</a:t>
            </a:fld>
            <a:endParaRPr lang="es-ES" dirty="0"/>
          </a:p>
        </p:txBody>
      </p:sp>
      <p:pic>
        <p:nvPicPr>
          <p:cNvPr id="15" name="Marcador de posición de imagen 17" descr="Nervio con relleno sólido">
            <a:extLst>
              <a:ext uri="{FF2B5EF4-FFF2-40B4-BE49-F238E27FC236}">
                <a16:creationId xmlns:a16="http://schemas.microsoft.com/office/drawing/2014/main" id="{D6EBC2A8-A6B3-B04E-41A4-25A9A0676AD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245225" y="704850"/>
            <a:ext cx="914400" cy="914400"/>
          </a:xfr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559EBB-1744-14F2-6EEA-D5BDC030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237996"/>
            <a:ext cx="4114800" cy="6672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000" dirty="0">
                <a:effectLst/>
              </a:rPr>
              <a:t>LIMPIEZA de datos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D9F940-BA56-74F7-87F0-7199A77BB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773936"/>
          </a:xfrm>
        </p:spPr>
        <p:txBody>
          <a:bodyPr rtlCol="0"/>
          <a:lstStyle>
            <a:defPPr>
              <a:defRPr lang="es-ES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CORRECCION NOMBRES ENCABEZADOS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NO NULOS, NO VACIOS, NO DUPLICADOS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EXPLORACIÓN VARIABLES (eliminación)</a:t>
            </a:r>
          </a:p>
          <a:p>
            <a:pPr marL="514350" lvl="1" indent="-285750"/>
            <a:r>
              <a:rPr lang="es-ES" dirty="0" err="1">
                <a:latin typeface="+mj-lt"/>
              </a:rPr>
              <a:t>education</a:t>
            </a:r>
            <a:r>
              <a:rPr lang="es-ES" dirty="0">
                <a:latin typeface="+mj-lt"/>
              </a:rPr>
              <a:t>  y </a:t>
            </a:r>
            <a:r>
              <a:rPr lang="es-ES" dirty="0" err="1">
                <a:latin typeface="+mj-lt"/>
              </a:rPr>
              <a:t>education_num</a:t>
            </a:r>
            <a:r>
              <a:rPr lang="es-ES" dirty="0">
                <a:latin typeface="+mj-lt"/>
              </a:rPr>
              <a:t> </a:t>
            </a:r>
          </a:p>
          <a:p>
            <a:pPr marL="514350" lvl="1" indent="-285750"/>
            <a:r>
              <a:rPr lang="es-ES" dirty="0" err="1">
                <a:latin typeface="+mj-lt"/>
              </a:rPr>
              <a:t>capital_gain</a:t>
            </a:r>
            <a:r>
              <a:rPr lang="es-ES" dirty="0">
                <a:latin typeface="+mj-lt"/>
              </a:rPr>
              <a:t>  91.7% con ceros</a:t>
            </a:r>
          </a:p>
          <a:p>
            <a:pPr marL="514350" lvl="1" indent="-285750"/>
            <a:r>
              <a:rPr lang="es-ES" dirty="0" err="1">
                <a:latin typeface="+mj-lt"/>
              </a:rPr>
              <a:t>capital_loss</a:t>
            </a:r>
            <a:r>
              <a:rPr lang="es-ES" dirty="0">
                <a:latin typeface="+mj-lt"/>
              </a:rPr>
              <a:t>  95.3% con ceros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s-ES" dirty="0">
              <a:latin typeface="+mj-lt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6" name="Marcador de posición de imagen 19" descr="Microscopio con relleno sólido">
            <a:extLst>
              <a:ext uri="{FF2B5EF4-FFF2-40B4-BE49-F238E27FC236}">
                <a16:creationId xmlns:a16="http://schemas.microsoft.com/office/drawing/2014/main" id="{5231DDDB-E29E-8882-E71C-20340171D8D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245225" y="3273425"/>
            <a:ext cx="914400" cy="914400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1A83F6-ADD2-533E-DD3D-2171EC6F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000" dirty="0"/>
              <a:t>Visualización gráfica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7DB5B2-8F12-4C2A-D018-C12FD1616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832104"/>
          </a:xfrm>
        </p:spPr>
        <p:txBody>
          <a:bodyPr rtlCol="0"/>
          <a:lstStyle>
            <a:defPPr>
              <a:defRPr lang="es-ES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+mj-lt"/>
              </a:rPr>
              <a:t>DETECCION OUTLIERS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NO MEJORA ELIMINARLOS. </a:t>
            </a:r>
          </a:p>
          <a:p>
            <a:pPr marL="514350" lvl="1" indent="-285750"/>
            <a:r>
              <a:rPr lang="es-ES" dirty="0">
                <a:latin typeface="+mj-lt"/>
              </a:rPr>
              <a:t>Reduce cantidad registros 36k a 23k</a:t>
            </a:r>
          </a:p>
          <a:p>
            <a:pPr rtl="0"/>
            <a:endParaRPr lang="es-ES" dirty="0"/>
          </a:p>
        </p:txBody>
      </p:sp>
      <p:pic>
        <p:nvPicPr>
          <p:cNvPr id="17" name="Marcador de posición de imagen 21" descr="Esquema de los tubos de ensayo">
            <a:extLst>
              <a:ext uri="{FF2B5EF4-FFF2-40B4-BE49-F238E27FC236}">
                <a16:creationId xmlns:a16="http://schemas.microsoft.com/office/drawing/2014/main" id="{488A4C2A-F5B5-FAD1-D810-289B2092FF6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6245225" y="5165725"/>
            <a:ext cx="914400" cy="914400"/>
          </a:xfr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A508684D-1AA5-491C-E832-1EB26568C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Revisión correlaciones</a:t>
            </a:r>
            <a:endParaRPr lang="es-ES" sz="2000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FE9FCFF-DB0B-28A0-AC61-CFCB265C5B3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4273296" cy="905256"/>
          </a:xfrm>
        </p:spPr>
        <p:txBody>
          <a:bodyPr rtlCol="0"/>
          <a:lstStyle>
            <a:defPPr>
              <a:defRPr lang="es-ES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+mj-lt"/>
              </a:rPr>
              <a:t>NO EXISTENCIA DE CORRELACIONES</a:t>
            </a:r>
            <a:endParaRPr lang="es-ES" dirty="0">
              <a:latin typeface="+mj-lt"/>
            </a:endParaRPr>
          </a:p>
          <a:p>
            <a:pPr rtl="0"/>
            <a:endParaRPr lang="es-ES" dirty="0"/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901DA7C5-F9C7-C466-DE80-F2A26A945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77575"/>
              </p:ext>
            </p:extLst>
          </p:nvPr>
        </p:nvGraphicFramePr>
        <p:xfrm>
          <a:off x="2065441" y="1661541"/>
          <a:ext cx="1998559" cy="1013926"/>
        </p:xfrm>
        <a:graphic>
          <a:graphicData uri="http://schemas.openxmlformats.org/drawingml/2006/table">
            <a:tbl>
              <a:tblPr/>
              <a:tblGrid>
                <a:gridCol w="1998559">
                  <a:extLst>
                    <a:ext uri="{9D8B030D-6E8A-4147-A177-3AD203B41FA5}">
                      <a16:colId xmlns:a16="http://schemas.microsoft.com/office/drawing/2014/main" val="1027065166"/>
                    </a:ext>
                  </a:extLst>
                </a:gridCol>
              </a:tblGrid>
              <a:tr h="506963">
                <a:tc>
                  <a:txBody>
                    <a:bodyPr/>
                    <a:lstStyle/>
                    <a:p>
                      <a:pPr algn="ctr" fontAlgn="b"/>
                      <a:r>
                        <a:rPr lang="es-SV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TRATAMIENTO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878140"/>
                  </a:ext>
                </a:extLst>
              </a:tr>
              <a:tr h="506963">
                <a:tc>
                  <a:txBody>
                    <a:bodyPr/>
                    <a:lstStyle/>
                    <a:p>
                      <a:pPr algn="ctr" fontAlgn="b"/>
                      <a:r>
                        <a:rPr lang="es-SV" sz="28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NUMÉRICOS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946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40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629747" y="1600786"/>
            <a:ext cx="2557943" cy="6644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7" name="Marcador de posición de imagen 6" descr="Pipeta sobre tres frascos de vidrio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pic>
        <p:nvPicPr>
          <p:cNvPr id="10" name="Marcador de contenido 9" descr="Un texto con letras negras&#10;&#10;Descripción generada automáticamente">
            <a:extLst>
              <a:ext uri="{FF2B5EF4-FFF2-40B4-BE49-F238E27FC236}">
                <a16:creationId xmlns:a16="http://schemas.microsoft.com/office/drawing/2014/main" id="{4EE5CF4D-2C35-5706-FAA7-BCBBE9814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86513" y="2701925"/>
            <a:ext cx="3667125" cy="2895600"/>
          </a:xfr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2253C73D-B572-2DC9-21C2-531A8A0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3200" dirty="0"/>
              <a:t>NULOS / NOMBRES</a:t>
            </a:r>
          </a:p>
        </p:txBody>
      </p:sp>
    </p:spTree>
    <p:extLst>
      <p:ext uri="{BB962C8B-B14F-4D97-AF65-F5344CB8AC3E}">
        <p14:creationId xmlns:p14="http://schemas.microsoft.com/office/powerpoint/2010/main" val="407355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629747" y="1600786"/>
            <a:ext cx="2557943" cy="6644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7" name="Marcador de posición de imagen 6" descr="Pipeta sobre tres frascos de vidrio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2253C73D-B572-2DC9-21C2-531A8A0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3200" dirty="0"/>
              <a:t>MISMAS VARIABLES</a:t>
            </a:r>
          </a:p>
        </p:txBody>
      </p:sp>
      <p:pic>
        <p:nvPicPr>
          <p:cNvPr id="9" name="Marcador de contenido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9768CB19-C257-C5B5-CB5D-B80A4BD9A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68356" y="3096419"/>
            <a:ext cx="2324100" cy="2905125"/>
          </a:xfrm>
        </p:spPr>
      </p:pic>
    </p:spTree>
    <p:extLst>
      <p:ext uri="{BB962C8B-B14F-4D97-AF65-F5344CB8AC3E}">
        <p14:creationId xmlns:p14="http://schemas.microsoft.com/office/powerpoint/2010/main" val="4302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629747" y="1600786"/>
            <a:ext cx="2557943" cy="6644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7" name="Marcador de posición de imagen 6" descr="Pipeta sobre tres frascos de vidrio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2253C73D-B572-2DC9-21C2-531A8A0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3200" dirty="0"/>
              <a:t>OUTLIERS</a:t>
            </a:r>
          </a:p>
        </p:txBody>
      </p:sp>
      <p:pic>
        <p:nvPicPr>
          <p:cNvPr id="9" name="Marcador de contenido 8" descr="Gráfico&#10;&#10;Descripción generada automáticamente">
            <a:extLst>
              <a:ext uri="{FF2B5EF4-FFF2-40B4-BE49-F238E27FC236}">
                <a16:creationId xmlns:a16="http://schemas.microsoft.com/office/drawing/2014/main" id="{A4AD0023-D324-1AC7-0D99-479C7313A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567750" y="2963391"/>
            <a:ext cx="3307260" cy="2359025"/>
          </a:xfrm>
        </p:spPr>
      </p:pic>
      <p:pic>
        <p:nvPicPr>
          <p:cNvPr id="12" name="Imagen 11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A2B4D836-FBE1-4DF4-E145-59CD49101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091" y="3057181"/>
            <a:ext cx="3200320" cy="21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5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629747" y="1600786"/>
            <a:ext cx="2557943" cy="6644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7" name="Marcador de posición de imagen 6" descr="Pipeta sobre tres frascos de vidrio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2253C73D-B572-2DC9-21C2-531A8A0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3200" dirty="0"/>
              <a:t>CORRELACIONES</a:t>
            </a:r>
          </a:p>
        </p:txBody>
      </p:sp>
      <p:pic>
        <p:nvPicPr>
          <p:cNvPr id="9" name="Marcador de contenido 8" descr="Gráfico&#10;&#10;Descripción generada automáticamente">
            <a:extLst>
              <a:ext uri="{FF2B5EF4-FFF2-40B4-BE49-F238E27FC236}">
                <a16:creationId xmlns:a16="http://schemas.microsoft.com/office/drawing/2014/main" id="{A75B80A9-05B8-AA2F-C25A-D015BE567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52854" y="2889250"/>
            <a:ext cx="3955104" cy="3319463"/>
          </a:xfrm>
        </p:spPr>
      </p:pic>
    </p:spTree>
    <p:extLst>
      <p:ext uri="{BB962C8B-B14F-4D97-AF65-F5344CB8AC3E}">
        <p14:creationId xmlns:p14="http://schemas.microsoft.com/office/powerpoint/2010/main" val="66697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3520440"/>
            <a:ext cx="4406066" cy="23225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600" dirty="0"/>
              <a:t>Cómo </a:t>
            </a:r>
            <a:br>
              <a:rPr lang="es-ES" sz="3600" dirty="0"/>
            </a:br>
            <a:r>
              <a:rPr lang="es-ES" sz="3600" dirty="0"/>
              <a:t>llegaron allí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1640E3-ACD2-7360-A022-281862D314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629746" y="1483282"/>
            <a:ext cx="2557941" cy="89947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5DF2D63-3FF5-D547-96B9-BE9CCD1ABA58}" type="slidenum">
              <a:rPr lang="es-ES" smtClean="0"/>
              <a:t>9</a:t>
            </a:fld>
            <a:endParaRPr lang="es-ES" dirty="0"/>
          </a:p>
        </p:txBody>
      </p:sp>
      <p:pic>
        <p:nvPicPr>
          <p:cNvPr id="15" name="Marcador de posición de imagen 17" descr="Nervio con relleno sólido">
            <a:extLst>
              <a:ext uri="{FF2B5EF4-FFF2-40B4-BE49-F238E27FC236}">
                <a16:creationId xmlns:a16="http://schemas.microsoft.com/office/drawing/2014/main" id="{D6EBC2A8-A6B3-B04E-41A4-25A9A0676AD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245225" y="704850"/>
            <a:ext cx="914400" cy="914400"/>
          </a:xfr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559EBB-1744-14F2-6EEA-D5BDC030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237996"/>
            <a:ext cx="4114800" cy="6672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000" dirty="0">
                <a:effectLst/>
              </a:rPr>
              <a:t>LIMPIEZA de datos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D9F940-BA56-74F7-87F0-7199A77BB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773936"/>
          </a:xfrm>
        </p:spPr>
        <p:txBody>
          <a:bodyPr rtlCol="0"/>
          <a:lstStyle>
            <a:defPPr>
              <a:defRPr lang="es-ES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NO NULOS, NO VACÍOS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SÍ COLUMNAS CON ETIQUETAS DE  “ ? ”</a:t>
            </a:r>
          </a:p>
          <a:p>
            <a:pPr marL="514350" lvl="1" indent="-285750"/>
            <a:r>
              <a:rPr lang="es-ES" dirty="0" err="1">
                <a:latin typeface="+mj-lt"/>
              </a:rPr>
              <a:t>Workclass</a:t>
            </a:r>
            <a:r>
              <a:rPr lang="es-ES" dirty="0">
                <a:latin typeface="+mj-lt"/>
              </a:rPr>
              <a:t> se investigó y colocó nombre</a:t>
            </a:r>
          </a:p>
          <a:p>
            <a:pPr marL="514350" lvl="1" indent="-285750"/>
            <a:r>
              <a:rPr lang="es-ES" dirty="0" err="1">
                <a:latin typeface="+mj-lt"/>
              </a:rPr>
              <a:t>Occupation</a:t>
            </a:r>
            <a:r>
              <a:rPr lang="es-ES" dirty="0">
                <a:latin typeface="+mj-lt"/>
              </a:rPr>
              <a:t> se renombró como </a:t>
            </a:r>
            <a:r>
              <a:rPr lang="es-ES" dirty="0" err="1">
                <a:latin typeface="+mj-lt"/>
              </a:rPr>
              <a:t>unknow</a:t>
            </a:r>
            <a:r>
              <a:rPr lang="es-ES" dirty="0">
                <a:latin typeface="+mj-lt"/>
              </a:rPr>
              <a:t>  x ser 50% mayor frecuencia</a:t>
            </a:r>
          </a:p>
          <a:p>
            <a:pPr marL="514350" lvl="1" indent="-285750"/>
            <a:r>
              <a:rPr lang="es-ES" dirty="0" err="1">
                <a:latin typeface="+mj-lt"/>
              </a:rPr>
              <a:t>Native_country</a:t>
            </a:r>
            <a:r>
              <a:rPr lang="es-ES" dirty="0">
                <a:latin typeface="+mj-lt"/>
              </a:rPr>
              <a:t> se renombró </a:t>
            </a:r>
            <a:r>
              <a:rPr lang="es-ES" dirty="0" err="1">
                <a:latin typeface="+mj-lt"/>
              </a:rPr>
              <a:t>other</a:t>
            </a:r>
            <a:r>
              <a:rPr lang="es-ES" dirty="0">
                <a:latin typeface="+mj-lt"/>
              </a:rPr>
              <a:t>,(2%). la de mayor frecuencia tiene 90%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6" name="Marcador de posición de imagen 19" descr="Microscopio con relleno sólido">
            <a:extLst>
              <a:ext uri="{FF2B5EF4-FFF2-40B4-BE49-F238E27FC236}">
                <a16:creationId xmlns:a16="http://schemas.microsoft.com/office/drawing/2014/main" id="{5231DDDB-E29E-8882-E71C-20340171D8D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245225" y="3273425"/>
            <a:ext cx="914400" cy="914400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1A83F6-ADD2-533E-DD3D-2171EC6F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772281"/>
            <a:ext cx="4114800" cy="34747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Reducción categorías</a:t>
            </a:r>
            <a:endParaRPr lang="es-ES" sz="20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7DB5B2-8F12-4C2A-D018-C12FD1616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4251960"/>
            <a:ext cx="3886200" cy="832104"/>
          </a:xfrm>
        </p:spPr>
        <p:txBody>
          <a:bodyPr rtlCol="0"/>
          <a:lstStyle>
            <a:defPPr>
              <a:defRPr lang="es-ES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 err="1">
                <a:effectLst/>
                <a:latin typeface="+mj-lt"/>
              </a:rPr>
              <a:t>Native_country</a:t>
            </a:r>
            <a:r>
              <a:rPr lang="es-ES" dirty="0">
                <a:effectLst/>
                <a:latin typeface="+mj-lt"/>
              </a:rPr>
              <a:t> 43cat,</a:t>
            </a:r>
            <a:r>
              <a:rPr lang="es-ES" dirty="0">
                <a:latin typeface="+mj-lt"/>
              </a:rPr>
              <a:t> al hacerlo desmejora resultado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 err="1">
                <a:latin typeface="+mj-lt"/>
              </a:rPr>
              <a:t>Workclass</a:t>
            </a:r>
            <a:r>
              <a:rPr lang="es-ES" dirty="0">
                <a:latin typeface="+mj-lt"/>
              </a:rPr>
              <a:t> se probó y desmejora resultado </a:t>
            </a:r>
            <a:endParaRPr lang="es-ES" dirty="0">
              <a:effectLst/>
              <a:latin typeface="+mj-lt"/>
            </a:endParaRPr>
          </a:p>
          <a:p>
            <a:pPr rtl="0"/>
            <a:endParaRPr lang="es-ES" dirty="0">
              <a:latin typeface="+mj-lt"/>
            </a:endParaRPr>
          </a:p>
          <a:p>
            <a:pPr rtl="0"/>
            <a:endParaRPr lang="es-ES" dirty="0"/>
          </a:p>
        </p:txBody>
      </p:sp>
      <p:pic>
        <p:nvPicPr>
          <p:cNvPr id="17" name="Marcador de posición de imagen 21" descr="Esquema de los tubos de ensayo">
            <a:extLst>
              <a:ext uri="{FF2B5EF4-FFF2-40B4-BE49-F238E27FC236}">
                <a16:creationId xmlns:a16="http://schemas.microsoft.com/office/drawing/2014/main" id="{488A4C2A-F5B5-FAD1-D810-289B2092FF6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6245225" y="5165725"/>
            <a:ext cx="914400" cy="914400"/>
          </a:xfrm>
        </p:spPr>
      </p:pic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901DA7C5-F9C7-C466-DE80-F2A26A945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971759"/>
              </p:ext>
            </p:extLst>
          </p:nvPr>
        </p:nvGraphicFramePr>
        <p:xfrm>
          <a:off x="2065441" y="1661541"/>
          <a:ext cx="2184826" cy="1013926"/>
        </p:xfrm>
        <a:graphic>
          <a:graphicData uri="http://schemas.openxmlformats.org/drawingml/2006/table">
            <a:tbl>
              <a:tblPr/>
              <a:tblGrid>
                <a:gridCol w="2184826">
                  <a:extLst>
                    <a:ext uri="{9D8B030D-6E8A-4147-A177-3AD203B41FA5}">
                      <a16:colId xmlns:a16="http://schemas.microsoft.com/office/drawing/2014/main" val="1027065166"/>
                    </a:ext>
                  </a:extLst>
                </a:gridCol>
              </a:tblGrid>
              <a:tr h="506963">
                <a:tc>
                  <a:txBody>
                    <a:bodyPr/>
                    <a:lstStyle/>
                    <a:p>
                      <a:pPr algn="ctr" fontAlgn="b"/>
                      <a:r>
                        <a:rPr lang="es-SV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TRATAMIENTO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878140"/>
                  </a:ext>
                </a:extLst>
              </a:tr>
              <a:tr h="506963">
                <a:tc>
                  <a:txBody>
                    <a:bodyPr/>
                    <a:lstStyle/>
                    <a:p>
                      <a:pPr algn="ctr" fontAlgn="b"/>
                      <a:r>
                        <a:rPr lang="es-SV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CATEGÓRICOS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946734"/>
                  </a:ext>
                </a:extLst>
              </a:tr>
            </a:tbl>
          </a:graphicData>
        </a:graphic>
      </p:graphicFrame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95A733A-C3A8-A940-26A0-A1CB7E95F5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938140"/>
            <a:ext cx="4114800" cy="347472"/>
          </a:xfrm>
        </p:spPr>
        <p:txBody>
          <a:bodyPr/>
          <a:lstStyle/>
          <a:p>
            <a:r>
              <a:rPr lang="es-SV" dirty="0"/>
              <a:t>VISUALIZACION GRÁFICAS</a:t>
            </a:r>
          </a:p>
          <a:p>
            <a:endParaRPr lang="es-SV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1400" dirty="0"/>
              <a:t>COMPORTAMIENTO NORMAL</a:t>
            </a:r>
          </a:p>
        </p:txBody>
      </p:sp>
    </p:spTree>
    <p:extLst>
      <p:ext uri="{BB962C8B-B14F-4D97-AF65-F5344CB8AC3E}">
        <p14:creationId xmlns:p14="http://schemas.microsoft.com/office/powerpoint/2010/main" val="611613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924190_TF67061901_Win32" id="{E7D0C04D-82CD-42D9-8E9D-3987317C8B8E}" vid="{53BC3342-E162-4A4D-A729-5CFF73A4B5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{D661A98E-0EDF-4964-AFF3-62A8560C4444}tf67061901_win32</Template>
  <TotalTime>4164</TotalTime>
  <Words>447</Words>
  <Application>Microsoft Office PowerPoint</Application>
  <PresentationFormat>Panorámica</PresentationFormat>
  <Paragraphs>153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Daytona Condensed Light</vt:lpstr>
      <vt:lpstr>Posterama</vt:lpstr>
      <vt:lpstr>Tema de Office</vt:lpstr>
      <vt:lpstr>PREDICCIÓN INGRESOS   BASADO EN DATOS DE CENSO DE POBLACIÓN</vt:lpstr>
      <vt:lpstr>OBJETIVO:  DETERMINAR SI UNA PERSONA  TIENE INGRESOS SUPERIORES   A $50,000, A PARTIR DE DATOS   DEL CENSO DE POBLACIÓN</vt:lpstr>
      <vt:lpstr>A PARTIR DE DATOS</vt:lpstr>
      <vt:lpstr>Cómo  llegaron allí</vt:lpstr>
      <vt:lpstr>NULOS / NOMBRES</vt:lpstr>
      <vt:lpstr>MISMAS VARIABLES</vt:lpstr>
      <vt:lpstr>OUTLIERS</vt:lpstr>
      <vt:lpstr>CORRELACIONES</vt:lpstr>
      <vt:lpstr>Cómo  llegaron allí</vt:lpstr>
      <vt:lpstr>TRANSFORMACIONES</vt:lpstr>
      <vt:lpstr>APLICACIÓN MODELO  DE PREDICCIÓN </vt:lpstr>
      <vt:lpstr>CONCLUSIÓN </vt:lpstr>
      <vt:lpstr>MATRIZ DE CONFUSIÓN </vt:lpstr>
      <vt:lpstr>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PREDICCION INGRESOS   BASADO EN DATOS DE CENSO DE POBLACION</dc:title>
  <dc:creator>Carlos Araujo</dc:creator>
  <cp:lastModifiedBy>Carlos Araujo</cp:lastModifiedBy>
  <cp:revision>4</cp:revision>
  <dcterms:created xsi:type="dcterms:W3CDTF">2023-04-21T17:15:41Z</dcterms:created>
  <dcterms:modified xsi:type="dcterms:W3CDTF">2023-04-24T14:40:26Z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