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4" r:id="rId8"/>
    <p:sldId id="261" r:id="rId9"/>
    <p:sldId id="262"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9" d="100"/>
          <a:sy n="89" d="100"/>
        </p:scale>
        <p:origin x="5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0FCE2F-6170-47E8-BBFC-D0BDCF0DB134}" type="datetimeFigureOut">
              <a:rPr lang="en-US" smtClean="0"/>
              <a:t>10/24/2018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32059D-71A1-4216-B2C5-BFC072963CC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841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FCE2F-6170-47E8-BBFC-D0BDCF0DB134}"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2059D-71A1-4216-B2C5-BFC072963CC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4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FCE2F-6170-47E8-BBFC-D0BDCF0DB134}"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2059D-71A1-4216-B2C5-BFC072963CC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37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FCE2F-6170-47E8-BBFC-D0BDCF0DB134}"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2059D-71A1-4216-B2C5-BFC072963CC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358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FCE2F-6170-47E8-BBFC-D0BDCF0DB134}"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2059D-71A1-4216-B2C5-BFC072963CC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500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FCE2F-6170-47E8-BBFC-D0BDCF0DB134}"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2059D-71A1-4216-B2C5-BFC072963CC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58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FCE2F-6170-47E8-BBFC-D0BDCF0DB134}"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2059D-71A1-4216-B2C5-BFC072963CC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128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FCE2F-6170-47E8-BBFC-D0BDCF0DB134}"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2059D-71A1-4216-B2C5-BFC072963CC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706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FCE2F-6170-47E8-BBFC-D0BDCF0DB134}"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2059D-71A1-4216-B2C5-BFC072963CC9}" type="slidenum">
              <a:rPr lang="en-US" smtClean="0"/>
              <a:t>‹#›</a:t>
            </a:fld>
            <a:endParaRPr lang="en-US"/>
          </a:p>
        </p:txBody>
      </p:sp>
    </p:spTree>
    <p:extLst>
      <p:ext uri="{BB962C8B-B14F-4D97-AF65-F5344CB8AC3E}">
        <p14:creationId xmlns:p14="http://schemas.microsoft.com/office/powerpoint/2010/main" val="337833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FCE2F-6170-47E8-BBFC-D0BDCF0DB134}"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2059D-71A1-4216-B2C5-BFC072963CC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76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10FCE2F-6170-47E8-BBFC-D0BDCF0DB134}" type="datetimeFigureOut">
              <a:rPr lang="en-US" smtClean="0"/>
              <a:t>10/24/2018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32059D-71A1-4216-B2C5-BFC072963CC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182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0FCE2F-6170-47E8-BBFC-D0BDCF0DB134}" type="datetimeFigureOut">
              <a:rPr lang="en-US" smtClean="0"/>
              <a:t>10/24/2018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32059D-71A1-4216-B2C5-BFC072963CC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614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kominfo.go.id/index.php/content/detail/4286/Pengguna+Internet+Indonesia+Nomor+Enam+Dunia/0/sorotan_media" TargetMode="External"/><Relationship Id="rId2" Type="http://schemas.openxmlformats.org/officeDocument/2006/relationships/hyperlink" Target="https://tekno.kompas.com/read/2018/02/22/16453177/berapa-jumlah-pengguna-internet-indonesia" TargetMode="External"/><Relationship Id="rId1" Type="http://schemas.openxmlformats.org/officeDocument/2006/relationships/slideLayout" Target="../slideLayouts/slideLayout2.xml"/><Relationship Id="rId6" Type="http://schemas.openxmlformats.org/officeDocument/2006/relationships/hyperlink" Target="https://www.kompasiana.com/andrianhartanto94/555468a9b67e616514ba54fa/media-sosial-menjadi-penyebab-anti-sosial" TargetMode="External"/><Relationship Id="rId5" Type="http://schemas.openxmlformats.org/officeDocument/2006/relationships/hyperlink" Target="https://tekno.kompas.com/read/2018/03/01/10340027/riset-ungkap-pola-pemakaian-medsos-orang-indonesia" TargetMode="External"/><Relationship Id="rId4" Type="http://schemas.openxmlformats.org/officeDocument/2006/relationships/hyperlink" Target="https://iprice.co.id/trend/insights/laporan-kuartal-i-2018-industri-e-commerce-indonesia/"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nesabamedia.com/pengertian-fungsi-dan-manfaat-internet-lengkap/" TargetMode="External"/><Relationship Id="rId2" Type="http://schemas.openxmlformats.org/officeDocument/2006/relationships/hyperlink" Target="https://salamadian.com/perkembangan-pengertian-teknologi/" TargetMode="External"/><Relationship Id="rId1" Type="http://schemas.openxmlformats.org/officeDocument/2006/relationships/slideLayout" Target="../slideLayouts/slideLayout2.xml"/><Relationship Id="rId6" Type="http://schemas.openxmlformats.org/officeDocument/2006/relationships/hyperlink" Target="https://www.bangsaonline.com/berita/34453/dampak-positif-dan-negatif-penggunaan-gadget" TargetMode="External"/><Relationship Id="rId5" Type="http://schemas.openxmlformats.org/officeDocument/2006/relationships/hyperlink" Target="https://www.kompasiana.com/erfinharefa/551f7453a33311aa2bb67050/satu-hari-tanpa-handphone-di-indonesia-anda-serius" TargetMode="External"/><Relationship Id="rId4" Type="http://schemas.openxmlformats.org/officeDocument/2006/relationships/hyperlink" Target="https://www.maxmanroe.com/vid/teknologi/internet/pengertian-media-sosial.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3583" y="1051680"/>
            <a:ext cx="8637073" cy="2541431"/>
          </a:xfrm>
        </p:spPr>
        <p:txBody>
          <a:bodyPr/>
          <a:lstStyle/>
          <a:p>
            <a:pPr algn="ctr"/>
            <a:r>
              <a:rPr lang="en-ID" sz="6000" b="1" dirty="0" err="1"/>
              <a:t>Kelompok</a:t>
            </a:r>
            <a:r>
              <a:rPr lang="en-ID" sz="6000" b="1" dirty="0"/>
              <a:t> 1</a:t>
            </a:r>
            <a:br>
              <a:rPr lang="en-ID" dirty="0"/>
            </a:br>
            <a:endParaRPr lang="en-US" dirty="0"/>
          </a:p>
        </p:txBody>
      </p:sp>
      <p:sp>
        <p:nvSpPr>
          <p:cNvPr id="3" name="Subtitle 2"/>
          <p:cNvSpPr>
            <a:spLocks noGrp="1"/>
          </p:cNvSpPr>
          <p:nvPr>
            <p:ph type="subTitle" idx="1"/>
          </p:nvPr>
        </p:nvSpPr>
        <p:spPr/>
        <p:txBody>
          <a:bodyPr>
            <a:noAutofit/>
          </a:bodyPr>
          <a:lstStyle/>
          <a:p>
            <a:r>
              <a:rPr lang="id-ID" sz="2000" dirty="0"/>
              <a:t>Krisna Setiawan 	</a:t>
            </a:r>
            <a:r>
              <a:rPr lang="en-ID" sz="2000" dirty="0"/>
              <a:t>	(</a:t>
            </a:r>
            <a:r>
              <a:rPr lang="id-ID" sz="2000" dirty="0"/>
              <a:t>6706160005)</a:t>
            </a:r>
            <a:endParaRPr lang="en-US" sz="2000" dirty="0"/>
          </a:p>
          <a:p>
            <a:pPr lvl="0"/>
            <a:r>
              <a:rPr lang="id-ID" sz="2000" dirty="0"/>
              <a:t>Muhammad Faisal Amir </a:t>
            </a:r>
            <a:r>
              <a:rPr lang="en-ID" sz="2000" dirty="0"/>
              <a:t> 	</a:t>
            </a:r>
            <a:r>
              <a:rPr lang="id-ID" sz="2000" dirty="0"/>
              <a:t>(6706160014)</a:t>
            </a:r>
            <a:endParaRPr lang="en-US" sz="2000" dirty="0"/>
          </a:p>
          <a:p>
            <a:pPr lvl="0"/>
            <a:r>
              <a:rPr lang="id-ID" sz="2000" dirty="0"/>
              <a:t>Retno Rahayu 	</a:t>
            </a:r>
            <a:r>
              <a:rPr lang="en-ID" sz="2000" dirty="0"/>
              <a:t>	</a:t>
            </a:r>
            <a:r>
              <a:rPr lang="id-ID" sz="2000" dirty="0"/>
              <a:t>(6706160017)</a:t>
            </a:r>
            <a:endParaRPr lang="en-US" sz="2000" dirty="0"/>
          </a:p>
          <a:p>
            <a:pPr lvl="0"/>
            <a:r>
              <a:rPr lang="id-ID" sz="2000" dirty="0"/>
              <a:t>Ramdhan Friatna </a:t>
            </a:r>
            <a:r>
              <a:rPr lang="en-ID" sz="2000" dirty="0"/>
              <a:t>	</a:t>
            </a:r>
            <a:r>
              <a:rPr lang="id-ID" sz="2000" dirty="0"/>
              <a:t>	(6706160023)</a:t>
            </a:r>
            <a:endParaRPr lang="en-US" sz="2000" dirty="0"/>
          </a:p>
          <a:p>
            <a:r>
              <a:rPr lang="en-ID" sz="2000" dirty="0"/>
              <a:t>							            </a:t>
            </a:r>
            <a:r>
              <a:rPr lang="id-ID" sz="2000" dirty="0"/>
              <a:t>D3IF-40-02</a:t>
            </a:r>
            <a:endParaRPr lang="en-US" sz="2000" dirty="0"/>
          </a:p>
          <a:p>
            <a:endParaRPr lang="en-US" sz="2000" dirty="0"/>
          </a:p>
        </p:txBody>
      </p:sp>
    </p:spTree>
    <p:extLst>
      <p:ext uri="{BB962C8B-B14F-4D97-AF65-F5344CB8AC3E}">
        <p14:creationId xmlns:p14="http://schemas.microsoft.com/office/powerpoint/2010/main" val="374685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DD96D-2DEE-4CA4-A7BD-ED82CBFC5F58}"/>
              </a:ext>
            </a:extLst>
          </p:cNvPr>
          <p:cNvSpPr>
            <a:spLocks noGrp="1"/>
          </p:cNvSpPr>
          <p:nvPr>
            <p:ph idx="1"/>
          </p:nvPr>
        </p:nvSpPr>
        <p:spPr>
          <a:xfrm>
            <a:off x="2324604" y="2697375"/>
            <a:ext cx="7542792" cy="669279"/>
          </a:xfrm>
        </p:spPr>
        <p:txBody>
          <a:bodyPr/>
          <a:lstStyle/>
          <a:p>
            <a:pPr marL="0" indent="0" algn="ctr">
              <a:buNone/>
            </a:pPr>
            <a:r>
              <a:rPr lang="en-US" dirty="0" err="1"/>
              <a:t>Apa</a:t>
            </a:r>
            <a:r>
              <a:rPr lang="en-US" dirty="0"/>
              <a:t> </a:t>
            </a:r>
            <a:r>
              <a:rPr lang="en-US" dirty="0" err="1"/>
              <a:t>permasalahan</a:t>
            </a:r>
            <a:r>
              <a:rPr lang="en-US" dirty="0"/>
              <a:t> yang </a:t>
            </a:r>
            <a:r>
              <a:rPr lang="en-US" dirty="0" err="1"/>
              <a:t>terjadi</a:t>
            </a:r>
            <a:r>
              <a:rPr lang="en-US" dirty="0"/>
              <a:t> </a:t>
            </a:r>
            <a:r>
              <a:rPr lang="en-US" dirty="0" err="1"/>
              <a:t>dari</a:t>
            </a:r>
            <a:r>
              <a:rPr lang="en-US" dirty="0"/>
              <a:t> </a:t>
            </a:r>
            <a:r>
              <a:rPr lang="en-US" dirty="0" err="1"/>
              <a:t>pembahasan</a:t>
            </a:r>
            <a:r>
              <a:rPr lang="en-US" dirty="0"/>
              <a:t> </a:t>
            </a:r>
            <a:r>
              <a:rPr lang="en-US" dirty="0" err="1"/>
              <a:t>tersebut</a:t>
            </a:r>
            <a:r>
              <a:rPr lang="en-US" dirty="0"/>
              <a:t>?</a:t>
            </a:r>
          </a:p>
        </p:txBody>
      </p:sp>
    </p:spTree>
    <p:extLst>
      <p:ext uri="{BB962C8B-B14F-4D97-AF65-F5344CB8AC3E}">
        <p14:creationId xmlns:p14="http://schemas.microsoft.com/office/powerpoint/2010/main" val="169006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83E72-DF10-473E-A058-63E00AC93BA1}"/>
              </a:ext>
            </a:extLst>
          </p:cNvPr>
          <p:cNvSpPr>
            <a:spLocks noGrp="1"/>
          </p:cNvSpPr>
          <p:nvPr>
            <p:ph idx="1"/>
          </p:nvPr>
        </p:nvSpPr>
        <p:spPr>
          <a:xfrm>
            <a:off x="1692647" y="2133929"/>
            <a:ext cx="9603275" cy="3450613"/>
          </a:xfrm>
        </p:spPr>
        <p:txBody>
          <a:bodyPr/>
          <a:lstStyle/>
          <a:p>
            <a:r>
              <a:rPr lang="id-ID" dirty="0"/>
              <a:t>Saat ini teknologi semakin canggih dan terus meningkat masyarakat bisa efektif tidak menggunakan</a:t>
            </a:r>
            <a:r>
              <a:rPr lang="id-ID" i="1" dirty="0"/>
              <a:t> gadget </a:t>
            </a:r>
            <a:r>
              <a:rPr lang="id-ID" dirty="0"/>
              <a:t>dalam satu hari contohnya ada seorang mahasiswa yang tidak menggunakan</a:t>
            </a:r>
            <a:r>
              <a:rPr lang="id-ID" i="1" dirty="0"/>
              <a:t> gadget</a:t>
            </a:r>
            <a:r>
              <a:rPr lang="id-ID" dirty="0"/>
              <a:t> hasilnya adalah mahasiswa fokus pada tugas-tugas yang menumpuk dan mengerjakannya dengan maksimal. Tetapi ada efek negatifnya yang mahasiswa rasakan yaitu aktivitas yang membosankan dan menjadi orang yang paling telat mendapatkan informasi seputar perkuliahan.</a:t>
            </a:r>
            <a:endParaRPr lang="en-US" dirty="0"/>
          </a:p>
          <a:p>
            <a:endParaRPr lang="en-US" dirty="0"/>
          </a:p>
        </p:txBody>
      </p:sp>
      <p:sp>
        <p:nvSpPr>
          <p:cNvPr id="7" name="Content Placeholder 2">
            <a:extLst>
              <a:ext uri="{FF2B5EF4-FFF2-40B4-BE49-F238E27FC236}">
                <a16:creationId xmlns:a16="http://schemas.microsoft.com/office/drawing/2014/main" id="{F41069E4-437A-4C4A-8857-72C7DD2FC830}"/>
              </a:ext>
            </a:extLst>
          </p:cNvPr>
          <p:cNvSpPr txBox="1">
            <a:spLocks/>
          </p:cNvSpPr>
          <p:nvPr/>
        </p:nvSpPr>
        <p:spPr>
          <a:xfrm>
            <a:off x="1601207" y="1032389"/>
            <a:ext cx="9603275" cy="81890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  </a:t>
            </a:r>
            <a:r>
              <a:rPr lang="id-ID" dirty="0"/>
              <a:t>APAKAH SATU HARI TANPA </a:t>
            </a:r>
            <a:r>
              <a:rPr lang="id-ID" i="1" dirty="0"/>
              <a:t>GADGET</a:t>
            </a:r>
            <a:r>
              <a:rPr lang="id-ID" dirty="0"/>
              <a:t> AKAN EFEKTIF JIKA DIIMPLEMENTASIKAN KE MASYARAKAT?</a:t>
            </a:r>
            <a:endParaRPr lang="en-US" dirty="0"/>
          </a:p>
          <a:p>
            <a:endParaRPr lang="en-US" dirty="0"/>
          </a:p>
        </p:txBody>
      </p:sp>
    </p:spTree>
    <p:extLst>
      <p:ext uri="{BB962C8B-B14F-4D97-AF65-F5344CB8AC3E}">
        <p14:creationId xmlns:p14="http://schemas.microsoft.com/office/powerpoint/2010/main" val="48962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B256CA8-1F36-4E9B-9F75-DFABF6BAB1F5}"/>
              </a:ext>
            </a:extLst>
          </p:cNvPr>
          <p:cNvSpPr txBox="1">
            <a:spLocks/>
          </p:cNvSpPr>
          <p:nvPr/>
        </p:nvSpPr>
        <p:spPr>
          <a:xfrm>
            <a:off x="1609519" y="2531464"/>
            <a:ext cx="9603275" cy="81890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0"/>
            <a:r>
              <a:rPr lang="en-US" dirty="0"/>
              <a:t>b. </a:t>
            </a:r>
            <a:r>
              <a:rPr lang="id-ID" dirty="0"/>
              <a:t>bagaimana dampak yang ditimbulkan jika masyarakat tidak menggunakan </a:t>
            </a:r>
            <a:r>
              <a:rPr lang="id-ID" i="1" dirty="0"/>
              <a:t>gadget</a:t>
            </a:r>
            <a:r>
              <a:rPr lang="id-ID" dirty="0"/>
              <a:t> di era serba digital seperti sekarang?</a:t>
            </a:r>
            <a:endParaRPr lang="en-US" dirty="0"/>
          </a:p>
        </p:txBody>
      </p:sp>
    </p:spTree>
    <p:extLst>
      <p:ext uri="{BB962C8B-B14F-4D97-AF65-F5344CB8AC3E}">
        <p14:creationId xmlns:p14="http://schemas.microsoft.com/office/powerpoint/2010/main" val="86749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5AC7984-596E-4F9B-A218-ECF3E9EC3650}"/>
              </a:ext>
            </a:extLst>
          </p:cNvPr>
          <p:cNvSpPr>
            <a:spLocks noGrp="1"/>
          </p:cNvSpPr>
          <p:nvPr>
            <p:ph idx="1"/>
          </p:nvPr>
        </p:nvSpPr>
        <p:spPr>
          <a:xfrm>
            <a:off x="1385074" y="1425395"/>
            <a:ext cx="9603275" cy="4214552"/>
          </a:xfrm>
        </p:spPr>
        <p:txBody>
          <a:bodyPr>
            <a:noAutofit/>
          </a:bodyPr>
          <a:lstStyle/>
          <a:p>
            <a:pPr marL="0" indent="0" algn="ctr">
              <a:buNone/>
            </a:pPr>
            <a:endParaRPr lang="en-US" sz="1500" dirty="0"/>
          </a:p>
          <a:p>
            <a:pPr lvl="0"/>
            <a:r>
              <a:rPr lang="id-ID" sz="1500" dirty="0"/>
              <a:t>Menambah ilmu pengetahuan</a:t>
            </a:r>
            <a:endParaRPr lang="en-US" sz="1500" dirty="0"/>
          </a:p>
          <a:p>
            <a:pPr marL="0" indent="0">
              <a:buNone/>
            </a:pPr>
            <a:r>
              <a:rPr lang="en-US" sz="1500" dirty="0"/>
              <a:t>	</a:t>
            </a:r>
            <a:r>
              <a:rPr lang="id-ID" sz="1500" dirty="0"/>
              <a:t>Gadget kini menjadi media yang memungkinkan kita untuk mengakses berbagai informasi di mana pun </a:t>
            </a:r>
            <a:r>
              <a:rPr lang="en-US" sz="1500" dirty="0"/>
              <a:t>	</a:t>
            </a:r>
            <a:r>
              <a:rPr lang="id-ID" sz="1500" dirty="0"/>
              <a:t>dan </a:t>
            </a:r>
            <a:r>
              <a:rPr lang="en-US" sz="1500" dirty="0"/>
              <a:t>	</a:t>
            </a:r>
            <a:r>
              <a:rPr lang="id-ID" sz="1500" dirty="0"/>
              <a:t>kapan pun sehingga menambah wawasan dan pengetahuan. Bahkan kini anak-anak sudah tak asing </a:t>
            </a:r>
            <a:r>
              <a:rPr lang="en-US" sz="1500" dirty="0"/>
              <a:t>	</a:t>
            </a:r>
            <a:r>
              <a:rPr lang="id-ID" sz="1500" dirty="0"/>
              <a:t>dengan barang ini. Mereka biasa mengakses internet untuk hiburan, maupun sebagai sarana untuk </a:t>
            </a:r>
            <a:r>
              <a:rPr lang="en-US" sz="1500" dirty="0"/>
              <a:t>	</a:t>
            </a:r>
            <a:r>
              <a:rPr lang="id-ID" sz="1500" dirty="0"/>
              <a:t>mengerjakan tugas sekolah mereka.</a:t>
            </a:r>
            <a:endParaRPr lang="en-US" sz="1500" dirty="0"/>
          </a:p>
          <a:p>
            <a:pPr lvl="0"/>
            <a:r>
              <a:rPr lang="id-ID" sz="1500" dirty="0"/>
              <a:t>Mempermudah komunikasi</a:t>
            </a:r>
            <a:endParaRPr lang="en-US" sz="1500" dirty="0"/>
          </a:p>
          <a:p>
            <a:pPr marL="0" indent="0">
              <a:buNone/>
            </a:pPr>
            <a:r>
              <a:rPr lang="en-US" sz="1500" dirty="0"/>
              <a:t>	</a:t>
            </a:r>
            <a:r>
              <a:rPr lang="id-ID" sz="1500" dirty="0"/>
              <a:t>Ini adalah fungsi utama </a:t>
            </a:r>
            <a:r>
              <a:rPr lang="id-ID" sz="1500" i="1" dirty="0"/>
              <a:t>gadget</a:t>
            </a:r>
            <a:r>
              <a:rPr lang="id-ID" sz="1500" dirty="0"/>
              <a:t>, yakni membuat seseorang seolah-olah bertemu meskipun berbeda </a:t>
            </a:r>
            <a:r>
              <a:rPr lang="en-US" sz="1500" dirty="0"/>
              <a:t>	</a:t>
            </a:r>
            <a:r>
              <a:rPr lang="id-ID" sz="1500" dirty="0"/>
              <a:t>tempat. Melalui fitur video call dari berbagai aplikasi yang ada saat ini, kita bisa tersambung dengan </a:t>
            </a:r>
            <a:r>
              <a:rPr lang="en-US" sz="1500" dirty="0"/>
              <a:t>	</a:t>
            </a:r>
            <a:r>
              <a:rPr lang="id-ID" sz="1500" dirty="0"/>
              <a:t>keluarga, teman atau pacar seperti bertatap muka langsung.</a:t>
            </a:r>
            <a:endParaRPr lang="en-US" sz="1500" dirty="0"/>
          </a:p>
          <a:p>
            <a:pPr lvl="0"/>
            <a:r>
              <a:rPr lang="id-ID" sz="1500" dirty="0"/>
              <a:t>Memperluas jaringan pertemanan</a:t>
            </a:r>
            <a:endParaRPr lang="en-US" sz="1500" dirty="0"/>
          </a:p>
          <a:p>
            <a:pPr marL="0" indent="0">
              <a:buNone/>
            </a:pPr>
            <a:r>
              <a:rPr lang="en-US" sz="1500" dirty="0"/>
              <a:t>	</a:t>
            </a:r>
            <a:r>
              <a:rPr lang="id-ID" sz="1500" dirty="0"/>
              <a:t>Munculnya berbagai situs media sosial seperti line, instagram, path, skype memungkinkan kita untuk </a:t>
            </a:r>
            <a:r>
              <a:rPr lang="en-US" sz="1500" dirty="0"/>
              <a:t>	</a:t>
            </a:r>
            <a:r>
              <a:rPr lang="id-ID" sz="1500" dirty="0"/>
              <a:t>menambah banyak teman, bahkan dari berbagai belahan dunia sekalipun. </a:t>
            </a:r>
            <a:r>
              <a:rPr lang="id-ID" sz="1500" i="1" dirty="0"/>
              <a:t>Gadget </a:t>
            </a:r>
            <a:r>
              <a:rPr lang="id-ID" sz="1500" dirty="0"/>
              <a:t>membuat dunia seakan-</a:t>
            </a:r>
            <a:r>
              <a:rPr lang="en-US" sz="1500" dirty="0"/>
              <a:t>	</a:t>
            </a:r>
            <a:r>
              <a:rPr lang="id-ID" sz="1500" dirty="0"/>
              <a:t>akan berada dalam genggaman kita.</a:t>
            </a:r>
            <a:endParaRPr lang="en-US" sz="1500" dirty="0"/>
          </a:p>
        </p:txBody>
      </p:sp>
      <p:sp>
        <p:nvSpPr>
          <p:cNvPr id="5" name="Content Placeholder 2">
            <a:extLst>
              <a:ext uri="{FF2B5EF4-FFF2-40B4-BE49-F238E27FC236}">
                <a16:creationId xmlns:a16="http://schemas.microsoft.com/office/drawing/2014/main" id="{38823168-47E6-4979-B811-43968088E9B0}"/>
              </a:ext>
            </a:extLst>
          </p:cNvPr>
          <p:cNvSpPr txBox="1">
            <a:spLocks/>
          </p:cNvSpPr>
          <p:nvPr/>
        </p:nvSpPr>
        <p:spPr>
          <a:xfrm>
            <a:off x="1385075" y="1317806"/>
            <a:ext cx="9603275" cy="81890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lvl="0" indent="0">
              <a:buNone/>
            </a:pPr>
            <a:r>
              <a:rPr lang="en-US" dirty="0"/>
              <a:t>POSITIF</a:t>
            </a:r>
          </a:p>
        </p:txBody>
      </p:sp>
    </p:spTree>
    <p:extLst>
      <p:ext uri="{BB962C8B-B14F-4D97-AF65-F5344CB8AC3E}">
        <p14:creationId xmlns:p14="http://schemas.microsoft.com/office/powerpoint/2010/main" val="73673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5AC7984-596E-4F9B-A218-ECF3E9EC3650}"/>
              </a:ext>
            </a:extLst>
          </p:cNvPr>
          <p:cNvSpPr>
            <a:spLocks noGrp="1"/>
          </p:cNvSpPr>
          <p:nvPr>
            <p:ph idx="1"/>
          </p:nvPr>
        </p:nvSpPr>
        <p:spPr>
          <a:xfrm>
            <a:off x="1380574" y="1812175"/>
            <a:ext cx="10241279" cy="5187142"/>
          </a:xfrm>
        </p:spPr>
        <p:txBody>
          <a:bodyPr>
            <a:noAutofit/>
          </a:bodyPr>
          <a:lstStyle/>
          <a:p>
            <a:pPr lvl="0"/>
            <a:r>
              <a:rPr lang="id-ID" sz="1700" dirty="0"/>
              <a:t>Risiko terkena radiasi</a:t>
            </a:r>
            <a:endParaRPr lang="en-US" sz="1700" dirty="0"/>
          </a:p>
          <a:p>
            <a:pPr marL="457200" lvl="1" indent="0">
              <a:buNone/>
            </a:pPr>
            <a:r>
              <a:rPr lang="en-US" sz="1500" dirty="0"/>
              <a:t>	</a:t>
            </a:r>
            <a:r>
              <a:rPr lang="id-ID" sz="1500" dirty="0"/>
              <a:t>Menurut beberapa penelitian, menggunakan </a:t>
            </a:r>
            <a:r>
              <a:rPr lang="id-ID" sz="1500" i="1" dirty="0"/>
              <a:t>gadget</a:t>
            </a:r>
            <a:r>
              <a:rPr lang="id-ID" sz="1500" dirty="0"/>
              <a:t> terlalu sering akan rentan terkena radiasi, terutama pada anak kecil. </a:t>
            </a:r>
            <a:r>
              <a:rPr lang="en-US" sz="1500" dirty="0"/>
              <a:t>	</a:t>
            </a:r>
            <a:r>
              <a:rPr lang="id-ID" sz="1500" dirty="0"/>
              <a:t>Pancaran sinar dari layar sangat membahayakan kesehatan perkembangan sistem saraf.</a:t>
            </a:r>
            <a:endParaRPr lang="en-US" sz="1500" dirty="0"/>
          </a:p>
          <a:p>
            <a:pPr lvl="0"/>
            <a:r>
              <a:rPr lang="id-ID" sz="1700" dirty="0"/>
              <a:t>Kecanduan</a:t>
            </a:r>
            <a:endParaRPr lang="en-US" sz="1700" dirty="0"/>
          </a:p>
          <a:p>
            <a:pPr marL="0" indent="0">
              <a:buNone/>
            </a:pPr>
            <a:r>
              <a:rPr lang="en-US" sz="1700" dirty="0"/>
              <a:t>	</a:t>
            </a:r>
            <a:r>
              <a:rPr lang="id-ID" sz="1700" dirty="0"/>
              <a:t>Saat ini </a:t>
            </a:r>
            <a:r>
              <a:rPr lang="id-ID" sz="1700" i="1" dirty="0"/>
              <a:t>gadget</a:t>
            </a:r>
            <a:r>
              <a:rPr lang="id-ID" sz="1700" dirty="0"/>
              <a:t> bagi sebagian orang merupakan kebutuhan primer. Mereka tidak bisa dipisahkan. Hal ini </a:t>
            </a:r>
            <a:r>
              <a:rPr lang="en-US" sz="1700" dirty="0"/>
              <a:t>	</a:t>
            </a:r>
            <a:r>
              <a:rPr lang="id-ID" sz="1700" dirty="0"/>
              <a:t>membuat mereka kecanduan, terutama bagi yang hobi bermain game. Kecanduan seperti ini </a:t>
            </a:r>
            <a:r>
              <a:rPr lang="en-US" sz="1700" dirty="0"/>
              <a:t>	</a:t>
            </a:r>
            <a:r>
              <a:rPr lang="id-ID" sz="1700" dirty="0"/>
              <a:t>menyebabkan mereka kurang berinteraksi dengan orang lain.</a:t>
            </a:r>
            <a:endParaRPr lang="en-US" sz="1700" dirty="0"/>
          </a:p>
          <a:p>
            <a:pPr lvl="0"/>
            <a:r>
              <a:rPr lang="id-ID" sz="1700" dirty="0"/>
              <a:t>Lambat memahami pelajaran</a:t>
            </a:r>
            <a:endParaRPr lang="en-US" sz="1700" dirty="0"/>
          </a:p>
          <a:p>
            <a:pPr marL="0" indent="0">
              <a:buNone/>
            </a:pPr>
            <a:r>
              <a:rPr lang="en-US" sz="1700" dirty="0"/>
              <a:t>	</a:t>
            </a:r>
            <a:r>
              <a:rPr lang="id-ID" sz="1700" dirty="0"/>
              <a:t>Kebiasaan kita yang asyik dengan gadget akan berpengaruh terhadap kemampuan otak untuk mendapat </a:t>
            </a:r>
            <a:r>
              <a:rPr lang="en-US" sz="1700" dirty="0"/>
              <a:t>	</a:t>
            </a:r>
            <a:r>
              <a:rPr lang="id-ID" sz="1700" dirty="0"/>
              <a:t>informasi. Salah satunya ketika medapatkan pelajaran di sekolah, mereka akan sulit memahami apa yang </a:t>
            </a:r>
            <a:r>
              <a:rPr lang="en-US" sz="1700" dirty="0"/>
              <a:t>	</a:t>
            </a:r>
            <a:r>
              <a:rPr lang="id-ID" sz="1700" dirty="0"/>
              <a:t>disampaikan guru. Selain itu, </a:t>
            </a:r>
            <a:r>
              <a:rPr lang="id-ID" sz="1700" i="1" dirty="0"/>
              <a:t>gadget</a:t>
            </a:r>
            <a:r>
              <a:rPr lang="id-ID" sz="1700" dirty="0"/>
              <a:t> juga membuat kita cenderung malas belajar serta membaca buku, </a:t>
            </a:r>
            <a:r>
              <a:rPr lang="en-US" sz="1700" dirty="0"/>
              <a:t>	</a:t>
            </a:r>
            <a:r>
              <a:rPr lang="id-ID" sz="1700" dirty="0"/>
              <a:t>sehingga berujung pada menurunnya</a:t>
            </a:r>
            <a:r>
              <a:rPr lang="en-US" sz="1700" dirty="0"/>
              <a:t> </a:t>
            </a:r>
            <a:r>
              <a:rPr lang="en-US" sz="1700" dirty="0" err="1"/>
              <a:t>prestasi</a:t>
            </a:r>
            <a:endParaRPr lang="en-US" sz="1700" dirty="0"/>
          </a:p>
        </p:txBody>
      </p:sp>
      <p:sp>
        <p:nvSpPr>
          <p:cNvPr id="2" name="Rectangle 1">
            <a:extLst>
              <a:ext uri="{FF2B5EF4-FFF2-40B4-BE49-F238E27FC236}">
                <a16:creationId xmlns:a16="http://schemas.microsoft.com/office/drawing/2014/main" id="{FACDE3B4-2DDA-408D-A96B-2C0B990EF5E7}"/>
              </a:ext>
            </a:extLst>
          </p:cNvPr>
          <p:cNvSpPr/>
          <p:nvPr/>
        </p:nvSpPr>
        <p:spPr>
          <a:xfrm>
            <a:off x="1380574" y="1376341"/>
            <a:ext cx="2049151" cy="369332"/>
          </a:xfrm>
          <a:prstGeom prst="rect">
            <a:avLst/>
          </a:prstGeom>
        </p:spPr>
        <p:txBody>
          <a:bodyPr wrap="none">
            <a:spAutoFit/>
          </a:bodyPr>
          <a:lstStyle/>
          <a:p>
            <a:pPr algn="ctr"/>
            <a:r>
              <a:rPr lang="id-ID" dirty="0"/>
              <a:t>DAMPAK NEGATIF</a:t>
            </a:r>
            <a:endParaRPr lang="en-US" dirty="0"/>
          </a:p>
        </p:txBody>
      </p:sp>
    </p:spTree>
    <p:extLst>
      <p:ext uri="{BB962C8B-B14F-4D97-AF65-F5344CB8AC3E}">
        <p14:creationId xmlns:p14="http://schemas.microsoft.com/office/powerpoint/2010/main" val="314357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03BC9-0005-4535-A40C-F085F03F34A9}"/>
              </a:ext>
            </a:extLst>
          </p:cNvPr>
          <p:cNvSpPr>
            <a:spLocks noGrp="1"/>
          </p:cNvSpPr>
          <p:nvPr>
            <p:ph idx="1"/>
          </p:nvPr>
        </p:nvSpPr>
        <p:spPr>
          <a:xfrm>
            <a:off x="1459892" y="1774663"/>
            <a:ext cx="9603275" cy="3450613"/>
          </a:xfrm>
        </p:spPr>
        <p:txBody>
          <a:bodyPr>
            <a:normAutofit fontScale="85000" lnSpcReduction="10000"/>
          </a:bodyPr>
          <a:lstStyle/>
          <a:p>
            <a:pPr marL="0" indent="0">
              <a:buNone/>
            </a:pPr>
            <a:endParaRPr lang="en-US" dirty="0"/>
          </a:p>
          <a:p>
            <a:pPr lvl="0"/>
            <a:r>
              <a:rPr lang="id-ID" dirty="0"/>
              <a:t>Risiko penyalah gunaan</a:t>
            </a:r>
            <a:endParaRPr lang="en-US" dirty="0"/>
          </a:p>
          <a:p>
            <a:pPr marL="0" indent="0">
              <a:buNone/>
            </a:pPr>
            <a:r>
              <a:rPr lang="id-ID" dirty="0"/>
              <a:t>Kali ini adalah bahaya laten gadget bagi anak-anak terhadap penggunaan gadget apabila kita tidak mengawasinya. Di balik kemudahan kita mengakses informasi melalui </a:t>
            </a:r>
            <a:r>
              <a:rPr lang="id-ID" i="1" dirty="0"/>
              <a:t>gadget</a:t>
            </a:r>
            <a:r>
              <a:rPr lang="id-ID" dirty="0"/>
              <a:t>, akan menjadi riskan bagi anak-anak. Sudah banyak kasus pelajar yang berbuat cabul akibat kecanduan pornografi melalui </a:t>
            </a:r>
            <a:r>
              <a:rPr lang="id-ID" i="1" dirty="0"/>
              <a:t>gadget</a:t>
            </a:r>
            <a:r>
              <a:rPr lang="id-ID" dirty="0"/>
              <a:t>. Ini bisa membuat anak salah jalan, hingga membuat mereka melakukan hal–hal yang menyimpang.</a:t>
            </a:r>
            <a:endParaRPr lang="en-US" dirty="0"/>
          </a:p>
          <a:p>
            <a:pPr lvl="0"/>
            <a:r>
              <a:rPr lang="id-ID" dirty="0"/>
              <a:t>Kurangnya Sosialisasi</a:t>
            </a:r>
            <a:endParaRPr lang="en-US" dirty="0"/>
          </a:p>
          <a:p>
            <a:pPr marL="0" indent="0">
              <a:buNone/>
            </a:pPr>
            <a:r>
              <a:rPr lang="id-ID" dirty="0"/>
              <a:t>Kebiasaan kita yang sering asyik dengan </a:t>
            </a:r>
            <a:r>
              <a:rPr lang="id-ID" i="1" dirty="0"/>
              <a:t>gadget </a:t>
            </a:r>
            <a:r>
              <a:rPr lang="id-ID" dirty="0"/>
              <a:t>membuat kurangnya sosialisasi dengan orang sekitar sehingga kita sendiri hanya mengenal orang - orang yang dituju saja tanpa mengenali orang-orang di lingkungan sekitar.     </a:t>
            </a:r>
            <a:endParaRPr lang="en-US" dirty="0"/>
          </a:p>
          <a:p>
            <a:endParaRPr lang="en-US" dirty="0"/>
          </a:p>
        </p:txBody>
      </p:sp>
    </p:spTree>
    <p:extLst>
      <p:ext uri="{BB962C8B-B14F-4D97-AF65-F5344CB8AC3E}">
        <p14:creationId xmlns:p14="http://schemas.microsoft.com/office/powerpoint/2010/main" val="375123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F9CAB1-888E-42B0-82FC-A715DF4C3EF8}"/>
              </a:ext>
            </a:extLst>
          </p:cNvPr>
          <p:cNvSpPr txBox="1">
            <a:spLocks/>
          </p:cNvSpPr>
          <p:nvPr/>
        </p:nvSpPr>
        <p:spPr>
          <a:xfrm>
            <a:off x="1443264" y="2843413"/>
            <a:ext cx="9603275" cy="81890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0"/>
            <a:r>
              <a:rPr lang="en-US" dirty="0"/>
              <a:t>C. </a:t>
            </a:r>
            <a:r>
              <a:rPr lang="id-ID" dirty="0"/>
              <a:t>BAGAIMANA PERUBAHAN PERILAKU YANG DITUNJUKKAN MASYARAKAT MASA KINI DAN MASA LAMPAU KARENA PENGARUH </a:t>
            </a:r>
            <a:r>
              <a:rPr lang="id-ID" i="1" dirty="0"/>
              <a:t>GADGET</a:t>
            </a:r>
            <a:r>
              <a:rPr lang="id-ID" dirty="0"/>
              <a:t>?</a:t>
            </a:r>
            <a:endParaRPr lang="en-US" dirty="0"/>
          </a:p>
        </p:txBody>
      </p:sp>
    </p:spTree>
    <p:extLst>
      <p:ext uri="{BB962C8B-B14F-4D97-AF65-F5344CB8AC3E}">
        <p14:creationId xmlns:p14="http://schemas.microsoft.com/office/powerpoint/2010/main" val="32593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5572A-C49C-4F58-A63E-8281E72114EB}"/>
              </a:ext>
            </a:extLst>
          </p:cNvPr>
          <p:cNvSpPr>
            <a:spLocks noGrp="1"/>
          </p:cNvSpPr>
          <p:nvPr>
            <p:ph idx="1"/>
          </p:nvPr>
        </p:nvSpPr>
        <p:spPr>
          <a:xfrm>
            <a:off x="861375" y="1915979"/>
            <a:ext cx="9603275" cy="3936181"/>
          </a:xfrm>
        </p:spPr>
        <p:txBody>
          <a:bodyPr>
            <a:normAutofit/>
          </a:bodyPr>
          <a:lstStyle/>
          <a:p>
            <a:pPr lvl="3"/>
            <a:r>
              <a:rPr lang="id-ID" sz="1700" dirty="0"/>
              <a:t>Kehidupan informasi: Orang zaman dahulu masih belum mengenal HP, </a:t>
            </a:r>
            <a:r>
              <a:rPr lang="id-ID" sz="1700" i="1" dirty="0"/>
              <a:t>E-mail </a:t>
            </a:r>
            <a:r>
              <a:rPr lang="id-ID" sz="1700" dirty="0"/>
              <a:t>dll masih menggunakan surat. Orang zaman sekarang sudah mengenal HP, </a:t>
            </a:r>
            <a:r>
              <a:rPr lang="id-ID" sz="1700" i="1" dirty="0"/>
              <a:t>E-mail</a:t>
            </a:r>
            <a:r>
              <a:rPr lang="id-ID" sz="1700" dirty="0"/>
              <a:t>, dll dan manusia zaman sekarang sudah meninggalkan surat.</a:t>
            </a:r>
            <a:endParaRPr lang="en-US" sz="1700" dirty="0"/>
          </a:p>
          <a:p>
            <a:pPr lvl="3"/>
            <a:r>
              <a:rPr lang="id-ID" sz="1700" dirty="0"/>
              <a:t>Kehidupan Budaya: Manusia zaman dulu masih menggunakan adat daerahnya manusia zaman sekarang kebanyanyakan menggunakan budaya luar neg</a:t>
            </a:r>
            <a:r>
              <a:rPr lang="en-US" sz="1700" dirty="0"/>
              <a:t>e</a:t>
            </a:r>
            <a:r>
              <a:rPr lang="id-ID" sz="1700" dirty="0"/>
              <a:t>ri</a:t>
            </a:r>
            <a:r>
              <a:rPr lang="en-US" sz="1700" dirty="0"/>
              <a:t>.</a:t>
            </a:r>
          </a:p>
          <a:p>
            <a:pPr lvl="3"/>
            <a:r>
              <a:rPr lang="en-US" sz="1700" dirty="0"/>
              <a:t>K</a:t>
            </a:r>
            <a:r>
              <a:rPr lang="id-ID" sz="1700" dirty="0"/>
              <a:t>ehidupan Sosial: Manusia zaman dahulu masih banyak orang yang sopan dan santun dari pada orang zaman sekarang jarang ada orang yang sopan dan santun</a:t>
            </a:r>
            <a:r>
              <a:rPr lang="en-US" sz="1700" dirty="0"/>
              <a:t>.</a:t>
            </a:r>
          </a:p>
          <a:p>
            <a:pPr lvl="3"/>
            <a:r>
              <a:rPr lang="id-ID" sz="1700" dirty="0"/>
              <a:t>Kehidupan Pertanian: Lebih baik dari pada zaman dulu</a:t>
            </a:r>
            <a:endParaRPr lang="en-US" sz="1700" dirty="0"/>
          </a:p>
          <a:p>
            <a:pPr lvl="3"/>
            <a:r>
              <a:rPr lang="id-ID" sz="1700" dirty="0"/>
              <a:t>Kehidupan Industri: Perilaku manusia masa kini dalam bidang industrinya lebih baik dari zaman dulu</a:t>
            </a:r>
            <a:endParaRPr lang="en-US" sz="1700" dirty="0"/>
          </a:p>
        </p:txBody>
      </p:sp>
    </p:spTree>
    <p:extLst>
      <p:ext uri="{BB962C8B-B14F-4D97-AF65-F5344CB8AC3E}">
        <p14:creationId xmlns:p14="http://schemas.microsoft.com/office/powerpoint/2010/main" val="346233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67444-7A46-42EE-9804-4374DA8A7F89}"/>
              </a:ext>
            </a:extLst>
          </p:cNvPr>
          <p:cNvSpPr>
            <a:spLocks noGrp="1"/>
          </p:cNvSpPr>
          <p:nvPr>
            <p:ph idx="1"/>
          </p:nvPr>
        </p:nvSpPr>
        <p:spPr>
          <a:xfrm>
            <a:off x="1476518" y="1280055"/>
            <a:ext cx="2588406" cy="486399"/>
          </a:xfrm>
        </p:spPr>
        <p:txBody>
          <a:bodyPr/>
          <a:lstStyle/>
          <a:p>
            <a:r>
              <a:rPr lang="en-US" dirty="0"/>
              <a:t>KESIMPULAN</a:t>
            </a:r>
          </a:p>
        </p:txBody>
      </p:sp>
      <p:sp>
        <p:nvSpPr>
          <p:cNvPr id="4" name="Rectangle 3">
            <a:extLst>
              <a:ext uri="{FF2B5EF4-FFF2-40B4-BE49-F238E27FC236}">
                <a16:creationId xmlns:a16="http://schemas.microsoft.com/office/drawing/2014/main" id="{905791E0-51BD-461A-8515-5D1BC0EAD37B}"/>
              </a:ext>
            </a:extLst>
          </p:cNvPr>
          <p:cNvSpPr/>
          <p:nvPr/>
        </p:nvSpPr>
        <p:spPr>
          <a:xfrm>
            <a:off x="1601585" y="2396711"/>
            <a:ext cx="8988830" cy="1477328"/>
          </a:xfrm>
          <a:prstGeom prst="rect">
            <a:avLst/>
          </a:prstGeom>
        </p:spPr>
        <p:txBody>
          <a:bodyPr wrap="square">
            <a:spAutoFit/>
          </a:bodyPr>
          <a:lstStyle/>
          <a:p>
            <a:pPr lvl="0"/>
            <a:r>
              <a:rPr lang="en-US" dirty="0"/>
              <a:t>1. </a:t>
            </a:r>
            <a:r>
              <a:rPr lang="id-ID" dirty="0"/>
              <a:t>Masyarakat bisa efektif tidak menggunakan</a:t>
            </a:r>
            <a:r>
              <a:rPr lang="id-ID" i="1" dirty="0"/>
              <a:t> gadget </a:t>
            </a:r>
            <a:r>
              <a:rPr lang="id-ID" dirty="0"/>
              <a:t>dalam satu hari contohnya ada seorang mahasiswa yang tidak menggunakan</a:t>
            </a:r>
            <a:r>
              <a:rPr lang="id-ID" i="1" dirty="0"/>
              <a:t> gadget</a:t>
            </a:r>
            <a:r>
              <a:rPr lang="id-ID" dirty="0"/>
              <a:t> hasilnya adalah mahasiswa fokus pada tugas-tugas yang menumpuk dan mengerjakannya dengan maksimal. Tetapi ada efek negatifnya yang mahasiswa rasakan yaitu aktivitas yang membosankan dan menjadi orang yang paling telat mendapatkan informasi seputar perkuliahan.</a:t>
            </a:r>
            <a:endParaRPr lang="en-US" dirty="0"/>
          </a:p>
        </p:txBody>
      </p:sp>
    </p:spTree>
    <p:extLst>
      <p:ext uri="{BB962C8B-B14F-4D97-AF65-F5344CB8AC3E}">
        <p14:creationId xmlns:p14="http://schemas.microsoft.com/office/powerpoint/2010/main" val="116466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C5FF8-C8FF-4030-8B8C-F00C3C56A78E}"/>
              </a:ext>
            </a:extLst>
          </p:cNvPr>
          <p:cNvSpPr>
            <a:spLocks noGrp="1"/>
          </p:cNvSpPr>
          <p:nvPr>
            <p:ph idx="1"/>
          </p:nvPr>
        </p:nvSpPr>
        <p:spPr>
          <a:xfrm>
            <a:off x="1709274" y="2260231"/>
            <a:ext cx="3627497" cy="3450613"/>
          </a:xfrm>
        </p:spPr>
        <p:txBody>
          <a:bodyPr>
            <a:noAutofit/>
          </a:bodyPr>
          <a:lstStyle/>
          <a:p>
            <a:pPr marL="0" lvl="0" indent="0">
              <a:buNone/>
            </a:pPr>
            <a:r>
              <a:rPr lang="id-ID" sz="1800" dirty="0"/>
              <a:t>Dampak postif</a:t>
            </a:r>
            <a:endParaRPr lang="en-US" sz="1800" dirty="0"/>
          </a:p>
          <a:p>
            <a:pPr lvl="0">
              <a:spcBef>
                <a:spcPts val="0"/>
              </a:spcBef>
            </a:pPr>
            <a:r>
              <a:rPr lang="id-ID" sz="1800" dirty="0"/>
              <a:t>Menambah ilmu pengetahuan</a:t>
            </a:r>
            <a:endParaRPr lang="en-US" sz="1800" dirty="0"/>
          </a:p>
          <a:p>
            <a:pPr lvl="0">
              <a:spcBef>
                <a:spcPts val="0"/>
              </a:spcBef>
            </a:pPr>
            <a:r>
              <a:rPr lang="id-ID" sz="1800" dirty="0"/>
              <a:t>Mempermudah komunikasi</a:t>
            </a:r>
            <a:endParaRPr lang="en-US" sz="1800" dirty="0"/>
          </a:p>
          <a:p>
            <a:pPr lvl="0">
              <a:spcBef>
                <a:spcPts val="0"/>
              </a:spcBef>
            </a:pPr>
            <a:r>
              <a:rPr lang="id-ID" sz="1800" dirty="0"/>
              <a:t>Memperluas jaringan pertemanan</a:t>
            </a:r>
            <a:endParaRPr lang="en-US" sz="1800" dirty="0"/>
          </a:p>
          <a:p>
            <a:endParaRPr lang="en-US" sz="1800" dirty="0"/>
          </a:p>
        </p:txBody>
      </p:sp>
      <p:sp>
        <p:nvSpPr>
          <p:cNvPr id="4" name="Rectangle 3">
            <a:extLst>
              <a:ext uri="{FF2B5EF4-FFF2-40B4-BE49-F238E27FC236}">
                <a16:creationId xmlns:a16="http://schemas.microsoft.com/office/drawing/2014/main" id="{97658FF2-454B-4470-A15D-FD9E752A948D}"/>
              </a:ext>
            </a:extLst>
          </p:cNvPr>
          <p:cNvSpPr/>
          <p:nvPr/>
        </p:nvSpPr>
        <p:spPr>
          <a:xfrm>
            <a:off x="6289963" y="2231211"/>
            <a:ext cx="6096000" cy="1754326"/>
          </a:xfrm>
          <a:prstGeom prst="rect">
            <a:avLst/>
          </a:prstGeom>
        </p:spPr>
        <p:txBody>
          <a:bodyPr>
            <a:spAutoFit/>
          </a:bodyPr>
          <a:lstStyle/>
          <a:p>
            <a:r>
              <a:rPr lang="id-ID" dirty="0"/>
              <a:t>Dampak negatif</a:t>
            </a:r>
            <a:endParaRPr lang="en-US" dirty="0"/>
          </a:p>
          <a:p>
            <a:pPr marL="285750" lvl="0" indent="-285750">
              <a:buFont typeface="Arial" panose="020B0604020202020204" pitchFamily="34" charset="0"/>
              <a:buChar char="•"/>
            </a:pPr>
            <a:r>
              <a:rPr lang="id-ID" dirty="0"/>
              <a:t>Risiko terkena radiasi</a:t>
            </a:r>
            <a:endParaRPr lang="en-US" dirty="0"/>
          </a:p>
          <a:p>
            <a:pPr marL="285750" lvl="0" indent="-285750">
              <a:buFont typeface="Arial" panose="020B0604020202020204" pitchFamily="34" charset="0"/>
              <a:buChar char="•"/>
            </a:pPr>
            <a:r>
              <a:rPr lang="id-ID" dirty="0"/>
              <a:t>Kecanduan</a:t>
            </a:r>
            <a:endParaRPr lang="en-US" dirty="0"/>
          </a:p>
          <a:p>
            <a:pPr marL="285750" lvl="0" indent="-285750">
              <a:buFont typeface="Arial" panose="020B0604020202020204" pitchFamily="34" charset="0"/>
              <a:buChar char="•"/>
            </a:pPr>
            <a:r>
              <a:rPr lang="id-ID" dirty="0"/>
              <a:t>Lambat memahami pelajaran</a:t>
            </a:r>
            <a:endParaRPr lang="en-US" dirty="0"/>
          </a:p>
          <a:p>
            <a:pPr marL="285750" lvl="0" indent="-285750">
              <a:buFont typeface="Arial" panose="020B0604020202020204" pitchFamily="34" charset="0"/>
              <a:buChar char="•"/>
            </a:pPr>
            <a:r>
              <a:rPr lang="id-ID" dirty="0"/>
              <a:t>Risiko penyalah gunaan</a:t>
            </a:r>
            <a:endParaRPr lang="en-US" dirty="0"/>
          </a:p>
          <a:p>
            <a:pPr marL="285750" lvl="0" indent="-285750">
              <a:buFont typeface="Arial" panose="020B0604020202020204" pitchFamily="34" charset="0"/>
              <a:buChar char="•"/>
            </a:pPr>
            <a:r>
              <a:rPr lang="id-ID" dirty="0"/>
              <a:t>Kurangnya Sosialisasi</a:t>
            </a:r>
            <a:endParaRPr lang="en-US" dirty="0"/>
          </a:p>
        </p:txBody>
      </p:sp>
      <p:sp>
        <p:nvSpPr>
          <p:cNvPr id="5" name="Rectangle 4">
            <a:extLst>
              <a:ext uri="{FF2B5EF4-FFF2-40B4-BE49-F238E27FC236}">
                <a16:creationId xmlns:a16="http://schemas.microsoft.com/office/drawing/2014/main" id="{4A262B93-CF32-4141-A50D-3972E63964EE}"/>
              </a:ext>
            </a:extLst>
          </p:cNvPr>
          <p:cNvSpPr/>
          <p:nvPr/>
        </p:nvSpPr>
        <p:spPr>
          <a:xfrm>
            <a:off x="1460268" y="1396367"/>
            <a:ext cx="6370319" cy="369332"/>
          </a:xfrm>
          <a:prstGeom prst="rect">
            <a:avLst/>
          </a:prstGeom>
        </p:spPr>
        <p:txBody>
          <a:bodyPr wrap="square">
            <a:spAutoFit/>
          </a:bodyPr>
          <a:lstStyle/>
          <a:p>
            <a:r>
              <a:rPr lang="en-US" dirty="0"/>
              <a:t>2. DAMPAK POSITIF DAN NEGATIF</a:t>
            </a:r>
          </a:p>
        </p:txBody>
      </p:sp>
    </p:spTree>
    <p:extLst>
      <p:ext uri="{BB962C8B-B14F-4D97-AF65-F5344CB8AC3E}">
        <p14:creationId xmlns:p14="http://schemas.microsoft.com/office/powerpoint/2010/main" val="161646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D" sz="4000" dirty="0" err="1"/>
              <a:t>Menyusun</a:t>
            </a:r>
            <a:r>
              <a:rPr lang="en-ID" sz="4000" dirty="0"/>
              <a:t> </a:t>
            </a:r>
            <a:r>
              <a:rPr lang="en-ID" sz="4000" dirty="0" err="1"/>
              <a:t>artikel</a:t>
            </a:r>
            <a:r>
              <a:rPr lang="en-ID" sz="4000" dirty="0"/>
              <a:t> </a:t>
            </a:r>
            <a:r>
              <a:rPr lang="en-ID" sz="4000" dirty="0" err="1"/>
              <a:t>tentang</a:t>
            </a:r>
            <a:endParaRPr lang="en-US" sz="4000" dirty="0"/>
          </a:p>
        </p:txBody>
      </p:sp>
      <p:sp>
        <p:nvSpPr>
          <p:cNvPr id="3" name="Content Placeholder 2"/>
          <p:cNvSpPr>
            <a:spLocks noGrp="1"/>
          </p:cNvSpPr>
          <p:nvPr>
            <p:ph idx="1"/>
          </p:nvPr>
        </p:nvSpPr>
        <p:spPr>
          <a:xfrm>
            <a:off x="139700" y="2015732"/>
            <a:ext cx="11874499" cy="3450613"/>
          </a:xfrm>
        </p:spPr>
        <p:txBody>
          <a:bodyPr>
            <a:normAutofit/>
          </a:bodyPr>
          <a:lstStyle/>
          <a:p>
            <a:pPr marL="0" indent="0" algn="ctr">
              <a:buNone/>
            </a:pPr>
            <a:endParaRPr lang="en-US" b="1" dirty="0"/>
          </a:p>
          <a:p>
            <a:pPr marL="0" indent="0" algn="ctr">
              <a:buNone/>
            </a:pPr>
            <a:r>
              <a:rPr lang="en-US" sz="3000" b="1" dirty="0"/>
              <a:t>PENGARUH TEKNOLOGI INFORMASI</a:t>
            </a:r>
          </a:p>
          <a:p>
            <a:pPr marL="0" indent="0" algn="ctr">
              <a:buNone/>
            </a:pPr>
            <a:r>
              <a:rPr lang="en-US" sz="3000" b="1" dirty="0"/>
              <a:t>TERHADAP MUNCULNYA SIKAP ANTISOSIAL</a:t>
            </a:r>
          </a:p>
          <a:p>
            <a:pPr marL="0" indent="0" algn="ctr">
              <a:buNone/>
            </a:pPr>
            <a:r>
              <a:rPr lang="en-US" sz="3000" b="1" dirty="0"/>
              <a:t>DI KALANGAN MASYARAKAT</a:t>
            </a:r>
            <a:endParaRPr lang="en-US" sz="3000" dirty="0"/>
          </a:p>
          <a:p>
            <a:endParaRPr lang="en-US" dirty="0"/>
          </a:p>
        </p:txBody>
      </p:sp>
    </p:spTree>
    <p:extLst>
      <p:ext uri="{BB962C8B-B14F-4D97-AF65-F5344CB8AC3E}">
        <p14:creationId xmlns:p14="http://schemas.microsoft.com/office/powerpoint/2010/main" val="945802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BFE90-02E4-4994-A6D1-615DEC31EACD}"/>
              </a:ext>
            </a:extLst>
          </p:cNvPr>
          <p:cNvSpPr>
            <a:spLocks noGrp="1"/>
          </p:cNvSpPr>
          <p:nvPr>
            <p:ph idx="1"/>
          </p:nvPr>
        </p:nvSpPr>
        <p:spPr/>
        <p:txBody>
          <a:bodyPr>
            <a:normAutofit fontScale="85000" lnSpcReduction="10000"/>
          </a:bodyPr>
          <a:lstStyle/>
          <a:p>
            <a:pPr lvl="0"/>
            <a:r>
              <a:rPr lang="id-ID" dirty="0"/>
              <a:t>Kehidupan informasi: Orang zaman dahulu masih belum mengenal HP, </a:t>
            </a:r>
            <a:r>
              <a:rPr lang="id-ID" i="1" dirty="0"/>
              <a:t>E-mail </a:t>
            </a:r>
            <a:r>
              <a:rPr lang="id-ID" dirty="0"/>
              <a:t>dll masih menggunakan surat. Orang zaman sekarang sudah mengenal HP, </a:t>
            </a:r>
            <a:r>
              <a:rPr lang="id-ID" i="1" dirty="0"/>
              <a:t>E-mail</a:t>
            </a:r>
            <a:r>
              <a:rPr lang="id-ID" dirty="0"/>
              <a:t>, dll dan manusia zaman sekarang sudah meninggalkan surat.</a:t>
            </a:r>
            <a:endParaRPr lang="en-US" dirty="0"/>
          </a:p>
          <a:p>
            <a:pPr lvl="0"/>
            <a:r>
              <a:rPr lang="id-ID" dirty="0"/>
              <a:t>Kehidupan Budaya: Manusia zaman dulu masih menggunakan adat daerahnya manusia zaman sekarang kebanyanyakan menggunakan budaya luar neg</a:t>
            </a:r>
            <a:r>
              <a:rPr lang="en-US" dirty="0"/>
              <a:t>e</a:t>
            </a:r>
            <a:r>
              <a:rPr lang="id-ID" dirty="0"/>
              <a:t>ri</a:t>
            </a:r>
            <a:r>
              <a:rPr lang="en-US" dirty="0"/>
              <a:t>.</a:t>
            </a:r>
          </a:p>
          <a:p>
            <a:pPr lvl="0"/>
            <a:r>
              <a:rPr lang="id-ID" dirty="0"/>
              <a:t>Kehidupan Sosial: Manusia zaman dahulu masih banyak orang yang sopan dan santun dari pada orang zaman sekarang jarang ada orang yang sopan dan santun</a:t>
            </a:r>
            <a:endParaRPr lang="en-US" dirty="0"/>
          </a:p>
          <a:p>
            <a:pPr lvl="0"/>
            <a:r>
              <a:rPr lang="id-ID" dirty="0"/>
              <a:t>Kehidupan Pertanian: Lebih baik dari pada zaman dulu</a:t>
            </a:r>
            <a:endParaRPr lang="en-US" dirty="0"/>
          </a:p>
          <a:p>
            <a:pPr lvl="0"/>
            <a:r>
              <a:rPr lang="id-ID" dirty="0"/>
              <a:t>Kehidupan Industri: Perilaku manusia masa kini dalam bidang industrinya lebih baik dari zaman dulu.</a:t>
            </a:r>
            <a:endParaRPr lang="en-US" dirty="0"/>
          </a:p>
          <a:p>
            <a:endParaRPr lang="en-US" dirty="0"/>
          </a:p>
        </p:txBody>
      </p:sp>
      <p:sp>
        <p:nvSpPr>
          <p:cNvPr id="6" name="Rectangle 5">
            <a:extLst>
              <a:ext uri="{FF2B5EF4-FFF2-40B4-BE49-F238E27FC236}">
                <a16:creationId xmlns:a16="http://schemas.microsoft.com/office/drawing/2014/main" id="{44494F81-6BF8-422B-AE59-BD924CD145A0}"/>
              </a:ext>
            </a:extLst>
          </p:cNvPr>
          <p:cNvSpPr/>
          <p:nvPr/>
        </p:nvSpPr>
        <p:spPr>
          <a:xfrm>
            <a:off x="1451579" y="1391655"/>
            <a:ext cx="7725000" cy="369332"/>
          </a:xfrm>
          <a:prstGeom prst="rect">
            <a:avLst/>
          </a:prstGeom>
        </p:spPr>
        <p:txBody>
          <a:bodyPr wrap="none">
            <a:spAutoFit/>
          </a:bodyPr>
          <a:lstStyle/>
          <a:p>
            <a:pPr lvl="0"/>
            <a:r>
              <a:rPr lang="en-US" dirty="0"/>
              <a:t>3. </a:t>
            </a:r>
            <a:r>
              <a:rPr lang="id-ID" dirty="0"/>
              <a:t>PERUBAHAN PERILAKU MANUSIA DARI MASA LAMPAU DAN MASA KINI</a:t>
            </a:r>
            <a:endParaRPr lang="en-US" dirty="0"/>
          </a:p>
        </p:txBody>
      </p:sp>
    </p:spTree>
    <p:extLst>
      <p:ext uri="{BB962C8B-B14F-4D97-AF65-F5344CB8AC3E}">
        <p14:creationId xmlns:p14="http://schemas.microsoft.com/office/powerpoint/2010/main" val="1561530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20054-15D9-44A6-99E8-3D0AECBF7DF1}"/>
              </a:ext>
            </a:extLst>
          </p:cNvPr>
          <p:cNvSpPr>
            <a:spLocks noGrp="1"/>
          </p:cNvSpPr>
          <p:nvPr>
            <p:ph idx="1"/>
          </p:nvPr>
        </p:nvSpPr>
        <p:spPr>
          <a:xfrm>
            <a:off x="445739" y="2306677"/>
            <a:ext cx="9603275" cy="3450613"/>
          </a:xfrm>
        </p:spPr>
        <p:txBody>
          <a:bodyPr>
            <a:normAutofit/>
          </a:bodyPr>
          <a:lstStyle/>
          <a:p>
            <a:pPr lvl="3"/>
            <a:r>
              <a:rPr lang="id-ID" sz="1800" dirty="0"/>
              <a:t>Diharapkan manusia bisa lebih peka kepada orang pada lingkungan sekitar.</a:t>
            </a:r>
            <a:endParaRPr lang="en-US" sz="1800" dirty="0"/>
          </a:p>
          <a:p>
            <a:pPr lvl="3"/>
            <a:r>
              <a:rPr lang="en-US" sz="1800" dirty="0" err="1"/>
              <a:t>Diharapkan</a:t>
            </a:r>
            <a:r>
              <a:rPr lang="en-US" sz="1800" dirty="0"/>
              <a:t> </a:t>
            </a:r>
            <a:r>
              <a:rPr lang="en-US" sz="1800" dirty="0" err="1"/>
              <a:t>masyarakat</a:t>
            </a:r>
            <a:r>
              <a:rPr lang="en-US" sz="1800" dirty="0"/>
              <a:t> </a:t>
            </a:r>
            <a:r>
              <a:rPr lang="en-US" sz="1800" dirty="0" err="1"/>
              <a:t>lebih</a:t>
            </a:r>
            <a:r>
              <a:rPr lang="en-US" sz="1800" dirty="0"/>
              <a:t> </a:t>
            </a:r>
            <a:r>
              <a:rPr lang="en-US" sz="1800" dirty="0" err="1"/>
              <a:t>bijak</a:t>
            </a:r>
            <a:r>
              <a:rPr lang="en-US" sz="1800" dirty="0"/>
              <a:t> </a:t>
            </a:r>
            <a:r>
              <a:rPr lang="en-US" sz="1800" dirty="0" err="1"/>
              <a:t>dalam</a:t>
            </a:r>
            <a:r>
              <a:rPr lang="en-US" sz="1800" dirty="0"/>
              <a:t> </a:t>
            </a:r>
            <a:r>
              <a:rPr lang="en-US" sz="1800" dirty="0" err="1"/>
              <a:t>menggunakan</a:t>
            </a:r>
            <a:r>
              <a:rPr lang="en-US" sz="1800" dirty="0"/>
              <a:t> </a:t>
            </a:r>
            <a:r>
              <a:rPr lang="en-US" sz="1800" dirty="0" err="1"/>
              <a:t>Teknologi</a:t>
            </a:r>
            <a:r>
              <a:rPr lang="en-US" sz="1800" dirty="0"/>
              <a:t> </a:t>
            </a:r>
            <a:r>
              <a:rPr lang="en-US" sz="1800" dirty="0" err="1"/>
              <a:t>Informasi</a:t>
            </a:r>
            <a:r>
              <a:rPr lang="en-US" sz="1800" dirty="0"/>
              <a:t>.</a:t>
            </a:r>
          </a:p>
          <a:p>
            <a:pPr lvl="3"/>
            <a:r>
              <a:rPr lang="en-US" sz="1800" dirty="0" err="1"/>
              <a:t>Diharapkan</a:t>
            </a:r>
            <a:r>
              <a:rPr lang="en-US" sz="1800" dirty="0"/>
              <a:t> </a:t>
            </a:r>
            <a:r>
              <a:rPr lang="en-US" sz="1800" dirty="0" err="1"/>
              <a:t>dampak</a:t>
            </a:r>
            <a:r>
              <a:rPr lang="en-US" sz="1800" dirty="0"/>
              <a:t> </a:t>
            </a:r>
            <a:r>
              <a:rPr lang="en-US" sz="1800" dirty="0" err="1"/>
              <a:t>positif</a:t>
            </a:r>
            <a:r>
              <a:rPr lang="en-US" sz="1800" dirty="0"/>
              <a:t> </a:t>
            </a:r>
            <a:r>
              <a:rPr lang="en-US" sz="1800" dirty="0" err="1"/>
              <a:t>dari</a:t>
            </a:r>
            <a:r>
              <a:rPr lang="en-US" sz="1800" dirty="0"/>
              <a:t> </a:t>
            </a:r>
            <a:r>
              <a:rPr lang="en-US" sz="1800" dirty="0" err="1"/>
              <a:t>Teknologi</a:t>
            </a:r>
            <a:r>
              <a:rPr lang="en-US" sz="1800" dirty="0"/>
              <a:t> </a:t>
            </a:r>
            <a:r>
              <a:rPr lang="en-US" sz="1800" dirty="0" err="1"/>
              <a:t>Informasi</a:t>
            </a:r>
            <a:r>
              <a:rPr lang="en-US" sz="1800" dirty="0"/>
              <a:t> </a:t>
            </a:r>
            <a:r>
              <a:rPr lang="en-US" sz="1800" dirty="0" err="1"/>
              <a:t>lebih</a:t>
            </a:r>
            <a:r>
              <a:rPr lang="en-US" sz="1800" dirty="0"/>
              <a:t> di </a:t>
            </a:r>
            <a:r>
              <a:rPr lang="en-US" sz="1800" dirty="0" err="1"/>
              <a:t>rasakan</a:t>
            </a:r>
            <a:r>
              <a:rPr lang="en-US" sz="1800" dirty="0"/>
              <a:t> </a:t>
            </a:r>
            <a:r>
              <a:rPr lang="en-US" sz="1800" dirty="0" err="1"/>
              <a:t>daripada</a:t>
            </a:r>
            <a:r>
              <a:rPr lang="en-US" sz="1800" dirty="0"/>
              <a:t> </a:t>
            </a:r>
            <a:r>
              <a:rPr lang="en-US" sz="1800" dirty="0" err="1"/>
              <a:t>dampak</a:t>
            </a:r>
            <a:r>
              <a:rPr lang="en-US" sz="1800" dirty="0"/>
              <a:t> negative.</a:t>
            </a:r>
          </a:p>
        </p:txBody>
      </p:sp>
      <p:sp>
        <p:nvSpPr>
          <p:cNvPr id="4" name="Rectangle 3">
            <a:extLst>
              <a:ext uri="{FF2B5EF4-FFF2-40B4-BE49-F238E27FC236}">
                <a16:creationId xmlns:a16="http://schemas.microsoft.com/office/drawing/2014/main" id="{E7F1626C-F105-4ED8-89EB-F5BE55A1375E}"/>
              </a:ext>
            </a:extLst>
          </p:cNvPr>
          <p:cNvSpPr/>
          <p:nvPr/>
        </p:nvSpPr>
        <p:spPr>
          <a:xfrm>
            <a:off x="1817339" y="1391655"/>
            <a:ext cx="1124988" cy="369332"/>
          </a:xfrm>
          <a:prstGeom prst="rect">
            <a:avLst/>
          </a:prstGeom>
        </p:spPr>
        <p:txBody>
          <a:bodyPr wrap="none">
            <a:spAutoFit/>
          </a:bodyPr>
          <a:lstStyle/>
          <a:p>
            <a:pPr lvl="0"/>
            <a:r>
              <a:rPr lang="en-US" dirty="0"/>
              <a:t>4. SARAN</a:t>
            </a:r>
          </a:p>
        </p:txBody>
      </p:sp>
    </p:spTree>
    <p:extLst>
      <p:ext uri="{BB962C8B-B14F-4D97-AF65-F5344CB8AC3E}">
        <p14:creationId xmlns:p14="http://schemas.microsoft.com/office/powerpoint/2010/main" val="2054245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0C61-5C46-49AD-9143-C6008729052D}"/>
              </a:ext>
            </a:extLst>
          </p:cNvPr>
          <p:cNvSpPr>
            <a:spLocks noGrp="1"/>
          </p:cNvSpPr>
          <p:nvPr>
            <p:ph type="title"/>
          </p:nvPr>
        </p:nvSpPr>
        <p:spPr/>
        <p:txBody>
          <a:bodyPr/>
          <a:lstStyle/>
          <a:p>
            <a:r>
              <a:rPr lang="en-US" dirty="0"/>
              <a:t>Daftar </a:t>
            </a:r>
            <a:r>
              <a:rPr lang="en-US" dirty="0" err="1"/>
              <a:t>pustaka</a:t>
            </a:r>
            <a:endParaRPr lang="en-US" dirty="0"/>
          </a:p>
        </p:txBody>
      </p:sp>
      <p:sp>
        <p:nvSpPr>
          <p:cNvPr id="3" name="Content Placeholder 2">
            <a:extLst>
              <a:ext uri="{FF2B5EF4-FFF2-40B4-BE49-F238E27FC236}">
                <a16:creationId xmlns:a16="http://schemas.microsoft.com/office/drawing/2014/main" id="{C2390BF3-D24A-4ED9-8B62-37CD12B2D3D9}"/>
              </a:ext>
            </a:extLst>
          </p:cNvPr>
          <p:cNvSpPr>
            <a:spLocks noGrp="1"/>
          </p:cNvSpPr>
          <p:nvPr>
            <p:ph idx="1"/>
          </p:nvPr>
        </p:nvSpPr>
        <p:spPr/>
        <p:txBody>
          <a:bodyPr>
            <a:normAutofit fontScale="62500" lnSpcReduction="20000"/>
          </a:bodyPr>
          <a:lstStyle/>
          <a:p>
            <a:pPr marL="0" indent="0">
              <a:buNone/>
            </a:pPr>
            <a:endParaRPr lang="en-US" dirty="0"/>
          </a:p>
          <a:p>
            <a:r>
              <a:rPr lang="id-ID" dirty="0"/>
              <a:t>[1] Bohang, Fatimah Kartini. (2018). </a:t>
            </a:r>
            <a:r>
              <a:rPr lang="id-ID" i="1" dirty="0"/>
              <a:t>Berapa Jumlah Pengguna Internet Indonesia</a:t>
            </a:r>
            <a:r>
              <a:rPr lang="id-ID" dirty="0"/>
              <a:t>. [online]. diakses tanggal 03 Oktober 2018 tersedia:</a:t>
            </a:r>
            <a:r>
              <a:rPr lang="id-ID" u="sng" dirty="0">
                <a:hlinkClick r:id="rId2"/>
              </a:rPr>
              <a:t>https://tekno.kompas.com/read/2018/02/22/16453177/berapa-jumlah-pengguna-internet-indonesia</a:t>
            </a:r>
            <a:endParaRPr lang="en-US" dirty="0"/>
          </a:p>
          <a:p>
            <a:r>
              <a:rPr lang="id-ID" dirty="0"/>
              <a:t>[2] Hidayat Wicak. (2014). </a:t>
            </a:r>
            <a:r>
              <a:rPr lang="id-ID" i="1" dirty="0"/>
              <a:t>Pengguna Internet Indonesia Nomor Enam Dunia</a:t>
            </a:r>
            <a:r>
              <a:rPr lang="id-ID" dirty="0"/>
              <a:t>. [online]. diakses tanggal 03 Oktober 2018 tersedia:</a:t>
            </a:r>
            <a:r>
              <a:rPr lang="id-ID" u="sng" dirty="0">
                <a:hlinkClick r:id="rId3"/>
              </a:rPr>
              <a:t>https://kominfo.go.id/index.php/content/detail/4286/Pengguna+Internet+Indonesia+Nomor+Enam+Dunia/0/sorotan_media</a:t>
            </a:r>
            <a:endParaRPr lang="en-US" dirty="0"/>
          </a:p>
          <a:p>
            <a:r>
              <a:rPr lang="id-ID" dirty="0"/>
              <a:t>[3] Ipris Tim. (2018). </a:t>
            </a:r>
            <a:r>
              <a:rPr lang="id-ID" i="1" dirty="0"/>
              <a:t>Laporan Kuartal I 2018 Industri Ecommerce Indonesia</a:t>
            </a:r>
            <a:r>
              <a:rPr lang="id-ID" dirty="0"/>
              <a:t>. [online]. diakses tanggal 03 Oktober 2018 tersedia:</a:t>
            </a:r>
            <a:r>
              <a:rPr lang="id-ID" u="sng" dirty="0">
                <a:hlinkClick r:id="rId4"/>
              </a:rPr>
              <a:t>https://iprice.co.id/trend/insights/laporan-kuartal-i-2018-industri-e-commerce-indonesia/</a:t>
            </a:r>
            <a:endParaRPr lang="en-US" dirty="0"/>
          </a:p>
          <a:p>
            <a:r>
              <a:rPr lang="id-ID" dirty="0"/>
              <a:t>[4] Pertiwi, Wahyunanda Kusuma. (2018). </a:t>
            </a:r>
            <a:r>
              <a:rPr lang="id-ID" i="1" dirty="0"/>
              <a:t>Riset Ungkap Pola Pemakaian Medsos Orang Indonesia</a:t>
            </a:r>
            <a:r>
              <a:rPr lang="id-ID" dirty="0"/>
              <a:t>. [online]. diakses tanggal 03 Oktober 2018 tersedia:</a:t>
            </a:r>
            <a:r>
              <a:rPr lang="id-ID" u="sng" dirty="0">
                <a:hlinkClick r:id="rId5"/>
              </a:rPr>
              <a:t>https://tekno.kompas.com/read/2018/03/01/10340027/riset-ungkap-pola-pemakaian-medsos-orang-indonesia</a:t>
            </a:r>
            <a:endParaRPr lang="en-US" dirty="0"/>
          </a:p>
          <a:p>
            <a:r>
              <a:rPr lang="id-ID" dirty="0"/>
              <a:t>[5] Hartanto Andrian. (2015). </a:t>
            </a:r>
            <a:r>
              <a:rPr lang="id-ID" i="1" dirty="0"/>
              <a:t>Media Sosial Menjadi Penyebab Anti Sosial</a:t>
            </a:r>
            <a:r>
              <a:rPr lang="id-ID" dirty="0"/>
              <a:t>. [online]. diakses tanggal 03 Oktober 2018 tersedia:</a:t>
            </a:r>
            <a:r>
              <a:rPr lang="id-ID" u="sng" dirty="0">
                <a:hlinkClick r:id="rId6"/>
              </a:rPr>
              <a:t>https://www.kompasiana.com/andrianhartanto94/555468a9b67e616514ba54fa/media-sosial-menjadi-penyebab-anti-sosial</a:t>
            </a:r>
            <a:endParaRPr lang="en-US" dirty="0"/>
          </a:p>
          <a:p>
            <a:endParaRPr lang="en-US" dirty="0"/>
          </a:p>
        </p:txBody>
      </p:sp>
    </p:spTree>
    <p:extLst>
      <p:ext uri="{BB962C8B-B14F-4D97-AF65-F5344CB8AC3E}">
        <p14:creationId xmlns:p14="http://schemas.microsoft.com/office/powerpoint/2010/main" val="4103395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8B28B-C057-476E-A7BD-E8ADB27DB3BF}"/>
              </a:ext>
            </a:extLst>
          </p:cNvPr>
          <p:cNvSpPr>
            <a:spLocks noGrp="1"/>
          </p:cNvSpPr>
          <p:nvPr>
            <p:ph idx="1"/>
          </p:nvPr>
        </p:nvSpPr>
        <p:spPr/>
        <p:txBody>
          <a:bodyPr>
            <a:normAutofit fontScale="70000" lnSpcReduction="20000"/>
          </a:bodyPr>
          <a:lstStyle/>
          <a:p>
            <a:r>
              <a:rPr lang="id-ID" dirty="0"/>
              <a:t>[6] Salamadian. (2018). </a:t>
            </a:r>
            <a:r>
              <a:rPr lang="id-ID" i="1" dirty="0"/>
              <a:t>Sejarah Perkembangan Manfaat dan Contoh Teknologi Terbaru</a:t>
            </a:r>
            <a:r>
              <a:rPr lang="id-ID" dirty="0"/>
              <a:t>. [online]. diakses tanggal 03 Oktober 2018 tersedia:</a:t>
            </a:r>
            <a:r>
              <a:rPr lang="id-ID" u="sng" dirty="0">
                <a:hlinkClick r:id="rId2"/>
              </a:rPr>
              <a:t>https://salamadian.com/perkembangan-pengertian-teknologi/</a:t>
            </a:r>
            <a:endParaRPr lang="en-US" dirty="0"/>
          </a:p>
          <a:p>
            <a:r>
              <a:rPr lang="id-ID" dirty="0"/>
              <a:t>[7] Zakaria Muhammad. (2018). </a:t>
            </a:r>
            <a:r>
              <a:rPr lang="id-ID" i="1" dirty="0"/>
              <a:t>Pengertian Internet Beserta Fungsi dan Manfaat yang Perlu Anda Ketahui</a:t>
            </a:r>
            <a:r>
              <a:rPr lang="id-ID" dirty="0"/>
              <a:t>. [online]. diakses tanggal 03 Oktober 2018 tersedia:</a:t>
            </a:r>
            <a:r>
              <a:rPr lang="id-ID" u="sng" dirty="0">
                <a:hlinkClick r:id="rId3"/>
              </a:rPr>
              <a:t>https://www.nesabamedia.com/pengertian-fungsi-dan-manfaat-internet-lengkap/</a:t>
            </a:r>
            <a:endParaRPr lang="en-US" dirty="0"/>
          </a:p>
          <a:p>
            <a:r>
              <a:rPr lang="id-ID" dirty="0"/>
              <a:t>[8] Manmaxro. (2018). </a:t>
            </a:r>
            <a:r>
              <a:rPr lang="id-ID" i="1" dirty="0"/>
              <a:t>Pengertian Media Sosial Secara Umum Fungsi Tujuan Sosmed</a:t>
            </a:r>
            <a:r>
              <a:rPr lang="id-ID" dirty="0"/>
              <a:t>. [online]. diakses tanggal 03 Oktober 2018 tersedia:</a:t>
            </a:r>
            <a:r>
              <a:rPr lang="id-ID" u="sng" dirty="0">
                <a:hlinkClick r:id="rId4"/>
              </a:rPr>
              <a:t>https://www.maxmanroe.com/vid/teknologi/internet/pengertian-media-sosial.html</a:t>
            </a:r>
            <a:endParaRPr lang="en-US" dirty="0"/>
          </a:p>
          <a:p>
            <a:r>
              <a:rPr lang="id-ID" dirty="0"/>
              <a:t>[9] Harefa, Erpin Triyaman. (2018). </a:t>
            </a:r>
            <a:r>
              <a:rPr lang="id-ID" i="1" dirty="0"/>
              <a:t>Satu Hari Tanpa Handphone di Indonesia</a:t>
            </a:r>
            <a:r>
              <a:rPr lang="id-ID" dirty="0"/>
              <a:t>. [online]. diakses tanggal 03 Oktober 2018 tersedia:</a:t>
            </a:r>
            <a:r>
              <a:rPr lang="id-ID" u="sng" dirty="0">
                <a:hlinkClick r:id="rId5"/>
              </a:rPr>
              <a:t>https://www.kompasiana.com/erfinharefa/551f7453a33311aa2bb67050/satu-hari-tanpa-handphone-di-indonesia-anda-serius</a:t>
            </a:r>
            <a:endParaRPr lang="en-US" dirty="0"/>
          </a:p>
          <a:p>
            <a:r>
              <a:rPr lang="id-ID" dirty="0"/>
              <a:t>[10] Program Studi Ilmu Keperawatan. (2017). </a:t>
            </a:r>
            <a:r>
              <a:rPr lang="id-ID" i="1" dirty="0"/>
              <a:t>Dampak Positif dan Negatif Penggunaan Gadget</a:t>
            </a:r>
            <a:r>
              <a:rPr lang="id-ID" dirty="0"/>
              <a:t>. [online]. diakses tanggal 03 Oktober 2018 tersedia:</a:t>
            </a:r>
            <a:r>
              <a:rPr lang="id-ID" u="sng" dirty="0">
                <a:hlinkClick r:id="rId6"/>
              </a:rPr>
              <a:t>https://www.bangsaonline.com/berita/34453/dampak-positif-dan-negatif-penggunaan-gadget</a:t>
            </a:r>
            <a:endParaRPr lang="en-US" dirty="0"/>
          </a:p>
          <a:p>
            <a:endParaRPr lang="en-US" dirty="0"/>
          </a:p>
        </p:txBody>
      </p:sp>
    </p:spTree>
    <p:extLst>
      <p:ext uri="{BB962C8B-B14F-4D97-AF65-F5344CB8AC3E}">
        <p14:creationId xmlns:p14="http://schemas.microsoft.com/office/powerpoint/2010/main" val="2216771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8A99-7100-47FF-AA6B-79659AEB4F51}"/>
              </a:ext>
            </a:extLst>
          </p:cNvPr>
          <p:cNvSpPr>
            <a:spLocks noGrp="1"/>
          </p:cNvSpPr>
          <p:nvPr>
            <p:ph type="title"/>
          </p:nvPr>
        </p:nvSpPr>
        <p:spPr>
          <a:xfrm>
            <a:off x="4577164" y="2658257"/>
            <a:ext cx="9603275" cy="1049235"/>
          </a:xfrm>
        </p:spPr>
        <p:txBody>
          <a:bodyPr/>
          <a:lstStyle/>
          <a:p>
            <a:r>
              <a:rPr lang="en-US" dirty="0"/>
              <a:t>TERIMAKASIH</a:t>
            </a:r>
          </a:p>
        </p:txBody>
      </p:sp>
    </p:spTree>
    <p:extLst>
      <p:ext uri="{BB962C8B-B14F-4D97-AF65-F5344CB8AC3E}">
        <p14:creationId xmlns:p14="http://schemas.microsoft.com/office/powerpoint/2010/main" val="273529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id-ID" sz="2400" dirty="0"/>
              <a:t>Kemajuan teknologi semakin cepat dan canggih, sehingga telah berpengaruh besar pada manusia dengan selalu menggunakan </a:t>
            </a:r>
            <a:r>
              <a:rPr lang="id-ID" sz="2400" i="1" dirty="0"/>
              <a:t>gadget </a:t>
            </a:r>
            <a:r>
              <a:rPr lang="id-ID" sz="2400" dirty="0"/>
              <a:t>setiap detik, menit ataupun jam.</a:t>
            </a:r>
            <a:endParaRPr lang="en-ID" sz="2400" dirty="0"/>
          </a:p>
          <a:p>
            <a:pPr marL="0" indent="0" algn="just">
              <a:buNone/>
            </a:pPr>
            <a:r>
              <a:rPr lang="id-ID" sz="2400" dirty="0"/>
              <a:t>Maka dari itu akan berdampak pada ketidak pedulian terhadap orang-orang dan lingkungan sekitar, dan dapat melupakan kewajiban kita seperti tugas dan kegiatan lainnya, sehingga media sosial mampu membuat  seseorang menjadi anti social</a:t>
            </a:r>
            <a:r>
              <a:rPr lang="en-ID" sz="2400" dirty="0"/>
              <a:t>.</a:t>
            </a:r>
            <a:endParaRPr lang="en-US" sz="2400" dirty="0"/>
          </a:p>
        </p:txBody>
      </p:sp>
    </p:spTree>
    <p:extLst>
      <p:ext uri="{BB962C8B-B14F-4D97-AF65-F5344CB8AC3E}">
        <p14:creationId xmlns:p14="http://schemas.microsoft.com/office/powerpoint/2010/main" val="349387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id-ID" dirty="0"/>
              <a:t>Populasi penduduk Indonesia saat ini mencapai 262 juta orang. Lebih dari 50 persen atau sekitar 143 juta orang telah terhubung jaringan internet sepanjang 2017, setidaknya begitu menurut laporan teranyar Asosiasi Penyelenggara Jasa Internet Indonesia (APJII). Mayoritas pengguna internet sebanyak 72,41 persen. Pemanfaatannya sudah lebih jauh, bukan hanya untuk berkomunikasi tetapi juga membeli barang, memesan transportasi, hingga berbisnis dan berkarya</a:t>
            </a:r>
            <a:endParaRPr lang="en-ID" sz="2400" dirty="0"/>
          </a:p>
        </p:txBody>
      </p:sp>
    </p:spTree>
    <p:extLst>
      <p:ext uri="{BB962C8B-B14F-4D97-AF65-F5344CB8AC3E}">
        <p14:creationId xmlns:p14="http://schemas.microsoft.com/office/powerpoint/2010/main" val="402454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id-ID" dirty="0"/>
              <a:t>Menurut lembaga riset pasar e-Marketer memperkirakan </a:t>
            </a:r>
            <a:r>
              <a:rPr lang="id-ID" i="1" dirty="0"/>
              <a:t>netter</a:t>
            </a:r>
            <a:r>
              <a:rPr lang="id-ID" dirty="0"/>
              <a:t> Indonesia akan mengalahkan Jepang di peringkat ke-5 yang pertumbuhan jumlah pengguna internetnya lebih lamban. Secara keseluruhan, jumlah pengguna internet di seluruh dunia diproyeksikan bakal mencapai 3 miliar orang pada 2015. Tiga tahun setelahnya, pada 2018, diperkirakan sebanyak 3,6 miliar manusia di bumi bakal mengakses internet setidaknya sekali tiap satu bulan</a:t>
            </a:r>
            <a:endParaRPr lang="en-ID" sz="2400" dirty="0"/>
          </a:p>
        </p:txBody>
      </p:sp>
    </p:spTree>
    <p:extLst>
      <p:ext uri="{BB962C8B-B14F-4D97-AF65-F5344CB8AC3E}">
        <p14:creationId xmlns:p14="http://schemas.microsoft.com/office/powerpoint/2010/main" val="337625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ID" sz="2200" dirty="0"/>
              <a:t>P</a:t>
            </a:r>
            <a:r>
              <a:rPr lang="id-ID" sz="2200" dirty="0"/>
              <a:t>enelitian yang dilakukan </a:t>
            </a:r>
            <a:r>
              <a:rPr lang="id-ID" sz="2200" i="1" dirty="0"/>
              <a:t>We Are Social</a:t>
            </a:r>
            <a:r>
              <a:rPr lang="id-ID" sz="2200" dirty="0"/>
              <a:t>, perusahaan media asal Inggris yang bekerja sama dengan </a:t>
            </a:r>
            <a:r>
              <a:rPr lang="id-ID" sz="2200" i="1" dirty="0"/>
              <a:t>Hootsuite</a:t>
            </a:r>
            <a:r>
              <a:rPr lang="id-ID" sz="2200" dirty="0"/>
              <a:t>, rata-rata orang Indonesia menghabiskan tiga jam 23 menit sehari untuk mengakses media sosial. Sebanyak 120 juta orang Indonesia menggunakan perangkat </a:t>
            </a:r>
            <a:r>
              <a:rPr lang="id-ID" sz="2200" i="1" dirty="0"/>
              <a:t>mobile</a:t>
            </a:r>
            <a:r>
              <a:rPr lang="id-ID" sz="2200" dirty="0"/>
              <a:t>, seperti smartphone atau tablet untuk mengakses media sosial, dengan penetrasi 45 persen. Dalam sepekan, aktivitas online di media sosial melalui smartphone mencapai 37 persen.</a:t>
            </a:r>
            <a:endParaRPr lang="en-US" sz="2200" dirty="0"/>
          </a:p>
        </p:txBody>
      </p:sp>
    </p:spTree>
    <p:extLst>
      <p:ext uri="{BB962C8B-B14F-4D97-AF65-F5344CB8AC3E}">
        <p14:creationId xmlns:p14="http://schemas.microsoft.com/office/powerpoint/2010/main" val="418595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id-ID" dirty="0"/>
              <a:t>Media sosial digunakan untuk bertukar informasi, memberikan komentar, berbagi gambar maupun video. Pertanyaannya, apakah meningkatnya pengguna media sosial akan menjamin meningkatnya kepedulian sosial? Banyak orang yang terlalu sibuk dengan gadget nya sendiri sampai banyak orang yang mempunyai dua akun atau lebih dalam satu media sosial, tanpa disadari seseorang yang menggunakan media sosial berlebihan akan membawa pengaruh buruk.</a:t>
            </a:r>
            <a:endParaRPr lang="en-US" dirty="0"/>
          </a:p>
        </p:txBody>
      </p:sp>
    </p:spTree>
    <p:extLst>
      <p:ext uri="{BB962C8B-B14F-4D97-AF65-F5344CB8AC3E}">
        <p14:creationId xmlns:p14="http://schemas.microsoft.com/office/powerpoint/2010/main" val="132044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id-ID" sz="2200" dirty="0"/>
              <a:t>Media sosial memang sangat membantu dalam komunikasi, pengguna media sosial dapat berkomunikasi kapan saja dan dimana saja asalkan mempunyai koneksi internet.</a:t>
            </a:r>
            <a:r>
              <a:rPr lang="en-ID" sz="2200" dirty="0"/>
              <a:t> </a:t>
            </a:r>
            <a:r>
              <a:rPr lang="id-ID" sz="2200" dirty="0"/>
              <a:t>Hal ini akan berdampak pada ketidak pedulian terhadap orang-orang dan lingkungan sekitar dan dapat melupakan kewajiban kita seperti tugas dan kegiatan lainnya, sehingga media sosial mampu membuat  seseorang menjadi anti sosial.</a:t>
            </a:r>
            <a:endParaRPr lang="en-US" sz="2200" dirty="0"/>
          </a:p>
        </p:txBody>
      </p:sp>
    </p:spTree>
    <p:extLst>
      <p:ext uri="{BB962C8B-B14F-4D97-AF65-F5344CB8AC3E}">
        <p14:creationId xmlns:p14="http://schemas.microsoft.com/office/powerpoint/2010/main" val="183469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id-ID" sz="2200" dirty="0"/>
              <a:t>Dengan melihat kenyataan tersebut tentunya kita sebagai manusia merasa prihatin. Sebab pada dasarnya manusia merupakan makhluk sosial maka dari itu perlu diadakannya suatu perubahan dari dalam diri manusia itu sendiri sebagai contoh dengan mengadakan satu hari tanpa </a:t>
            </a:r>
            <a:r>
              <a:rPr lang="id-ID" sz="2200" i="1" dirty="0"/>
              <a:t>gadget</a:t>
            </a:r>
            <a:r>
              <a:rPr lang="id-ID" sz="2200" dirty="0"/>
              <a:t>. Dengan adanya aksi tersebut diharapkan manusia merasakan 1 hari tanpa berinteraksi melalui dunia maya melainkan dengan orang-orang nyata yang ada disekitar kita.</a:t>
            </a:r>
            <a:endParaRPr lang="en-US" sz="2200" dirty="0"/>
          </a:p>
        </p:txBody>
      </p:sp>
    </p:spTree>
    <p:extLst>
      <p:ext uri="{BB962C8B-B14F-4D97-AF65-F5344CB8AC3E}">
        <p14:creationId xmlns:p14="http://schemas.microsoft.com/office/powerpoint/2010/main" val="11595088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84</TotalTime>
  <Words>1449</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Gill Sans MT</vt:lpstr>
      <vt:lpstr>Gallery</vt:lpstr>
      <vt:lpstr>Kelompok 1 </vt:lpstr>
      <vt:lpstr>Menyusun artikel tentang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Daftar pustaka</vt:lpstr>
      <vt:lpstr>PowerPoint Presentation</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dc:title>
  <dc:creator>Windows User</dc:creator>
  <cp:lastModifiedBy>Ramdhan Friatna</cp:lastModifiedBy>
  <cp:revision>13</cp:revision>
  <dcterms:created xsi:type="dcterms:W3CDTF">2018-10-24T15:23:57Z</dcterms:created>
  <dcterms:modified xsi:type="dcterms:W3CDTF">2018-10-24T16:59:11Z</dcterms:modified>
</cp:coreProperties>
</file>