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372C86-699A-462B-829F-1662DB90FA29}" type="datetimeFigureOut">
              <a:rPr lang="id-ID" smtClean="0"/>
              <a:t>10/01/2018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27CC962-D696-492C-9861-DA7CC4CC9809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143240" y="1785926"/>
            <a:ext cx="3500462" cy="9286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MATERI: PENDEFINISIAN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6466" y="3714752"/>
            <a:ext cx="4824426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Oleh: Tim Dosen Bahasa Indonesia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2176466" y="4492635"/>
            <a:ext cx="4824426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Genap T.A. 2017/2018</a:t>
            </a:r>
            <a:r>
              <a:rPr kumimoji="0" lang="id-ID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20" y="3357562"/>
            <a:ext cx="25003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800" dirty="0" smtClean="0"/>
              <a:t>PENDEFINISIAN</a:t>
            </a:r>
            <a:endParaRPr lang="id-ID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3357562"/>
            <a:ext cx="45005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MACAM-MACAM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4286248" y="4500570"/>
            <a:ext cx="42148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SYARAT-SYARAT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4214810" y="2285992"/>
            <a:ext cx="42148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PENGERTIAN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786050" y="2578380"/>
            <a:ext cx="1428760" cy="1040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2786050" y="3619172"/>
            <a:ext cx="1285884" cy="3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2786050" y="3619172"/>
            <a:ext cx="1500198" cy="1173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6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357562"/>
            <a:ext cx="242889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PENGERTIAN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4214810" y="4000504"/>
            <a:ext cx="457203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42900">
              <a:spcBef>
                <a:spcPct val="50000"/>
              </a:spcBef>
            </a:pP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kata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frasa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atau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kalimat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yang</a:t>
            </a:r>
            <a:r>
              <a:rPr lang="id-ID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mengungkapkan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makna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id-ID" sz="32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keterangan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atau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ciri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utama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dari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orang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benda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proses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	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atau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aktivitas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1643050"/>
            <a:ext cx="457203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3200" dirty="0" err="1" smtClean="0">
                <a:solidFill>
                  <a:srgbClr val="000000"/>
                </a:solidFill>
              </a:rPr>
              <a:t>P</a:t>
            </a:r>
            <a:r>
              <a:rPr lang="en-US" sz="3200" dirty="0" err="1" smtClean="0">
                <a:solidFill>
                  <a:srgbClr val="000000"/>
                </a:solidFill>
              </a:rPr>
              <a:t>ernyataan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tentang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ruang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lingkup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dan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ciri-ciri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suatu</a:t>
            </a:r>
            <a:r>
              <a:rPr lang="en-US" sz="3200" dirty="0" smtClean="0">
                <a:solidFill>
                  <a:srgbClr val="000000"/>
                </a:solidFill>
              </a:rPr>
              <a:t>      </a:t>
            </a:r>
            <a:r>
              <a:rPr lang="en-US" sz="3200" dirty="0" err="1" smtClean="0">
                <a:solidFill>
                  <a:srgbClr val="000000"/>
                </a:solidFill>
              </a:rPr>
              <a:t>konsep</a:t>
            </a:r>
            <a:r>
              <a:rPr lang="en-US" sz="3200" dirty="0" smtClean="0">
                <a:solidFill>
                  <a:srgbClr val="000000"/>
                </a:solidFill>
              </a:rPr>
              <a:t> yang </a:t>
            </a:r>
            <a:r>
              <a:rPr lang="en-US" sz="3200" dirty="0" err="1" smtClean="0">
                <a:solidFill>
                  <a:srgbClr val="000000"/>
                </a:solidFill>
              </a:rPr>
              <a:t>menjadi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pokok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pembicaraan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atau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studi</a:t>
            </a:r>
            <a:r>
              <a:rPr lang="id-ID" sz="3200" dirty="0" smtClean="0">
                <a:solidFill>
                  <a:srgbClr val="000000"/>
                </a:solidFill>
              </a:rPr>
              <a:t>.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786050" y="2674102"/>
            <a:ext cx="1428760" cy="975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2786050" y="3649950"/>
            <a:ext cx="1428760" cy="1627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6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20" y="3357562"/>
            <a:ext cx="278608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Macam-Macam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357562"/>
            <a:ext cx="45720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en-US" dirty="0" err="1" smtClean="0">
                <a:latin typeface="Times New Roman" pitchFamily="18" charset="0"/>
              </a:rPr>
              <a:t>Etimologi</a:t>
            </a:r>
            <a:r>
              <a:rPr lang="en-US" dirty="0" smtClean="0">
                <a:latin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</a:rPr>
              <a:t>Pernyataan</a:t>
            </a:r>
            <a:r>
              <a:rPr lang="en-US" dirty="0" smtClean="0">
                <a:latin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</a:rPr>
              <a:t>berusaha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membatasi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pengertian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sebuah</a:t>
            </a:r>
            <a:r>
              <a:rPr lang="en-US" dirty="0" smtClean="0">
                <a:latin typeface="Times New Roman" pitchFamily="18" charset="0"/>
              </a:rPr>
              <a:t> kata </a:t>
            </a:r>
            <a:r>
              <a:rPr lang="en-US" dirty="0" err="1" smtClean="0">
                <a:latin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mengikuti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jejak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etimologinya</a:t>
            </a:r>
            <a:r>
              <a:rPr lang="en-US" dirty="0">
                <a:latin typeface="Times New Roman" pitchFamily="18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6248" y="4314784"/>
            <a:ext cx="4500594" cy="1892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defTabSz="342900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Formal,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dirty="0" err="1" smtClean="0">
                <a:solidFill>
                  <a:srgbClr val="000000"/>
                </a:solidFill>
              </a:rPr>
              <a:t>iil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logis</a:t>
            </a:r>
            <a:r>
              <a:rPr lang="en-US" dirty="0" smtClean="0">
                <a:solidFill>
                  <a:srgbClr val="000000"/>
                </a:solidFill>
              </a:rPr>
              <a:t> :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dirty="0" err="1" smtClean="0">
                <a:solidFill>
                  <a:srgbClr val="000000"/>
                </a:solidFill>
              </a:rPr>
              <a:t>atasan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pengertian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dari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suatu</a:t>
            </a:r>
            <a:r>
              <a:rPr lang="en-US" dirty="0">
                <a:solidFill>
                  <a:srgbClr val="000000"/>
                </a:solidFill>
              </a:rPr>
              <a:t> kata </a:t>
            </a:r>
            <a:r>
              <a:rPr lang="en-US" dirty="0" err="1">
                <a:solidFill>
                  <a:srgbClr val="000000"/>
                </a:solidFill>
              </a:rPr>
              <a:t>dengan</a:t>
            </a:r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 err="1">
                <a:solidFill>
                  <a:srgbClr val="000000"/>
                </a:solidFill>
              </a:rPr>
              <a:t>membedakan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genusnya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mengadakan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diferensiasinya</a:t>
            </a:r>
            <a:r>
              <a:rPr lang="en-US" dirty="0">
                <a:solidFill>
                  <a:srgbClr val="000000"/>
                </a:solidFill>
              </a:rPr>
              <a:t>. (</a:t>
            </a:r>
            <a:r>
              <a:rPr lang="en-US" dirty="0" err="1">
                <a:solidFill>
                  <a:srgbClr val="000000"/>
                </a:solidFill>
              </a:rPr>
              <a:t>diferensiasi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adalah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menyebut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ciri-ciri</a:t>
            </a:r>
            <a:r>
              <a:rPr lang="en-US" dirty="0">
                <a:solidFill>
                  <a:srgbClr val="000000"/>
                </a:solidFill>
              </a:rPr>
              <a:t> yang </a:t>
            </a:r>
            <a:r>
              <a:rPr lang="en-US" dirty="0" err="1">
                <a:solidFill>
                  <a:srgbClr val="000000"/>
                </a:solidFill>
              </a:rPr>
              <a:t>membedakan</a:t>
            </a:r>
            <a:r>
              <a:rPr lang="en-US" dirty="0">
                <a:solidFill>
                  <a:srgbClr val="000000"/>
                </a:solidFill>
              </a:rPr>
              <a:t> kata </a:t>
            </a:r>
            <a:r>
              <a:rPr lang="en-US" dirty="0" err="1">
                <a:solidFill>
                  <a:srgbClr val="000000"/>
                </a:solidFill>
              </a:rPr>
              <a:t>tersebut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dari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anggota-anggota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sekelasnya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defTabSz="342900">
              <a:spcBef>
                <a:spcPct val="50000"/>
              </a:spcBef>
            </a:pPr>
            <a:endParaRPr lang="en-US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2285992"/>
            <a:ext cx="45720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Sinonim</a:t>
            </a:r>
            <a:r>
              <a:rPr lang="en-US" dirty="0" smtClean="0"/>
              <a:t> :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kata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sinonim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kata-kata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3071802" y="2641472"/>
            <a:ext cx="1143008" cy="1008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3071802" y="3649950"/>
            <a:ext cx="1143008" cy="95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3071802" y="3649950"/>
            <a:ext cx="1214446" cy="1611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6247" y="5733256"/>
            <a:ext cx="4559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en-US" dirty="0" err="1" smtClean="0">
                <a:latin typeface="Times New Roman" pitchFamily="18" charset="0"/>
              </a:rPr>
              <a:t>Luas</a:t>
            </a:r>
            <a:r>
              <a:rPr lang="en-US" dirty="0" smtClean="0">
                <a:latin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</a:rPr>
              <a:t>Definisi</a:t>
            </a:r>
            <a:r>
              <a:rPr lang="en-US" dirty="0" smtClean="0">
                <a:latin typeface="Times New Roman" pitchFamily="18" charset="0"/>
              </a:rPr>
              <a:t> formal yang </a:t>
            </a:r>
            <a:r>
              <a:rPr lang="en-US" dirty="0" err="1" smtClean="0">
                <a:latin typeface="Times New Roman" pitchFamily="18" charset="0"/>
              </a:rPr>
              <a:t>diperluas</a:t>
            </a:r>
            <a:r>
              <a:rPr lang="en-US" dirty="0" smtClean="0">
                <a:latin typeface="Times New Roman" pitchFamily="18" charset="0"/>
              </a:rPr>
              <a:t>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71802" y="3718397"/>
            <a:ext cx="1214445" cy="2267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20" y="1928802"/>
            <a:ext cx="20717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Sinonim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571876"/>
            <a:ext cx="457203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 smtClean="0">
                <a:latin typeface="Times New Roman" pitchFamily="18" charset="0"/>
              </a:rPr>
              <a:t>Teknologi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id-ID" sz="3200" i="1" dirty="0" smtClean="0">
                <a:latin typeface="Times New Roman" pitchFamily="18" charset="0"/>
                <a:sym typeface="Wingdings" pitchFamily="2" charset="2"/>
              </a:rPr>
              <a:t>techno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 (mesin) dan </a:t>
            </a:r>
            <a:r>
              <a:rPr lang="id-ID" sz="3200" i="1" dirty="0" smtClean="0">
                <a:latin typeface="Times New Roman" pitchFamily="18" charset="0"/>
                <a:sym typeface="Wingdings" pitchFamily="2" charset="2"/>
              </a:rPr>
              <a:t>logos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 (ilmu). 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1928802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latin typeface="Times New Roman" pitchFamily="18" charset="0"/>
              </a:rPr>
              <a:t>m</a:t>
            </a:r>
            <a:r>
              <a:rPr lang="id-ID" sz="3200" dirty="0" smtClean="0">
                <a:latin typeface="Times New Roman" pitchFamily="18" charset="0"/>
              </a:rPr>
              <a:t>etode = cara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4071942"/>
            <a:ext cx="20717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Etimologi</a:t>
            </a:r>
            <a:endParaRPr lang="id-ID" dirty="0"/>
          </a:p>
        </p:txBody>
      </p:sp>
      <p:cxnSp>
        <p:nvCxnSpPr>
          <p:cNvPr id="22" name="Straight Arrow Connector 21"/>
          <p:cNvCxnSpPr>
            <a:stCxn id="9" idx="3"/>
            <a:endCxn id="12" idx="1"/>
          </p:cNvCxnSpPr>
          <p:nvPr/>
        </p:nvCxnSpPr>
        <p:spPr>
          <a:xfrm>
            <a:off x="2357422" y="2221190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0" idx="1"/>
          </p:cNvCxnSpPr>
          <p:nvPr/>
        </p:nvCxnSpPr>
        <p:spPr>
          <a:xfrm flipV="1">
            <a:off x="2357422" y="4356706"/>
            <a:ext cx="1857388" cy="7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1928802"/>
            <a:ext cx="207170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Formal, riil, dan logis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4214810" y="1500174"/>
            <a:ext cx="457203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 eaLnBrk="0" hangingPunct="0"/>
            <a:r>
              <a:rPr lang="en-US" sz="2800" b="1" dirty="0" err="1" smtClean="0">
                <a:solidFill>
                  <a:srgbClr val="000000"/>
                </a:solidFill>
              </a:rPr>
              <a:t>gergaji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342900" indent="-342900" algn="just" eaLnBrk="0" hangingPunct="0"/>
            <a:r>
              <a:rPr lang="en-US" sz="2800" dirty="0" err="1" smtClean="0">
                <a:solidFill>
                  <a:srgbClr val="000000"/>
                </a:solidFill>
              </a:rPr>
              <a:t>kelas</a:t>
            </a:r>
            <a:r>
              <a:rPr lang="en-US" sz="2800" dirty="0" smtClean="0">
                <a:solidFill>
                  <a:srgbClr val="000000"/>
                </a:solidFill>
              </a:rPr>
              <a:t>		:</a:t>
            </a:r>
            <a:r>
              <a:rPr lang="en-US" sz="2800" dirty="0" err="1" smtClean="0">
                <a:solidFill>
                  <a:srgbClr val="000000"/>
                </a:solidFill>
              </a:rPr>
              <a:t>alat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potong</a:t>
            </a:r>
            <a:endParaRPr lang="en-US" sz="2800" dirty="0" smtClean="0">
              <a:solidFill>
                <a:srgbClr val="000000"/>
              </a:solidFill>
            </a:endParaRPr>
          </a:p>
          <a:p>
            <a:pPr algn="just" eaLnBrk="0" hangingPunct="0"/>
            <a:r>
              <a:rPr lang="en-US" sz="2800" dirty="0" err="1" smtClean="0">
                <a:solidFill>
                  <a:srgbClr val="000000"/>
                </a:solidFill>
              </a:rPr>
              <a:t>diferensiasi</a:t>
            </a:r>
            <a:r>
              <a:rPr lang="en-US" sz="2800" dirty="0" smtClean="0">
                <a:solidFill>
                  <a:srgbClr val="000000"/>
                </a:solidFill>
              </a:rPr>
              <a:t>	:</a:t>
            </a:r>
            <a:r>
              <a:rPr lang="en-US" sz="2800" dirty="0" err="1" smtClean="0">
                <a:solidFill>
                  <a:srgbClr val="000000"/>
                </a:solidFill>
              </a:rPr>
              <a:t>dari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lembaran</a:t>
            </a:r>
            <a:r>
              <a:rPr lang="id-ID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baja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tipis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dengan</a:t>
            </a:r>
            <a:r>
              <a:rPr lang="id-ID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baris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gerigi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pada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salah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satu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atau</a:t>
            </a:r>
            <a:r>
              <a:rPr lang="id-ID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kedua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sisinya</a:t>
            </a:r>
            <a:endParaRPr lang="id-ID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28860" y="2714620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158" y="4915927"/>
            <a:ext cx="20717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Luas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4214810" y="4071942"/>
            <a:ext cx="464347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800" dirty="0" smtClean="0"/>
              <a:t>Teknologi adalah keseluruhan sarana untuk menyediakan barang-barang yang diperlukan bagi kelangsungan dan kenyamanan hidup manusia.</a:t>
            </a:r>
            <a:endParaRPr lang="id-ID" sz="2800" dirty="0"/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 flipV="1">
            <a:off x="2428860" y="5195327"/>
            <a:ext cx="1785950" cy="12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714379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71414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4678" y="1285860"/>
            <a:ext cx="25003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Times New Roman" pitchFamily="18" charset="0"/>
              </a:rPr>
              <a:t>Syarat-Syarat</a:t>
            </a:r>
            <a:endParaRPr lang="id-ID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2214554"/>
            <a:ext cx="292895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id-ID" sz="2400" dirty="0" err="1">
                <a:solidFill>
                  <a:srgbClr val="000000"/>
                </a:solidFill>
                <a:cs typeface="Arial" charset="0"/>
              </a:rPr>
              <a:t>K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ata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didefinisikan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tidak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boleh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menjadi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bagian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mendefinisikan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cs typeface="Arial" charset="0"/>
              </a:rPr>
              <a:t>tidak</a:t>
            </a:r>
            <a:r>
              <a:rPr lang="en-US" sz="2400" i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cs typeface="Arial" charset="0"/>
              </a:rPr>
              <a:t>boleh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menggunakan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sinonimnya</a:t>
            </a:r>
            <a:r>
              <a:rPr lang="id-ID" sz="24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algn="just" eaLnBrk="0" hangingPunct="0"/>
            <a:r>
              <a:rPr lang="id-ID" sz="2400" dirty="0" smtClean="0">
                <a:solidFill>
                  <a:srgbClr val="000000"/>
                </a:solidFill>
                <a:latin typeface="Perpetua" pitchFamily="18" charset="0"/>
                <a:cs typeface="Arial" charset="0"/>
              </a:rPr>
              <a:t>Contoh</a:t>
            </a:r>
            <a:r>
              <a:rPr lang="id-ID" sz="2400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 algn="just" defTabSz="350838"/>
            <a:r>
              <a:rPr lang="en-US" sz="2400" i="1" dirty="0" err="1" smtClean="0">
                <a:solidFill>
                  <a:srgbClr val="000000"/>
                </a:solidFill>
                <a:cs typeface="Arial" charset="0"/>
              </a:rPr>
              <a:t>Cepat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berlakunya</a:t>
            </a:r>
            <a:r>
              <a:rPr lang="id-ID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langkah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yang </a:t>
            </a:r>
            <a:r>
              <a:rPr lang="en-US" sz="2400" i="1" dirty="0" err="1" smtClean="0">
                <a:solidFill>
                  <a:srgbClr val="000000"/>
                </a:solidFill>
                <a:cs typeface="Arial" charset="0"/>
              </a:rPr>
              <a:t>cepat</a:t>
            </a:r>
            <a:r>
              <a:rPr lang="en-US" sz="2400" i="1" dirty="0" smtClean="0">
                <a:solidFill>
                  <a:srgbClr val="000000"/>
                </a:solidFill>
                <a:cs typeface="Arial" charset="0"/>
              </a:rPr>
              <a:t>-</a:t>
            </a:r>
            <a:r>
              <a:rPr lang="en-US" sz="2400" i="1" dirty="0" err="1" smtClean="0">
                <a:solidFill>
                  <a:srgbClr val="000000"/>
                </a:solidFill>
                <a:cs typeface="Arial" charset="0"/>
              </a:rPr>
              <a:t>cepat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id-ID" sz="2400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cs typeface="Arial" charset="0"/>
              </a:rPr>
              <a:t>Cepat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berlakunya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langkah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yang </a:t>
            </a:r>
            <a:r>
              <a:rPr lang="en-US" sz="2400" i="1" dirty="0" err="1" smtClean="0">
                <a:solidFill>
                  <a:srgbClr val="000000"/>
                </a:solidFill>
                <a:cs typeface="Arial" charset="0"/>
              </a:rPr>
              <a:t>lekas-lekas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id-ID" sz="2400" dirty="0" smtClean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 algn="just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6545" y="2214554"/>
            <a:ext cx="253604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42900">
              <a:spcBef>
                <a:spcPct val="50000"/>
              </a:spcBef>
            </a:pPr>
            <a:r>
              <a:rPr lang="id-ID" sz="2400" dirty="0" err="1">
                <a:solidFill>
                  <a:srgbClr val="000000"/>
                </a:solidFill>
              </a:rPr>
              <a:t>B</a:t>
            </a:r>
            <a:r>
              <a:rPr lang="en-US" sz="2400" dirty="0" err="1" smtClean="0">
                <a:solidFill>
                  <a:srgbClr val="000000"/>
                </a:solidFill>
              </a:rPr>
              <a:t>agian</a:t>
            </a:r>
            <a:r>
              <a:rPr lang="en-US" sz="2400" dirty="0" smtClean="0">
                <a:solidFill>
                  <a:srgbClr val="000000"/>
                </a:solidFill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</a:rPr>
              <a:t>mendefinisikan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</a:rPr>
              <a:t>tidak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</a:rPr>
              <a:t>boleh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bersifat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negatif</a:t>
            </a:r>
            <a:r>
              <a:rPr lang="id-ID" sz="2400" dirty="0" smtClean="0">
                <a:solidFill>
                  <a:srgbClr val="000000"/>
                </a:solidFill>
              </a:rPr>
              <a:t>.</a:t>
            </a:r>
          </a:p>
          <a:p>
            <a:pPr defTabSz="342900">
              <a:spcBef>
                <a:spcPct val="50000"/>
              </a:spcBef>
            </a:pPr>
            <a:r>
              <a:rPr lang="id-ID" sz="2400" dirty="0" smtClean="0">
                <a:solidFill>
                  <a:srgbClr val="000000"/>
                </a:solidFill>
              </a:rPr>
              <a:t>Contoh:</a:t>
            </a:r>
          </a:p>
          <a:p>
            <a:pPr defTabSz="342900">
              <a:spcBef>
                <a:spcPct val="5000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Meja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bukan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kursi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algn="ctr" defTabSz="342900">
              <a:spcBef>
                <a:spcPct val="50000"/>
              </a:spcBef>
            </a:pP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06" y="2214554"/>
            <a:ext cx="321467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Kata</a:t>
            </a:r>
            <a:r>
              <a:rPr lang="en-US" sz="2400" dirty="0" smtClean="0">
                <a:solidFill>
                  <a:srgbClr val="000000"/>
                </a:solidFill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</a:rPr>
              <a:t>didefinisikan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bagian</a:t>
            </a:r>
            <a:r>
              <a:rPr lang="en-US" sz="2400" dirty="0" smtClean="0">
                <a:solidFill>
                  <a:srgbClr val="000000"/>
                </a:solidFill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</a:rPr>
              <a:t>mendefinisikan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harus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</a:rPr>
              <a:t>sama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</a:rPr>
              <a:t>bobotnya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hindari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kata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</a:rPr>
              <a:t>di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</a:rPr>
              <a:t>mana</a:t>
            </a:r>
            <a:r>
              <a:rPr lang="en-US" sz="2400" i="1" dirty="0" smtClean="0">
                <a:solidFill>
                  <a:srgbClr val="000000"/>
                </a:solidFill>
              </a:rPr>
              <a:t>, </a:t>
            </a:r>
            <a:r>
              <a:rPr lang="en-US" sz="2400" i="1" dirty="0" err="1" smtClean="0">
                <a:solidFill>
                  <a:srgbClr val="000000"/>
                </a:solidFill>
              </a:rPr>
              <a:t>bila</a:t>
            </a:r>
            <a:r>
              <a:rPr lang="en-US" sz="2400" i="1" dirty="0" smtClean="0">
                <a:solidFill>
                  <a:srgbClr val="000000"/>
                </a:solidFill>
              </a:rPr>
              <a:t>, </a:t>
            </a:r>
            <a:r>
              <a:rPr lang="en-US" sz="2400" i="1" dirty="0" err="1" smtClean="0">
                <a:solidFill>
                  <a:srgbClr val="000000"/>
                </a:solidFill>
              </a:rPr>
              <a:t>kalau</a:t>
            </a:r>
            <a:r>
              <a:rPr lang="en-US" sz="2400" i="1" dirty="0" smtClean="0">
                <a:solidFill>
                  <a:srgbClr val="000000"/>
                </a:solidFill>
              </a:rPr>
              <a:t>, yang </a:t>
            </a:r>
            <a:r>
              <a:rPr lang="en-US" sz="2400" i="1" dirty="0" err="1" smtClean="0">
                <a:solidFill>
                  <a:srgbClr val="000000"/>
                </a:solidFill>
              </a:rPr>
              <a:t>mana</a:t>
            </a:r>
            <a:r>
              <a:rPr lang="en-US" sz="2400" i="1" dirty="0" smtClean="0">
                <a:solidFill>
                  <a:srgbClr val="000000"/>
                </a:solidFill>
              </a:rPr>
              <a:t>,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dsb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id-ID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algn="just" eaLnBrk="0" hangingPunct="0"/>
            <a:r>
              <a:rPr lang="id-ID" sz="2400" dirty="0" smtClean="0">
                <a:solidFill>
                  <a:srgbClr val="000000"/>
                </a:solidFill>
              </a:rPr>
              <a:t>Contoh: </a:t>
            </a:r>
          </a:p>
          <a:p>
            <a:pPr algn="just" eaLnBrk="0" hangingPunct="0"/>
            <a:r>
              <a:rPr lang="en-US" sz="2400" dirty="0" err="1" smtClean="0">
                <a:solidFill>
                  <a:srgbClr val="000000"/>
                </a:solidFill>
              </a:rPr>
              <a:t>Rumah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bangunan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</a:rPr>
              <a:t>di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</a:rPr>
              <a:t>mana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manusia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tinggal</a:t>
            </a:r>
            <a:r>
              <a:rPr lang="en-US" sz="2400" dirty="0" smtClean="0">
                <a:solidFill>
                  <a:srgbClr val="000000"/>
                </a:solidFill>
              </a:rPr>
              <a:t>. (</a:t>
            </a:r>
            <a:r>
              <a:rPr lang="en-US" sz="2400" dirty="0" err="1" smtClean="0">
                <a:solidFill>
                  <a:srgbClr val="000000"/>
                </a:solidFill>
              </a:rPr>
              <a:t>salah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algn="just" eaLnBrk="0" hangingPunct="0"/>
            <a:r>
              <a:rPr lang="en-US" sz="2400" dirty="0" err="1" smtClean="0">
                <a:solidFill>
                  <a:srgbClr val="000000"/>
                </a:solidFill>
              </a:rPr>
              <a:t>Rumah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bangunan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</a:rPr>
              <a:t>tempat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tinggal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manusia</a:t>
            </a:r>
            <a:r>
              <a:rPr lang="en-US" sz="2400" dirty="0" smtClean="0">
                <a:solidFill>
                  <a:srgbClr val="000000"/>
                </a:solidFill>
              </a:rPr>
              <a:t>. (</a:t>
            </a:r>
            <a:r>
              <a:rPr lang="en-US" sz="2400" dirty="0" err="1" smtClean="0">
                <a:solidFill>
                  <a:srgbClr val="000000"/>
                </a:solidFill>
              </a:rPr>
              <a:t>benar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id-ID" sz="2400" dirty="0"/>
          </a:p>
        </p:txBody>
      </p:sp>
      <p:cxnSp>
        <p:nvCxnSpPr>
          <p:cNvPr id="33" name="Straight Arrow Connector 32"/>
          <p:cNvCxnSpPr>
            <a:stCxn id="9" idx="2"/>
            <a:endCxn id="12" idx="0"/>
          </p:cNvCxnSpPr>
          <p:nvPr/>
        </p:nvCxnSpPr>
        <p:spPr>
          <a:xfrm rot="5400000">
            <a:off x="2869057" y="618768"/>
            <a:ext cx="405474" cy="278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 rot="16200000" flipH="1">
            <a:off x="4512139" y="1761784"/>
            <a:ext cx="405474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 rot="16200000" flipH="1">
            <a:off x="5931969" y="341953"/>
            <a:ext cx="405474" cy="3339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714379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71414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4678" y="1905648"/>
            <a:ext cx="25003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Times New Roman" pitchFamily="18" charset="0"/>
              </a:rPr>
              <a:t>Daftar Pustaka</a:t>
            </a:r>
            <a:endParaRPr lang="id-ID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844" y="3295723"/>
            <a:ext cx="878687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d-ID" sz="3200" dirty="0" smtClean="0">
                <a:solidFill>
                  <a:srgbClr val="000000"/>
                </a:solidFill>
              </a:rPr>
              <a:t>Badan Pengembangan dan Pembinaan Bahasa, Kemdikbud. 2016. </a:t>
            </a:r>
            <a:r>
              <a:rPr lang="id-ID" sz="3200" i="1" dirty="0" smtClean="0">
                <a:solidFill>
                  <a:srgbClr val="000000"/>
                </a:solidFill>
              </a:rPr>
              <a:t>KBBI V Daring.</a:t>
            </a:r>
            <a:r>
              <a:rPr lang="id-ID" sz="3200" dirty="0" smtClean="0">
                <a:solidFill>
                  <a:srgbClr val="000000"/>
                </a:solidFill>
              </a:rPr>
              <a:t> Jakarta: Kemdikbud</a:t>
            </a:r>
          </a:p>
          <a:p>
            <a:pPr marL="457200" indent="-457200">
              <a:buAutoNum type="arabicPeriod"/>
            </a:pPr>
            <a:r>
              <a:rPr lang="id-ID" sz="3200" dirty="0" smtClean="0">
                <a:solidFill>
                  <a:srgbClr val="000000"/>
                </a:solidFill>
              </a:rPr>
              <a:t>Puspandari, Dyas. 2009. </a:t>
            </a:r>
            <a:r>
              <a:rPr lang="id-ID" sz="3200" i="1" dirty="0" smtClean="0">
                <a:solidFill>
                  <a:srgbClr val="000000"/>
                </a:solidFill>
              </a:rPr>
              <a:t>Handout Bahasa Indonesia</a:t>
            </a:r>
            <a:r>
              <a:rPr lang="id-ID" sz="3200" dirty="0" smtClean="0">
                <a:solidFill>
                  <a:srgbClr val="000000"/>
                </a:solidFill>
              </a:rPr>
              <a:t>. Bandung: ITTelkom</a:t>
            </a:r>
            <a:endParaRPr lang="id-ID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154</TotalTime>
  <Words>304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LUH1A2 BAHASA INDONESIA</dc:title>
  <dc:creator>SONY</dc:creator>
  <cp:lastModifiedBy>ADMIN</cp:lastModifiedBy>
  <cp:revision>22</cp:revision>
  <dcterms:created xsi:type="dcterms:W3CDTF">2018-01-07T14:38:11Z</dcterms:created>
  <dcterms:modified xsi:type="dcterms:W3CDTF">2018-01-10T11:53:44Z</dcterms:modified>
</cp:coreProperties>
</file>