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372C86-699A-462B-829F-1662DB90FA29}" type="datetimeFigureOut">
              <a:rPr lang="id-ID" smtClean="0"/>
              <a:pPr/>
              <a:t>10/01/2018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27CC962-D696-492C-9861-DA7CC4CC980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143240" y="2071678"/>
            <a:ext cx="2928958" cy="6429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MATERI: ISTILAH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6466" y="3714752"/>
            <a:ext cx="4824426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Oleh: Tim Dosen Bahasa Indonesia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2176466" y="4492635"/>
            <a:ext cx="4824426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Genap T.A. 2017/2018</a:t>
            </a:r>
            <a:r>
              <a:rPr kumimoji="0" lang="id-ID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357562"/>
            <a:ext cx="250033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Penyerapan &amp; Penerjemahan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630043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i="1" dirty="0">
                <a:latin typeface="Times New Roman" pitchFamily="18" charset="0"/>
              </a:rPr>
              <a:t>b</a:t>
            </a:r>
            <a:r>
              <a:rPr lang="id-ID" sz="3200" i="1" dirty="0" smtClean="0">
                <a:latin typeface="Times New Roman" pitchFamily="18" charset="0"/>
              </a:rPr>
              <a:t>arcode</a:t>
            </a:r>
            <a:r>
              <a:rPr lang="id-ID" sz="3200" dirty="0" smtClean="0">
                <a:latin typeface="Times New Roman" pitchFamily="18" charset="0"/>
              </a:rPr>
              <a:t>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kode batang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810" y="5214950"/>
            <a:ext cx="471490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i="1" dirty="0">
                <a:latin typeface="Times New Roman" pitchFamily="18" charset="0"/>
              </a:rPr>
              <a:t>c</a:t>
            </a:r>
            <a:r>
              <a:rPr lang="id-ID" sz="3200" i="1" dirty="0" smtClean="0">
                <a:latin typeface="Times New Roman" pitchFamily="18" charset="0"/>
              </a:rPr>
              <a:t>ache memory</a:t>
            </a:r>
            <a:r>
              <a:rPr lang="id-ID" sz="3200" dirty="0" smtClean="0">
                <a:latin typeface="Times New Roman" pitchFamily="18" charset="0"/>
              </a:rPr>
              <a:t>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memori tembolok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2285992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i="1" dirty="0">
                <a:latin typeface="Times New Roman" pitchFamily="18" charset="0"/>
              </a:rPr>
              <a:t>p</a:t>
            </a:r>
            <a:r>
              <a:rPr lang="id-ID" sz="3200" i="1" dirty="0" smtClean="0">
                <a:latin typeface="Times New Roman" pitchFamily="18" charset="0"/>
              </a:rPr>
              <a:t>ower bank</a:t>
            </a:r>
            <a:r>
              <a:rPr lang="id-ID" sz="3200" dirty="0" smtClean="0">
                <a:latin typeface="Times New Roman" pitchFamily="18" charset="0"/>
              </a:rPr>
              <a:t>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bank daya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857488" y="2578380"/>
            <a:ext cx="1357322" cy="1317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2857488" y="3896171"/>
            <a:ext cx="1357322" cy="26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2857488" y="3896171"/>
            <a:ext cx="1357322" cy="185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285884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357562"/>
            <a:ext cx="250033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Penulisan Istilah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4000496" y="3739598"/>
            <a:ext cx="471490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69875" indent="-269875">
              <a:buFontTx/>
              <a:buAutoNum type="arabicPeriod" startAt="2"/>
            </a:pPr>
            <a:r>
              <a:rPr lang="en-US" sz="2000" dirty="0" err="1" smtClean="0">
                <a:latin typeface="Times New Roman" pitchFamily="18" charset="0"/>
              </a:rPr>
              <a:t>Unsur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pinjaman</a:t>
            </a:r>
            <a:r>
              <a:rPr lang="en-US" sz="2000" dirty="0" smtClean="0">
                <a:latin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</a:rPr>
              <a:t>pengucapan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penulisannya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disesuaikan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kaidah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bahasa</a:t>
            </a:r>
            <a:r>
              <a:rPr lang="en-US" sz="2000" dirty="0" smtClean="0">
                <a:latin typeface="Times New Roman" pitchFamily="18" charset="0"/>
              </a:rPr>
              <a:t> Indonesia</a:t>
            </a:r>
            <a:r>
              <a:rPr lang="id-ID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ejaan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diubah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seperlunya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</a:rPr>
              <a:t>bentuk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serapannya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masih</a:t>
            </a:r>
            <a:r>
              <a:rPr lang="id-ID" sz="2000" dirty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dapat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dibandingkan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bentuk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asalnya</a:t>
            </a:r>
            <a:r>
              <a:rPr lang="en-US" sz="2000" dirty="0" smtClean="0">
                <a:latin typeface="Times New Roman" pitchFamily="18" charset="0"/>
              </a:rPr>
              <a:t>.)</a:t>
            </a:r>
            <a:r>
              <a:rPr lang="id-ID" sz="2000" dirty="0" smtClean="0">
                <a:latin typeface="Times New Roman" pitchFamily="18" charset="0"/>
              </a:rPr>
              <a:t>. </a:t>
            </a:r>
          </a:p>
          <a:p>
            <a:pPr marL="342900" indent="-73025"/>
            <a:r>
              <a:rPr lang="id-ID" sz="2000" dirty="0" smtClean="0">
                <a:latin typeface="Times New Roman" pitchFamily="18" charset="0"/>
              </a:rPr>
              <a:t>Contoh: </a:t>
            </a:r>
            <a:r>
              <a:rPr lang="en-US" sz="2000" i="1" dirty="0" err="1" smtClean="0">
                <a:latin typeface="Times New Roman" pitchFamily="18" charset="0"/>
              </a:rPr>
              <a:t>ae</a:t>
            </a:r>
            <a:r>
              <a:rPr lang="en-US" sz="2000" dirty="0" err="1" smtClean="0">
                <a:latin typeface="Times New Roman" pitchFamily="18" charset="0"/>
              </a:rPr>
              <a:t>rodinamics</a:t>
            </a:r>
            <a:r>
              <a:rPr lang="en-US" sz="2000" dirty="0" smtClean="0">
                <a:latin typeface="Times New Roman" pitchFamily="18" charset="0"/>
              </a:rPr>
              <a:t> 	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</a:rPr>
              <a:t>ae</a:t>
            </a:r>
            <a:r>
              <a:rPr lang="en-US" sz="2000" dirty="0" err="1" smtClean="0">
                <a:latin typeface="Times New Roman" pitchFamily="18" charset="0"/>
              </a:rPr>
              <a:t>rodinamika</a:t>
            </a:r>
            <a:endParaRPr lang="id-ID" sz="2000" dirty="0" smtClean="0">
              <a:latin typeface="Times New Roman" pitchFamily="18" charset="0"/>
            </a:endParaRPr>
          </a:p>
          <a:p>
            <a:pPr marL="342900" indent="-73025"/>
            <a:r>
              <a:rPr lang="id-ID" sz="2000" i="1" dirty="0">
                <a:latin typeface="Times New Roman" pitchFamily="18" charset="0"/>
              </a:rPr>
              <a:t> </a:t>
            </a:r>
            <a:r>
              <a:rPr lang="id-ID" sz="2000" i="1" dirty="0" smtClean="0">
                <a:latin typeface="Times New Roman" pitchFamily="18" charset="0"/>
              </a:rPr>
              <a:t>              hydraulic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id-ID" sz="2000" i="1" dirty="0" smtClean="0">
                <a:latin typeface="Times New Roman" pitchFamily="18" charset="0"/>
                <a:sym typeface="Wingdings" pitchFamily="2" charset="2"/>
              </a:rPr>
              <a:t> hidraulik</a:t>
            </a:r>
            <a:r>
              <a:rPr lang="id-ID" sz="2000" i="1" dirty="0" smtClean="0">
                <a:latin typeface="Times New Roman" pitchFamily="18" charset="0"/>
              </a:rPr>
              <a:t> </a:t>
            </a:r>
            <a:endParaRPr lang="en-US" sz="20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9058" y="1643050"/>
            <a:ext cx="485778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363" indent="-360363">
              <a:buAutoNum type="arabicPeriod"/>
            </a:pPr>
            <a:r>
              <a:rPr lang="id-ID" sz="2000" dirty="0" smtClean="0">
                <a:latin typeface="Times New Roman" pitchFamily="18" charset="0"/>
              </a:rPr>
              <a:t>Unsur pinjaman </a:t>
            </a:r>
            <a:r>
              <a:rPr lang="en-US" sz="2000" dirty="0" smtClean="0">
                <a:latin typeface="Times New Roman" pitchFamily="18" charset="0"/>
              </a:rPr>
              <a:t>yang </a:t>
            </a:r>
            <a:r>
              <a:rPr lang="en-US" sz="2000" dirty="0" err="1" smtClean="0">
                <a:latin typeface="Times New Roman" pitchFamily="18" charset="0"/>
              </a:rPr>
              <a:t>belum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terserap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sepenuhnya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ke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bahasa</a:t>
            </a:r>
            <a:r>
              <a:rPr lang="en-US" sz="2000" dirty="0" smtClean="0">
                <a:latin typeface="Times New Roman" pitchFamily="18" charset="0"/>
              </a:rPr>
              <a:t> Indonesia (</a:t>
            </a:r>
            <a:r>
              <a:rPr lang="en-US" sz="2000" dirty="0" err="1" smtClean="0">
                <a:latin typeface="Times New Roman" pitchFamily="18" charset="0"/>
              </a:rPr>
              <a:t>dipakai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bahasa</a:t>
            </a:r>
            <a:r>
              <a:rPr lang="en-US" sz="2000" dirty="0" smtClean="0">
                <a:latin typeface="Times New Roman" pitchFamily="18" charset="0"/>
              </a:rPr>
              <a:t> Indonesia </a:t>
            </a:r>
            <a:r>
              <a:rPr lang="en-US" sz="2000" dirty="0" err="1" smtClean="0">
                <a:latin typeface="Times New Roman" pitchFamily="18" charset="0"/>
              </a:rPr>
              <a:t>tetapi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pengucapannya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masih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cara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asing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id-ID" sz="2000" dirty="0" smtClean="0">
                <a:latin typeface="Times New Roman" pitchFamily="18" charset="0"/>
              </a:rPr>
              <a:t>.</a:t>
            </a:r>
          </a:p>
          <a:p>
            <a:pPr marL="360363"/>
            <a:r>
              <a:rPr lang="id-ID" sz="2000" dirty="0" smtClean="0">
                <a:latin typeface="Times New Roman" pitchFamily="18" charset="0"/>
              </a:rPr>
              <a:t>Contoh: </a:t>
            </a:r>
            <a:r>
              <a:rPr lang="en-US" sz="2000" i="1" dirty="0" smtClean="0">
                <a:latin typeface="Times New Roman" pitchFamily="18" charset="0"/>
              </a:rPr>
              <a:t>reshuffle</a:t>
            </a:r>
            <a:r>
              <a:rPr lang="id-ID" sz="2000" i="1" dirty="0" smtClean="0">
                <a:latin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</a:rPr>
              <a:t>shuttle cock</a:t>
            </a:r>
            <a:endParaRPr lang="id-ID" sz="2000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857488" y="2458658"/>
            <a:ext cx="1071570" cy="1437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2857488" y="3896171"/>
            <a:ext cx="1143008" cy="11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285884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000372"/>
            <a:ext cx="228601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Penulisan Istilah</a:t>
            </a:r>
            <a:endParaRPr lang="id-ID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380105"/>
              </p:ext>
            </p:extLst>
          </p:nvPr>
        </p:nvGraphicFramePr>
        <p:xfrm>
          <a:off x="4000496" y="1571612"/>
          <a:ext cx="4857784" cy="4857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21"/>
                <a:gridCol w="655853"/>
                <a:gridCol w="3671610"/>
              </a:tblGrid>
              <a:tr h="713048">
                <a:tc>
                  <a:txBody>
                    <a:bodyPr/>
                    <a:lstStyle/>
                    <a:p>
                      <a:r>
                        <a:rPr lang="id-ID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0" i="1" dirty="0" smtClean="0">
                          <a:solidFill>
                            <a:schemeClr val="tx1"/>
                          </a:solidFill>
                        </a:rPr>
                        <a:t>Aqurium</a:t>
                      </a:r>
                      <a:r>
                        <a:rPr lang="id-ID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d-ID" b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akuarium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74913">
                <a:tc>
                  <a:txBody>
                    <a:bodyPr/>
                    <a:lstStyle/>
                    <a:p>
                      <a:r>
                        <a:rPr lang="id-ID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0" dirty="0" smtClean="0">
                          <a:solidFill>
                            <a:schemeClr val="tx1"/>
                          </a:solidFill>
                        </a:rPr>
                        <a:t>ks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b="0" i="1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r>
                        <a:rPr lang="id-ID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d-ID" b="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ekstra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74061">
                <a:tc>
                  <a:txBody>
                    <a:bodyPr/>
                    <a:lstStyle/>
                    <a:p>
                      <a:r>
                        <a:rPr lang="id-ID" dirty="0" smtClean="0"/>
                        <a:t>ch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Technology</a:t>
                      </a:r>
                      <a:r>
                        <a:rPr lang="id-ID" dirty="0" smtClean="0"/>
                        <a:t> </a:t>
                      </a:r>
                      <a:r>
                        <a:rPr lang="id-ID" dirty="0" smtClean="0">
                          <a:sym typeface="Wingdings" pitchFamily="2" charset="2"/>
                        </a:rPr>
                        <a:t> teknologi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13048">
                <a:tc>
                  <a:txBody>
                    <a:bodyPr/>
                    <a:lstStyle/>
                    <a:p>
                      <a:r>
                        <a:rPr lang="id-ID" dirty="0" smtClean="0"/>
                        <a:t>y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Hydraulic</a:t>
                      </a:r>
                      <a:r>
                        <a:rPr lang="id-ID" dirty="0" smtClean="0"/>
                        <a:t> </a:t>
                      </a:r>
                      <a:r>
                        <a:rPr lang="id-ID" dirty="0" smtClean="0">
                          <a:sym typeface="Wingdings" pitchFamily="2" charset="2"/>
                        </a:rPr>
                        <a:t> hidraulik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58584">
                <a:tc>
                  <a:txBody>
                    <a:bodyPr/>
                    <a:lstStyle/>
                    <a:p>
                      <a:r>
                        <a:rPr lang="id-ID" dirty="0" smtClean="0"/>
                        <a:t>Ty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tas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Activity</a:t>
                      </a:r>
                      <a:r>
                        <a:rPr lang="id-ID" dirty="0" smtClean="0"/>
                        <a:t> </a:t>
                      </a:r>
                      <a:r>
                        <a:rPr lang="id-ID" dirty="0" smtClean="0">
                          <a:sym typeface="Wingdings" pitchFamily="2" charset="2"/>
                        </a:rPr>
                        <a:t> aktivitas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24129">
                <a:tc>
                  <a:txBody>
                    <a:bodyPr/>
                    <a:lstStyle/>
                    <a:p>
                      <a:r>
                        <a:rPr lang="id-ID" dirty="0" smtClean="0"/>
                        <a:t>cs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ka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i="1" dirty="0" smtClean="0">
                          <a:sym typeface="Wingdings" pitchFamily="2" charset="2"/>
                        </a:rPr>
                        <a:t>Dynamics </a:t>
                      </a:r>
                      <a:r>
                        <a:rPr lang="id-ID" dirty="0" smtClean="0">
                          <a:sym typeface="Wingdings" pitchFamily="2" charset="2"/>
                        </a:rPr>
                        <a:t> dinamika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2643174" y="3571876"/>
            <a:ext cx="12858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285884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7554" y="1571612"/>
            <a:ext cx="27146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Daftar Pustaka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2827281"/>
            <a:ext cx="8572560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id-ID" sz="3200" dirty="0" smtClean="0">
                <a:latin typeface="Times New Roman" pitchFamily="18" charset="0"/>
              </a:rPr>
              <a:t>Abidin, Yunus dkk. 2010. </a:t>
            </a:r>
            <a:r>
              <a:rPr lang="id-ID" sz="3200" i="1" dirty="0" smtClean="0">
                <a:latin typeface="Times New Roman" pitchFamily="18" charset="0"/>
              </a:rPr>
              <a:t>Kemampuan Berbahasa Indonesia di Perguruan Tinggi</a:t>
            </a:r>
            <a:r>
              <a:rPr lang="id-ID" sz="3200" dirty="0" smtClean="0">
                <a:latin typeface="Times New Roman" pitchFamily="18" charset="0"/>
              </a:rPr>
              <a:t>. Bandung: CV Maulana Media Grafika</a:t>
            </a:r>
          </a:p>
          <a:p>
            <a:pPr marL="514350" indent="-514350">
              <a:buAutoNum type="arabicPeriod"/>
            </a:pPr>
            <a:r>
              <a:rPr lang="id-ID" sz="3200" dirty="0" smtClean="0">
                <a:latin typeface="Times New Roman" pitchFamily="18" charset="0"/>
              </a:rPr>
              <a:t>Chaer, Abdul. 2006. </a:t>
            </a:r>
            <a:r>
              <a:rPr lang="id-ID" sz="3200" i="1" dirty="0" smtClean="0">
                <a:latin typeface="Times New Roman" pitchFamily="18" charset="0"/>
              </a:rPr>
              <a:t>Leksikologi &amp; Leksikografi Indonesia</a:t>
            </a:r>
            <a:r>
              <a:rPr lang="id-ID" sz="3200" dirty="0" smtClean="0">
                <a:latin typeface="Times New Roman" pitchFamily="18" charset="0"/>
              </a:rPr>
              <a:t>. Jakarta: Rineka Cipta</a:t>
            </a:r>
          </a:p>
          <a:p>
            <a:pPr marL="514350" indent="-514350">
              <a:buAutoNum type="arabicPeriod"/>
            </a:pPr>
            <a:r>
              <a:rPr lang="id-ID" sz="3200" dirty="0" smtClean="0">
                <a:latin typeface="Times New Roman" pitchFamily="18" charset="0"/>
              </a:rPr>
              <a:t>Puspandari, Dyas. 2009. </a:t>
            </a:r>
            <a:r>
              <a:rPr lang="id-ID" sz="3200" i="1" dirty="0" smtClean="0">
                <a:latin typeface="Times New Roman" pitchFamily="18" charset="0"/>
              </a:rPr>
              <a:t>Handout Bahasa Indonesia</a:t>
            </a:r>
            <a:r>
              <a:rPr lang="id-ID" sz="3200" dirty="0" smtClean="0">
                <a:latin typeface="Times New Roman" pitchFamily="18" charset="0"/>
              </a:rPr>
              <a:t>. Bandung: ITTelkom</a:t>
            </a:r>
          </a:p>
          <a:p>
            <a:pPr marL="342900" indent="-342900">
              <a:buAutoNum type="arabicPeriod"/>
            </a:pP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20" y="3357562"/>
            <a:ext cx="157163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ISTILAH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3357562"/>
            <a:ext cx="45005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PEMBENTUKAN ISTILAH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4286248" y="4500570"/>
            <a:ext cx="42148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PENULISAN ISTILAH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4214810" y="2285992"/>
            <a:ext cx="42148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SUMBER ISTILAH</a:t>
            </a:r>
            <a:r>
              <a:rPr lang="id-ID" dirty="0" smtClean="0"/>
              <a:t> 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1857356" y="2578380"/>
            <a:ext cx="2357454" cy="107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1857356" y="3649950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1857356" y="3649950"/>
            <a:ext cx="2428892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6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357562"/>
            <a:ext cx="207170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SUMBER ISTILAH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630043"/>
            <a:ext cx="457203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en-US" sz="3200" dirty="0" err="1" smtClean="0">
                <a:latin typeface="Times New Roman" pitchFamily="18" charset="0"/>
              </a:rPr>
              <a:t>Kosa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kata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bahasa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serumpun</a:t>
            </a:r>
            <a:r>
              <a:rPr lang="id-ID" sz="3200" dirty="0" smtClean="0">
                <a:latin typeface="Times New Roman" pitchFamily="18" charset="0"/>
              </a:rPr>
              <a:t>/nusantara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48" y="5214950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en-US" sz="3200" dirty="0" err="1" smtClean="0">
                <a:latin typeface="Times New Roman" pitchFamily="18" charset="0"/>
              </a:rPr>
              <a:t>Kosa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kata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bahasa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asing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2285992"/>
            <a:ext cx="457203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</a:rPr>
              <a:t>Kosa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kata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umum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bahasa</a:t>
            </a:r>
            <a:r>
              <a:rPr lang="en-US" sz="3200" dirty="0" smtClean="0">
                <a:latin typeface="Times New Roman" pitchFamily="18" charset="0"/>
              </a:rPr>
              <a:t> Indonesia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428860" y="2824601"/>
            <a:ext cx="1785950" cy="107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2428860" y="3896171"/>
            <a:ext cx="1785950" cy="272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2428860" y="3896171"/>
            <a:ext cx="1857388" cy="1611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6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357562"/>
            <a:ext cx="207170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</a:rPr>
              <a:t>Kosa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kata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umum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bahasa</a:t>
            </a:r>
            <a:r>
              <a:rPr lang="en-US" sz="3200" dirty="0" smtClean="0">
                <a:latin typeface="Times New Roman" pitchFamily="18" charset="0"/>
              </a:rPr>
              <a:t> Indonesia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630043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>
                <a:latin typeface="Times New Roman" pitchFamily="18" charset="0"/>
              </a:rPr>
              <a:t>r</a:t>
            </a:r>
            <a:r>
              <a:rPr lang="id-ID" sz="3200" dirty="0" smtClean="0">
                <a:latin typeface="Times New Roman" pitchFamily="18" charset="0"/>
              </a:rPr>
              <a:t>ugi barang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48" y="5214950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>
                <a:latin typeface="Times New Roman" pitchFamily="18" charset="0"/>
              </a:rPr>
              <a:t>b</a:t>
            </a:r>
            <a:r>
              <a:rPr lang="id-ID" sz="3200" dirty="0" smtClean="0">
                <a:latin typeface="Times New Roman" pitchFamily="18" charset="0"/>
              </a:rPr>
              <a:t>ersih desa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2285992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latin typeface="Times New Roman" pitchFamily="18" charset="0"/>
              </a:rPr>
              <a:t>h</a:t>
            </a:r>
            <a:r>
              <a:rPr lang="id-ID" sz="3200" dirty="0" smtClean="0">
                <a:latin typeface="Times New Roman" pitchFamily="18" charset="0"/>
              </a:rPr>
              <a:t>arga beli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428860" y="2578380"/>
            <a:ext cx="1785950" cy="1810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 flipV="1">
            <a:off x="2428860" y="3922431"/>
            <a:ext cx="1785950" cy="466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2428860" y="4388614"/>
            <a:ext cx="1857388" cy="111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357562"/>
            <a:ext cx="207170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</a:rPr>
              <a:t>Kosa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kata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bahasa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serumpun</a:t>
            </a:r>
            <a:r>
              <a:rPr lang="id-ID" sz="3200" dirty="0" smtClean="0">
                <a:latin typeface="Times New Roman" pitchFamily="18" charset="0"/>
              </a:rPr>
              <a:t>/nusantara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2500306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 smtClean="0">
                <a:latin typeface="Times New Roman" pitchFamily="18" charset="0"/>
              </a:rPr>
              <a:t>pantau (Minang)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48" y="3286124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>
                <a:latin typeface="Times New Roman" pitchFamily="18" charset="0"/>
              </a:rPr>
              <a:t>c</a:t>
            </a:r>
            <a:r>
              <a:rPr lang="id-ID" sz="3200" dirty="0" smtClean="0">
                <a:latin typeface="Times New Roman" pitchFamily="18" charset="0"/>
              </a:rPr>
              <a:t>incong (Batak </a:t>
            </a:r>
            <a:r>
              <a:rPr lang="id-ID" sz="3200" dirty="0">
                <a:latin typeface="Times New Roman" pitchFamily="18" charset="0"/>
              </a:rPr>
              <a:t>T</a:t>
            </a:r>
            <a:r>
              <a:rPr lang="id-ID" sz="3200" dirty="0" smtClean="0">
                <a:latin typeface="Times New Roman" pitchFamily="18" charset="0"/>
              </a:rPr>
              <a:t>oba)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1714488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latin typeface="Times New Roman" pitchFamily="18" charset="0"/>
              </a:rPr>
              <a:t>n</a:t>
            </a:r>
            <a:r>
              <a:rPr lang="id-ID" sz="3200" dirty="0" smtClean="0">
                <a:latin typeface="Times New Roman" pitchFamily="18" charset="0"/>
              </a:rPr>
              <a:t>gabuburit (Sunda)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428860" y="2006876"/>
            <a:ext cx="1785950" cy="238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 flipV="1">
            <a:off x="2428860" y="2792694"/>
            <a:ext cx="1785950" cy="1595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 flipV="1">
            <a:off x="2428860" y="3578512"/>
            <a:ext cx="1857388" cy="810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6248" y="4130109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 smtClean="0">
                <a:latin typeface="Times New Roman" pitchFamily="18" charset="0"/>
              </a:rPr>
              <a:t>gantole (Bugis)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6248" y="4987365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 smtClean="0">
                <a:latin typeface="Times New Roman" pitchFamily="18" charset="0"/>
              </a:rPr>
              <a:t>mapan (Jawa)</a:t>
            </a:r>
            <a:endParaRPr lang="en-US" sz="3200" i="1" dirty="0">
              <a:latin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9" idx="3"/>
            <a:endCxn id="13" idx="1"/>
          </p:cNvCxnSpPr>
          <p:nvPr/>
        </p:nvCxnSpPr>
        <p:spPr>
          <a:xfrm>
            <a:off x="2428860" y="4388614"/>
            <a:ext cx="1857388" cy="33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>
            <a:off x="2428860" y="4388614"/>
            <a:ext cx="1857388" cy="891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357562"/>
            <a:ext cx="207170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</a:rPr>
              <a:t>Kosa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kata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bahasa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</a:rPr>
              <a:t>asing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630043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>
                <a:latin typeface="Times New Roman" pitchFamily="18" charset="0"/>
              </a:rPr>
              <a:t>s</a:t>
            </a:r>
            <a:r>
              <a:rPr lang="id-ID" sz="3200" dirty="0" smtClean="0">
                <a:latin typeface="Times New Roman" pitchFamily="18" charset="0"/>
              </a:rPr>
              <a:t>olusi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id-ID" sz="3200" i="1" dirty="0" smtClean="0">
                <a:latin typeface="Times New Roman" pitchFamily="18" charset="0"/>
                <a:sym typeface="Wingdings" pitchFamily="2" charset="2"/>
              </a:rPr>
              <a:t>solution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48" y="5214950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>
                <a:latin typeface="Times New Roman" pitchFamily="18" charset="0"/>
              </a:rPr>
              <a:t>p</a:t>
            </a:r>
            <a:r>
              <a:rPr lang="id-ID" sz="3200" dirty="0" smtClean="0">
                <a:latin typeface="Times New Roman" pitchFamily="18" charset="0"/>
              </a:rPr>
              <a:t>rosesor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id-ID" sz="3200" i="1" dirty="0" smtClean="0">
                <a:latin typeface="Times New Roman" pitchFamily="18" charset="0"/>
                <a:sym typeface="Wingdings" pitchFamily="2" charset="2"/>
              </a:rPr>
              <a:t>processor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2285992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latin typeface="Times New Roman" pitchFamily="18" charset="0"/>
              </a:rPr>
              <a:t>a</a:t>
            </a:r>
            <a:r>
              <a:rPr lang="id-ID" sz="3200" dirty="0" smtClean="0">
                <a:latin typeface="Times New Roman" pitchFamily="18" charset="0"/>
              </a:rPr>
              <a:t>brasi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id-ID" sz="3200" i="1" dirty="0" smtClean="0">
                <a:latin typeface="Times New Roman" pitchFamily="18" charset="0"/>
                <a:sym typeface="Wingdings" pitchFamily="2" charset="2"/>
              </a:rPr>
              <a:t> abration</a:t>
            </a:r>
            <a:endParaRPr lang="id-ID" i="1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428860" y="2578380"/>
            <a:ext cx="1785950" cy="156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 flipV="1">
            <a:off x="2428860" y="3922431"/>
            <a:ext cx="1785950" cy="219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2428860" y="4142392"/>
            <a:ext cx="1857388" cy="1364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2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357562"/>
            <a:ext cx="250033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Pembentukan Istilah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630043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 smtClean="0">
                <a:latin typeface="Times New Roman" pitchFamily="18" charset="0"/>
              </a:rPr>
              <a:t>Penyerapan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5214950"/>
            <a:ext cx="50720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dirty="0" smtClean="0">
                <a:latin typeface="Times New Roman" pitchFamily="18" charset="0"/>
              </a:rPr>
              <a:t>Penerjemahan &amp; Penyerapan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2285992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Penerjemahan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857488" y="2578380"/>
            <a:ext cx="1357322" cy="1317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2857488" y="3896171"/>
            <a:ext cx="1357322" cy="26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2857488" y="3896171"/>
            <a:ext cx="1000132" cy="1611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357562"/>
            <a:ext cx="250033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Penerjemahan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630043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i="1" dirty="0">
                <a:latin typeface="Times New Roman" pitchFamily="18" charset="0"/>
              </a:rPr>
              <a:t>g</a:t>
            </a:r>
            <a:r>
              <a:rPr lang="id-ID" sz="3200" i="1" dirty="0" smtClean="0">
                <a:latin typeface="Times New Roman" pitchFamily="18" charset="0"/>
              </a:rPr>
              <a:t>adget</a:t>
            </a:r>
            <a:r>
              <a:rPr lang="id-ID" sz="3200" dirty="0" smtClean="0">
                <a:latin typeface="Times New Roman" pitchFamily="18" charset="0"/>
              </a:rPr>
              <a:t>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gawai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5214950"/>
            <a:ext cx="50720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i="1" dirty="0">
                <a:latin typeface="Times New Roman" pitchFamily="18" charset="0"/>
              </a:rPr>
              <a:t>b</a:t>
            </a:r>
            <a:r>
              <a:rPr lang="id-ID" sz="3200" i="1" dirty="0" smtClean="0">
                <a:latin typeface="Times New Roman" pitchFamily="18" charset="0"/>
              </a:rPr>
              <a:t>rowser</a:t>
            </a:r>
            <a:r>
              <a:rPr lang="id-ID" sz="3200" dirty="0" smtClean="0">
                <a:latin typeface="Times New Roman" pitchFamily="18" charset="0"/>
              </a:rPr>
              <a:t>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peramban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2285992"/>
            <a:ext cx="457203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i="1" dirty="0">
                <a:latin typeface="Times New Roman" pitchFamily="18" charset="0"/>
              </a:rPr>
              <a:t>d</a:t>
            </a:r>
            <a:r>
              <a:rPr lang="id-ID" sz="3200" i="1" dirty="0" smtClean="0">
                <a:latin typeface="Times New Roman" pitchFamily="18" charset="0"/>
              </a:rPr>
              <a:t>rive thru</a:t>
            </a:r>
            <a:r>
              <a:rPr lang="id-ID" sz="3200" dirty="0" smtClean="0">
                <a:latin typeface="Times New Roman" pitchFamily="18" charset="0"/>
              </a:rPr>
              <a:t>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lantatur</a:t>
            </a:r>
            <a:r>
              <a:rPr lang="en-US" sz="3200" dirty="0" smtClean="0">
                <a:latin typeface="Times New Roman" pitchFamily="18" charset="0"/>
                <a:sym typeface="Wingdings" pitchFamily="2" charset="2"/>
              </a:rPr>
              <a:t> (</a:t>
            </a:r>
            <a:r>
              <a:rPr lang="en-US" sz="3200" dirty="0" err="1" smtClean="0">
                <a:latin typeface="Times New Roman" pitchFamily="18" charset="0"/>
                <a:sym typeface="Wingdings" pitchFamily="2" charset="2"/>
              </a:rPr>
              <a:t>layanan</a:t>
            </a:r>
            <a:r>
              <a:rPr lang="en-US" sz="32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sym typeface="Wingdings" pitchFamily="2" charset="2"/>
              </a:rPr>
              <a:t>tanpa</a:t>
            </a:r>
            <a:r>
              <a:rPr lang="en-US" sz="32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sym typeface="Wingdings" pitchFamily="2" charset="2"/>
              </a:rPr>
              <a:t>turun</a:t>
            </a:r>
            <a:r>
              <a:rPr lang="en-US" sz="3200" dirty="0" smtClean="0">
                <a:latin typeface="Times New Roman" pitchFamily="18" charset="0"/>
                <a:sym typeface="Wingdings" pitchFamily="2" charset="2"/>
              </a:rPr>
              <a:t>)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857488" y="2824601"/>
            <a:ext cx="1357322" cy="825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2857488" y="3649950"/>
            <a:ext cx="1357322" cy="272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2857488" y="3649950"/>
            <a:ext cx="1000132" cy="185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LUH1A2</a:t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BAHASA INDONESIA</a:t>
            </a:r>
            <a:endParaRPr lang="id-ID" dirty="0"/>
          </a:p>
        </p:txBody>
      </p:sp>
      <p:pic>
        <p:nvPicPr>
          <p:cNvPr id="4" name="Picture 3" descr="LOGO TELKOM UN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52"/>
            <a:ext cx="1214446" cy="12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3357562"/>
            <a:ext cx="250033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</a:rPr>
              <a:t>Penyerapan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630043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i="1" dirty="0">
                <a:latin typeface="Times New Roman" pitchFamily="18" charset="0"/>
              </a:rPr>
              <a:t>c</a:t>
            </a:r>
            <a:r>
              <a:rPr lang="id-ID" sz="3200" i="1" dirty="0" smtClean="0">
                <a:latin typeface="Times New Roman" pitchFamily="18" charset="0"/>
              </a:rPr>
              <a:t>ongres</a:t>
            </a:r>
            <a:r>
              <a:rPr lang="id-ID" sz="3200" dirty="0" smtClean="0">
                <a:latin typeface="Times New Roman" pitchFamily="18" charset="0"/>
              </a:rPr>
              <a:t>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kongres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5214950"/>
            <a:ext cx="50720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 defTabSz="342900">
              <a:spcBef>
                <a:spcPct val="50000"/>
              </a:spcBef>
            </a:pPr>
            <a:r>
              <a:rPr lang="id-ID" sz="3200" i="1" dirty="0" smtClean="0">
                <a:latin typeface="Times New Roman" pitchFamily="18" charset="0"/>
              </a:rPr>
              <a:t>variety</a:t>
            </a:r>
            <a:r>
              <a:rPr lang="id-ID" sz="3200" dirty="0" smtClean="0">
                <a:latin typeface="Times New Roman" pitchFamily="18" charset="0"/>
              </a:rPr>
              <a:t>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varietas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2285992"/>
            <a:ext cx="45720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200" i="1" dirty="0">
                <a:latin typeface="Times New Roman" pitchFamily="18" charset="0"/>
              </a:rPr>
              <a:t>e</a:t>
            </a:r>
            <a:r>
              <a:rPr lang="id-ID" sz="3200" i="1" dirty="0" smtClean="0">
                <a:latin typeface="Times New Roman" pitchFamily="18" charset="0"/>
              </a:rPr>
              <a:t>ffect</a:t>
            </a:r>
            <a:r>
              <a:rPr lang="id-ID" sz="3200" dirty="0" smtClean="0">
                <a:latin typeface="Times New Roman" pitchFamily="18" charset="0"/>
              </a:rPr>
              <a:t> </a:t>
            </a:r>
            <a:r>
              <a:rPr lang="id-ID" sz="3200" dirty="0" smtClean="0">
                <a:latin typeface="Times New Roman" pitchFamily="18" charset="0"/>
                <a:sym typeface="Wingdings" pitchFamily="2" charset="2"/>
              </a:rPr>
              <a:t> efek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2857488" y="2578380"/>
            <a:ext cx="1357322" cy="107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2857488" y="3649950"/>
            <a:ext cx="1357322" cy="272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2857488" y="3649950"/>
            <a:ext cx="1000132" cy="185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3272</TotalTime>
  <Words>292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  <vt:lpstr>LUH1A2 BAHASA INDONESIA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LUH1A2 BAHASA INDONESIA</dc:title>
  <dc:creator>SONY</dc:creator>
  <cp:lastModifiedBy>ADMIN</cp:lastModifiedBy>
  <cp:revision>19</cp:revision>
  <dcterms:created xsi:type="dcterms:W3CDTF">2018-01-07T14:38:11Z</dcterms:created>
  <dcterms:modified xsi:type="dcterms:W3CDTF">2018-01-10T11:53:11Z</dcterms:modified>
</cp:coreProperties>
</file>