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72" r:id="rId3"/>
    <p:sldId id="275" r:id="rId4"/>
    <p:sldId id="274" r:id="rId5"/>
    <p:sldId id="277" r:id="rId6"/>
    <p:sldId id="273" r:id="rId7"/>
    <p:sldId id="257" r:id="rId8"/>
    <p:sldId id="266" r:id="rId9"/>
    <p:sldId id="268" r:id="rId10"/>
    <p:sldId id="278" r:id="rId11"/>
    <p:sldId id="271" r:id="rId12"/>
    <p:sldId id="267" r:id="rId13"/>
    <p:sldId id="258" r:id="rId14"/>
    <p:sldId id="261" r:id="rId15"/>
    <p:sldId id="269" r:id="rId16"/>
    <p:sldId id="279" r:id="rId17"/>
    <p:sldId id="262" r:id="rId18"/>
    <p:sldId id="265" r:id="rId19"/>
    <p:sldId id="263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1" autoAdjust="0"/>
    <p:restoredTop sz="81146" autoAdjust="0"/>
  </p:normalViewPr>
  <p:slideViewPr>
    <p:cSldViewPr snapToGrid="0">
      <p:cViewPr varScale="1">
        <p:scale>
          <a:sx n="56" d="100"/>
          <a:sy n="56" d="100"/>
        </p:scale>
        <p:origin x="-117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78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0B8B5-EECA-4FE9-9E4C-12142966B1ED}" type="datetimeFigureOut">
              <a:rPr lang="en-US" smtClean="0"/>
              <a:t>10-Jan-18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160AD-E490-46DC-9A3E-58522ED3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3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160AD-E490-46DC-9A3E-58522ED3F6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35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160AD-E490-46DC-9A3E-58522ED3F6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05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160AD-E490-46DC-9A3E-58522ED3F6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45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160AD-E490-46DC-9A3E-58522ED3F6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39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mengulang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subjek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silakan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mengembangkan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kembali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160AD-E490-46DC-9A3E-58522ED3F6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19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PENJELASAN SALAH BENAR JANGAN LANGSUNG, DIBUAT BERTAHAP</a:t>
            </a:r>
          </a:p>
          <a:p>
            <a:r>
              <a:rPr lang="en-US" dirty="0" smtClean="0"/>
              <a:t>KATA AWALAN</a:t>
            </a:r>
            <a:r>
              <a:rPr lang="en-US" baseline="0" dirty="0" smtClean="0"/>
              <a:t> </a:t>
            </a:r>
            <a:r>
              <a:rPr lang="en-US" baseline="0" dirty="0" smtClean="0"/>
              <a:t>MEM- </a:t>
            </a:r>
            <a:r>
              <a:rPr lang="en-US" baseline="0" dirty="0" smtClean="0"/>
              <a:t>HARUS DIGUNAKAN KATA KERJA TRANSITIF, SEHINGGA LANGSUNG OBJEK</a:t>
            </a:r>
          </a:p>
          <a:p>
            <a:r>
              <a:rPr lang="en-US" baseline="0" dirty="0" smtClean="0"/>
              <a:t>BERBEDA DENGAN KATA YANG BERAWALAN BER- BARU BISA PAKAI TENTANG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Kata </a:t>
            </a:r>
            <a:r>
              <a:rPr lang="en-US" b="1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dibenarkan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160AD-E490-46DC-9A3E-58522ED3F6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56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dijelaskan</a:t>
            </a:r>
            <a:r>
              <a:rPr lang="en-US" dirty="0" smtClean="0"/>
              <a:t> </a:t>
            </a:r>
            <a:r>
              <a:rPr lang="en-US" dirty="0" err="1" smtClean="0"/>
              <a:t>keidaklogisannya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!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Pencuri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berhasil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menggasak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perhiasan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rumah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mewah</a:t>
            </a:r>
            <a:r>
              <a:rPr lang="en-US" baseline="0" dirty="0" smtClean="0"/>
              <a:t>. (</a:t>
            </a:r>
            <a:r>
              <a:rPr lang="en-US" baseline="0" dirty="0" err="1" smtClean="0"/>
              <a:t>logis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Berhasil</a:t>
            </a:r>
            <a:r>
              <a:rPr lang="en-US" baseline="0" dirty="0" err="1" smtClean="0">
                <a:sym typeface="Wingdings" panose="05000000000000000000" pitchFamily="2" charset="2"/>
              </a:rPr>
              <a:t>verba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intransitif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160AD-E490-46DC-9A3E-58522ED3F6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25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dijadikan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contoh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kelogisan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160AD-E490-46DC-9A3E-58522ED3F6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90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160AD-E490-46DC-9A3E-58522ED3F63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23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9375-3568-4A40-AB89-C8F9FCA9ADE1}" type="datetime1">
              <a:rPr lang="en-US" smtClean="0"/>
              <a:t>10-Jan-18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B9DE-F585-4ECC-9B69-7ABED37901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8920-7BD0-4786-A1C0-9B01831518AE}" type="datetime1">
              <a:rPr lang="en-US" smtClean="0"/>
              <a:t>10-Jan-18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B9DE-F585-4ECC-9B69-7ABED37901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6FC4-9050-4480-864E-722B8AB0F036}" type="datetime1">
              <a:rPr lang="en-US" smtClean="0"/>
              <a:t>10-Jan-18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B9DE-F585-4ECC-9B69-7ABED37901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7788-B860-4E36-B1FA-787560C9EBE4}" type="datetime1">
              <a:rPr lang="en-US" smtClean="0"/>
              <a:t>10-Jan-18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B9DE-F585-4ECC-9B69-7ABED37901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881" y="0"/>
            <a:ext cx="924560" cy="12423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4E3D-90AF-49DC-84E7-8513DD6306AC}" type="datetime1">
              <a:rPr lang="en-US" smtClean="0"/>
              <a:t>10-Jan-18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B9DE-F585-4ECC-9B69-7ABED37901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E7A2-0FF1-4552-AD77-FDE2CBD0CDFF}" type="datetime1">
              <a:rPr lang="en-US" smtClean="0"/>
              <a:t>10-Jan-18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B9DE-F585-4ECC-9B69-7ABED37901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672D-AA95-46EF-9F59-31454B4E34A2}" type="datetime1">
              <a:rPr lang="en-US" smtClean="0"/>
              <a:t>10-Jan-18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B9DE-F585-4ECC-9B69-7ABED37901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9E05-4557-4683-99E6-CCC75346860B}" type="datetime1">
              <a:rPr lang="en-US" smtClean="0"/>
              <a:t>10-Jan-18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B9DE-F585-4ECC-9B69-7ABED37901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E32D8-64D7-4B8C-A28C-605C69B98DCF}" type="datetime1">
              <a:rPr lang="en-US" smtClean="0"/>
              <a:t>10-Jan-18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B9DE-F585-4ECC-9B69-7ABED37901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E8D0-0D04-45B4-88D2-215A1192BB68}" type="datetime1">
              <a:rPr lang="en-US" smtClean="0"/>
              <a:t>10-Jan-18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B9DE-F585-4ECC-9B69-7ABED37901E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5007-64D4-4CEA-A475-5EF1D0722180}" type="datetime1">
              <a:rPr lang="en-US" smtClean="0"/>
              <a:t>10-Jan-18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04B9DE-F585-4ECC-9B69-7ABED37901E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5EFF453-4B7A-4C6C-BD5B-5319494EC2FC}" type="datetime1">
              <a:rPr lang="en-US" smtClean="0"/>
              <a:t>10-Jan-18</a:t>
            </a:fld>
            <a:endParaRPr lang="en-US" dirty="0"/>
          </a:p>
        </p:txBody>
      </p:sp>
      <p:sp>
        <p:nvSpPr>
          <p:cNvPr id="9" name="Half Frame 8"/>
          <p:cNvSpPr/>
          <p:nvPr userDrawn="1"/>
        </p:nvSpPr>
        <p:spPr>
          <a:xfrm>
            <a:off x="142240" y="0"/>
            <a:ext cx="1036320" cy="6721475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420878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TIM DOSEN BAHASA INDONESIA</a:t>
            </a:r>
            <a:endParaRPr lang="en-US" dirty="0"/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660400" y="6332446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TA 201</a:t>
            </a:r>
            <a:r>
              <a:rPr lang="id-ID" dirty="0" smtClean="0"/>
              <a:t>7</a:t>
            </a:r>
            <a:r>
              <a:rPr lang="en-US" dirty="0" smtClean="0"/>
              <a:t>/201</a:t>
            </a:r>
            <a:r>
              <a:rPr lang="id-ID" dirty="0" smtClean="0"/>
              <a:t>8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6960" y="973668"/>
            <a:ext cx="7620000" cy="25939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BAHASA INDONESIA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(LUH 1A2)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668820" y="3910224"/>
            <a:ext cx="8212667" cy="1655762"/>
          </a:xfrm>
        </p:spPr>
        <p:txBody>
          <a:bodyPr>
            <a:normAutofit fontScale="92500" lnSpcReduction="20000"/>
          </a:bodyPr>
          <a:lstStyle/>
          <a:p>
            <a:r>
              <a:rPr lang="en-US" sz="5200" dirty="0" smtClean="0">
                <a:solidFill>
                  <a:schemeClr val="tx1"/>
                </a:solidFill>
              </a:rPr>
              <a:t>KALIMAT EFEKTIF</a:t>
            </a:r>
          </a:p>
          <a:p>
            <a:endParaRPr lang="en-US" dirty="0" smtClean="0"/>
          </a:p>
          <a:p>
            <a:r>
              <a:rPr lang="en-US" dirty="0" smtClean="0"/>
              <a:t>TIM DOSEN BAHASA INDONESIA</a:t>
            </a:r>
          </a:p>
          <a:p>
            <a:r>
              <a:rPr lang="en-US" dirty="0" smtClean="0"/>
              <a:t>TA 201</a:t>
            </a:r>
            <a:r>
              <a:rPr lang="id-ID" dirty="0" smtClean="0"/>
              <a:t>7</a:t>
            </a:r>
            <a:r>
              <a:rPr lang="en-US" dirty="0" smtClean="0"/>
              <a:t>/201</a:t>
            </a:r>
            <a:r>
              <a:rPr lang="id-ID" dirty="0" smtClean="0"/>
              <a:t>8</a:t>
            </a:r>
            <a:endParaRPr lang="en-US" dirty="0" smtClean="0"/>
          </a:p>
          <a:p>
            <a:endParaRPr lang="en-US" sz="3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B9DE-F585-4ECC-9B69-7ABED37901E0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960" y="304800"/>
            <a:ext cx="1829055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5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Sepadankah kalimat berikut?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AutoNum type="arabicPeriod"/>
            </a:pPr>
            <a:r>
              <a:rPr lang="en-US" sz="2800" dirty="0" err="1" smtClean="0"/>
              <a:t>Kepada</a:t>
            </a:r>
            <a:r>
              <a:rPr lang="en-US" sz="2800" dirty="0" smtClean="0"/>
              <a:t> </a:t>
            </a:r>
            <a:r>
              <a:rPr lang="en-US" sz="2800" dirty="0"/>
              <a:t>para </a:t>
            </a:r>
            <a:r>
              <a:rPr lang="en-US" sz="2800" dirty="0" err="1"/>
              <a:t>mahasiswa</a:t>
            </a:r>
            <a:r>
              <a:rPr lang="en-US" sz="2800" dirty="0"/>
              <a:t> </a:t>
            </a:r>
            <a:r>
              <a:rPr lang="en-US" sz="2800" dirty="0" err="1"/>
              <a:t>diharapkan</a:t>
            </a:r>
            <a:r>
              <a:rPr lang="en-US" sz="2800" dirty="0"/>
              <a:t> </a:t>
            </a:r>
            <a:r>
              <a:rPr lang="en-US" sz="2800" dirty="0" err="1"/>
              <a:t>segera</a:t>
            </a:r>
            <a:r>
              <a:rPr lang="en-US" sz="2800" dirty="0"/>
              <a:t> </a:t>
            </a:r>
            <a:r>
              <a:rPr lang="en-US" sz="2800" dirty="0" err="1"/>
              <a:t>mendaftarkan</a:t>
            </a:r>
            <a:r>
              <a:rPr lang="en-US" sz="2800" dirty="0"/>
              <a:t> </a:t>
            </a:r>
            <a:r>
              <a:rPr lang="en-US" sz="2800" dirty="0" err="1" smtClean="0"/>
              <a:t>diri</a:t>
            </a:r>
            <a:r>
              <a:rPr lang="en-US" sz="2800" dirty="0" smtClean="0"/>
              <a:t>.</a:t>
            </a:r>
            <a:endParaRPr lang="id-ID" sz="2800" dirty="0" smtClean="0"/>
          </a:p>
          <a:p>
            <a:pPr marL="0" lvl="0" indent="0">
              <a:buNone/>
            </a:pPr>
            <a:endParaRPr lang="id-ID" sz="2800" dirty="0" smtClean="0"/>
          </a:p>
          <a:p>
            <a:pPr marL="0" lvl="0" indent="0">
              <a:buNone/>
            </a:pPr>
            <a:r>
              <a:rPr lang="id-ID" sz="2800" dirty="0" smtClean="0"/>
              <a:t>2. 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/>
              <a:t>pameran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mengetengahkan</a:t>
            </a:r>
            <a:r>
              <a:rPr lang="en-US" sz="2800" dirty="0"/>
              <a:t> </a:t>
            </a:r>
            <a:r>
              <a:rPr lang="en-US" sz="2800" dirty="0" err="1"/>
              <a:t>karya-karya</a:t>
            </a:r>
            <a:r>
              <a:rPr lang="en-US" sz="2800" dirty="0"/>
              <a:t> </a:t>
            </a:r>
            <a:r>
              <a:rPr lang="en-US" sz="2800" dirty="0" err="1"/>
              <a:t>pelukis</a:t>
            </a:r>
            <a:r>
              <a:rPr lang="en-US" sz="2800" dirty="0"/>
              <a:t> </a:t>
            </a:r>
            <a:r>
              <a:rPr lang="en-US" sz="2800" dirty="0" err="1"/>
              <a:t>terkenal</a:t>
            </a:r>
            <a:r>
              <a:rPr lang="en-US" sz="2800" dirty="0" smtClean="0"/>
              <a:t>.</a:t>
            </a:r>
            <a:endParaRPr lang="id-ID" sz="2800" dirty="0" smtClean="0"/>
          </a:p>
          <a:p>
            <a:pPr marL="514350" lvl="0" indent="-514350">
              <a:buAutoNum type="arabicPeriod"/>
            </a:pPr>
            <a:endParaRPr lang="id-ID" sz="2800" dirty="0"/>
          </a:p>
          <a:p>
            <a:pPr marL="514350" lvl="0" indent="-514350">
              <a:buAutoNum type="arabicPeriod"/>
            </a:pPr>
            <a:endParaRPr lang="id-ID" dirty="0" smtClean="0"/>
          </a:p>
          <a:p>
            <a:pPr marL="514350" lvl="0" indent="-514350">
              <a:buAutoNum type="arabicPeriod"/>
            </a:pPr>
            <a:endParaRPr lang="id-ID" dirty="0"/>
          </a:p>
          <a:p>
            <a:pPr marL="0" lvl="0" indent="0">
              <a:buNone/>
            </a:pPr>
            <a:endParaRPr lang="id-ID" dirty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B9DE-F585-4ECC-9B69-7ABED37901E0}" type="slidenum">
              <a:rPr lang="en-US" smtClean="0"/>
              <a:t>10</a:t>
            </a:fld>
            <a:endParaRPr lang="en-US"/>
          </a:p>
        </p:txBody>
      </p:sp>
      <p:pic>
        <p:nvPicPr>
          <p:cNvPr id="5" name="Content Placeholder 3" descr="Foto074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9937" y="3674533"/>
            <a:ext cx="3128463" cy="2468563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300134" y="4426214"/>
            <a:ext cx="1388533" cy="965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27333" y="3928533"/>
            <a:ext cx="1168400" cy="1462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00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87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asif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u="sng" dirty="0" smtClean="0"/>
              <a:t>. </a:t>
            </a:r>
            <a:r>
              <a:rPr lang="en-US" sz="2800" u="sng" dirty="0" err="1" smtClean="0"/>
              <a:t>Kebakaran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itu</a:t>
            </a:r>
            <a:r>
              <a:rPr lang="en-US" sz="2800" dirty="0" smtClean="0"/>
              <a:t> </a:t>
            </a:r>
            <a:r>
              <a:rPr lang="en-US" sz="2800" u="sng" dirty="0" err="1" smtClean="0"/>
              <a:t>sebab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kelalaian</a:t>
            </a:r>
            <a:r>
              <a:rPr lang="en-US" sz="2800" dirty="0" smtClean="0"/>
              <a:t>. </a:t>
            </a:r>
            <a:r>
              <a:rPr lang="id-ID" sz="2800" dirty="0" smtClean="0"/>
              <a:t>(Salah)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S</a:t>
            </a:r>
            <a:r>
              <a:rPr lang="en-US" sz="2800" dirty="0" smtClean="0"/>
              <a:t>		    K</a:t>
            </a:r>
          </a:p>
          <a:p>
            <a:pPr marL="0" indent="0">
              <a:buNone/>
            </a:pPr>
            <a:r>
              <a:rPr lang="en-US" sz="2800" dirty="0" smtClean="0"/>
              <a:t>2. </a:t>
            </a:r>
            <a:r>
              <a:rPr lang="en-US" sz="2800" u="sng" dirty="0" err="1" smtClean="0"/>
              <a:t>Kebakaran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itu</a:t>
            </a:r>
            <a:r>
              <a:rPr lang="en-US" sz="2800" dirty="0" smtClean="0"/>
              <a:t> </a:t>
            </a:r>
            <a:r>
              <a:rPr lang="en-US" sz="2800" u="sng" dirty="0" err="1" smtClean="0"/>
              <a:t>disebabkan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kelalaian</a:t>
            </a:r>
            <a:r>
              <a:rPr lang="en-US" sz="2800" dirty="0" smtClean="0"/>
              <a:t>. </a:t>
            </a:r>
            <a:r>
              <a:rPr lang="id-ID" sz="2800" dirty="0" smtClean="0"/>
              <a:t>(Benar)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S		P	        K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b="1" i="1" dirty="0" err="1" smtClean="0"/>
              <a:t>Bisakah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kalimatnya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seperti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ini</a:t>
            </a:r>
            <a:r>
              <a:rPr lang="en-US" sz="2800" b="1" i="1" dirty="0" smtClean="0"/>
              <a:t>?</a:t>
            </a:r>
          </a:p>
          <a:p>
            <a:pPr marL="0" indent="0">
              <a:buNone/>
            </a:pPr>
            <a:endParaRPr lang="id-ID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/>
              <a:t>Kebakaran</a:t>
            </a:r>
            <a:r>
              <a:rPr lang="en-US" sz="2800" dirty="0" smtClean="0"/>
              <a:t> </a:t>
            </a:r>
            <a:r>
              <a:rPr lang="en-US" sz="2800" dirty="0" err="1"/>
              <a:t>itu</a:t>
            </a:r>
            <a:r>
              <a:rPr lang="en-US" sz="2800" dirty="0"/>
              <a:t> </a:t>
            </a:r>
            <a:r>
              <a:rPr lang="en-US" sz="2800" dirty="0" err="1" smtClean="0"/>
              <a:t>dikarenakan</a:t>
            </a:r>
            <a:r>
              <a:rPr lang="en-US" sz="2800" dirty="0" smtClean="0"/>
              <a:t> </a:t>
            </a:r>
            <a:r>
              <a:rPr lang="en-US" sz="2800" dirty="0" err="1" smtClean="0"/>
              <a:t>kelalaian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B9DE-F585-4ECC-9B69-7ABED37901E0}" type="slidenum">
              <a:rPr lang="en-US" smtClean="0"/>
              <a:t>11</a:t>
            </a:fld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1778000" y="4999565"/>
            <a:ext cx="2015067" cy="635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3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</a:t>
            </a:r>
            <a:r>
              <a:rPr lang="en-US" b="1" dirty="0" err="1" smtClean="0"/>
              <a:t>Kecermatan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-&gt; </a:t>
            </a:r>
            <a:r>
              <a:rPr lang="en-US" sz="2400" dirty="0" err="1" smtClean="0"/>
              <a:t>Cermat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pemilihan</a:t>
            </a:r>
            <a:r>
              <a:rPr lang="en-US" sz="2400" dirty="0" smtClean="0"/>
              <a:t>, </a:t>
            </a:r>
            <a:r>
              <a:rPr lang="en-US" sz="2400" dirty="0" err="1" smtClean="0"/>
              <a:t>penggunaan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penempatan</a:t>
            </a:r>
            <a:r>
              <a:rPr lang="en-US" sz="2400" dirty="0" smtClean="0"/>
              <a:t> kata.</a:t>
            </a:r>
          </a:p>
          <a:p>
            <a:pPr marL="0" indent="0">
              <a:buNone/>
            </a:pPr>
            <a:endParaRPr lang="en-US" sz="2400" dirty="0" smtClean="0"/>
          </a:p>
          <a:p>
            <a:pPr marL="514350" indent="-514350">
              <a:buAutoNum type="arabicPeriod"/>
            </a:pPr>
            <a:r>
              <a:rPr lang="en-US" sz="2400" dirty="0" err="1" smtClean="0"/>
              <a:t>Wanita</a:t>
            </a:r>
            <a:r>
              <a:rPr lang="en-US" sz="2400" dirty="0" smtClean="0"/>
              <a:t> </a:t>
            </a:r>
            <a:r>
              <a:rPr lang="en-US" sz="2400" dirty="0" err="1" smtClean="0"/>
              <a:t>pengusaha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terkenal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 </a:t>
            </a:r>
            <a:r>
              <a:rPr lang="en-US" sz="2400" dirty="0" err="1" smtClean="0"/>
              <a:t>berkerudung</a:t>
            </a:r>
            <a:r>
              <a:rPr lang="en-US" sz="2400" dirty="0" smtClean="0"/>
              <a:t> </a:t>
            </a:r>
            <a:r>
              <a:rPr lang="en-US" sz="2400" dirty="0" err="1" smtClean="0"/>
              <a:t>merah</a:t>
            </a:r>
            <a:r>
              <a:rPr lang="en-US" sz="2400" dirty="0" smtClean="0"/>
              <a:t>.</a:t>
            </a:r>
            <a:r>
              <a:rPr lang="id-ID" sz="2400" dirty="0" smtClean="0"/>
              <a:t> (Salah)</a:t>
            </a:r>
            <a:endParaRPr lang="id-ID" sz="2400" dirty="0"/>
          </a:p>
          <a:p>
            <a:pPr marL="0" indent="0">
              <a:buNone/>
            </a:pPr>
            <a:endParaRPr lang="id-ID" sz="2400" dirty="0" smtClean="0"/>
          </a:p>
          <a:p>
            <a:pPr marL="0" indent="0">
              <a:buNone/>
            </a:pPr>
            <a:r>
              <a:rPr lang="en-US" sz="2400" dirty="0" smtClean="0"/>
              <a:t>2. </a:t>
            </a: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Wanita</a:t>
            </a:r>
            <a:r>
              <a:rPr lang="en-US" sz="2400" dirty="0" smtClean="0"/>
              <a:t> </a:t>
            </a:r>
            <a:r>
              <a:rPr lang="en-US" sz="2400" dirty="0" err="1" smtClean="0"/>
              <a:t>berkerudung</a:t>
            </a:r>
            <a:r>
              <a:rPr lang="en-US" sz="2400" dirty="0" smtClean="0"/>
              <a:t> </a:t>
            </a:r>
            <a:r>
              <a:rPr lang="en-US" sz="2400" dirty="0" err="1" smtClean="0"/>
              <a:t>merah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, </a:t>
            </a:r>
            <a:r>
              <a:rPr lang="en-US" sz="2400" dirty="0" err="1" smtClean="0"/>
              <a:t>pengusaha</a:t>
            </a:r>
            <a:r>
              <a:rPr lang="en-US" sz="2400" dirty="0" smtClean="0"/>
              <a:t> </a:t>
            </a:r>
            <a:r>
              <a:rPr lang="en-US" sz="2400" dirty="0" err="1" smtClean="0"/>
              <a:t>terkenal</a:t>
            </a:r>
            <a:r>
              <a:rPr lang="en-US" sz="2400" dirty="0" smtClean="0"/>
              <a:t>.</a:t>
            </a:r>
            <a:r>
              <a:rPr lang="id-ID" sz="2400" dirty="0" smtClean="0"/>
              <a:t> (Benar)</a:t>
            </a:r>
          </a:p>
          <a:p>
            <a:pPr marL="0" indent="0">
              <a:buNone/>
            </a:pPr>
            <a:endParaRPr lang="id-ID" sz="2400" dirty="0" smtClean="0"/>
          </a:p>
          <a:p>
            <a:pPr marL="0" indent="0">
              <a:buNone/>
            </a:pPr>
            <a:r>
              <a:rPr lang="id-ID" sz="2400" dirty="0" smtClean="0"/>
              <a:t>Cermatkah kalimat ini?</a:t>
            </a:r>
            <a:endParaRPr lang="id-ID" sz="2400" dirty="0"/>
          </a:p>
          <a:p>
            <a:pPr marL="514350" indent="-514350">
              <a:buAutoNum type="arabicPeriod"/>
            </a:pPr>
            <a:r>
              <a:rPr lang="en-US" sz="2400" dirty="0" err="1" smtClean="0"/>
              <a:t>Kakak</a:t>
            </a:r>
            <a:r>
              <a:rPr lang="en-US" sz="2400" dirty="0" smtClean="0"/>
              <a:t> </a:t>
            </a:r>
            <a:r>
              <a:rPr lang="en-US" sz="2400" dirty="0" err="1"/>
              <a:t>membeli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borongan</a:t>
            </a:r>
            <a:r>
              <a:rPr lang="en-US" sz="2400" dirty="0"/>
              <a:t> di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pembuatannya</a:t>
            </a:r>
            <a:r>
              <a:rPr lang="en-US" sz="2400" dirty="0"/>
              <a:t> </a:t>
            </a:r>
            <a:r>
              <a:rPr lang="en-US" sz="2400" dirty="0" err="1"/>
              <a:t>minggu</a:t>
            </a:r>
            <a:r>
              <a:rPr lang="en-US" sz="2400" dirty="0"/>
              <a:t> </a:t>
            </a:r>
            <a:r>
              <a:rPr lang="en-US" sz="2400" dirty="0" err="1"/>
              <a:t>lalu</a:t>
            </a:r>
            <a:r>
              <a:rPr lang="en-US" sz="2400" dirty="0"/>
              <a:t> </a:t>
            </a:r>
            <a:r>
              <a:rPr lang="en-US" sz="2400" dirty="0" err="1"/>
              <a:t>dodol</a:t>
            </a:r>
            <a:r>
              <a:rPr lang="en-US" sz="2400" dirty="0"/>
              <a:t> </a:t>
            </a:r>
            <a:r>
              <a:rPr lang="en-US" sz="2400" dirty="0" err="1"/>
              <a:t>garut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 marL="514350" lvl="0" indent="-514350">
              <a:buFont typeface="Arial" panose="020B0604020202020204" pitchFamily="34" charset="0"/>
              <a:buAutoNum type="arabicPeriod"/>
            </a:pPr>
            <a:r>
              <a:rPr lang="en-US" sz="2400" dirty="0" err="1"/>
              <a:t>Adik</a:t>
            </a:r>
            <a:r>
              <a:rPr lang="en-US" sz="2400" dirty="0"/>
              <a:t> </a:t>
            </a:r>
            <a:r>
              <a:rPr lang="en-US" sz="2400" dirty="0" err="1"/>
              <a:t>saya</a:t>
            </a:r>
            <a:r>
              <a:rPr lang="en-US" sz="2400" dirty="0"/>
              <a:t> yang paling </a:t>
            </a:r>
            <a:r>
              <a:rPr lang="en-US" sz="2400" dirty="0" err="1"/>
              <a:t>kecil</a:t>
            </a:r>
            <a:r>
              <a:rPr lang="en-US" sz="2400" dirty="0"/>
              <a:t> </a:t>
            </a:r>
            <a:r>
              <a:rPr lang="en-US" sz="2400" dirty="0" err="1"/>
              <a:t>memukul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sekuat</a:t>
            </a:r>
            <a:r>
              <a:rPr lang="en-US" sz="2400" dirty="0"/>
              <a:t> </a:t>
            </a:r>
            <a:r>
              <a:rPr lang="en-US" sz="2400" dirty="0" err="1"/>
              <a:t>tenaganya</a:t>
            </a:r>
            <a:r>
              <a:rPr lang="en-US" sz="2400" dirty="0"/>
              <a:t> </a:t>
            </a:r>
            <a:r>
              <a:rPr lang="en-US" sz="2400" dirty="0" err="1"/>
              <a:t>kemarin</a:t>
            </a:r>
            <a:r>
              <a:rPr lang="en-US" sz="2400" dirty="0"/>
              <a:t> </a:t>
            </a:r>
            <a:r>
              <a:rPr lang="en-US" sz="2400" dirty="0" err="1"/>
              <a:t>pagi</a:t>
            </a:r>
            <a:r>
              <a:rPr lang="en-US" sz="2400" dirty="0"/>
              <a:t> di </a:t>
            </a:r>
            <a:r>
              <a:rPr lang="en-US" sz="2400" dirty="0" err="1"/>
              <a:t>kebun</a:t>
            </a:r>
            <a:r>
              <a:rPr lang="en-US" sz="2400" dirty="0"/>
              <a:t> </a:t>
            </a:r>
            <a:r>
              <a:rPr lang="en-US" sz="2400" dirty="0" err="1"/>
              <a:t>anjing</a:t>
            </a:r>
            <a:r>
              <a:rPr lang="en-US" sz="2400" dirty="0"/>
              <a:t>.</a:t>
            </a:r>
            <a:endParaRPr lang="id-ID" sz="2400" dirty="0"/>
          </a:p>
          <a:p>
            <a:pPr marL="514350" indent="-514350">
              <a:buAutoNum type="arabicPeriod"/>
            </a:pPr>
            <a:endParaRPr lang="id-ID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B9DE-F585-4ECC-9B69-7ABED37901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</a:t>
            </a:r>
            <a:r>
              <a:rPr lang="en-US" b="1" dirty="0" err="1" smtClean="0"/>
              <a:t>Kehematan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1. Para </a:t>
            </a:r>
            <a:r>
              <a:rPr lang="en-US" sz="2800" dirty="0" err="1"/>
              <a:t>murid-murid</a:t>
            </a:r>
            <a:r>
              <a:rPr lang="en-US" sz="2800" dirty="0"/>
              <a:t> </a:t>
            </a:r>
            <a:r>
              <a:rPr lang="en-US" sz="2800" dirty="0" err="1"/>
              <a:t>sedang</a:t>
            </a:r>
            <a:r>
              <a:rPr lang="en-US" sz="2800" dirty="0"/>
              <a:t> </a:t>
            </a:r>
            <a:r>
              <a:rPr lang="en-US" sz="2800" dirty="0" err="1"/>
              <a:t>berlatih</a:t>
            </a:r>
            <a:r>
              <a:rPr lang="en-US" sz="2800" dirty="0"/>
              <a:t> </a:t>
            </a:r>
            <a:r>
              <a:rPr lang="en-US" sz="2800" dirty="0" err="1"/>
              <a:t>baris-berbaris</a:t>
            </a:r>
            <a:r>
              <a:rPr lang="en-US" sz="2800" dirty="0"/>
              <a:t>. (</a:t>
            </a:r>
            <a:r>
              <a:rPr lang="en-US" sz="2800" dirty="0" err="1"/>
              <a:t>salah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Murid-murid</a:t>
            </a:r>
            <a:r>
              <a:rPr lang="en-US" sz="2800" dirty="0" smtClean="0"/>
              <a:t> </a:t>
            </a:r>
            <a:r>
              <a:rPr lang="en-US" sz="2800" dirty="0" err="1"/>
              <a:t>sedang</a:t>
            </a:r>
            <a:r>
              <a:rPr lang="en-US" sz="2800" dirty="0"/>
              <a:t> </a:t>
            </a:r>
            <a:r>
              <a:rPr lang="en-US" sz="2800" dirty="0" err="1"/>
              <a:t>berlatih</a:t>
            </a:r>
            <a:r>
              <a:rPr lang="en-US" sz="2800" dirty="0"/>
              <a:t> </a:t>
            </a:r>
            <a:r>
              <a:rPr lang="en-US" sz="2800" dirty="0" err="1"/>
              <a:t>baris-berbaris</a:t>
            </a:r>
            <a:r>
              <a:rPr lang="en-US" sz="2800" dirty="0"/>
              <a:t>. (</a:t>
            </a:r>
            <a:r>
              <a:rPr lang="en-US" sz="2800" dirty="0" err="1"/>
              <a:t>benar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2.  </a:t>
            </a:r>
            <a:r>
              <a:rPr lang="en-US" sz="2800" dirty="0" err="1" smtClean="0"/>
              <a:t>Makalah</a:t>
            </a:r>
            <a:r>
              <a:rPr lang="en-US" sz="2800" dirty="0" smtClean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membahas</a:t>
            </a:r>
            <a:r>
              <a:rPr lang="en-US" sz="2800" dirty="0"/>
              <a:t> </a:t>
            </a:r>
            <a:r>
              <a:rPr lang="en-US" sz="2800" dirty="0" err="1"/>
              <a:t>tentang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. (</a:t>
            </a:r>
            <a:r>
              <a:rPr lang="en-US" sz="2800" dirty="0" err="1"/>
              <a:t>salah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 smtClean="0"/>
              <a:t>     </a:t>
            </a:r>
            <a:r>
              <a:rPr lang="en-US" sz="2800" dirty="0" err="1" smtClean="0"/>
              <a:t>Makalah</a:t>
            </a:r>
            <a:r>
              <a:rPr lang="en-US" sz="2800" dirty="0" smtClean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membahas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 smtClean="0"/>
              <a:t>. (</a:t>
            </a:r>
            <a:r>
              <a:rPr lang="en-US" sz="2800" dirty="0" err="1" smtClean="0"/>
              <a:t>benar</a:t>
            </a:r>
            <a:r>
              <a:rPr lang="en-US" sz="2800" dirty="0" smtClean="0"/>
              <a:t>)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id-ID" sz="2800" dirty="0" smtClean="0"/>
              <a:t>Hematkah kalimat ini?</a:t>
            </a:r>
          </a:p>
          <a:p>
            <a:pPr marL="514350" lvl="0" indent="-514350">
              <a:buAutoNum type="arabicPeriod"/>
            </a:pPr>
            <a:r>
              <a:rPr lang="id-ID" sz="2800" dirty="0" smtClean="0"/>
              <a:t>Pada </a:t>
            </a:r>
            <a:r>
              <a:rPr lang="id-ID" sz="2800" dirty="0"/>
              <a:t>zaman dahulu </a:t>
            </a:r>
            <a:r>
              <a:rPr lang="id-ID" sz="2800" dirty="0" smtClean="0"/>
              <a:t>kala hiduplah seorang petani dan nelayan.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id-ID" sz="2800" dirty="0"/>
              <a:t>Dia memakai kemeja warna </a:t>
            </a:r>
            <a:r>
              <a:rPr lang="id-ID" sz="2800" dirty="0" smtClean="0"/>
              <a:t>putih.</a:t>
            </a:r>
            <a:endParaRPr lang="id-ID" sz="2800" dirty="0"/>
          </a:p>
          <a:p>
            <a:pPr marL="514350" lvl="0" indent="-514350">
              <a:buAutoNum type="arabicPeriod"/>
            </a:pPr>
            <a:endParaRPr lang="id-ID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B9DE-F585-4ECC-9B69-7ABED37901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8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</a:t>
            </a:r>
            <a:r>
              <a:rPr lang="en-US" b="1" dirty="0" err="1" smtClean="0"/>
              <a:t>Kelogisan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1.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</a:t>
            </a:r>
            <a:r>
              <a:rPr lang="en-US" sz="2400" dirty="0" err="1" smtClean="0"/>
              <a:t>Saudara</a:t>
            </a:r>
            <a:r>
              <a:rPr lang="en-US" sz="2400" dirty="0" smtClean="0"/>
              <a:t> </a:t>
            </a:r>
            <a:r>
              <a:rPr lang="en-US" sz="2400" dirty="0" err="1" smtClean="0"/>
              <a:t>pemateri</a:t>
            </a:r>
            <a:r>
              <a:rPr lang="en-US" sz="2400" dirty="0" smtClean="0"/>
              <a:t>, </a:t>
            </a:r>
            <a:r>
              <a:rPr lang="en-US" sz="2400" dirty="0" err="1"/>
              <a:t>w</a:t>
            </a:r>
            <a:r>
              <a:rPr lang="en-US" sz="2400" dirty="0" err="1" smtClean="0"/>
              <a:t>aktu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tempat</a:t>
            </a:r>
            <a:r>
              <a:rPr lang="en-US" sz="2400" dirty="0" smtClean="0"/>
              <a:t> kami </a:t>
            </a:r>
            <a:r>
              <a:rPr lang="en-US" sz="2400" dirty="0" err="1" smtClean="0"/>
              <a:t>persilakan</a:t>
            </a:r>
            <a:r>
              <a:rPr lang="en-US" sz="2400" dirty="0" smtClean="0"/>
              <a:t>. (</a:t>
            </a:r>
            <a:r>
              <a:rPr lang="en-US" sz="2400" dirty="0" err="1" smtClean="0"/>
              <a:t>salah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err="1" smtClean="0"/>
              <a:t>Saudara</a:t>
            </a:r>
            <a:r>
              <a:rPr lang="en-US" sz="2400" dirty="0" smtClean="0"/>
              <a:t> </a:t>
            </a:r>
            <a:r>
              <a:rPr lang="en-US" sz="2400" dirty="0" err="1" smtClean="0"/>
              <a:t>pemateri</a:t>
            </a:r>
            <a:r>
              <a:rPr lang="en-US" sz="2400" dirty="0" smtClean="0"/>
              <a:t> kami </a:t>
            </a:r>
            <a:r>
              <a:rPr lang="en-US" sz="2400" dirty="0" err="1" smtClean="0"/>
              <a:t>persilakan</a:t>
            </a:r>
            <a:r>
              <a:rPr lang="en-US" sz="2400" dirty="0" smtClean="0"/>
              <a:t>. (</a:t>
            </a:r>
            <a:r>
              <a:rPr lang="en-US" sz="2400" dirty="0" err="1" smtClean="0"/>
              <a:t>benar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Contoh</a:t>
            </a:r>
            <a:r>
              <a:rPr lang="en-US" sz="2400" dirty="0" smtClean="0"/>
              <a:t> lain:</a:t>
            </a:r>
          </a:p>
          <a:p>
            <a:pPr marL="0" indent="0">
              <a:buNone/>
            </a:pPr>
            <a:r>
              <a:rPr lang="en-US" sz="2400" dirty="0" err="1" smtClean="0"/>
              <a:t>Pencuri</a:t>
            </a:r>
            <a:r>
              <a:rPr lang="en-US" sz="2400" dirty="0" smtClean="0"/>
              <a:t> </a:t>
            </a:r>
            <a:r>
              <a:rPr lang="en-US" sz="2400" dirty="0" err="1" smtClean="0"/>
              <a:t>berhasil</a:t>
            </a:r>
            <a:r>
              <a:rPr lang="en-US" sz="2400" dirty="0" smtClean="0"/>
              <a:t> </a:t>
            </a:r>
            <a:r>
              <a:rPr lang="en-US" sz="2400" dirty="0" err="1" smtClean="0"/>
              <a:t>ditangkap</a:t>
            </a:r>
            <a:r>
              <a:rPr lang="en-US" sz="2400" dirty="0" smtClean="0"/>
              <a:t> </a:t>
            </a:r>
            <a:r>
              <a:rPr lang="en-US" sz="2400" dirty="0" err="1" smtClean="0"/>
              <a:t>Polisi</a:t>
            </a:r>
            <a:r>
              <a:rPr lang="en-US" sz="2400" dirty="0" smtClean="0"/>
              <a:t>. (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logis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Yang </a:t>
            </a:r>
            <a:r>
              <a:rPr lang="en-US" sz="2400" dirty="0" err="1" smtClean="0"/>
              <a:t>berhasil</a:t>
            </a:r>
            <a:r>
              <a:rPr lang="en-US" sz="2400" dirty="0" smtClean="0"/>
              <a:t> </a:t>
            </a:r>
            <a:r>
              <a:rPr lang="en-US" sz="2400" dirty="0" err="1" smtClean="0"/>
              <a:t>harusnya</a:t>
            </a:r>
            <a:r>
              <a:rPr lang="en-US" sz="2400" dirty="0" smtClean="0"/>
              <a:t> </a:t>
            </a:r>
            <a:r>
              <a:rPr lang="en-US" sz="2400" dirty="0" err="1"/>
              <a:t>P</a:t>
            </a:r>
            <a:r>
              <a:rPr lang="en-US" sz="2400" dirty="0" err="1" smtClean="0"/>
              <a:t>olisi</a:t>
            </a:r>
            <a:r>
              <a:rPr lang="en-US" sz="2400" dirty="0" smtClean="0"/>
              <a:t> </a:t>
            </a:r>
            <a:r>
              <a:rPr lang="en-US" sz="2400" dirty="0" err="1" smtClean="0"/>
              <a:t>bukan</a:t>
            </a:r>
            <a:r>
              <a:rPr lang="en-US" sz="2400" dirty="0" smtClean="0"/>
              <a:t> </a:t>
            </a:r>
            <a:r>
              <a:rPr lang="en-US" sz="2400" dirty="0" err="1" smtClean="0"/>
              <a:t>pencuri</a:t>
            </a:r>
            <a:r>
              <a:rPr lang="en-US" sz="2400" dirty="0" smtClean="0"/>
              <a:t>. </a:t>
            </a:r>
            <a:r>
              <a:rPr lang="en-US" sz="2400" dirty="0" err="1" smtClean="0"/>
              <a:t>Jadi</a:t>
            </a:r>
            <a:r>
              <a:rPr lang="en-US" sz="2400" dirty="0" smtClean="0"/>
              <a:t> </a:t>
            </a:r>
            <a:r>
              <a:rPr lang="en-US" sz="2400" dirty="0" err="1" smtClean="0"/>
              <a:t>kalimat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harusnya</a:t>
            </a:r>
            <a:r>
              <a:rPr lang="en-US" sz="2400" dirty="0" smtClean="0"/>
              <a:t> </a:t>
            </a:r>
            <a:r>
              <a:rPr lang="en-US" sz="2400" dirty="0" err="1" smtClean="0"/>
              <a:t>dibuat</a:t>
            </a:r>
            <a:r>
              <a:rPr lang="en-US" sz="2400" dirty="0" smtClean="0"/>
              <a:t> </a:t>
            </a:r>
            <a:r>
              <a:rPr lang="en-US" sz="2400" dirty="0" err="1" smtClean="0"/>
              <a:t>kalimat</a:t>
            </a:r>
            <a:r>
              <a:rPr lang="en-US" sz="2400" dirty="0" smtClean="0"/>
              <a:t> </a:t>
            </a:r>
            <a:r>
              <a:rPr lang="en-US" sz="2400" dirty="0" err="1" smtClean="0"/>
              <a:t>aktif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 marL="0" indent="0">
              <a:buNone/>
            </a:pPr>
            <a:endParaRPr lang="id-ID" sz="2400" dirty="0"/>
          </a:p>
          <a:p>
            <a:pPr marL="0" indent="0">
              <a:buNone/>
            </a:pPr>
            <a:r>
              <a:rPr lang="id-ID" sz="2400" dirty="0" smtClean="0"/>
              <a:t>Logiskah kalimat ini?</a:t>
            </a:r>
          </a:p>
          <a:p>
            <a:pPr marL="514350" indent="-514350">
              <a:buAutoNum type="arabicPeriod"/>
            </a:pPr>
            <a:r>
              <a:rPr lang="id-ID" sz="2400" dirty="0" smtClean="0"/>
              <a:t>Yang membawa HP harap dimatikan.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B9DE-F585-4ECC-9B69-7ABED37901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5. </a:t>
            </a:r>
            <a:r>
              <a:rPr lang="en-US" b="1" dirty="0" err="1" smtClean="0"/>
              <a:t>Kesejajaran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en-US" dirty="0" err="1" smtClean="0">
                <a:sym typeface="Wingdings" panose="05000000000000000000" pitchFamily="2" charset="2"/>
              </a:rPr>
              <a:t>Adanya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sebuah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kesamaan</a:t>
            </a:r>
            <a:r>
              <a:rPr lang="en-US" dirty="0" smtClean="0">
                <a:sym typeface="Wingdings" panose="05000000000000000000" pitchFamily="2" charset="2"/>
              </a:rPr>
              <a:t> kata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imbuhan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dalam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sebuah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kalimat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err="1" smtClean="0">
                <a:sym typeface="Wingdings" panose="05000000000000000000" pitchFamily="2" charset="2"/>
              </a:rPr>
              <a:t>Contoh</a:t>
            </a:r>
            <a:r>
              <a:rPr lang="en-US" dirty="0" smtClean="0"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Sebastian </a:t>
            </a:r>
            <a:r>
              <a:rPr lang="en-US" dirty="0" err="1" smtClean="0">
                <a:sym typeface="Wingdings" panose="05000000000000000000" pitchFamily="2" charset="2"/>
              </a:rPr>
              <a:t>memancing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dimasukkan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dalam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jaring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Sebastian </a:t>
            </a:r>
            <a:r>
              <a:rPr lang="en-US" dirty="0" err="1">
                <a:sym typeface="Wingdings" panose="05000000000000000000" pitchFamily="2" charset="2"/>
              </a:rPr>
              <a:t>memancing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memasukkannya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dalam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jaring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id-ID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id-ID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d-ID" dirty="0" smtClean="0">
                <a:sym typeface="Wingdings" panose="05000000000000000000" pitchFamily="2" charset="2"/>
              </a:rPr>
              <a:t>Sejajarkah kalimat berikut?</a:t>
            </a:r>
          </a:p>
          <a:p>
            <a:pPr marL="514350" lvl="0" indent="-514350">
              <a:buAutoNum type="arabicPeriod"/>
            </a:pP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makalah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 smtClean="0"/>
              <a:t>diserahkan</a:t>
            </a:r>
            <a:r>
              <a:rPr lang="en-US" dirty="0" smtClean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.</a:t>
            </a:r>
            <a:endParaRPr lang="id-ID" dirty="0" smtClean="0"/>
          </a:p>
          <a:p>
            <a:pPr marL="514350" lvl="0" indent="-514350">
              <a:buAutoNum type="arabicPeriod"/>
            </a:pPr>
            <a:r>
              <a:rPr lang="en-US" dirty="0" err="1" smtClean="0"/>
              <a:t>Penyakit</a:t>
            </a:r>
            <a:r>
              <a:rPr lang="en-US" dirty="0" smtClean="0"/>
              <a:t> </a:t>
            </a:r>
            <a:r>
              <a:rPr lang="en-US" dirty="0" err="1" smtClean="0"/>
              <a:t>alzheimer</a:t>
            </a:r>
            <a:r>
              <a:rPr lang="id-ID" dirty="0" smtClean="0"/>
              <a:t> (pikun) merupakan penyakit </a:t>
            </a:r>
            <a:r>
              <a:rPr lang="en-US" dirty="0"/>
              <a:t>yang paling </a:t>
            </a:r>
            <a:r>
              <a:rPr lang="en-US" dirty="0" err="1"/>
              <a:t>mengerikan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berbahaya</a:t>
            </a:r>
            <a:r>
              <a:rPr lang="en-US" dirty="0"/>
              <a:t> </a:t>
            </a:r>
            <a:r>
              <a:rPr lang="en-US" dirty="0" err="1"/>
              <a:t>sebab</a:t>
            </a:r>
            <a:r>
              <a:rPr lang="en-US" dirty="0"/>
              <a:t> </a:t>
            </a:r>
            <a:r>
              <a:rPr lang="en-US" dirty="0" err="1"/>
              <a:t>pencegahan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obatnya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.</a:t>
            </a:r>
            <a:endParaRPr lang="id-ID" dirty="0"/>
          </a:p>
          <a:p>
            <a:pPr marL="0" lv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B9DE-F585-4ECC-9B69-7ABED37901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6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75732"/>
            <a:ext cx="10549467" cy="1083735"/>
          </a:xfrm>
        </p:spPr>
        <p:txBody>
          <a:bodyPr/>
          <a:lstStyle/>
          <a:p>
            <a:r>
              <a:rPr lang="id-ID" sz="4000" b="1" dirty="0" smtClean="0"/>
              <a:t>Kesalahan Berbahasa Pengaruh Bahasa Asing</a:t>
            </a:r>
            <a:endParaRPr lang="id-ID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sz="2800" dirty="0" err="1"/>
              <a:t>Pengaruh</a:t>
            </a:r>
            <a:r>
              <a:rPr lang="en-US" sz="2800" dirty="0"/>
              <a:t> </a:t>
            </a:r>
            <a:r>
              <a:rPr lang="en-US" sz="2800" dirty="0" err="1"/>
              <a:t>bahasa</a:t>
            </a:r>
            <a:r>
              <a:rPr lang="en-US" sz="2800" dirty="0"/>
              <a:t> </a:t>
            </a:r>
            <a:r>
              <a:rPr lang="en-US" sz="2800" dirty="0" err="1"/>
              <a:t>asing</a:t>
            </a:r>
            <a:r>
              <a:rPr lang="en-US" sz="2800" dirty="0"/>
              <a:t> </a:t>
            </a:r>
            <a:r>
              <a:rPr lang="en-US" sz="2800" dirty="0" err="1"/>
              <a:t>menimbulkan</a:t>
            </a:r>
            <a:r>
              <a:rPr lang="en-US" sz="2800" dirty="0"/>
              <a:t> </a:t>
            </a:r>
            <a:r>
              <a:rPr lang="en-US" sz="2800" dirty="0" err="1"/>
              <a:t>kesalahan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pemakaian</a:t>
            </a:r>
            <a:r>
              <a:rPr lang="en-US" sz="2800" dirty="0"/>
              <a:t> kata </a:t>
            </a:r>
            <a:r>
              <a:rPr lang="en-US" sz="2800" dirty="0" err="1"/>
              <a:t>tugas</a:t>
            </a:r>
            <a:r>
              <a:rPr lang="en-US" sz="2800" dirty="0"/>
              <a:t> (kata </a:t>
            </a:r>
            <a:r>
              <a:rPr lang="en-US" sz="2800" dirty="0" err="1"/>
              <a:t>ganti</a:t>
            </a:r>
            <a:r>
              <a:rPr lang="en-US" sz="2800" dirty="0"/>
              <a:t> </a:t>
            </a:r>
            <a:r>
              <a:rPr lang="en-US" sz="2800" dirty="0" err="1"/>
              <a:t>penghubung</a:t>
            </a:r>
            <a:r>
              <a:rPr lang="en-US" sz="2800" dirty="0"/>
              <a:t>) </a:t>
            </a:r>
            <a:r>
              <a:rPr lang="en-US" sz="2800" dirty="0" err="1"/>
              <a:t>seperti</a:t>
            </a:r>
            <a:r>
              <a:rPr lang="en-US" sz="2800" dirty="0"/>
              <a:t>: </a:t>
            </a:r>
            <a:r>
              <a:rPr lang="en-US" sz="2800" b="1" dirty="0"/>
              <a:t>yang mana, di mana, </a:t>
            </a:r>
            <a:r>
              <a:rPr lang="en-US" sz="2800" b="1" dirty="0" err="1"/>
              <a:t>kepada</a:t>
            </a:r>
            <a:r>
              <a:rPr lang="en-US" sz="2800" b="1" dirty="0"/>
              <a:t> </a:t>
            </a:r>
            <a:r>
              <a:rPr lang="en-US" sz="2800" b="1" dirty="0" err="1"/>
              <a:t>siapa</a:t>
            </a:r>
            <a:r>
              <a:rPr lang="en-US" sz="2800" dirty="0"/>
              <a:t>.</a:t>
            </a:r>
            <a:br>
              <a:rPr lang="en-US" sz="2800" dirty="0"/>
            </a:br>
            <a:r>
              <a:rPr lang="en-US" sz="2800" dirty="0" err="1"/>
              <a:t>Contoh</a:t>
            </a:r>
            <a:r>
              <a:rPr lang="en-US" sz="2800" dirty="0"/>
              <a:t>:</a:t>
            </a:r>
          </a:p>
          <a:p>
            <a:pPr marL="571500" indent="-457200">
              <a:buAutoNum type="arabicParenR"/>
            </a:pPr>
            <a:r>
              <a:rPr lang="en-US" sz="2800" dirty="0" err="1" smtClean="0"/>
              <a:t>Baju</a:t>
            </a:r>
            <a:r>
              <a:rPr lang="en-US" sz="2800" dirty="0" smtClean="0"/>
              <a:t> </a:t>
            </a:r>
            <a:r>
              <a:rPr lang="en-US" sz="2800" dirty="0"/>
              <a:t>yang mana </a:t>
            </a:r>
            <a:r>
              <a:rPr lang="en-US" sz="2800" dirty="0" err="1"/>
              <a:t>baru</a:t>
            </a:r>
            <a:r>
              <a:rPr lang="en-US" sz="2800" dirty="0"/>
              <a:t> </a:t>
            </a:r>
            <a:r>
              <a:rPr lang="en-US" sz="2800" dirty="0" err="1"/>
              <a:t>saya</a:t>
            </a:r>
            <a:r>
              <a:rPr lang="en-US" sz="2800" dirty="0"/>
              <a:t> </a:t>
            </a:r>
            <a:r>
              <a:rPr lang="en-US" sz="2800" dirty="0" err="1"/>
              <a:t>beli</a:t>
            </a:r>
            <a:r>
              <a:rPr lang="en-US" sz="2800" dirty="0"/>
              <a:t>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sobek</a:t>
            </a:r>
            <a:r>
              <a:rPr lang="en-US" sz="2800" dirty="0"/>
              <a:t>. (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 smtClean="0"/>
              <a:t>baku</a:t>
            </a:r>
            <a:r>
              <a:rPr lang="en-US" sz="2800" dirty="0" smtClean="0"/>
              <a:t>)</a:t>
            </a:r>
          </a:p>
          <a:p>
            <a:pPr marL="571500" indent="-457200">
              <a:buAutoNum type="arabicParenR"/>
            </a:pPr>
            <a:r>
              <a:rPr lang="en-US" sz="2800" dirty="0" err="1" smtClean="0"/>
              <a:t>Baju</a:t>
            </a:r>
            <a:r>
              <a:rPr lang="en-US" sz="2800" dirty="0" smtClean="0"/>
              <a:t> </a:t>
            </a:r>
            <a:r>
              <a:rPr lang="en-US" sz="2800" dirty="0"/>
              <a:t>yang </a:t>
            </a:r>
            <a:r>
              <a:rPr lang="en-US" sz="2800" dirty="0" err="1"/>
              <a:t>baru</a:t>
            </a:r>
            <a:r>
              <a:rPr lang="en-US" sz="2800" dirty="0"/>
              <a:t> </a:t>
            </a:r>
            <a:r>
              <a:rPr lang="en-US" sz="2800" dirty="0" err="1"/>
              <a:t>saya</a:t>
            </a:r>
            <a:r>
              <a:rPr lang="en-US" sz="2800" dirty="0"/>
              <a:t> </a:t>
            </a:r>
            <a:r>
              <a:rPr lang="en-US" sz="2800" dirty="0" err="1"/>
              <a:t>beli</a:t>
            </a:r>
            <a:r>
              <a:rPr lang="en-US" sz="2800" dirty="0"/>
              <a:t>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sobek</a:t>
            </a:r>
            <a:r>
              <a:rPr lang="en-US" sz="2800" dirty="0"/>
              <a:t>. (</a:t>
            </a:r>
            <a:r>
              <a:rPr lang="en-US" sz="2800" dirty="0" err="1" smtClean="0"/>
              <a:t>baku</a:t>
            </a:r>
            <a:r>
              <a:rPr lang="en-US" sz="2800" dirty="0" smtClean="0"/>
              <a:t>)</a:t>
            </a:r>
          </a:p>
          <a:p>
            <a:pPr marL="571500" indent="-457200">
              <a:buAutoNum type="arabicParenR"/>
            </a:pPr>
            <a:r>
              <a:rPr lang="en-US" sz="2800" dirty="0" smtClean="0"/>
              <a:t>Bandung </a:t>
            </a:r>
            <a:r>
              <a:rPr lang="en-US" sz="2800" dirty="0"/>
              <a:t>di mana </a:t>
            </a:r>
            <a:r>
              <a:rPr lang="en-US" sz="2800" dirty="0" err="1"/>
              <a:t>saya</a:t>
            </a:r>
            <a:r>
              <a:rPr lang="en-US" sz="2800" dirty="0"/>
              <a:t> </a:t>
            </a:r>
            <a:r>
              <a:rPr lang="en-US" sz="2800" dirty="0" err="1"/>
              <a:t>dilahirkan</a:t>
            </a:r>
            <a:r>
              <a:rPr lang="en-US" sz="2800" dirty="0"/>
              <a:t> </a:t>
            </a:r>
            <a:r>
              <a:rPr lang="en-US" sz="2800" dirty="0" err="1"/>
              <a:t>sekarang</a:t>
            </a:r>
            <a:r>
              <a:rPr lang="en-US" sz="2800" dirty="0"/>
              <a:t> </a:t>
            </a:r>
            <a:r>
              <a:rPr lang="en-US" sz="2800" dirty="0" err="1"/>
              <a:t>sangat</a:t>
            </a:r>
            <a:r>
              <a:rPr lang="en-US" sz="2800" dirty="0"/>
              <a:t> </a:t>
            </a:r>
            <a:r>
              <a:rPr lang="en-US" sz="2800" dirty="0" err="1"/>
              <a:t>panas</a:t>
            </a:r>
            <a:r>
              <a:rPr lang="en-US" sz="2800" dirty="0"/>
              <a:t>. (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 smtClean="0"/>
              <a:t>baku</a:t>
            </a:r>
            <a:r>
              <a:rPr lang="en-US" sz="2800" dirty="0" smtClean="0"/>
              <a:t>)</a:t>
            </a:r>
          </a:p>
          <a:p>
            <a:pPr marL="571500" indent="-457200">
              <a:buAutoNum type="arabicParenR"/>
            </a:pPr>
            <a:r>
              <a:rPr lang="en-US" sz="2800" dirty="0" smtClean="0"/>
              <a:t>Bandung </a:t>
            </a:r>
            <a:r>
              <a:rPr lang="en-US" sz="2800" dirty="0" err="1"/>
              <a:t>tempat</a:t>
            </a:r>
            <a:r>
              <a:rPr lang="en-US" sz="2800" dirty="0"/>
              <a:t> </a:t>
            </a:r>
            <a:r>
              <a:rPr lang="en-US" sz="2800" dirty="0" err="1"/>
              <a:t>saya</a:t>
            </a:r>
            <a:r>
              <a:rPr lang="en-US" sz="2800" dirty="0"/>
              <a:t> </a:t>
            </a:r>
            <a:r>
              <a:rPr lang="en-US" sz="2800" dirty="0" err="1"/>
              <a:t>dilahirkan</a:t>
            </a:r>
            <a:r>
              <a:rPr lang="en-US" sz="2800" dirty="0"/>
              <a:t> </a:t>
            </a:r>
            <a:r>
              <a:rPr lang="en-US" sz="2800" dirty="0" err="1"/>
              <a:t>sekarang</a:t>
            </a:r>
            <a:r>
              <a:rPr lang="en-US" sz="2800" dirty="0"/>
              <a:t> </a:t>
            </a:r>
            <a:r>
              <a:rPr lang="en-US" sz="2800" dirty="0" err="1"/>
              <a:t>sangat</a:t>
            </a:r>
            <a:r>
              <a:rPr lang="en-US" sz="2800" dirty="0"/>
              <a:t> </a:t>
            </a:r>
            <a:r>
              <a:rPr lang="en-US" sz="2800" dirty="0" err="1"/>
              <a:t>panas</a:t>
            </a:r>
            <a:r>
              <a:rPr lang="en-US" sz="2800" dirty="0"/>
              <a:t>. (</a:t>
            </a:r>
            <a:r>
              <a:rPr lang="en-US" sz="2800" dirty="0" err="1"/>
              <a:t>baku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B9DE-F585-4ECC-9B69-7ABED37901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16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E. </a:t>
            </a:r>
            <a:r>
              <a:rPr lang="en-US" b="1" dirty="0" err="1" smtClean="0"/>
              <a:t>Latihan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err="1"/>
              <a:t>Perbaikilah</a:t>
            </a:r>
            <a:r>
              <a:rPr lang="en-US" sz="2800" dirty="0"/>
              <a:t> </a:t>
            </a:r>
            <a:r>
              <a:rPr lang="en-US" sz="2800" dirty="0" err="1"/>
              <a:t>kalimat</a:t>
            </a:r>
            <a:r>
              <a:rPr lang="en-US" sz="2800" dirty="0"/>
              <a:t> </a:t>
            </a:r>
            <a:r>
              <a:rPr lang="en-US" sz="2800" dirty="0" err="1"/>
              <a:t>berikut</a:t>
            </a:r>
            <a:r>
              <a:rPr lang="en-US" sz="2800" dirty="0"/>
              <a:t>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Dalam</a:t>
            </a:r>
            <a:r>
              <a:rPr lang="en-US" sz="2800" dirty="0" smtClean="0"/>
              <a:t> UUD </a:t>
            </a:r>
            <a:r>
              <a:rPr lang="en-US" sz="2800" dirty="0"/>
              <a:t>1945, Bab XV, </a:t>
            </a:r>
            <a:r>
              <a:rPr lang="en-US" sz="2800" dirty="0" err="1"/>
              <a:t>Pasal</a:t>
            </a:r>
            <a:r>
              <a:rPr lang="en-US" sz="2800" dirty="0"/>
              <a:t> 3 </a:t>
            </a:r>
            <a:r>
              <a:rPr lang="en-US" sz="2800" dirty="0" err="1" smtClean="0"/>
              <a:t>menyatakan</a:t>
            </a:r>
            <a:r>
              <a:rPr lang="en-US" sz="2800" dirty="0" smtClean="0"/>
              <a:t> </a:t>
            </a:r>
            <a:r>
              <a:rPr lang="en-US" sz="2800" dirty="0" err="1"/>
              <a:t>bahwa</a:t>
            </a:r>
            <a:r>
              <a:rPr lang="en-US" sz="2800" dirty="0"/>
              <a:t> </a:t>
            </a:r>
            <a:r>
              <a:rPr lang="en-US" sz="2800" dirty="0" err="1"/>
              <a:t>bahasa</a:t>
            </a:r>
            <a:r>
              <a:rPr lang="en-US" sz="2800" dirty="0"/>
              <a:t> </a:t>
            </a:r>
            <a:r>
              <a:rPr lang="en-US" sz="2800" dirty="0" err="1"/>
              <a:t>negara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bahasa</a:t>
            </a:r>
            <a:r>
              <a:rPr lang="en-US" sz="2800" dirty="0"/>
              <a:t> Indonesia.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Ia</a:t>
            </a:r>
            <a:r>
              <a:rPr lang="en-US" sz="2800" dirty="0"/>
              <a:t> </a:t>
            </a:r>
            <a:r>
              <a:rPr lang="en-US" sz="2800" dirty="0" err="1"/>
              <a:t>menyadari</a:t>
            </a:r>
            <a:r>
              <a:rPr lang="en-US" sz="2800" dirty="0"/>
              <a:t> </a:t>
            </a:r>
            <a:r>
              <a:rPr lang="en-US" sz="2800" dirty="0" err="1"/>
              <a:t>sepenuhnya</a:t>
            </a:r>
            <a:r>
              <a:rPr lang="en-US" sz="2800" dirty="0"/>
              <a:t> </a:t>
            </a:r>
            <a:r>
              <a:rPr lang="en-US" sz="2800" dirty="0" err="1"/>
              <a:t>kalau</a:t>
            </a:r>
            <a:r>
              <a:rPr lang="en-US" sz="2800" dirty="0"/>
              <a:t> </a:t>
            </a:r>
            <a:r>
              <a:rPr lang="en-US" sz="2800" dirty="0" err="1"/>
              <a:t>manusia</a:t>
            </a:r>
            <a:r>
              <a:rPr lang="en-US" sz="2800" dirty="0"/>
              <a:t> </a:t>
            </a:r>
            <a:r>
              <a:rPr lang="en-US" sz="2800" dirty="0" err="1"/>
              <a:t>itu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hidup</a:t>
            </a:r>
            <a:r>
              <a:rPr lang="en-US" sz="2800" dirty="0"/>
              <a:t> </a:t>
            </a:r>
            <a:r>
              <a:rPr lang="en-US" sz="2800" dirty="0" err="1" smtClean="0"/>
              <a:t>sendiri</a:t>
            </a:r>
            <a:r>
              <a:rPr lang="en-US" sz="2800" dirty="0"/>
              <a:t>.</a:t>
            </a:r>
            <a:r>
              <a:rPr lang="en-US" sz="2800" dirty="0" smtClean="0"/>
              <a:t> </a:t>
            </a:r>
            <a:r>
              <a:rPr lang="en-US" sz="2800" dirty="0" err="1" smtClean="0"/>
              <a:t>Sehingga</a:t>
            </a:r>
            <a:r>
              <a:rPr lang="en-US" sz="2800" dirty="0" smtClean="0"/>
              <a:t> </a:t>
            </a:r>
            <a:r>
              <a:rPr lang="en-US" sz="2800" dirty="0" err="1"/>
              <a:t>amatlah</a:t>
            </a:r>
            <a:r>
              <a:rPr lang="en-US" sz="2800" dirty="0"/>
              <a:t> </a:t>
            </a: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hidup</a:t>
            </a:r>
            <a:r>
              <a:rPr lang="en-US" sz="2800" dirty="0"/>
              <a:t> </a:t>
            </a:r>
            <a:r>
              <a:rPr lang="en-US" sz="2800" dirty="0" err="1"/>
              <a:t>bermasyarakat</a:t>
            </a:r>
            <a:r>
              <a:rPr lang="en-US" sz="2800" dirty="0" smtClean="0"/>
              <a:t>.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Penjelasan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saya</a:t>
            </a:r>
            <a:r>
              <a:rPr lang="en-US" sz="2800" dirty="0"/>
              <a:t> </a:t>
            </a:r>
            <a:r>
              <a:rPr lang="en-US" sz="2800" dirty="0" err="1"/>
              <a:t>belum</a:t>
            </a:r>
            <a:r>
              <a:rPr lang="en-US" sz="2800" dirty="0"/>
              <a:t> </a:t>
            </a:r>
            <a:r>
              <a:rPr lang="en-US" sz="2800" dirty="0" err="1" smtClean="0"/>
              <a:t>mengerti</a:t>
            </a:r>
            <a:r>
              <a:rPr lang="en-US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Bagi</a:t>
            </a:r>
            <a:r>
              <a:rPr lang="en-US" sz="2800" dirty="0" smtClean="0"/>
              <a:t> </a:t>
            </a:r>
            <a:r>
              <a:rPr lang="en-US" sz="2800" dirty="0" err="1" smtClean="0"/>
              <a:t>segenap</a:t>
            </a:r>
            <a:r>
              <a:rPr lang="en-US" sz="2800" dirty="0" smtClean="0"/>
              <a:t> </a:t>
            </a:r>
            <a:r>
              <a:rPr lang="en-US" sz="2800" dirty="0" err="1"/>
              <a:t>sivitas</a:t>
            </a:r>
            <a:r>
              <a:rPr lang="en-US" sz="2800" dirty="0"/>
              <a:t> </a:t>
            </a:r>
            <a:r>
              <a:rPr lang="en-US" sz="2800" dirty="0" err="1"/>
              <a:t>akademika</a:t>
            </a:r>
            <a:r>
              <a:rPr lang="en-US" sz="2800" dirty="0"/>
              <a:t> </a:t>
            </a:r>
            <a:r>
              <a:rPr lang="en-US" sz="2800" dirty="0" err="1"/>
              <a:t>harap</a:t>
            </a:r>
            <a:r>
              <a:rPr lang="en-US" sz="2800" dirty="0"/>
              <a:t> </a:t>
            </a:r>
            <a:r>
              <a:rPr lang="en-US" sz="2800" dirty="0" err="1"/>
              <a:t>bergabung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para </a:t>
            </a:r>
            <a:r>
              <a:rPr lang="en-US" sz="2800" dirty="0" err="1"/>
              <a:t>tamu</a:t>
            </a:r>
            <a:r>
              <a:rPr lang="en-US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Atas</a:t>
            </a:r>
            <a:r>
              <a:rPr lang="en-US" sz="2800" dirty="0"/>
              <a:t> </a:t>
            </a:r>
            <a:r>
              <a:rPr lang="en-US" sz="2800" dirty="0" err="1" smtClean="0"/>
              <a:t>perhatiannya</a:t>
            </a:r>
            <a:r>
              <a:rPr lang="en-US" sz="2800" dirty="0" smtClean="0"/>
              <a:t> </a:t>
            </a:r>
            <a:r>
              <a:rPr lang="en-US" sz="2800" dirty="0" err="1"/>
              <a:t>saya</a:t>
            </a:r>
            <a:r>
              <a:rPr lang="en-US" sz="2800" dirty="0"/>
              <a:t> </a:t>
            </a:r>
            <a:r>
              <a:rPr lang="en-US" sz="2800" dirty="0" err="1"/>
              <a:t>ucapkan</a:t>
            </a:r>
            <a:r>
              <a:rPr lang="en-US" sz="2800" dirty="0"/>
              <a:t> </a:t>
            </a:r>
            <a:r>
              <a:rPr lang="en-US" sz="2800" dirty="0" err="1"/>
              <a:t>terima</a:t>
            </a:r>
            <a:r>
              <a:rPr lang="en-US" sz="2800" dirty="0"/>
              <a:t> </a:t>
            </a:r>
            <a:r>
              <a:rPr lang="en-US" sz="2800" dirty="0" err="1"/>
              <a:t>kasih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B9DE-F585-4ECC-9B69-7ABED37901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Bukan</a:t>
            </a:r>
            <a:r>
              <a:rPr lang="en-US" sz="2800" dirty="0" smtClean="0"/>
              <a:t> </a:t>
            </a:r>
            <a:r>
              <a:rPr lang="en-US" sz="2800" dirty="0" err="1" smtClean="0"/>
              <a:t>hanya</a:t>
            </a:r>
            <a:r>
              <a:rPr lang="en-US" sz="2800" dirty="0" smtClean="0"/>
              <a:t> </a:t>
            </a:r>
            <a:r>
              <a:rPr lang="en-US" sz="2800" dirty="0" err="1" smtClean="0"/>
              <a:t>dia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terkena</a:t>
            </a:r>
            <a:r>
              <a:rPr lang="en-US" sz="2800" dirty="0" smtClean="0"/>
              <a:t> </a:t>
            </a:r>
            <a:r>
              <a:rPr lang="en-US" sz="2800" dirty="0" err="1" smtClean="0"/>
              <a:t>penyakit</a:t>
            </a:r>
            <a:r>
              <a:rPr lang="en-US" sz="2800" dirty="0" smtClean="0"/>
              <a:t> </a:t>
            </a:r>
            <a:r>
              <a:rPr lang="en-US" sz="2800" dirty="0" err="1" smtClean="0"/>
              <a:t>kulit</a:t>
            </a:r>
            <a:r>
              <a:rPr lang="en-US" sz="2800" dirty="0" smtClean="0"/>
              <a:t>, </a:t>
            </a:r>
            <a:r>
              <a:rPr lang="en-US" sz="2800" dirty="0" err="1" smtClean="0"/>
              <a:t>tapi</a:t>
            </a:r>
            <a:r>
              <a:rPr lang="en-US" sz="2800" dirty="0" smtClean="0"/>
              <a:t> </a:t>
            </a:r>
            <a:r>
              <a:rPr lang="en-US" sz="2800" dirty="0" err="1" smtClean="0"/>
              <a:t>kakaknya</a:t>
            </a:r>
            <a:r>
              <a:rPr lang="en-US" sz="2800" dirty="0" smtClean="0"/>
              <a:t> </a:t>
            </a:r>
            <a:r>
              <a:rPr lang="en-US" sz="2800" dirty="0" err="1" smtClean="0"/>
              <a:t>juga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Banyak</a:t>
            </a:r>
            <a:r>
              <a:rPr lang="en-US" sz="2800" dirty="0" smtClean="0"/>
              <a:t> investor </a:t>
            </a:r>
            <a:r>
              <a:rPr lang="en-US" sz="2800" dirty="0" err="1" smtClean="0"/>
              <a:t>asing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menikmati</a:t>
            </a:r>
            <a:r>
              <a:rPr lang="en-US" sz="2800" dirty="0" smtClean="0"/>
              <a:t> </a:t>
            </a:r>
            <a:r>
              <a:rPr lang="en-US" sz="2800" dirty="0" err="1" smtClean="0"/>
              <a:t>kekayaan</a:t>
            </a:r>
            <a:r>
              <a:rPr lang="en-US" sz="2800" dirty="0" smtClean="0"/>
              <a:t> </a:t>
            </a:r>
            <a:r>
              <a:rPr lang="en-US" sz="2800" dirty="0" err="1" smtClean="0"/>
              <a:t>alam</a:t>
            </a:r>
            <a:r>
              <a:rPr lang="en-US" sz="2800" dirty="0" smtClean="0"/>
              <a:t> Indonesia. </a:t>
            </a:r>
            <a:r>
              <a:rPr lang="en-US" sz="2800" dirty="0" err="1" smtClean="0"/>
              <a:t>Sedangkan</a:t>
            </a:r>
            <a:r>
              <a:rPr lang="en-US" sz="2800" dirty="0" smtClean="0"/>
              <a:t> </a:t>
            </a:r>
            <a:r>
              <a:rPr lang="en-US" sz="2800" dirty="0" err="1" smtClean="0"/>
              <a:t>pribumi</a:t>
            </a:r>
            <a:r>
              <a:rPr lang="en-US" sz="2800" dirty="0" smtClean="0"/>
              <a:t> </a:t>
            </a:r>
            <a:r>
              <a:rPr lang="en-US" sz="2800" dirty="0" err="1" smtClean="0"/>
              <a:t>masih</a:t>
            </a:r>
            <a:r>
              <a:rPr lang="en-US" sz="2800" dirty="0" smtClean="0"/>
              <a:t> </a:t>
            </a:r>
            <a:r>
              <a:rPr lang="en-US" sz="2800" dirty="0" err="1" smtClean="0"/>
              <a:t>berkutat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kemiskinan</a:t>
            </a:r>
            <a:r>
              <a:rPr lang="en-US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Bagi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membawa</a:t>
            </a:r>
            <a:r>
              <a:rPr lang="en-US" sz="2800" dirty="0" smtClean="0"/>
              <a:t> HP </a:t>
            </a:r>
            <a:r>
              <a:rPr lang="en-US" sz="2800" dirty="0" err="1" smtClean="0"/>
              <a:t>harap</a:t>
            </a:r>
            <a:r>
              <a:rPr lang="en-US" sz="2800" dirty="0" smtClean="0"/>
              <a:t> </a:t>
            </a:r>
            <a:r>
              <a:rPr lang="en-US" sz="2800" dirty="0" err="1" smtClean="0"/>
              <a:t>dimatikan</a:t>
            </a:r>
            <a:r>
              <a:rPr lang="en-US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/>
              <a:t>Melalui penelitian ini akan memberikan manfaat yang besar bagi pengembangan teknologi komunikasi di tanah air</a:t>
            </a:r>
            <a:r>
              <a:rPr lang="id-ID" sz="2800" dirty="0" smtClean="0"/>
              <a:t>.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Tugas</a:t>
            </a:r>
            <a:r>
              <a:rPr lang="en-US" sz="2800" dirty="0" smtClean="0"/>
              <a:t> </a:t>
            </a:r>
            <a:r>
              <a:rPr lang="en-US" sz="2800" dirty="0" err="1" smtClean="0"/>
              <a:t>Besar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membahas</a:t>
            </a:r>
            <a:r>
              <a:rPr lang="en-US" sz="2800" dirty="0" smtClean="0"/>
              <a:t> </a:t>
            </a:r>
            <a:r>
              <a:rPr lang="en-US" sz="2800" dirty="0" err="1" smtClean="0"/>
              <a:t>tentang</a:t>
            </a:r>
            <a:r>
              <a:rPr lang="en-US" sz="2800" dirty="0" smtClean="0"/>
              <a:t> </a:t>
            </a:r>
            <a:r>
              <a:rPr lang="en-US" sz="2800" dirty="0" err="1" smtClean="0"/>
              <a:t>perbandingan</a:t>
            </a:r>
            <a:r>
              <a:rPr lang="en-US" sz="2800" dirty="0" smtClean="0"/>
              <a:t> </a:t>
            </a:r>
            <a:r>
              <a:rPr lang="en-US" sz="2800" dirty="0" err="1" smtClean="0"/>
              <a:t>kinerja</a:t>
            </a:r>
            <a:r>
              <a:rPr lang="en-US" sz="2800" dirty="0" smtClean="0"/>
              <a:t> bank </a:t>
            </a:r>
            <a:r>
              <a:rPr lang="en-US" sz="2800" dirty="0" err="1" smtClean="0"/>
              <a:t>syariah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bank </a:t>
            </a:r>
            <a:r>
              <a:rPr lang="en-US" sz="2800" dirty="0" err="1" smtClean="0"/>
              <a:t>konvensional</a:t>
            </a:r>
            <a:r>
              <a:rPr lang="en-US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B9DE-F585-4ECC-9B69-7ABED37901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1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sz="2800" dirty="0" err="1">
                <a:latin typeface="Times New Roman" panose="02020603050405020304" pitchFamily="18" charset="0"/>
              </a:rPr>
              <a:t>Perbaiki</a:t>
            </a:r>
            <a:r>
              <a:rPr lang="en-US" sz="2800" dirty="0"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</a:rPr>
              <a:t>kalimat-kalimat</a:t>
            </a:r>
            <a:r>
              <a:rPr lang="en-US" sz="2800" dirty="0"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</a:rPr>
              <a:t>teks</a:t>
            </a:r>
            <a:r>
              <a:rPr lang="en-US" sz="2800" dirty="0">
                <a:latin typeface="Times New Roman" panose="02020603050405020304" pitchFamily="18" charset="0"/>
              </a:rPr>
              <a:t> di </a:t>
            </a:r>
            <a:r>
              <a:rPr lang="en-US" sz="2800" dirty="0" err="1">
                <a:latin typeface="Times New Roman" panose="02020603050405020304" pitchFamily="18" charset="0"/>
              </a:rPr>
              <a:t>bawah</a:t>
            </a:r>
            <a:r>
              <a:rPr lang="en-US" sz="2800" dirty="0"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</a:rPr>
              <a:t>sehingga</a:t>
            </a:r>
            <a:r>
              <a:rPr lang="en-US" sz="2800" dirty="0"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</a:rPr>
              <a:t>menjadi</a:t>
            </a:r>
            <a:r>
              <a:rPr lang="en-US" sz="2800" dirty="0"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</a:rPr>
              <a:t>kalimat-kalimat</a:t>
            </a:r>
            <a:r>
              <a:rPr lang="en-US" sz="2800" dirty="0">
                <a:latin typeface="Times New Roman" panose="02020603050405020304" pitchFamily="18" charset="0"/>
              </a:rPr>
              <a:t> yang </a:t>
            </a:r>
            <a:r>
              <a:rPr lang="en-US" sz="2800" dirty="0" err="1">
                <a:latin typeface="Times New Roman" panose="02020603050405020304" pitchFamily="18" charset="0"/>
              </a:rPr>
              <a:t>efektif</a:t>
            </a:r>
            <a:r>
              <a:rPr lang="en-US" sz="2800" dirty="0">
                <a:latin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</a:rPr>
              <a:t>termasuk</a:t>
            </a:r>
            <a:r>
              <a:rPr lang="en-US" sz="2800" dirty="0">
                <a:latin typeface="Times New Roman" panose="02020603050405020304" pitchFamily="18" charset="0"/>
              </a:rPr>
              <a:t> yang </a:t>
            </a:r>
            <a:r>
              <a:rPr lang="en-US" sz="2800" dirty="0" err="1">
                <a:latin typeface="Times New Roman" panose="02020603050405020304" pitchFamily="18" charset="0"/>
              </a:rPr>
              <a:t>menyangkut</a:t>
            </a:r>
            <a:r>
              <a:rPr lang="en-US" sz="2800" dirty="0"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</a:rPr>
              <a:t>segi</a:t>
            </a:r>
            <a:r>
              <a:rPr lang="en-US" sz="2800" dirty="0"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</a:rPr>
              <a:t>bentuk</a:t>
            </a:r>
            <a:r>
              <a:rPr lang="en-US" sz="2800" dirty="0"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</a:rPr>
              <a:t>dan</a:t>
            </a:r>
            <a:r>
              <a:rPr lang="en-US" sz="2800" dirty="0"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</a:rPr>
              <a:t>kosa</a:t>
            </a:r>
            <a:r>
              <a:rPr lang="en-US" sz="2800" dirty="0">
                <a:latin typeface="Times New Roman" panose="02020603050405020304" pitchFamily="18" charset="0"/>
              </a:rPr>
              <a:t> kata, </a:t>
            </a:r>
            <a:r>
              <a:rPr lang="en-US" sz="2800" dirty="0" err="1">
                <a:latin typeface="Times New Roman" panose="02020603050405020304" pitchFamily="18" charset="0"/>
              </a:rPr>
              <a:t>segi</a:t>
            </a:r>
            <a:r>
              <a:rPr lang="en-US" sz="2800" dirty="0"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</a:rPr>
              <a:t>struktur</a:t>
            </a:r>
            <a:r>
              <a:rPr lang="en-US" sz="2800" dirty="0"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</a:rPr>
              <a:t>dan</a:t>
            </a:r>
            <a:r>
              <a:rPr lang="en-US" sz="2800" dirty="0">
                <a:latin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</a:rPr>
              <a:t>kelogisan</a:t>
            </a:r>
            <a:r>
              <a:rPr lang="en-US" sz="2800" dirty="0" smtClean="0">
                <a:latin typeface="Times New Roman" panose="02020603050405020304" pitchFamily="18" charset="0"/>
              </a:rPr>
              <a:t>!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067" y="1707621"/>
            <a:ext cx="10515600" cy="4486275"/>
          </a:xfrm>
        </p:spPr>
        <p:txBody>
          <a:bodyPr>
            <a:normAutofit/>
          </a:bodyPr>
          <a:lstStyle/>
          <a:p>
            <a:pPr algn="just"/>
            <a:r>
              <a:rPr lang="en-US" sz="3200" dirty="0" err="1">
                <a:latin typeface="Times New Roman" panose="02020603050405020304" pitchFamily="18" charset="0"/>
              </a:rPr>
              <a:t>Perubahan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pengertian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dan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pandangan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</a:rPr>
              <a:t>yang </a:t>
            </a:r>
            <a:r>
              <a:rPr lang="en-US" sz="3200" dirty="0" err="1" smtClean="0">
                <a:latin typeface="Times New Roman" panose="02020603050405020304" pitchFamily="18" charset="0"/>
              </a:rPr>
              <a:t>mengenai</a:t>
            </a:r>
            <a:r>
              <a:rPr lang="en-US" sz="3200" dirty="0" smtClean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energi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mulai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terjadi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sejak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</a:rPr>
              <a:t>dari</a:t>
            </a:r>
            <a:r>
              <a:rPr lang="en-US" sz="3200" dirty="0" smtClean="0">
                <a:latin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</a:rPr>
              <a:t>tahun</a:t>
            </a:r>
            <a:r>
              <a:rPr lang="en-US" sz="3200" dirty="0" smtClean="0">
                <a:latin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</a:rPr>
              <a:t>1974. </a:t>
            </a:r>
            <a:r>
              <a:rPr lang="en-US" sz="3200" dirty="0" err="1">
                <a:latin typeface="Times New Roman" panose="02020603050405020304" pitchFamily="18" charset="0"/>
              </a:rPr>
              <a:t>Perubahan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itu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muncul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disebabkan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oleh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</a:rPr>
              <a:t>karena</a:t>
            </a:r>
            <a:r>
              <a:rPr lang="en-US" sz="3200" dirty="0" smtClean="0">
                <a:latin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</a:rPr>
              <a:t>berbagai</a:t>
            </a:r>
            <a:r>
              <a:rPr lang="en-US" sz="3200" dirty="0" smtClean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kajian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</a:rPr>
              <a:t>yang </a:t>
            </a:r>
            <a:r>
              <a:rPr lang="en-US" sz="3200" dirty="0" err="1" smtClean="0">
                <a:latin typeface="Times New Roman" panose="02020603050405020304" pitchFamily="18" charset="0"/>
              </a:rPr>
              <a:t>mendalam</a:t>
            </a:r>
            <a:r>
              <a:rPr lang="en-US" sz="3200" dirty="0" smtClean="0">
                <a:latin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</a:rPr>
              <a:t>tentang</a:t>
            </a:r>
            <a:r>
              <a:rPr lang="en-US" sz="3200" dirty="0" smtClean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keberadaan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sumber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energi</a:t>
            </a:r>
            <a:r>
              <a:rPr lang="en-US" sz="3200" dirty="0">
                <a:latin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</a:rPr>
              <a:t>Banyak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</a:rPr>
              <a:t>para </a:t>
            </a:r>
            <a:r>
              <a:rPr lang="en-US" sz="3200" dirty="0" err="1" smtClean="0">
                <a:latin typeface="Times New Roman" panose="02020603050405020304" pitchFamily="18" charset="0"/>
              </a:rPr>
              <a:t>ahli</a:t>
            </a:r>
            <a:r>
              <a:rPr lang="en-US" sz="3200" dirty="0" smtClean="0">
                <a:latin typeface="Times New Roman" panose="02020603050405020304" pitchFamily="18" charset="0"/>
              </a:rPr>
              <a:t> yang </a:t>
            </a:r>
            <a:r>
              <a:rPr lang="en-US" sz="3200" dirty="0" err="1" smtClean="0">
                <a:latin typeface="Times New Roman" panose="02020603050405020304" pitchFamily="18" charset="0"/>
              </a:rPr>
              <a:t>semula</a:t>
            </a:r>
            <a:r>
              <a:rPr lang="en-US" sz="3200" dirty="0" smtClean="0">
                <a:latin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</a:rPr>
              <a:t>menganggap</a:t>
            </a:r>
            <a:r>
              <a:rPr lang="en-US" sz="3200" dirty="0" smtClean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bahwa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besarnya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sumber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energi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merupakan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</a:rPr>
              <a:t>komoditi</a:t>
            </a:r>
            <a:r>
              <a:rPr lang="en-US" sz="3200" dirty="0" smtClean="0">
                <a:latin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</a:rPr>
              <a:t>yang </a:t>
            </a:r>
            <a:r>
              <a:rPr lang="en-US" sz="3200" dirty="0" err="1">
                <a:latin typeface="Times New Roman" panose="02020603050405020304" pitchFamily="18" charset="0"/>
              </a:rPr>
              <a:t>tak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terbatas</a:t>
            </a:r>
            <a:r>
              <a:rPr lang="en-US" sz="3200" dirty="0">
                <a:latin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</a:rPr>
              <a:t>Setelah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melakukan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pengkajian</a:t>
            </a:r>
            <a:r>
              <a:rPr lang="en-US" sz="3200" dirty="0">
                <a:latin typeface="Times New Roman" panose="02020603050405020304" pitchFamily="18" charset="0"/>
              </a:rPr>
              <a:t> yang </a:t>
            </a:r>
            <a:r>
              <a:rPr lang="en-US" sz="3200" dirty="0" err="1">
                <a:latin typeface="Times New Roman" panose="02020603050405020304" pitchFamily="18" charset="0"/>
              </a:rPr>
              <a:t>mendalam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ternyata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tidak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demikian</a:t>
            </a:r>
            <a:r>
              <a:rPr lang="en-US" sz="3200" dirty="0">
                <a:latin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</a:rPr>
              <a:t>Peristiwa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ini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disebut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dengan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sebutan</a:t>
            </a:r>
            <a:r>
              <a:rPr lang="en-US" sz="3200" dirty="0">
                <a:latin typeface="Times New Roman" panose="02020603050405020304" pitchFamily="18" charset="0"/>
              </a:rPr>
              <a:t> “</a:t>
            </a:r>
            <a:r>
              <a:rPr lang="en-US" sz="3200" dirty="0" err="1">
                <a:latin typeface="Times New Roman" panose="02020603050405020304" pitchFamily="18" charset="0"/>
              </a:rPr>
              <a:t>kemelut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energi</a:t>
            </a:r>
            <a:r>
              <a:rPr lang="en-US" sz="3200" dirty="0" smtClean="0">
                <a:latin typeface="Times New Roman" panose="02020603050405020304" pitchFamily="18" charset="0"/>
              </a:rPr>
              <a:t>”.</a:t>
            </a:r>
          </a:p>
          <a:p>
            <a:pPr marL="0" indent="0" algn="just">
              <a:buNone/>
            </a:pP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B9DE-F585-4ECC-9B69-7ABED37901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8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Mahasiswa</a:t>
            </a:r>
            <a:r>
              <a:rPr lang="en-US" sz="3200" dirty="0"/>
              <a:t> </a:t>
            </a:r>
            <a:r>
              <a:rPr lang="en-US" sz="3200" dirty="0" err="1"/>
              <a:t>mampu</a:t>
            </a:r>
            <a:r>
              <a:rPr lang="en-US" sz="3200" dirty="0"/>
              <a:t> </a:t>
            </a:r>
            <a:r>
              <a:rPr lang="en-US" sz="3200" dirty="0" err="1"/>
              <a:t>menyusun</a:t>
            </a:r>
            <a:r>
              <a:rPr lang="en-US" sz="3200" dirty="0"/>
              <a:t> </a:t>
            </a:r>
            <a:r>
              <a:rPr lang="en-US" sz="3200" dirty="0" err="1"/>
              <a:t>kalimat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tepat</a:t>
            </a:r>
            <a:r>
              <a:rPr lang="en-US" sz="3200" dirty="0"/>
              <a:t> </a:t>
            </a:r>
            <a:r>
              <a:rPr lang="en-US" sz="3200" dirty="0" err="1"/>
              <a:t>sehingga</a:t>
            </a:r>
            <a:r>
              <a:rPr lang="en-US" sz="3200" dirty="0"/>
              <a:t> </a:t>
            </a:r>
            <a:r>
              <a:rPr lang="en-US" sz="3200" dirty="0" err="1"/>
              <a:t>maksud</a:t>
            </a:r>
            <a:r>
              <a:rPr lang="en-US" sz="3200" dirty="0"/>
              <a:t> </a:t>
            </a:r>
            <a:r>
              <a:rPr lang="en-US" sz="3200" dirty="0" err="1"/>
              <a:t>penulis</a:t>
            </a:r>
            <a:r>
              <a:rPr lang="en-US" sz="3200" dirty="0"/>
              <a:t>/</a:t>
            </a:r>
            <a:r>
              <a:rPr lang="en-US" sz="3200" dirty="0" err="1"/>
              <a:t>pembicara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dipahami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tepat</a:t>
            </a:r>
            <a:r>
              <a:rPr lang="en-US" sz="3200" dirty="0"/>
              <a:t> </a:t>
            </a:r>
            <a:r>
              <a:rPr lang="en-US" sz="3200" dirty="0" err="1"/>
              <a:t>oleh</a:t>
            </a:r>
            <a:r>
              <a:rPr lang="en-US" sz="3200" dirty="0"/>
              <a:t> </a:t>
            </a:r>
            <a:r>
              <a:rPr lang="en-US" sz="3200" dirty="0" err="1"/>
              <a:t>pembaca</a:t>
            </a:r>
            <a:r>
              <a:rPr lang="en-US" sz="3200" dirty="0"/>
              <a:t>/</a:t>
            </a:r>
            <a:r>
              <a:rPr lang="en-US" sz="3200" dirty="0" err="1"/>
              <a:t>pendengar</a:t>
            </a:r>
            <a:r>
              <a:rPr lang="en-US" sz="3200" dirty="0"/>
              <a:t> (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ada</a:t>
            </a:r>
            <a:r>
              <a:rPr lang="en-US" sz="3200" dirty="0"/>
              <a:t> </a:t>
            </a:r>
            <a:r>
              <a:rPr lang="en-US" sz="3200" dirty="0" err="1"/>
              <a:t>ambiguitas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kalimat</a:t>
            </a:r>
            <a:r>
              <a:rPr lang="en-US" sz="3200" dirty="0"/>
              <a:t>).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Mahasiswa</a:t>
            </a:r>
            <a:r>
              <a:rPr lang="en-US" sz="3200" dirty="0"/>
              <a:t> </a:t>
            </a:r>
            <a:r>
              <a:rPr lang="en-US" sz="3200" dirty="0" err="1"/>
              <a:t>mampu</a:t>
            </a:r>
            <a:r>
              <a:rPr lang="en-US" sz="3200" dirty="0"/>
              <a:t> </a:t>
            </a:r>
            <a:r>
              <a:rPr lang="en-US" sz="3200" dirty="0" err="1"/>
              <a:t>menerapkan</a:t>
            </a:r>
            <a:r>
              <a:rPr lang="en-US" sz="3200" dirty="0"/>
              <a:t> </a:t>
            </a:r>
            <a:r>
              <a:rPr lang="en-US" sz="3200" dirty="0" err="1"/>
              <a:t>kalimat</a:t>
            </a:r>
            <a:r>
              <a:rPr lang="en-US" sz="3200" dirty="0"/>
              <a:t> </a:t>
            </a:r>
            <a:r>
              <a:rPr lang="en-US" sz="3200" dirty="0" err="1"/>
              <a:t>efektif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tulisan</a:t>
            </a:r>
            <a:r>
              <a:rPr lang="en-US" sz="3200" dirty="0"/>
              <a:t> </a:t>
            </a:r>
            <a:r>
              <a:rPr lang="en-US" sz="3200" dirty="0" err="1"/>
              <a:t>ilmiah</a:t>
            </a:r>
            <a:r>
              <a:rPr lang="en-US" sz="3200" dirty="0"/>
              <a:t>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B9DE-F585-4ECC-9B69-7ABED37901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b="1" dirty="0" err="1" smtClean="0">
                <a:latin typeface="Times New Roman" panose="02020603050405020304" pitchFamily="18" charset="0"/>
              </a:rPr>
              <a:t>Daftar</a:t>
            </a:r>
            <a:r>
              <a:rPr lang="en-US" sz="4000" b="1" dirty="0" smtClean="0">
                <a:latin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</a:rPr>
              <a:t>Pustaka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5488"/>
            <a:ext cx="10515600" cy="44862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err="1"/>
              <a:t>Puspandari</a:t>
            </a:r>
            <a:r>
              <a:rPr lang="en-US" sz="3200" dirty="0"/>
              <a:t>, </a:t>
            </a:r>
            <a:r>
              <a:rPr lang="en-US" sz="3200" dirty="0" err="1"/>
              <a:t>Diyas</a:t>
            </a:r>
            <a:r>
              <a:rPr lang="en-US" sz="3200" dirty="0"/>
              <a:t>. 201</a:t>
            </a:r>
            <a:r>
              <a:rPr lang="id-ID" sz="3200" dirty="0"/>
              <a:t>1</a:t>
            </a:r>
            <a:r>
              <a:rPr lang="en-US" sz="3200" dirty="0"/>
              <a:t>. </a:t>
            </a:r>
            <a:r>
              <a:rPr lang="en-US" sz="3200" i="1" dirty="0"/>
              <a:t>Handout </a:t>
            </a:r>
            <a:r>
              <a:rPr lang="en-US" sz="3200" i="1" dirty="0" err="1"/>
              <a:t>Bahasa</a:t>
            </a:r>
            <a:r>
              <a:rPr lang="en-US" sz="3200" i="1" dirty="0"/>
              <a:t> Indonesia</a:t>
            </a:r>
            <a:r>
              <a:rPr lang="en-US" sz="3200" dirty="0"/>
              <a:t>.</a:t>
            </a:r>
            <a:r>
              <a:rPr lang="id-ID" sz="3200" dirty="0"/>
              <a:t> Bandung: Universitas Telkom</a:t>
            </a:r>
            <a:r>
              <a:rPr lang="id-ID" sz="3200" dirty="0" smtClean="0"/>
              <a:t>.</a:t>
            </a:r>
            <a:endParaRPr lang="en-US" sz="3200" dirty="0" smtClean="0"/>
          </a:p>
          <a:p>
            <a:pPr marL="0" indent="0" algn="just">
              <a:buNone/>
            </a:pPr>
            <a:r>
              <a:rPr lang="en-US" sz="3200" dirty="0" err="1" smtClean="0"/>
              <a:t>Putrayasa</a:t>
            </a:r>
            <a:r>
              <a:rPr lang="en-US" sz="3200" dirty="0" smtClean="0"/>
              <a:t>, Ida </a:t>
            </a:r>
            <a:r>
              <a:rPr lang="en-US" sz="3200" dirty="0" err="1" smtClean="0"/>
              <a:t>bagus</a:t>
            </a:r>
            <a:r>
              <a:rPr lang="en-US" sz="3200" dirty="0" smtClean="0"/>
              <a:t>. 2010. </a:t>
            </a:r>
            <a:r>
              <a:rPr lang="en-US" sz="3200" i="1" dirty="0" err="1" smtClean="0"/>
              <a:t>Analisis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Kalimat</a:t>
            </a:r>
            <a:r>
              <a:rPr lang="en-US" sz="3200" i="1" dirty="0" smtClean="0"/>
              <a:t>.</a:t>
            </a:r>
            <a:r>
              <a:rPr lang="en-US" sz="3200" dirty="0" smtClean="0"/>
              <a:t> Bandung: </a:t>
            </a:r>
            <a:r>
              <a:rPr lang="en-US" sz="3200" dirty="0" err="1" smtClean="0"/>
              <a:t>Refika</a:t>
            </a:r>
            <a:r>
              <a:rPr lang="en-US" sz="3200" dirty="0" smtClean="0"/>
              <a:t> </a:t>
            </a:r>
            <a:r>
              <a:rPr lang="en-US" sz="3200" dirty="0" err="1" smtClean="0"/>
              <a:t>Aditama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B9DE-F585-4ECC-9B69-7ABED37901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9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9140"/>
            <a:ext cx="10515600" cy="5013659"/>
          </a:xfrm>
        </p:spPr>
        <p:txBody>
          <a:bodyPr>
            <a:noAutofit/>
          </a:bodyPr>
          <a:lstStyle/>
          <a:p>
            <a:pPr marL="0" indent="0" algn="ctr">
              <a:spcBef>
                <a:spcPct val="50000"/>
              </a:spcBef>
              <a:buNone/>
            </a:pPr>
            <a:r>
              <a:rPr lang="en-US" altLang="en-US" sz="4800" b="1" dirty="0" smtClean="0"/>
              <a:t>KALIMAT </a:t>
            </a:r>
            <a:r>
              <a:rPr lang="en-US" altLang="en-US" sz="4800" b="1" dirty="0"/>
              <a:t>EFEKTIF</a:t>
            </a:r>
          </a:p>
          <a:p>
            <a:pPr algn="just">
              <a:spcBef>
                <a:spcPct val="50000"/>
              </a:spcBef>
              <a:buFontTx/>
              <a:buAutoNum type="alphaUcPeriod"/>
            </a:pPr>
            <a:r>
              <a:rPr lang="en-US" altLang="en-US" sz="2800" dirty="0"/>
              <a:t> </a:t>
            </a:r>
            <a:r>
              <a:rPr lang="en-US" altLang="en-US" sz="3200" dirty="0" err="1"/>
              <a:t>Fakta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Penggunaan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Kalimat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Sehari-hari</a:t>
            </a:r>
            <a:endParaRPr lang="en-US" altLang="en-US" sz="3200" dirty="0"/>
          </a:p>
          <a:p>
            <a:pPr algn="just">
              <a:spcBef>
                <a:spcPct val="50000"/>
              </a:spcBef>
              <a:buFontTx/>
              <a:buAutoNum type="alphaUcPeriod"/>
            </a:pP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Pengertian</a:t>
            </a:r>
            <a:r>
              <a:rPr lang="en-US" altLang="en-US" sz="3200" dirty="0" smtClean="0"/>
              <a:t> </a:t>
            </a:r>
            <a:r>
              <a:rPr lang="en-US" altLang="en-US" sz="3200" dirty="0" err="1"/>
              <a:t>Kalimat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Efektif</a:t>
            </a:r>
            <a:endParaRPr lang="en-US" altLang="en-US" sz="3200" dirty="0"/>
          </a:p>
          <a:p>
            <a:pPr algn="just">
              <a:spcBef>
                <a:spcPct val="50000"/>
              </a:spcBef>
              <a:buFontTx/>
              <a:buAutoNum type="alphaUcPeriod"/>
            </a:pPr>
            <a:r>
              <a:rPr lang="en-US" altLang="en-US" sz="3200" dirty="0"/>
              <a:t> </a:t>
            </a:r>
            <a:r>
              <a:rPr lang="en-US" altLang="en-US" sz="3200" dirty="0" err="1"/>
              <a:t>Syarat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Kalimat</a:t>
            </a:r>
            <a:r>
              <a:rPr lang="en-US" altLang="en-US" sz="3200" dirty="0"/>
              <a:t> </a:t>
            </a:r>
            <a:r>
              <a:rPr lang="en-US" altLang="en-US" sz="3200" dirty="0" err="1" smtClean="0"/>
              <a:t>Efektif</a:t>
            </a:r>
            <a:endParaRPr lang="en-US" altLang="en-US" sz="3200" dirty="0" smtClean="0"/>
          </a:p>
          <a:p>
            <a:pPr algn="just">
              <a:spcBef>
                <a:spcPct val="50000"/>
              </a:spcBef>
              <a:buFontTx/>
              <a:buAutoNum type="alphaUcPeriod"/>
            </a:pP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Ciri-ciri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Kalimat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Efektif</a:t>
            </a:r>
            <a:endParaRPr lang="en-US" altLang="en-US" sz="3200" dirty="0"/>
          </a:p>
          <a:p>
            <a:pPr algn="just">
              <a:spcBef>
                <a:spcPct val="50000"/>
              </a:spcBef>
              <a:buFontTx/>
              <a:buAutoNum type="alphaUcPeriod"/>
            </a:pPr>
            <a:r>
              <a:rPr lang="en-US" altLang="en-US" sz="3200" dirty="0"/>
              <a:t> </a:t>
            </a:r>
            <a:r>
              <a:rPr lang="en-US" altLang="en-US" sz="3200" dirty="0" err="1"/>
              <a:t>Latihan</a:t>
            </a:r>
            <a:endParaRPr lang="en-US" alt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B9DE-F585-4ECC-9B69-7ABED37901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9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 dirty="0">
                <a:latin typeface="Calibri" panose="020F0502020204030204" pitchFamily="34" charset="0"/>
              </a:rPr>
              <a:t/>
            </a:r>
            <a:br>
              <a:rPr lang="en-US" altLang="en-US" b="1" dirty="0">
                <a:latin typeface="Calibri" panose="020F0502020204030204" pitchFamily="34" charset="0"/>
              </a:rPr>
            </a:br>
            <a:r>
              <a:rPr lang="en-US" altLang="en-US" b="1" dirty="0">
                <a:latin typeface="Calibri" panose="020F0502020204030204" pitchFamily="34" charset="0"/>
              </a:rPr>
              <a:t>A. </a:t>
            </a:r>
            <a:r>
              <a:rPr lang="en-US" altLang="en-US" b="1" dirty="0" err="1">
                <a:latin typeface="Calibri" panose="020F0502020204030204" pitchFamily="34" charset="0"/>
              </a:rPr>
              <a:t>Fakta</a:t>
            </a:r>
            <a:r>
              <a:rPr lang="en-US" altLang="en-US" b="1" dirty="0">
                <a:latin typeface="Calibri" panose="020F0502020204030204" pitchFamily="34" charset="0"/>
              </a:rPr>
              <a:t> </a:t>
            </a:r>
            <a:r>
              <a:rPr lang="en-US" altLang="en-US" b="1" dirty="0" err="1">
                <a:latin typeface="Calibri" panose="020F0502020204030204" pitchFamily="34" charset="0"/>
              </a:rPr>
              <a:t>Penggunaan</a:t>
            </a:r>
            <a:r>
              <a:rPr lang="en-US" altLang="en-US" b="1" dirty="0">
                <a:latin typeface="Calibri" panose="020F0502020204030204" pitchFamily="34" charset="0"/>
              </a:rPr>
              <a:t> </a:t>
            </a:r>
            <a:r>
              <a:rPr lang="en-US" altLang="en-US" b="1" dirty="0" err="1">
                <a:latin typeface="Calibri" panose="020F0502020204030204" pitchFamily="34" charset="0"/>
              </a:rPr>
              <a:t>Kalimat</a:t>
            </a:r>
            <a:r>
              <a:rPr lang="en-US" altLang="en-US" b="1" dirty="0">
                <a:latin typeface="Calibri" panose="020F0502020204030204" pitchFamily="34" charset="0"/>
              </a:rPr>
              <a:t> </a:t>
            </a:r>
            <a:r>
              <a:rPr lang="en-US" altLang="en-US" b="1" dirty="0" err="1">
                <a:latin typeface="Calibri" panose="020F0502020204030204" pitchFamily="34" charset="0"/>
              </a:rPr>
              <a:t>Sehari-hari</a:t>
            </a:r>
            <a:r>
              <a:rPr lang="en-US" altLang="en-US" b="1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buAutoNum type="arabicPeriod"/>
            </a:pPr>
            <a:r>
              <a:rPr lang="en-US" sz="3200" dirty="0" err="1">
                <a:latin typeface="Calibri" panose="020F0502020204030204" pitchFamily="34" charset="0"/>
              </a:rPr>
              <a:t>Bagi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</a:rPr>
              <a:t>mahasiswa</a:t>
            </a:r>
            <a:r>
              <a:rPr lang="en-US" sz="3200" dirty="0">
                <a:latin typeface="Calibri" panose="020F0502020204030204" pitchFamily="34" charset="0"/>
              </a:rPr>
              <a:t> yang </a:t>
            </a:r>
            <a:r>
              <a:rPr lang="en-US" sz="3200" dirty="0" err="1">
                <a:latin typeface="Calibri" panose="020F0502020204030204" pitchFamily="34" charset="0"/>
              </a:rPr>
              <a:t>membawa</a:t>
            </a:r>
            <a:r>
              <a:rPr lang="en-US" sz="3200" dirty="0">
                <a:latin typeface="Calibri" panose="020F0502020204030204" pitchFamily="34" charset="0"/>
              </a:rPr>
              <a:t> HP </a:t>
            </a:r>
            <a:r>
              <a:rPr lang="en-US" sz="3200" dirty="0" err="1">
                <a:latin typeface="Calibri" panose="020F0502020204030204" pitchFamily="34" charset="0"/>
              </a:rPr>
              <a:t>harap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</a:rPr>
              <a:t>dimatikan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</a:rPr>
              <a:t>dan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</a:rPr>
              <a:t>dimasukkan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</a:rPr>
              <a:t>ke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</a:rPr>
              <a:t>dalam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</a:rPr>
              <a:t>tas.</a:t>
            </a:r>
            <a:endParaRPr lang="en-US" sz="3200" dirty="0">
              <a:latin typeface="Calibri" panose="020F0502020204030204" pitchFamily="34" charset="0"/>
            </a:endParaRPr>
          </a:p>
          <a:p>
            <a:pPr lvl="0" algn="just">
              <a:buAutoNum type="arabicPeriod"/>
            </a:pPr>
            <a:r>
              <a:rPr lang="id-ID" sz="3200" dirty="0">
                <a:latin typeface="Calibri" panose="020F0502020204030204" pitchFamily="34" charset="0"/>
              </a:rPr>
              <a:t>Mayat wanita yang ditemukan itu, sebelumnya sering terlihat mondar-mandir di sekitar kompleks tersebut.</a:t>
            </a:r>
            <a:endParaRPr lang="en-US" sz="3200" dirty="0">
              <a:latin typeface="Calibri" panose="020F0502020204030204" pitchFamily="34" charset="0"/>
            </a:endParaRPr>
          </a:p>
          <a:p>
            <a:pPr lvl="0" algn="just">
              <a:buAutoNum type="arabicPeriod"/>
            </a:pPr>
            <a:r>
              <a:rPr lang="en-US" sz="3200" dirty="0">
                <a:latin typeface="Calibri" panose="020F0502020204030204" pitchFamily="34" charset="0"/>
              </a:rPr>
              <a:t>Yang </a:t>
            </a:r>
            <a:r>
              <a:rPr lang="en-US" sz="3200" dirty="0" err="1">
                <a:latin typeface="Calibri" panose="020F0502020204030204" pitchFamily="34" charset="0"/>
              </a:rPr>
              <a:t>kencing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</a:rPr>
              <a:t>harap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</a:rPr>
              <a:t>disiram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</a:rPr>
              <a:t>sampai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</a:rPr>
              <a:t>bersih</a:t>
            </a:r>
            <a:r>
              <a:rPr lang="en-US" sz="3200" dirty="0">
                <a:latin typeface="Calibri" panose="020F0502020204030204" pitchFamily="34" charset="0"/>
              </a:rPr>
              <a:t>.</a:t>
            </a:r>
          </a:p>
          <a:p>
            <a:pPr lvl="0" algn="just">
              <a:buAutoNum type="arabicPeriod"/>
            </a:pPr>
            <a:r>
              <a:rPr lang="en-US" sz="3200" dirty="0" err="1">
                <a:latin typeface="Calibri" panose="020F0502020204030204" pitchFamily="34" charset="0"/>
              </a:rPr>
              <a:t>Saya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</a:rPr>
              <a:t>datang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</a:rPr>
              <a:t>terlambat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</a:rPr>
              <a:t>karena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</a:rPr>
              <a:t>jalannya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</a:rPr>
              <a:t>macet</a:t>
            </a:r>
            <a:r>
              <a:rPr lang="en-US" sz="3200" dirty="0">
                <a:latin typeface="Calibri" panose="020F0502020204030204" pitchFamily="34" charset="0"/>
              </a:rPr>
              <a:t>.</a:t>
            </a:r>
          </a:p>
          <a:p>
            <a:pPr lvl="0" algn="just">
              <a:buAutoNum type="arabicPeriod"/>
            </a:pPr>
            <a:r>
              <a:rPr lang="en-US" sz="3200" dirty="0">
                <a:latin typeface="Calibri" panose="020F0502020204030204" pitchFamily="34" charset="0"/>
              </a:rPr>
              <a:t>Yang </a:t>
            </a:r>
            <a:r>
              <a:rPr lang="en-US" sz="3200" dirty="0" err="1">
                <a:latin typeface="Calibri" panose="020F0502020204030204" pitchFamily="34" charset="0"/>
              </a:rPr>
              <a:t>membawa</a:t>
            </a:r>
            <a:r>
              <a:rPr lang="en-US" sz="3200" dirty="0">
                <a:latin typeface="Calibri" panose="020F0502020204030204" pitchFamily="34" charset="0"/>
              </a:rPr>
              <a:t> sandal </a:t>
            </a:r>
            <a:r>
              <a:rPr lang="en-US" sz="3200" dirty="0" err="1">
                <a:latin typeface="Calibri" panose="020F0502020204030204" pitchFamily="34" charset="0"/>
              </a:rPr>
              <a:t>harap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</a:rPr>
              <a:t>dimasukan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</a:rPr>
              <a:t>ke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</a:rPr>
              <a:t>rak</a:t>
            </a:r>
            <a:r>
              <a:rPr lang="en-US" sz="3200" dirty="0">
                <a:latin typeface="Calibri" panose="020F0502020204030204" pitchFamily="34" charset="0"/>
              </a:rPr>
              <a:t>.</a:t>
            </a:r>
          </a:p>
          <a:p>
            <a:pPr lvl="0" algn="just">
              <a:buAutoNum type="arabicPeriod"/>
            </a:pPr>
            <a:endParaRPr lang="en-US" sz="3200" dirty="0">
              <a:latin typeface="Calibri" panose="020F0502020204030204" pitchFamily="34" charset="0"/>
            </a:endParaRPr>
          </a:p>
          <a:p>
            <a:pPr lvl="0" algn="just">
              <a:buAutoNum type="arabicPeriod"/>
            </a:pP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B9DE-F585-4ECC-9B69-7ABED37901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4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9466" y="2984499"/>
            <a:ext cx="812801" cy="1143000"/>
          </a:xfrm>
        </p:spPr>
        <p:txBody>
          <a:bodyPr/>
          <a:lstStyle/>
          <a:p>
            <a:r>
              <a:rPr lang="en-US" sz="8000" b="1" dirty="0" smtClean="0"/>
              <a:t>?</a:t>
            </a:r>
            <a:endParaRPr lang="id-ID" sz="8000" b="1" dirty="0"/>
          </a:p>
        </p:txBody>
      </p:sp>
      <p:pic>
        <p:nvPicPr>
          <p:cNvPr id="5" name="Content Placeholder 4" descr="Foto067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96534" y="1320798"/>
            <a:ext cx="5520266" cy="4470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B9DE-F585-4ECC-9B69-7ABED37901E0}" type="slidenum">
              <a:rPr lang="en-US" smtClean="0"/>
              <a:t>5</a:t>
            </a:fld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7840134" y="2506132"/>
            <a:ext cx="1134533" cy="2099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21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B. </a:t>
            </a:r>
            <a:r>
              <a:rPr lang="en-US" b="1" dirty="0" err="1" smtClean="0"/>
              <a:t>Kalimat</a:t>
            </a:r>
            <a:r>
              <a:rPr lang="en-US" b="1" dirty="0" smtClean="0"/>
              <a:t> </a:t>
            </a:r>
            <a:r>
              <a:rPr lang="en-US" b="1" dirty="0" err="1" smtClean="0"/>
              <a:t>Efektif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sz="3600" dirty="0" err="1" smtClean="0">
                <a:latin typeface="Times New Roman" panose="02020603050405020304" pitchFamily="18" charset="0"/>
              </a:rPr>
              <a:t>Kalimat</a:t>
            </a:r>
            <a:r>
              <a:rPr lang="en-US" altLang="en-US" sz="36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</a:rPr>
              <a:t>efektif</a:t>
            </a:r>
            <a:r>
              <a:rPr lang="en-US" altLang="en-US" sz="3600" dirty="0">
                <a:latin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</a:rPr>
              <a:t>adalah</a:t>
            </a:r>
            <a:r>
              <a:rPr lang="en-US" altLang="en-US" sz="3600" dirty="0">
                <a:latin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</a:rPr>
              <a:t>kalimat</a:t>
            </a:r>
            <a:r>
              <a:rPr lang="en-US" altLang="en-US" sz="3600" dirty="0">
                <a:latin typeface="Times New Roman" panose="02020603050405020304" pitchFamily="18" charset="0"/>
              </a:rPr>
              <a:t> yang </a:t>
            </a:r>
            <a:r>
              <a:rPr lang="en-US" altLang="en-US" sz="3600" dirty="0" err="1">
                <a:latin typeface="Times New Roman" panose="02020603050405020304" pitchFamily="18" charset="0"/>
              </a:rPr>
              <a:t>dapat</a:t>
            </a:r>
            <a:r>
              <a:rPr lang="en-US" altLang="en-US" sz="3600" dirty="0">
                <a:latin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</a:rPr>
              <a:t>membantu</a:t>
            </a:r>
            <a:r>
              <a:rPr lang="en-US" altLang="en-US" sz="3600" dirty="0">
                <a:latin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</a:rPr>
              <a:t>menjelaskan</a:t>
            </a:r>
            <a:r>
              <a:rPr lang="en-US" altLang="en-US" sz="3600" dirty="0">
                <a:latin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</a:rPr>
              <a:t>sesuatu</a:t>
            </a:r>
            <a:r>
              <a:rPr lang="en-US" altLang="en-US" sz="3600" dirty="0">
                <a:latin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</a:rPr>
              <a:t>persoalan</a:t>
            </a:r>
            <a:r>
              <a:rPr lang="en-US" altLang="en-US" sz="3600" dirty="0">
                <a:latin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</a:rPr>
              <a:t>secara</a:t>
            </a:r>
            <a:r>
              <a:rPr lang="en-US" altLang="en-US" sz="3600" dirty="0">
                <a:latin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</a:rPr>
              <a:t>lebih</a:t>
            </a:r>
            <a:r>
              <a:rPr lang="en-US" altLang="en-US" sz="3600" dirty="0">
                <a:latin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</a:rPr>
              <a:t>singkat</a:t>
            </a:r>
            <a:r>
              <a:rPr lang="en-US" altLang="en-US" sz="3600" dirty="0">
                <a:latin typeface="Times New Roman" panose="02020603050405020304" pitchFamily="18" charset="0"/>
              </a:rPr>
              <a:t>, </a:t>
            </a:r>
            <a:r>
              <a:rPr lang="en-US" altLang="en-US" sz="3600" dirty="0" err="1">
                <a:latin typeface="Times New Roman" panose="02020603050405020304" pitchFamily="18" charset="0"/>
              </a:rPr>
              <a:t>jelas</a:t>
            </a:r>
            <a:r>
              <a:rPr lang="en-US" altLang="en-US" sz="3600" dirty="0">
                <a:latin typeface="Times New Roman" panose="02020603050405020304" pitchFamily="18" charset="0"/>
              </a:rPr>
              <a:t>, </a:t>
            </a:r>
            <a:r>
              <a:rPr lang="en-US" altLang="en-US" sz="3600" dirty="0" err="1">
                <a:latin typeface="Times New Roman" panose="02020603050405020304" pitchFamily="18" charset="0"/>
              </a:rPr>
              <a:t>padat</a:t>
            </a:r>
            <a:r>
              <a:rPr lang="en-US" altLang="en-US" sz="3600" dirty="0">
                <a:latin typeface="Times New Roman" panose="02020603050405020304" pitchFamily="18" charset="0"/>
              </a:rPr>
              <a:t>, </a:t>
            </a:r>
            <a:r>
              <a:rPr lang="en-US" altLang="en-US" sz="3600" dirty="0" err="1">
                <a:latin typeface="Times New Roman" panose="02020603050405020304" pitchFamily="18" charset="0"/>
              </a:rPr>
              <a:t>dan</a:t>
            </a:r>
            <a:r>
              <a:rPr lang="en-US" altLang="en-US" sz="3600" dirty="0">
                <a:latin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</a:rPr>
              <a:t>mudah</a:t>
            </a:r>
            <a:r>
              <a:rPr lang="en-US" altLang="en-US" sz="3600" dirty="0">
                <a:latin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</a:rPr>
              <a:t>dimengerti</a:t>
            </a:r>
            <a:r>
              <a:rPr lang="en-US" altLang="en-US" sz="3600" dirty="0">
                <a:latin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</a:rPr>
              <a:t>dan</a:t>
            </a:r>
            <a:r>
              <a:rPr lang="en-US" altLang="en-US" sz="3600" dirty="0">
                <a:latin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</a:rPr>
              <a:t>diartikan</a:t>
            </a:r>
            <a:r>
              <a:rPr lang="en-US" altLang="en-US" sz="3600" dirty="0">
                <a:latin typeface="Times New Roman" panose="02020603050405020304" pitchFamily="18" charset="0"/>
              </a:rPr>
              <a:t> (</a:t>
            </a:r>
            <a:r>
              <a:rPr lang="en-US" altLang="en-US" sz="3600" dirty="0" err="1">
                <a:latin typeface="Times New Roman" panose="02020603050405020304" pitchFamily="18" charset="0"/>
              </a:rPr>
              <a:t>Arif</a:t>
            </a:r>
            <a:r>
              <a:rPr lang="en-US" altLang="en-US" sz="3600" dirty="0">
                <a:latin typeface="Times New Roman" panose="02020603050405020304" pitchFamily="18" charset="0"/>
              </a:rPr>
              <a:t>: 2013).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B9DE-F585-4ECC-9B69-7ABED37901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C. </a:t>
            </a:r>
            <a:r>
              <a:rPr lang="en-US" b="1" dirty="0" err="1" smtClean="0"/>
              <a:t>Syarat</a:t>
            </a:r>
            <a:r>
              <a:rPr lang="en-US" b="1" dirty="0" smtClean="0"/>
              <a:t> </a:t>
            </a:r>
            <a:r>
              <a:rPr lang="en-US" b="1" dirty="0" err="1" smtClean="0"/>
              <a:t>Kalimat</a:t>
            </a:r>
            <a:r>
              <a:rPr lang="en-US" b="1" dirty="0" smtClean="0"/>
              <a:t> </a:t>
            </a:r>
            <a:r>
              <a:rPr lang="en-US" b="1" dirty="0" err="1" smtClean="0"/>
              <a:t>Efektif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Minimal </a:t>
            </a:r>
            <a:r>
              <a:rPr lang="en-US" sz="3600" dirty="0" err="1"/>
              <a:t>m</a:t>
            </a:r>
            <a:r>
              <a:rPr lang="en-US" sz="3600" dirty="0" err="1" smtClean="0"/>
              <a:t>emiliki</a:t>
            </a:r>
            <a:r>
              <a:rPr lang="en-US" sz="3600" dirty="0" smtClean="0"/>
              <a:t> </a:t>
            </a:r>
            <a:r>
              <a:rPr lang="en-US" sz="3600" dirty="0" err="1" smtClean="0"/>
              <a:t>Subjek</a:t>
            </a:r>
            <a:r>
              <a:rPr lang="en-US" sz="3600" dirty="0" smtClean="0"/>
              <a:t> (S)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Predikat</a:t>
            </a:r>
            <a:r>
              <a:rPr lang="en-US" sz="3600" dirty="0" smtClean="0"/>
              <a:t> (P).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err="1" smtClean="0"/>
              <a:t>Hemat</a:t>
            </a:r>
            <a:r>
              <a:rPr lang="en-US" sz="3600" dirty="0" smtClean="0"/>
              <a:t>, </a:t>
            </a:r>
            <a:r>
              <a:rPr lang="en-US" sz="3600" dirty="0" err="1" smtClean="0"/>
              <a:t>cermat</a:t>
            </a:r>
            <a:r>
              <a:rPr lang="en-US" sz="3600" dirty="0" smtClean="0"/>
              <a:t>,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tepat</a:t>
            </a:r>
            <a:r>
              <a:rPr lang="en-US" sz="36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err="1" smtClean="0"/>
              <a:t>Logis</a:t>
            </a:r>
            <a:r>
              <a:rPr lang="en-US" sz="3600" dirty="0" smtClean="0"/>
              <a:t>: </a:t>
            </a:r>
            <a:r>
              <a:rPr lang="en-US" sz="3600" dirty="0" err="1" smtClean="0"/>
              <a:t>sesuai</a:t>
            </a:r>
            <a:r>
              <a:rPr lang="en-US" sz="3600" dirty="0" smtClean="0"/>
              <a:t> </a:t>
            </a:r>
            <a:r>
              <a:rPr lang="en-US" sz="3600" dirty="0" err="1" smtClean="0"/>
              <a:t>nalar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B9DE-F585-4ECC-9B69-7ABED37901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2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600" y="205105"/>
            <a:ext cx="6419516" cy="671195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D</a:t>
            </a:r>
            <a:r>
              <a:rPr lang="en-US" sz="4000" b="1" dirty="0" smtClean="0">
                <a:solidFill>
                  <a:schemeClr val="tx1"/>
                </a:solidFill>
              </a:rPr>
              <a:t>. </a:t>
            </a:r>
            <a:r>
              <a:rPr lang="en-US" sz="4000" b="1" dirty="0" err="1" smtClean="0">
                <a:solidFill>
                  <a:schemeClr val="tx1"/>
                </a:solidFill>
              </a:rPr>
              <a:t>Ciri-ciri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Kalimat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Efektif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36800"/>
            <a:ext cx="10160000" cy="406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Kalimat</a:t>
            </a:r>
            <a:r>
              <a:rPr lang="en-US" sz="2800" dirty="0" smtClean="0"/>
              <a:t> </a:t>
            </a:r>
            <a:r>
              <a:rPr lang="en-US" sz="2800" dirty="0" err="1" smtClean="0"/>
              <a:t>memenuhi</a:t>
            </a:r>
            <a:r>
              <a:rPr lang="en-US" sz="2800" dirty="0" smtClean="0"/>
              <a:t> </a:t>
            </a:r>
            <a:r>
              <a:rPr lang="en-US" sz="2800" dirty="0" err="1" smtClean="0"/>
              <a:t>unsur</a:t>
            </a:r>
            <a:r>
              <a:rPr lang="en-US" sz="2800" dirty="0" smtClean="0"/>
              <a:t> S-P-O-K </a:t>
            </a:r>
            <a:r>
              <a:rPr lang="en-US" sz="2800" dirty="0" err="1" smtClean="0"/>
              <a:t>tanpa</a:t>
            </a:r>
            <a:r>
              <a:rPr lang="en-US" sz="2800" dirty="0" smtClean="0"/>
              <a:t> </a:t>
            </a:r>
            <a:r>
              <a:rPr lang="en-US" sz="2800" dirty="0" err="1" smtClean="0"/>
              <a:t>menyamakan</a:t>
            </a:r>
            <a:r>
              <a:rPr lang="en-US" sz="2800" dirty="0" smtClean="0"/>
              <a:t> </a:t>
            </a:r>
            <a:r>
              <a:rPr lang="en-US" sz="2800" dirty="0" err="1" smtClean="0"/>
              <a:t>subjek</a:t>
            </a:r>
            <a:r>
              <a:rPr lang="en-US" sz="2800" dirty="0" smtClean="0"/>
              <a:t> (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mengulang</a:t>
            </a:r>
            <a:r>
              <a:rPr lang="en-US" sz="2800" dirty="0" smtClean="0"/>
              <a:t> </a:t>
            </a:r>
            <a:r>
              <a:rPr lang="en-US" sz="2800" dirty="0" err="1" smtClean="0"/>
              <a:t>subjek</a:t>
            </a:r>
            <a:r>
              <a:rPr lang="en-US" sz="2800" dirty="0" smtClean="0"/>
              <a:t>).</a:t>
            </a:r>
          </a:p>
          <a:p>
            <a:pPr marL="0" indent="0">
              <a:buNone/>
            </a:pPr>
            <a:r>
              <a:rPr lang="en-US" sz="2800" dirty="0" err="1" smtClean="0"/>
              <a:t>Contoh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US" sz="2800" u="sng" dirty="0" err="1" smtClean="0"/>
              <a:t>Makalah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ini</a:t>
            </a:r>
            <a:r>
              <a:rPr lang="en-US" sz="2800" dirty="0" smtClean="0"/>
              <a:t> </a:t>
            </a:r>
            <a:r>
              <a:rPr lang="en-US" sz="2800" u="sng" dirty="0" err="1" smtClean="0"/>
              <a:t>membahas</a:t>
            </a:r>
            <a:r>
              <a:rPr lang="en-US" sz="2800" dirty="0" smtClean="0"/>
              <a:t> </a:t>
            </a:r>
            <a:r>
              <a:rPr lang="en-US" sz="2800" u="sng" dirty="0" err="1" smtClean="0"/>
              <a:t>penerapan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teknologi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informasi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 smtClean="0"/>
              <a:t>	S	</a:t>
            </a:r>
            <a:r>
              <a:rPr lang="en-US" sz="2800" dirty="0" smtClean="0"/>
              <a:t>        P</a:t>
            </a:r>
            <a:r>
              <a:rPr lang="en-US" sz="2800" dirty="0" smtClean="0"/>
              <a:t>			</a:t>
            </a:r>
            <a:r>
              <a:rPr lang="en-US" sz="2800" dirty="0" smtClean="0"/>
              <a:t>      O</a:t>
            </a:r>
            <a:endParaRPr lang="en-US" sz="28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B9DE-F585-4ECC-9B69-7ABED37901E0}" type="slidenum">
              <a:rPr lang="en-US" smtClean="0"/>
              <a:t>8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3000" y="1035685"/>
            <a:ext cx="3286760" cy="630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1. </a:t>
            </a:r>
            <a:r>
              <a:rPr lang="en-US" b="1" dirty="0" err="1" smtClean="0"/>
              <a:t>Ke</a:t>
            </a:r>
            <a:r>
              <a:rPr lang="id-ID" b="1" dirty="0" smtClean="0"/>
              <a:t>satuan Gagasan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896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Contoh</a:t>
            </a:r>
            <a:r>
              <a:rPr lang="en-US" b="1" dirty="0"/>
              <a:t> </a:t>
            </a:r>
            <a:r>
              <a:rPr lang="en-US" b="1" dirty="0" smtClean="0"/>
              <a:t>Lain </a:t>
            </a:r>
            <a:r>
              <a:rPr lang="en-US" b="1" dirty="0" err="1" smtClean="0"/>
              <a:t>Kes</a:t>
            </a:r>
            <a:r>
              <a:rPr lang="id-ID" b="1" dirty="0" smtClean="0"/>
              <a:t>atuan Gagasan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6079"/>
            <a:ext cx="10515600" cy="46884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1. </a:t>
            </a:r>
            <a:r>
              <a:rPr lang="en-US" sz="2800" u="sng" dirty="0" err="1" smtClean="0"/>
              <a:t>Dalam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makalah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ini</a:t>
            </a:r>
            <a:r>
              <a:rPr lang="en-US" sz="2800" dirty="0" smtClean="0"/>
              <a:t> </a:t>
            </a:r>
            <a:r>
              <a:rPr lang="en-US" sz="2800" u="sng" dirty="0" err="1" smtClean="0"/>
              <a:t>membahas</a:t>
            </a:r>
            <a:r>
              <a:rPr lang="en-US" sz="2800" dirty="0"/>
              <a:t> </a:t>
            </a:r>
            <a:r>
              <a:rPr lang="en-US" sz="2800" u="sng" dirty="0" err="1" smtClean="0"/>
              <a:t>sistem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teknologi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informasi</a:t>
            </a:r>
            <a:r>
              <a:rPr lang="id-ID" sz="2800" dirty="0" smtClean="0"/>
              <a:t>. (</a:t>
            </a:r>
            <a:r>
              <a:rPr lang="id-ID" sz="2800" b="1" dirty="0" smtClean="0"/>
              <a:t>Salah</a:t>
            </a:r>
            <a:r>
              <a:rPr lang="id-ID" sz="2800" dirty="0" smtClean="0"/>
              <a:t>)</a:t>
            </a:r>
            <a:r>
              <a:rPr lang="en-US" sz="2800" dirty="0" smtClean="0"/>
              <a:t> 	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b="1" dirty="0"/>
              <a:t>K		</a:t>
            </a:r>
            <a:r>
              <a:rPr lang="en-US" sz="2800" b="1" dirty="0" smtClean="0"/>
              <a:t>P</a:t>
            </a:r>
            <a:r>
              <a:rPr lang="en-US" sz="2800" b="1" dirty="0"/>
              <a:t>			</a:t>
            </a:r>
            <a:r>
              <a:rPr lang="en-US" sz="2800" b="1" dirty="0" smtClean="0"/>
              <a:t>O</a:t>
            </a:r>
            <a:endParaRPr lang="id-ID" sz="2800" b="1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2. </a:t>
            </a:r>
            <a:r>
              <a:rPr lang="en-US" sz="2800" u="sng" dirty="0" err="1" smtClean="0"/>
              <a:t>Makalah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ini</a:t>
            </a:r>
            <a:r>
              <a:rPr lang="en-US" sz="2800" dirty="0" smtClean="0"/>
              <a:t> </a:t>
            </a:r>
            <a:r>
              <a:rPr lang="en-US" sz="2800" u="sng" dirty="0" err="1" smtClean="0"/>
              <a:t>membahas</a:t>
            </a:r>
            <a:r>
              <a:rPr lang="en-US" sz="2800" dirty="0" smtClean="0"/>
              <a:t> </a:t>
            </a:r>
            <a:r>
              <a:rPr lang="en-US" sz="2800" u="sng" dirty="0" err="1" smtClean="0"/>
              <a:t>sistem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teknologi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informas</a:t>
            </a:r>
            <a:r>
              <a:rPr lang="en-US" sz="2800" dirty="0" err="1" smtClean="0"/>
              <a:t>i</a:t>
            </a:r>
            <a:r>
              <a:rPr lang="en-US" sz="2800" dirty="0" smtClean="0"/>
              <a:t>.</a:t>
            </a:r>
            <a:r>
              <a:rPr lang="id-ID" sz="2800" dirty="0" smtClean="0"/>
              <a:t> (</a:t>
            </a:r>
            <a:r>
              <a:rPr lang="id-ID" sz="2800" b="1" dirty="0" smtClean="0"/>
              <a:t>Benar</a:t>
            </a:r>
            <a:r>
              <a:rPr lang="id-ID" sz="2800" dirty="0" smtClean="0"/>
              <a:t>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b="1" dirty="0" smtClean="0"/>
              <a:t>    S</a:t>
            </a:r>
            <a:r>
              <a:rPr lang="en-US" sz="2800" b="1" dirty="0"/>
              <a:t>		</a:t>
            </a:r>
            <a:r>
              <a:rPr lang="en-US" sz="2800" b="1" dirty="0" smtClean="0"/>
              <a:t>P</a:t>
            </a:r>
            <a:r>
              <a:rPr lang="en-US" sz="2800" b="1" dirty="0"/>
              <a:t>		 </a:t>
            </a:r>
            <a:r>
              <a:rPr lang="en-US" sz="2800" b="1" dirty="0" smtClean="0"/>
              <a:t>    O</a:t>
            </a:r>
          </a:p>
          <a:p>
            <a:pPr marL="0" indent="0">
              <a:buNone/>
            </a:pPr>
            <a:r>
              <a:rPr lang="en-US" sz="2800" dirty="0" err="1" smtClean="0"/>
              <a:t>Atau</a:t>
            </a:r>
            <a:endParaRPr lang="en-US" sz="2800" dirty="0"/>
          </a:p>
          <a:p>
            <a:pPr marL="0" indent="0">
              <a:buNone/>
            </a:pPr>
            <a:r>
              <a:rPr lang="en-US" sz="2800" u="sng" dirty="0" err="1" smtClean="0"/>
              <a:t>Dalam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makalah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ini</a:t>
            </a:r>
            <a:r>
              <a:rPr lang="en-US" sz="2800" dirty="0" smtClean="0"/>
              <a:t> </a:t>
            </a:r>
            <a:r>
              <a:rPr lang="en-US" sz="2800" u="sng" dirty="0" err="1"/>
              <a:t>dibahas</a:t>
            </a:r>
            <a:r>
              <a:rPr lang="en-US" sz="2800" dirty="0"/>
              <a:t> </a:t>
            </a:r>
            <a:r>
              <a:rPr lang="en-US" sz="2800" u="sng" dirty="0" err="1" smtClean="0"/>
              <a:t>sistem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teknologi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informasi</a:t>
            </a:r>
            <a:r>
              <a:rPr lang="en-US" sz="2800" u="sng" dirty="0" smtClean="0"/>
              <a:t>.</a:t>
            </a:r>
            <a:endParaRPr lang="en-US" sz="2800" u="sng" dirty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b="1" dirty="0" smtClean="0"/>
              <a:t>K</a:t>
            </a:r>
            <a:r>
              <a:rPr lang="en-US" sz="2800" b="1" dirty="0"/>
              <a:t>		   </a:t>
            </a:r>
            <a:r>
              <a:rPr lang="en-US" sz="2800" b="1" dirty="0" smtClean="0"/>
              <a:t>P</a:t>
            </a:r>
            <a:r>
              <a:rPr lang="en-US" sz="2800" b="1" dirty="0"/>
              <a:t>			S</a:t>
            </a:r>
          </a:p>
          <a:p>
            <a:pPr marL="0" indent="0">
              <a:buNone/>
            </a:pP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bentuk</a:t>
            </a:r>
            <a:r>
              <a:rPr lang="en-US" sz="2800" dirty="0"/>
              <a:t> </a:t>
            </a:r>
            <a:r>
              <a:rPr lang="en-US" sz="2800" dirty="0" err="1"/>
              <a:t>pasif</a:t>
            </a:r>
            <a:r>
              <a:rPr lang="en-US" sz="2800" dirty="0"/>
              <a:t>, </a:t>
            </a:r>
            <a:r>
              <a:rPr lang="en-US" sz="2800" dirty="0" err="1"/>
              <a:t>subjeknya</a:t>
            </a:r>
            <a:r>
              <a:rPr lang="en-US" sz="2800" dirty="0"/>
              <a:t> </a:t>
            </a:r>
            <a:r>
              <a:rPr lang="en-US" sz="2800" dirty="0" err="1" smtClean="0"/>
              <a:t>dikenai</a:t>
            </a:r>
            <a:r>
              <a:rPr lang="en-US" sz="2800" dirty="0" smtClean="0"/>
              <a:t> </a:t>
            </a:r>
            <a:r>
              <a:rPr lang="en-US" sz="2800" dirty="0" err="1" smtClean="0"/>
              <a:t>sesuatu</a:t>
            </a:r>
            <a:r>
              <a:rPr lang="en-US" sz="2800" dirty="0" smtClean="0"/>
              <a:t>.</a:t>
            </a:r>
            <a:endParaRPr lang="id-ID" sz="2800" dirty="0" smtClean="0"/>
          </a:p>
          <a:p>
            <a:pPr marL="0" indent="0">
              <a:buNone/>
            </a:pPr>
            <a:endParaRPr lang="id-ID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B9DE-F585-4ECC-9B69-7ABED37901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4885</TotalTime>
  <Words>910</Words>
  <Application>Microsoft Office PowerPoint</Application>
  <PresentationFormat>Custom</PresentationFormat>
  <Paragraphs>173</Paragraphs>
  <Slides>20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Adjacency</vt:lpstr>
      <vt:lpstr>BAHASA INDONESIA  (LUH 1A2)</vt:lpstr>
      <vt:lpstr>Tujuan Pembelajaran</vt:lpstr>
      <vt:lpstr>PowerPoint Presentation</vt:lpstr>
      <vt:lpstr> A. Fakta Penggunaan Kalimat Sehari-hari </vt:lpstr>
      <vt:lpstr>?</vt:lpstr>
      <vt:lpstr>B. Kalimat Efektif</vt:lpstr>
      <vt:lpstr>C. Syarat Kalimat Efektif</vt:lpstr>
      <vt:lpstr>D. Ciri-ciri Kalimat Efektif</vt:lpstr>
      <vt:lpstr>Contoh Lain Kesatuan Gagasan</vt:lpstr>
      <vt:lpstr>Sepadankah kalimat berikut?</vt:lpstr>
      <vt:lpstr>Contoh Kalimat Pasif</vt:lpstr>
      <vt:lpstr>2. Kecermatan</vt:lpstr>
      <vt:lpstr>3. Kehematan</vt:lpstr>
      <vt:lpstr>4. Kelogisan</vt:lpstr>
      <vt:lpstr>5. Kesejajaran</vt:lpstr>
      <vt:lpstr>Kesalahan Berbahasa Pengaruh Bahasa Asing</vt:lpstr>
      <vt:lpstr>E. Latihan</vt:lpstr>
      <vt:lpstr>PowerPoint Presentation</vt:lpstr>
      <vt:lpstr>Perbaiki kalimat-kalimat teks di bawah sehingga menjadi kalimat-kalimat yang efektif, termasuk yang menyangkut segi bentuk dan kosa kata, segi struktur dan kelogisan!</vt:lpstr>
      <vt:lpstr>Daftar Pustaka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KALIMAT EFEKTIF</dc:title>
  <dc:creator>HENDRA</dc:creator>
  <cp:lastModifiedBy>Dani</cp:lastModifiedBy>
  <cp:revision>56</cp:revision>
  <dcterms:created xsi:type="dcterms:W3CDTF">2016-01-30T03:21:42Z</dcterms:created>
  <dcterms:modified xsi:type="dcterms:W3CDTF">2018-01-10T06:13:52Z</dcterms:modified>
</cp:coreProperties>
</file>