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8" r:id="rId3"/>
    <p:sldId id="277" r:id="rId4"/>
    <p:sldId id="284" r:id="rId5"/>
    <p:sldId id="285" r:id="rId6"/>
    <p:sldId id="286" r:id="rId7"/>
    <p:sldId id="289" r:id="rId8"/>
    <p:sldId id="290" r:id="rId9"/>
    <p:sldId id="291" r:id="rId10"/>
    <p:sldId id="292" r:id="rId11"/>
    <p:sldId id="276" r:id="rId12"/>
    <p:sldId id="287" r:id="rId13"/>
    <p:sldId id="288" r:id="rId14"/>
    <p:sldId id="274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5E312-5105-49A4-996B-24A4E802F01A}" type="datetimeFigureOut">
              <a:rPr lang="id-ID" smtClean="0"/>
              <a:pPr/>
              <a:t>10/01/2018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8F2E4-4B99-4AC9-9EDD-E91A8653D8E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2164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CBC-A13E-4104-BE1C-0F00017259F3}" type="datetime1">
              <a:rPr lang="id-ID" smtClean="0"/>
              <a:pPr/>
              <a:t>10/01/2018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66BD701-8ACD-4BA7-BDC8-4CE4CD28ED2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D7C5-A0A6-48A8-B5FB-5C6B372075CA}" type="datetime1">
              <a:rPr lang="id-ID" smtClean="0"/>
              <a:pPr/>
              <a:t>10/01/2018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D701-8ACD-4BA7-BDC8-4CE4CD28ED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AAB8-CCFB-434C-8AAC-C80B791E2A51}" type="datetime1">
              <a:rPr lang="id-ID" smtClean="0"/>
              <a:pPr/>
              <a:t>10/01/2018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D701-8ACD-4BA7-BDC8-4CE4CD28ED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0D9C-2F98-41B6-9E89-A7516F47322F}" type="datetime1">
              <a:rPr lang="id-ID" smtClean="0"/>
              <a:pPr/>
              <a:t>10/01/2018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D701-8ACD-4BA7-BDC8-4CE4CD28ED2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1BE9-0A70-4964-B30E-25756C2142DB}" type="datetime1">
              <a:rPr lang="id-ID" smtClean="0"/>
              <a:pPr/>
              <a:t>10/01/2018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66BD701-8ACD-4BA7-BDC8-4CE4CD28ED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E14D-4F99-4802-87B5-A223F0EDE1F5}" type="datetime1">
              <a:rPr lang="id-ID" smtClean="0"/>
              <a:pPr/>
              <a:t>10/01/2018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D701-8ACD-4BA7-BDC8-4CE4CD28ED2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4FCF-47CD-4F46-8AF5-EF41DF61CF09}" type="datetime1">
              <a:rPr lang="id-ID" smtClean="0"/>
              <a:pPr/>
              <a:t>10/01/2018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D701-8ACD-4BA7-BDC8-4CE4CD28ED2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1371-2DF5-4426-B188-E1D7DFA98F3F}" type="datetime1">
              <a:rPr lang="id-ID" smtClean="0"/>
              <a:pPr/>
              <a:t>10/01/2018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D701-8ACD-4BA7-BDC8-4CE4CD28ED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A6C6-04F2-4E36-A9BC-3974D068C2A0}" type="datetime1">
              <a:rPr lang="id-ID" smtClean="0"/>
              <a:pPr/>
              <a:t>10/01/2018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D701-8ACD-4BA7-BDC8-4CE4CD28ED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7822-5031-48E7-84A3-C1F5057427DE}" type="datetime1">
              <a:rPr lang="id-ID" smtClean="0"/>
              <a:pPr/>
              <a:t>10/01/2018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D701-8ACD-4BA7-BDC8-4CE4CD28ED2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3530-082B-4E58-8B33-1F8BA7B6E996}" type="datetime1">
              <a:rPr lang="id-ID" smtClean="0"/>
              <a:pPr/>
              <a:t>10/01/2018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66BD701-8ACD-4BA7-BDC8-4CE4CD28ED2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CA6AAB-75D8-4032-831C-0D6022A69A13}" type="datetime1">
              <a:rPr lang="id-ID" smtClean="0"/>
              <a:pPr/>
              <a:t>10/01/2018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66BD701-8ACD-4BA7-BDC8-4CE4CD28ED2B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3240" y="2500306"/>
            <a:ext cx="3000396" cy="7143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MATERI: PARAGRAF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6466" y="3714752"/>
            <a:ext cx="4824426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d-ID" sz="2400" dirty="0" smtClean="0">
                <a:solidFill>
                  <a:schemeClr val="tx1"/>
                </a:solidFill>
              </a:rPr>
              <a:t>Oleh: Tim Dosen Bahasa Indonesia</a:t>
            </a:r>
            <a:endParaRPr lang="id-ID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D701-8ACD-4BA7-BDC8-4CE4CD28ED2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470025"/>
          </a:xfrm>
        </p:spPr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LUH1A2</a:t>
            </a:r>
            <a:br>
              <a:rPr lang="id-ID" dirty="0" smtClean="0">
                <a:solidFill>
                  <a:schemeClr val="tx1"/>
                </a:solidFill>
              </a:rPr>
            </a:br>
            <a:r>
              <a:rPr lang="id-ID" dirty="0" smtClean="0">
                <a:solidFill>
                  <a:schemeClr val="tx1"/>
                </a:solidFill>
              </a:rPr>
              <a:t>BAHASA INDONESIA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4" name="Picture 3" descr="LOGO TELKOM UNI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85728"/>
            <a:ext cx="1214446" cy="1214446"/>
          </a:xfrm>
          <a:prstGeom prst="rect">
            <a:avLst/>
          </a:prstGeom>
        </p:spPr>
      </p:pic>
      <p:sp>
        <p:nvSpPr>
          <p:cNvPr id="14" name="Footer Placeholder 5"/>
          <p:cNvSpPr txBox="1">
            <a:spLocks/>
          </p:cNvSpPr>
          <p:nvPr/>
        </p:nvSpPr>
        <p:spPr>
          <a:xfrm>
            <a:off x="2176466" y="4492635"/>
            <a:ext cx="4824426" cy="36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 2017/2018</a:t>
            </a:r>
            <a:r>
              <a:rPr kumimoji="0" lang="id-ID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Manakah kalimat yang membuat paragraf tidak koheren?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D701-8ACD-4BA7-BDC8-4CE4CD28ED2B}" type="slidenum">
              <a:rPr lang="id-ID" smtClean="0"/>
              <a:pPr/>
              <a:t>10</a:t>
            </a:fld>
            <a:endParaRPr lang="id-ID"/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" y="1417638"/>
            <a:ext cx="8216968" cy="4387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21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33458" y="6286520"/>
            <a:ext cx="28956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id-ID" sz="1400" dirty="0" smtClean="0">
                <a:solidFill>
                  <a:schemeClr val="tx1"/>
                </a:solidFill>
              </a:rPr>
              <a:t>Tim Dosen Bahasa Indonesia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D701-8ACD-4BA7-BDC8-4CE4CD28ED2B}" type="slidenum">
              <a:rPr lang="id-ID" smtClean="0"/>
              <a:pPr/>
              <a:t>11</a:t>
            </a:fld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id-ID" dirty="0" smtClean="0"/>
              <a:t>Susunlah menjadi sebuah paragraf deduktif!</a:t>
            </a:r>
          </a:p>
          <a:p>
            <a:pPr marL="514350" indent="-514350" algn="just">
              <a:buNone/>
            </a:pPr>
            <a:r>
              <a:rPr lang="id-ID" dirty="0" smtClean="0"/>
              <a:t>A.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pengkajian</a:t>
            </a:r>
            <a:r>
              <a:rPr lang="en-US" dirty="0" smtClean="0"/>
              <a:t> yang </a:t>
            </a:r>
            <a:r>
              <a:rPr lang="en-US" dirty="0" err="1" smtClean="0"/>
              <a:t>mendalam</a:t>
            </a:r>
            <a:r>
              <a:rPr lang="en-US" dirty="0" smtClean="0"/>
              <a:t> </a:t>
            </a:r>
            <a:r>
              <a:rPr lang="en-US" dirty="0" err="1" smtClean="0"/>
              <a:t>ternyata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. </a:t>
            </a:r>
            <a:r>
              <a:rPr lang="en-US" dirty="0" err="1" smtClean="0"/>
              <a:t>Peristiwa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“</a:t>
            </a:r>
            <a:r>
              <a:rPr lang="en-US" dirty="0" err="1" smtClean="0"/>
              <a:t>kemelut</a:t>
            </a:r>
            <a:r>
              <a:rPr lang="en-US" dirty="0" smtClean="0"/>
              <a:t> </a:t>
            </a:r>
            <a:r>
              <a:rPr lang="en-US" dirty="0" err="1" smtClean="0"/>
              <a:t>energi</a:t>
            </a:r>
            <a:r>
              <a:rPr lang="en-US" dirty="0" smtClean="0"/>
              <a:t>”. </a:t>
            </a:r>
          </a:p>
          <a:p>
            <a:pPr marL="514350" indent="-514350" algn="just">
              <a:buNone/>
            </a:pPr>
            <a:r>
              <a:rPr lang="id-ID" dirty="0" smtClean="0"/>
              <a:t>B.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ahli</a:t>
            </a:r>
            <a:r>
              <a:rPr lang="en-US" dirty="0" smtClean="0"/>
              <a:t> yang </a:t>
            </a:r>
            <a:r>
              <a:rPr lang="en-US" dirty="0" err="1" smtClean="0"/>
              <a:t>semula</a:t>
            </a:r>
            <a:r>
              <a:rPr lang="en-US" dirty="0" smtClean="0"/>
              <a:t> </a:t>
            </a:r>
            <a:r>
              <a:rPr lang="en-US" dirty="0" err="1" smtClean="0"/>
              <a:t>menganggap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energi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komodit</a:t>
            </a:r>
            <a:r>
              <a:rPr lang="id-ID" dirty="0" smtClean="0"/>
              <a:t>as</a:t>
            </a:r>
            <a:r>
              <a:rPr lang="en-US" dirty="0" smtClean="0"/>
              <a:t> yang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terbatas</a:t>
            </a:r>
            <a:r>
              <a:rPr lang="en-US" dirty="0" smtClean="0"/>
              <a:t>. </a:t>
            </a:r>
            <a:endParaRPr lang="id-ID" dirty="0" smtClean="0"/>
          </a:p>
          <a:p>
            <a:pPr marL="514350" indent="-514350" algn="just">
              <a:buNone/>
            </a:pPr>
            <a:r>
              <a:rPr lang="id-ID" dirty="0" smtClean="0"/>
              <a:t>C.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energi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sejak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1974. </a:t>
            </a:r>
            <a:endParaRPr lang="id-ID" dirty="0" smtClean="0"/>
          </a:p>
          <a:p>
            <a:pPr marL="514350" indent="-514350" algn="just">
              <a:buNone/>
            </a:pPr>
            <a:r>
              <a:rPr lang="id-ID" dirty="0" smtClean="0"/>
              <a:t>D.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disebabkan</a:t>
            </a:r>
            <a:r>
              <a:rPr lang="id-ID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kajian</a:t>
            </a:r>
            <a:r>
              <a:rPr lang="en-US" dirty="0" smtClean="0"/>
              <a:t> yang </a:t>
            </a:r>
            <a:r>
              <a:rPr lang="en-US" dirty="0" err="1" smtClean="0"/>
              <a:t>mendalam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keberadaan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energi</a:t>
            </a:r>
            <a:r>
              <a:rPr lang="en-US" dirty="0" smtClean="0"/>
              <a:t>.</a:t>
            </a:r>
            <a:endParaRPr lang="id-ID" dirty="0" smtClean="0"/>
          </a:p>
          <a:p>
            <a:pPr marL="514350" indent="-514350" algn="just">
              <a:buNone/>
            </a:pPr>
            <a:r>
              <a:rPr lang="id-ID" dirty="0" smtClean="0"/>
              <a:t>       C – D – B – A </a:t>
            </a:r>
          </a:p>
          <a:p>
            <a:pPr marL="514350" indent="-514350" algn="just">
              <a:buNone/>
            </a:pPr>
            <a:endParaRPr lang="id-ID" dirty="0" smtClean="0">
              <a:solidFill>
                <a:schemeClr val="tx1"/>
              </a:solidFill>
            </a:endParaRPr>
          </a:p>
          <a:p>
            <a:pPr marL="514350" indent="-514350" algn="just">
              <a:buAutoNum type="arabicPeriod"/>
            </a:pPr>
            <a:endParaRPr lang="id-ID" dirty="0" smtClean="0">
              <a:solidFill>
                <a:schemeClr val="tx1"/>
              </a:solidFill>
            </a:endParaRPr>
          </a:p>
        </p:txBody>
      </p:sp>
      <p:pic>
        <p:nvPicPr>
          <p:cNvPr id="6" name="Picture 5" descr="LOGO TELKOM UNI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357166"/>
            <a:ext cx="928694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33458" y="6286520"/>
            <a:ext cx="28956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id-ID" sz="1400" dirty="0" smtClean="0">
                <a:solidFill>
                  <a:schemeClr val="tx1"/>
                </a:solidFill>
              </a:rPr>
              <a:t>Tim Dosen Bahasa Indonesia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D701-8ACD-4BA7-BDC8-4CE4CD28ED2B}" type="slidenum">
              <a:rPr lang="id-ID" smtClean="0"/>
              <a:pPr/>
              <a:t>12</a:t>
            </a:fld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id-ID" dirty="0" smtClean="0"/>
              <a:t>Susunlah menjadi sebuah paragraf induktif!</a:t>
            </a:r>
          </a:p>
          <a:p>
            <a:pPr marL="514350" indent="-514350" algn="just">
              <a:buNone/>
            </a:pPr>
            <a:r>
              <a:rPr lang="id-ID" dirty="0" smtClean="0"/>
              <a:t>A.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pengkajian</a:t>
            </a:r>
            <a:r>
              <a:rPr lang="en-US" dirty="0" smtClean="0"/>
              <a:t> yang </a:t>
            </a:r>
            <a:r>
              <a:rPr lang="en-US" dirty="0" err="1" smtClean="0"/>
              <a:t>mendalam</a:t>
            </a:r>
            <a:r>
              <a:rPr lang="en-US" dirty="0" smtClean="0"/>
              <a:t> </a:t>
            </a:r>
            <a:r>
              <a:rPr lang="en-US" dirty="0" err="1" smtClean="0"/>
              <a:t>ternyata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. </a:t>
            </a:r>
            <a:r>
              <a:rPr lang="en-US" dirty="0" err="1" smtClean="0"/>
              <a:t>Peristiwa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“</a:t>
            </a:r>
            <a:r>
              <a:rPr lang="en-US" dirty="0" err="1" smtClean="0"/>
              <a:t>kemelut</a:t>
            </a:r>
            <a:r>
              <a:rPr lang="en-US" dirty="0" smtClean="0"/>
              <a:t> </a:t>
            </a:r>
            <a:r>
              <a:rPr lang="en-US" dirty="0" err="1" smtClean="0"/>
              <a:t>energi</a:t>
            </a:r>
            <a:r>
              <a:rPr lang="en-US" dirty="0" smtClean="0"/>
              <a:t>”. </a:t>
            </a:r>
          </a:p>
          <a:p>
            <a:pPr marL="514350" indent="-514350" algn="just">
              <a:buNone/>
            </a:pPr>
            <a:r>
              <a:rPr lang="id-ID" dirty="0" smtClean="0"/>
              <a:t>B.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ahli</a:t>
            </a:r>
            <a:r>
              <a:rPr lang="en-US" dirty="0" smtClean="0"/>
              <a:t> yang </a:t>
            </a:r>
            <a:r>
              <a:rPr lang="en-US" dirty="0" err="1" smtClean="0"/>
              <a:t>semula</a:t>
            </a:r>
            <a:r>
              <a:rPr lang="en-US" dirty="0" smtClean="0"/>
              <a:t> </a:t>
            </a:r>
            <a:r>
              <a:rPr lang="en-US" dirty="0" err="1" smtClean="0"/>
              <a:t>menganggap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energi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komodit</a:t>
            </a:r>
            <a:r>
              <a:rPr lang="id-ID" dirty="0" smtClean="0"/>
              <a:t>as</a:t>
            </a:r>
            <a:r>
              <a:rPr lang="en-US" dirty="0" smtClean="0"/>
              <a:t> yang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terbatas</a:t>
            </a:r>
            <a:r>
              <a:rPr lang="en-US" dirty="0" smtClean="0"/>
              <a:t>. </a:t>
            </a:r>
            <a:endParaRPr lang="id-ID" dirty="0" smtClean="0"/>
          </a:p>
          <a:p>
            <a:pPr marL="514350" indent="-514350" algn="just">
              <a:buNone/>
            </a:pPr>
            <a:r>
              <a:rPr lang="id-ID" dirty="0" smtClean="0"/>
              <a:t>C.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energi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sejak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1974. </a:t>
            </a:r>
            <a:endParaRPr lang="id-ID" dirty="0" smtClean="0"/>
          </a:p>
          <a:p>
            <a:pPr marL="514350" indent="-514350" algn="just">
              <a:buNone/>
            </a:pPr>
            <a:r>
              <a:rPr lang="id-ID" dirty="0" smtClean="0"/>
              <a:t>D.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disebabkan</a:t>
            </a:r>
            <a:r>
              <a:rPr lang="id-ID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kajian</a:t>
            </a:r>
            <a:r>
              <a:rPr lang="en-US" dirty="0" smtClean="0"/>
              <a:t> yang </a:t>
            </a:r>
            <a:r>
              <a:rPr lang="en-US" dirty="0" err="1" smtClean="0"/>
              <a:t>mendalam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keberadaan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energi</a:t>
            </a:r>
            <a:r>
              <a:rPr lang="en-US" dirty="0" smtClean="0"/>
              <a:t>.</a:t>
            </a:r>
            <a:endParaRPr lang="id-ID" dirty="0" smtClean="0"/>
          </a:p>
          <a:p>
            <a:pPr marL="514350" indent="-514350" algn="just">
              <a:buNone/>
            </a:pPr>
            <a:r>
              <a:rPr lang="id-ID" dirty="0" smtClean="0"/>
              <a:t>       D – B – A – C </a:t>
            </a:r>
          </a:p>
          <a:p>
            <a:pPr marL="514350" indent="-514350" algn="just">
              <a:buNone/>
            </a:pPr>
            <a:endParaRPr lang="id-ID" dirty="0" smtClean="0">
              <a:solidFill>
                <a:schemeClr val="tx1"/>
              </a:solidFill>
            </a:endParaRPr>
          </a:p>
          <a:p>
            <a:pPr marL="514350" indent="-514350" algn="just">
              <a:buAutoNum type="arabicPeriod"/>
            </a:pPr>
            <a:endParaRPr lang="id-ID" dirty="0" smtClean="0">
              <a:solidFill>
                <a:schemeClr val="tx1"/>
              </a:solidFill>
            </a:endParaRPr>
          </a:p>
        </p:txBody>
      </p:sp>
      <p:pic>
        <p:nvPicPr>
          <p:cNvPr id="6" name="Picture 5" descr="LOGO TELKOM UNI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357166"/>
            <a:ext cx="928694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33458" y="6286520"/>
            <a:ext cx="28956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id-ID" sz="1400" dirty="0" smtClean="0">
                <a:solidFill>
                  <a:schemeClr val="tx1"/>
                </a:solidFill>
              </a:rPr>
              <a:t>Tim Dosen Bahasa Indonesia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D701-8ACD-4BA7-BDC8-4CE4CD28ED2B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id-ID" dirty="0" smtClean="0"/>
              <a:t>Susunlah menjadi sebuah paragraf campuran!</a:t>
            </a:r>
          </a:p>
          <a:p>
            <a:pPr marL="514350" indent="-514350" algn="just">
              <a:buNone/>
            </a:pPr>
            <a:r>
              <a:rPr lang="id-ID" dirty="0" smtClean="0"/>
              <a:t>A.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pengkajian</a:t>
            </a:r>
            <a:r>
              <a:rPr lang="en-US" dirty="0" smtClean="0"/>
              <a:t> yang </a:t>
            </a:r>
            <a:r>
              <a:rPr lang="en-US" dirty="0" err="1" smtClean="0"/>
              <a:t>mendalam</a:t>
            </a:r>
            <a:r>
              <a:rPr lang="en-US" dirty="0" smtClean="0"/>
              <a:t> </a:t>
            </a:r>
            <a:r>
              <a:rPr lang="en-US" dirty="0" err="1" smtClean="0"/>
              <a:t>ternyata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. </a:t>
            </a:r>
            <a:r>
              <a:rPr lang="en-US" dirty="0" err="1" smtClean="0"/>
              <a:t>Peristiwa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“</a:t>
            </a:r>
            <a:r>
              <a:rPr lang="en-US" dirty="0" err="1" smtClean="0"/>
              <a:t>kemelut</a:t>
            </a:r>
            <a:r>
              <a:rPr lang="en-US" dirty="0" smtClean="0"/>
              <a:t> </a:t>
            </a:r>
            <a:r>
              <a:rPr lang="en-US" dirty="0" err="1" smtClean="0"/>
              <a:t>energi</a:t>
            </a:r>
            <a:r>
              <a:rPr lang="en-US" dirty="0" smtClean="0"/>
              <a:t>”. </a:t>
            </a:r>
          </a:p>
          <a:p>
            <a:pPr marL="514350" indent="-514350" algn="just">
              <a:buNone/>
            </a:pPr>
            <a:r>
              <a:rPr lang="id-ID" dirty="0" smtClean="0"/>
              <a:t>B.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ahli</a:t>
            </a:r>
            <a:r>
              <a:rPr lang="en-US" dirty="0" smtClean="0"/>
              <a:t> yang </a:t>
            </a:r>
            <a:r>
              <a:rPr lang="en-US" dirty="0" err="1" smtClean="0"/>
              <a:t>semula</a:t>
            </a:r>
            <a:r>
              <a:rPr lang="en-US" dirty="0" smtClean="0"/>
              <a:t> </a:t>
            </a:r>
            <a:r>
              <a:rPr lang="en-US" dirty="0" err="1" smtClean="0"/>
              <a:t>menganggap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energi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komodit</a:t>
            </a:r>
            <a:r>
              <a:rPr lang="id-ID" dirty="0" smtClean="0"/>
              <a:t>as</a:t>
            </a:r>
            <a:r>
              <a:rPr lang="en-US" dirty="0" smtClean="0"/>
              <a:t> yang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terbatas</a:t>
            </a:r>
            <a:r>
              <a:rPr lang="en-US" dirty="0" smtClean="0"/>
              <a:t>. </a:t>
            </a:r>
            <a:endParaRPr lang="id-ID" dirty="0" smtClean="0"/>
          </a:p>
          <a:p>
            <a:pPr marL="514350" indent="-514350" algn="just">
              <a:buNone/>
            </a:pPr>
            <a:r>
              <a:rPr lang="id-ID" dirty="0" smtClean="0"/>
              <a:t>C.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energi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sejak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1974. </a:t>
            </a:r>
            <a:endParaRPr lang="id-ID" dirty="0" smtClean="0"/>
          </a:p>
          <a:p>
            <a:pPr marL="514350" indent="-514350" algn="just">
              <a:buNone/>
            </a:pPr>
            <a:r>
              <a:rPr lang="id-ID" dirty="0" smtClean="0"/>
              <a:t>D.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disebabkan</a:t>
            </a:r>
            <a:r>
              <a:rPr lang="id-ID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kajian</a:t>
            </a:r>
            <a:r>
              <a:rPr lang="en-US" dirty="0" smtClean="0"/>
              <a:t> yang </a:t>
            </a:r>
            <a:r>
              <a:rPr lang="en-US" dirty="0" err="1" smtClean="0"/>
              <a:t>mendalam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keberadaan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energi</a:t>
            </a:r>
            <a:r>
              <a:rPr lang="en-US" dirty="0" smtClean="0"/>
              <a:t>.</a:t>
            </a:r>
            <a:endParaRPr lang="id-ID" dirty="0" smtClean="0"/>
          </a:p>
          <a:p>
            <a:pPr marL="514350" indent="-514350" algn="just">
              <a:buClrTx/>
              <a:buAutoNum type="alphaUcPeriod" startAt="5"/>
            </a:pPr>
            <a:r>
              <a:rPr lang="id-ID" dirty="0" smtClean="0"/>
              <a:t>Hal ini tentunya telah diketahui sejak lama.</a:t>
            </a:r>
          </a:p>
          <a:p>
            <a:pPr marL="514350" indent="-514350" algn="just">
              <a:buNone/>
            </a:pPr>
            <a:r>
              <a:rPr lang="id-ID" dirty="0" smtClean="0"/>
              <a:t>       C – D – A – B - E</a:t>
            </a:r>
          </a:p>
          <a:p>
            <a:pPr marL="514350" indent="-514350" algn="just">
              <a:buNone/>
            </a:pPr>
            <a:endParaRPr lang="id-ID" dirty="0" smtClean="0">
              <a:solidFill>
                <a:schemeClr val="tx1"/>
              </a:solidFill>
            </a:endParaRPr>
          </a:p>
          <a:p>
            <a:pPr marL="514350" indent="-514350" algn="just">
              <a:buAutoNum type="arabicPeriod"/>
            </a:pPr>
            <a:endParaRPr lang="id-ID" dirty="0" smtClean="0">
              <a:solidFill>
                <a:schemeClr val="tx1"/>
              </a:solidFill>
            </a:endParaRPr>
          </a:p>
        </p:txBody>
      </p:sp>
      <p:pic>
        <p:nvPicPr>
          <p:cNvPr id="6" name="Picture 5" descr="LOGO TELKOM UNI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357166"/>
            <a:ext cx="928694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d-ID" dirty="0" smtClean="0"/>
              <a:t>DAFTAR PUSTAKA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47706" y="6215082"/>
            <a:ext cx="28956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id-ID" sz="1400" dirty="0" smtClean="0">
                <a:solidFill>
                  <a:schemeClr val="tx1"/>
                </a:solidFill>
              </a:rPr>
              <a:t>Tim Dosen Bahasa Indonesia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D701-8ACD-4BA7-BDC8-4CE4CD28ED2B}" type="slidenum">
              <a:rPr lang="id-ID" smtClean="0"/>
              <a:pPr/>
              <a:t>14</a:t>
            </a:fld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Badan Pengembangan dan Pembinaan Bahasa, Kemdikbud RI. (2016). </a:t>
            </a:r>
            <a:r>
              <a:rPr lang="id-ID" i="1" dirty="0" smtClean="0"/>
              <a:t>Kamus Besar Bahasa Indonesia Edisi V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Puspandari, Diyas. (2011). </a:t>
            </a:r>
            <a:r>
              <a:rPr lang="id-ID" i="1" dirty="0" smtClean="0"/>
              <a:t>Handout Bahasa Indonesia.</a:t>
            </a:r>
            <a:r>
              <a:rPr lang="id-ID" dirty="0" smtClean="0"/>
              <a:t> Bandung: Universitas Telkom</a:t>
            </a:r>
          </a:p>
          <a:p>
            <a:pPr>
              <a:buNone/>
            </a:pPr>
            <a:r>
              <a:rPr lang="id-ID" dirty="0" smtClean="0"/>
              <a:t>Tim Dosen MKU Pendidikan Bahasa Indonesia UPI. 2014. </a:t>
            </a:r>
            <a:r>
              <a:rPr lang="id-ID" i="1" dirty="0" smtClean="0"/>
              <a:t>Taktis Berbahasa Indonesia di Perguruan Tinggi</a:t>
            </a:r>
            <a:r>
              <a:rPr lang="id-ID" dirty="0" smtClean="0"/>
              <a:t>. Bandung: Asasupi</a:t>
            </a:r>
          </a:p>
          <a:p>
            <a:pPr>
              <a:buNone/>
            </a:pPr>
            <a:endParaRPr lang="id-ID" dirty="0" smtClean="0"/>
          </a:p>
        </p:txBody>
      </p:sp>
      <p:pic>
        <p:nvPicPr>
          <p:cNvPr id="6" name="Picture 5" descr="LOGO TELKOM UNI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357166"/>
            <a:ext cx="928694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662" y="2357430"/>
            <a:ext cx="2214578" cy="7143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PEMBAHASAN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9144" y="6421461"/>
            <a:ext cx="2895600" cy="365125"/>
          </a:xfrm>
        </p:spPr>
        <p:txBody>
          <a:bodyPr/>
          <a:lstStyle/>
          <a:p>
            <a:r>
              <a:rPr lang="id-ID" sz="1400" dirty="0" smtClean="0">
                <a:solidFill>
                  <a:schemeClr val="tx1"/>
                </a:solidFill>
              </a:rPr>
              <a:t>Tim Dosen Bahasa Indonesia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D701-8ACD-4BA7-BDC8-4CE4CD28ED2B}" type="slidenum">
              <a:rPr lang="id-ID" smtClean="0"/>
              <a:pPr/>
              <a:t>2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470025"/>
          </a:xfrm>
        </p:spPr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PARAGRAF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4" name="Picture 3" descr="LOGO TELKOM UNI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85728"/>
            <a:ext cx="1214446" cy="121444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3" idx="3"/>
            <a:endCxn id="12" idx="1"/>
          </p:cNvCxnSpPr>
          <p:nvPr/>
        </p:nvCxnSpPr>
        <p:spPr>
          <a:xfrm flipV="1">
            <a:off x="3143240" y="1785926"/>
            <a:ext cx="1714512" cy="92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3"/>
            <a:endCxn id="13" idx="1"/>
          </p:cNvCxnSpPr>
          <p:nvPr/>
        </p:nvCxnSpPr>
        <p:spPr>
          <a:xfrm flipV="1">
            <a:off x="3143240" y="2643182"/>
            <a:ext cx="1714512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4857752" y="1428736"/>
            <a:ext cx="3071834" cy="714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d-ID" sz="3200" dirty="0" smtClean="0">
                <a:solidFill>
                  <a:schemeClr val="tx1"/>
                </a:solidFill>
              </a:rPr>
              <a:t>PENGERTIAN PARAGRAF</a:t>
            </a: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857752" y="2285992"/>
            <a:ext cx="3071834" cy="714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d-ID" sz="2500" dirty="0" smtClean="0">
                <a:solidFill>
                  <a:schemeClr val="tx1"/>
                </a:solidFill>
              </a:rPr>
              <a:t>SYARAT PARAGRAF</a:t>
            </a:r>
            <a:endParaRPr kumimoji="0" lang="id-ID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42844" y="4357694"/>
            <a:ext cx="2214578" cy="857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TUJUAN PEMBELAJARAN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>
            <a:stCxn id="14" idx="3"/>
            <a:endCxn id="17" idx="1"/>
          </p:cNvCxnSpPr>
          <p:nvPr/>
        </p:nvCxnSpPr>
        <p:spPr>
          <a:xfrm>
            <a:off x="2357422" y="4786322"/>
            <a:ext cx="1357322" cy="535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3714744" y="4071942"/>
            <a:ext cx="4929222" cy="2500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id-ID" sz="2400" dirty="0" smtClean="0">
                <a:solidFill>
                  <a:schemeClr val="tx1"/>
                </a:solidFill>
              </a:rPr>
              <a:t>Mampu menerapkan kata dan kalimat dalam paragraf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id-ID" sz="2400" dirty="0" smtClean="0">
                <a:solidFill>
                  <a:schemeClr val="tx1"/>
                </a:solidFill>
              </a:rPr>
              <a:t>Mampu menentukan jenis paragraf berdasarkan letak ide pokok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id-ID" sz="2400" dirty="0" smtClean="0">
                <a:solidFill>
                  <a:schemeClr val="tx1"/>
                </a:solidFill>
              </a:rPr>
              <a:t>Mampu menyusun paragraf dengan sistematis.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857752" y="3071810"/>
            <a:ext cx="307183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d-ID" sz="2500" dirty="0" smtClean="0">
                <a:solidFill>
                  <a:schemeClr val="tx1"/>
                </a:solidFill>
              </a:rPr>
              <a:t>JENIS PARAGRAF</a:t>
            </a:r>
            <a:endParaRPr kumimoji="0" lang="id-ID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>
            <a:stCxn id="3" idx="3"/>
            <a:endCxn id="16" idx="1"/>
          </p:cNvCxnSpPr>
          <p:nvPr/>
        </p:nvCxnSpPr>
        <p:spPr>
          <a:xfrm>
            <a:off x="3143240" y="2714620"/>
            <a:ext cx="1714512" cy="607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6" y="3429000"/>
            <a:ext cx="2214578" cy="7143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PENGERTIAN PARAGRAF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62020" y="6421461"/>
            <a:ext cx="2895600" cy="365125"/>
          </a:xfrm>
        </p:spPr>
        <p:txBody>
          <a:bodyPr/>
          <a:lstStyle/>
          <a:p>
            <a:r>
              <a:rPr lang="id-ID" sz="1400" dirty="0" smtClean="0">
                <a:solidFill>
                  <a:schemeClr val="tx1"/>
                </a:solidFill>
              </a:rPr>
              <a:t>Tim Dosen Bahasa Indonesia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D701-8ACD-4BA7-BDC8-4CE4CD28ED2B}" type="slidenum">
              <a:rPr lang="id-ID" smtClean="0"/>
              <a:pPr/>
              <a:t>3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470025"/>
          </a:xfrm>
        </p:spPr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PARAGRAF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4" name="Picture 3" descr="LOGO TELKOM UNI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85728"/>
            <a:ext cx="1214446" cy="121444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3" idx="3"/>
            <a:endCxn id="12" idx="1"/>
          </p:cNvCxnSpPr>
          <p:nvPr/>
        </p:nvCxnSpPr>
        <p:spPr>
          <a:xfrm flipV="1">
            <a:off x="2285984" y="2464587"/>
            <a:ext cx="1428760" cy="1321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3"/>
            <a:endCxn id="13" idx="1"/>
          </p:cNvCxnSpPr>
          <p:nvPr/>
        </p:nvCxnSpPr>
        <p:spPr>
          <a:xfrm>
            <a:off x="2285984" y="3786190"/>
            <a:ext cx="1428760" cy="1214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3714744" y="1571612"/>
            <a:ext cx="5286412" cy="1785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d-ID" sz="2300" dirty="0" smtClean="0">
                <a:solidFill>
                  <a:schemeClr val="tx1"/>
                </a:solidFill>
              </a:rPr>
              <a:t>Bagian bab dalam suatu karangan (biasanya mengandung satu ide pokok dan penulisannya dimulai dengan garis baru); alinea. (</a:t>
            </a:r>
            <a:r>
              <a:rPr lang="id-ID" sz="2300" dirty="0" smtClean="0">
                <a:solidFill>
                  <a:schemeClr val="tx1"/>
                </a:solidFill>
                <a:sym typeface="Wingdings" pitchFamily="2" charset="2"/>
              </a:rPr>
              <a:t>KBBI luring versi V)</a:t>
            </a:r>
            <a:endParaRPr kumimoji="0" lang="id-ID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714744" y="3786190"/>
            <a:ext cx="5286412" cy="2428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id-ID" sz="2300" dirty="0" smtClean="0">
                <a:solidFill>
                  <a:schemeClr val="tx1"/>
                </a:solidFill>
              </a:rPr>
              <a:t>Bagian dari suatu karangan yang terdiri atas sejumlah kalimat yang mengungkapkan satuan informasi dengan ide pokok sebagai pengendalinya. </a:t>
            </a:r>
            <a:r>
              <a:rPr lang="id-ID" sz="2300" dirty="0" smtClean="0"/>
              <a:t>Dalam ragam tulis paragraf biasanya ditandai dengan kalimat yang menjorok ke dalam atau spasi yang berbeda.</a:t>
            </a:r>
            <a:r>
              <a:rPr lang="id-ID" sz="2300" dirty="0" smtClean="0">
                <a:solidFill>
                  <a:schemeClr val="tx1"/>
                </a:solidFill>
              </a:rPr>
              <a:t>(</a:t>
            </a:r>
            <a:r>
              <a:rPr lang="id-ID" sz="2300" dirty="0" smtClean="0">
                <a:solidFill>
                  <a:schemeClr val="tx1"/>
                </a:solidFill>
                <a:sym typeface="Wingdings" pitchFamily="2" charset="2"/>
              </a:rPr>
              <a:t>Tim Dosen MKDU UPI, 2014, hlm. 39)</a:t>
            </a:r>
            <a:endParaRPr kumimoji="0" lang="id-ID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6" y="3429000"/>
            <a:ext cx="2214578" cy="7143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SYARAT PARAGRAF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62020" y="6421461"/>
            <a:ext cx="2895600" cy="365125"/>
          </a:xfrm>
        </p:spPr>
        <p:txBody>
          <a:bodyPr/>
          <a:lstStyle/>
          <a:p>
            <a:r>
              <a:rPr lang="id-ID" sz="1400" dirty="0" smtClean="0">
                <a:solidFill>
                  <a:schemeClr val="tx1"/>
                </a:solidFill>
              </a:rPr>
              <a:t>Tim Dosen Bahasa Indonesia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D701-8ACD-4BA7-BDC8-4CE4CD28ED2B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470025"/>
          </a:xfrm>
        </p:spPr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PARAGRAF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4" name="Picture 3" descr="LOGO TELKOM UNI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85728"/>
            <a:ext cx="1214446" cy="121444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3" idx="3"/>
            <a:endCxn id="12" idx="1"/>
          </p:cNvCxnSpPr>
          <p:nvPr/>
        </p:nvCxnSpPr>
        <p:spPr>
          <a:xfrm flipV="1">
            <a:off x="2285984" y="2607463"/>
            <a:ext cx="1428760" cy="1178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3"/>
            <a:endCxn id="13" idx="1"/>
          </p:cNvCxnSpPr>
          <p:nvPr/>
        </p:nvCxnSpPr>
        <p:spPr>
          <a:xfrm>
            <a:off x="2285984" y="3786190"/>
            <a:ext cx="1428760" cy="464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3714744" y="1785926"/>
            <a:ext cx="5214974" cy="1643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d-ID" sz="3200" dirty="0" smtClean="0">
                <a:solidFill>
                  <a:schemeClr val="tx1"/>
                </a:solidFill>
              </a:rPr>
              <a:t>1. Koherensi, yakni tersusunnya uraian atau pandangan sehingga bagian-bagiannya berkaitan satu dengan yang lain; kepaduan makna.</a:t>
            </a: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714744" y="3643314"/>
            <a:ext cx="5143536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id-ID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Kohesi, yakni hubungan yang erat, perpaduan yang kokoh; kepaduan bentuk </a:t>
            </a:r>
            <a:endParaRPr kumimoji="0" lang="id-ID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714744" y="5143512"/>
            <a:ext cx="5143536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d-ID" sz="2700" dirty="0" smtClean="0">
                <a:solidFill>
                  <a:schemeClr val="tx1"/>
                </a:solidFill>
              </a:rPr>
              <a:t>3. </a:t>
            </a:r>
            <a:r>
              <a:rPr kumimoji="0" lang="id-ID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Struktur, yakni mengandung satu ide pokok biasanya disertai  kalimat penjelas.</a:t>
            </a:r>
            <a:endParaRPr kumimoji="0" lang="id-ID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>
            <a:stCxn id="3" idx="3"/>
            <a:endCxn id="18" idx="1"/>
          </p:cNvCxnSpPr>
          <p:nvPr/>
        </p:nvCxnSpPr>
        <p:spPr>
          <a:xfrm>
            <a:off x="2285984" y="3786190"/>
            <a:ext cx="1428760" cy="1964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6" y="3429000"/>
            <a:ext cx="2214578" cy="12858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JENIS PARAGRAF (BERDASARKAN LETAK IDE POKOK)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62020" y="6421461"/>
            <a:ext cx="2895600" cy="365125"/>
          </a:xfrm>
        </p:spPr>
        <p:txBody>
          <a:bodyPr/>
          <a:lstStyle/>
          <a:p>
            <a:r>
              <a:rPr lang="id-ID" sz="1400" dirty="0" smtClean="0">
                <a:solidFill>
                  <a:schemeClr val="tx1"/>
                </a:solidFill>
              </a:rPr>
              <a:t>Tim Dosen Bahasa Indonesia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D701-8ACD-4BA7-BDC8-4CE4CD28ED2B}" type="slidenum">
              <a:rPr lang="id-ID" smtClean="0"/>
              <a:pPr/>
              <a:t>5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470025"/>
          </a:xfrm>
        </p:spPr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PARAGRAF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4" name="Picture 3" descr="LOGO TELKOM UNI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85728"/>
            <a:ext cx="1214446" cy="121444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3" idx="3"/>
            <a:endCxn id="12" idx="1"/>
          </p:cNvCxnSpPr>
          <p:nvPr/>
        </p:nvCxnSpPr>
        <p:spPr>
          <a:xfrm flipV="1">
            <a:off x="2285984" y="2607463"/>
            <a:ext cx="1428760" cy="14644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3"/>
            <a:endCxn id="13" idx="1"/>
          </p:cNvCxnSpPr>
          <p:nvPr/>
        </p:nvCxnSpPr>
        <p:spPr>
          <a:xfrm>
            <a:off x="2285984" y="4071942"/>
            <a:ext cx="1428760" cy="178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3714744" y="1785926"/>
            <a:ext cx="5214974" cy="1643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d-ID" sz="2700" dirty="0" smtClean="0">
                <a:solidFill>
                  <a:schemeClr val="tx1"/>
                </a:solidFill>
              </a:rPr>
              <a:t>1. Deduktif, yakni jenis paragraf yang meletakkan ide pokok di awal paragraf.</a:t>
            </a:r>
            <a:endParaRPr kumimoji="0" lang="id-ID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714744" y="3643314"/>
            <a:ext cx="5143536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id-ID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Induktif, yakni jenis paragraf yang meletakkan ide pokok di akhir paragraf. </a:t>
            </a:r>
            <a:endParaRPr kumimoji="0" lang="id-ID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714744" y="5143512"/>
            <a:ext cx="5143536" cy="135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d-ID" sz="2700" dirty="0" smtClean="0">
                <a:solidFill>
                  <a:schemeClr val="tx1"/>
                </a:solidFill>
              </a:rPr>
              <a:t>3. Campuran, yakni jenis paragraf yang meletakkan ide pokok di awal dan akhir paragraf</a:t>
            </a:r>
            <a:endParaRPr kumimoji="0" lang="id-ID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>
            <a:stCxn id="3" idx="3"/>
            <a:endCxn id="18" idx="1"/>
          </p:cNvCxnSpPr>
          <p:nvPr/>
        </p:nvCxnSpPr>
        <p:spPr>
          <a:xfrm>
            <a:off x="2285984" y="4071942"/>
            <a:ext cx="1428760" cy="1750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6" y="3429000"/>
            <a:ext cx="1500198" cy="50006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CONTOH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26" y="5778519"/>
            <a:ext cx="1966906" cy="365125"/>
          </a:xfrm>
        </p:spPr>
        <p:txBody>
          <a:bodyPr/>
          <a:lstStyle/>
          <a:p>
            <a:r>
              <a:rPr lang="id-ID" sz="1400" dirty="0" smtClean="0">
                <a:solidFill>
                  <a:schemeClr val="tx1"/>
                </a:solidFill>
              </a:rPr>
              <a:t>Tim Dosen Bahasa Indonesia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D701-8ACD-4BA7-BDC8-4CE4CD28ED2B}" type="slidenum">
              <a:rPr lang="id-ID" smtClean="0"/>
              <a:pPr/>
              <a:t>6</a:t>
            </a:fld>
            <a:endParaRPr lang="id-ID"/>
          </a:p>
        </p:txBody>
      </p:sp>
      <p:pic>
        <p:nvPicPr>
          <p:cNvPr id="4" name="Picture 3" descr="LOGO TELKOM UNI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290"/>
            <a:ext cx="928694" cy="928694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3" idx="3"/>
            <a:endCxn id="12" idx="1"/>
          </p:cNvCxnSpPr>
          <p:nvPr/>
        </p:nvCxnSpPr>
        <p:spPr>
          <a:xfrm flipV="1">
            <a:off x="1571604" y="1250141"/>
            <a:ext cx="571504" cy="2428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3"/>
            <a:endCxn id="13" idx="1"/>
          </p:cNvCxnSpPr>
          <p:nvPr/>
        </p:nvCxnSpPr>
        <p:spPr>
          <a:xfrm flipV="1">
            <a:off x="1571604" y="3178967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2143108" y="71414"/>
            <a:ext cx="7000892" cy="2357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id-ID" sz="2000" dirty="0" smtClean="0">
                <a:solidFill>
                  <a:schemeClr val="tx1"/>
                </a:solidFill>
              </a:rPr>
              <a:t>Deduktif</a:t>
            </a:r>
          </a:p>
          <a:p>
            <a:pPr lvl="0" indent="531813" algn="just">
              <a:spcBef>
                <a:spcPct val="20000"/>
              </a:spcBef>
              <a:defRPr/>
            </a:pPr>
            <a:r>
              <a:rPr lang="id-ID" sz="2000" b="1" dirty="0" smtClean="0">
                <a:solidFill>
                  <a:srgbClr val="FF0000"/>
                </a:solidFill>
              </a:rPr>
              <a:t>Radiasi tidak dapat dideteksi oleh alat indra manusia.</a:t>
            </a:r>
            <a:r>
              <a:rPr lang="id-ID" sz="2000" dirty="0" smtClean="0">
                <a:solidFill>
                  <a:srgbClr val="FF0000"/>
                </a:solidFill>
              </a:rPr>
              <a:t> </a:t>
            </a:r>
            <a:r>
              <a:rPr lang="id-ID" sz="2000" dirty="0" smtClean="0"/>
              <a:t>Radiasi hanya dapat diketahui dengan menggunakan alat yang disebut monitor radiasi. Pada umumnya, monitor radiasi dilengkapi dengan alarm yang akan mengeluarkan bunyi bila ditemukan radiasi. </a:t>
            </a:r>
            <a:endParaRPr kumimoji="0" lang="id-ID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143108" y="2143116"/>
            <a:ext cx="7000892" cy="2071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id-ID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Induktif</a:t>
            </a:r>
            <a:endParaRPr lang="id-ID" sz="2000" dirty="0" smtClean="0">
              <a:solidFill>
                <a:schemeClr val="tx1"/>
              </a:solidFill>
            </a:endParaRPr>
          </a:p>
          <a:p>
            <a:pPr lvl="0" indent="531813" algn="just">
              <a:spcBef>
                <a:spcPct val="20000"/>
              </a:spcBef>
              <a:defRPr/>
            </a:pPr>
            <a:r>
              <a:rPr lang="id-ID" sz="2000" dirty="0" smtClean="0"/>
              <a:t>Radiasi hanya dapat diketahui dengan menggunakan alat yang disebut monitor radiasi. Pada umumnya, monitor radiasi dilengkapi dengan alarm yang akan mengeluarkan bunyi bila ditemukan radiasi. Jadi, </a:t>
            </a:r>
            <a:r>
              <a:rPr lang="id-ID" sz="2000" b="1" dirty="0" smtClean="0">
                <a:solidFill>
                  <a:srgbClr val="FF0000"/>
                </a:solidFill>
              </a:rPr>
              <a:t>radiasi tidak dapat dideteksi oleh alat indra manusia</a:t>
            </a:r>
            <a:r>
              <a:rPr lang="id-ID" sz="2000" b="1" dirty="0" smtClean="0"/>
              <a:t>.</a:t>
            </a:r>
            <a:endParaRPr kumimoji="0" lang="id-ID" sz="2000" b="1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2143108" y="4214818"/>
            <a:ext cx="7000892" cy="2643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d-ID" sz="2000" dirty="0" smtClean="0">
                <a:solidFill>
                  <a:schemeClr val="tx1"/>
                </a:solidFill>
              </a:rPr>
              <a:t>3</a:t>
            </a:r>
            <a:r>
              <a:rPr lang="id-ID" sz="2000" dirty="0" smtClean="0">
                <a:solidFill>
                  <a:srgbClr val="FF0000"/>
                </a:solidFill>
              </a:rPr>
              <a:t>. </a:t>
            </a:r>
            <a:r>
              <a:rPr lang="id-ID" sz="2000" dirty="0" smtClean="0">
                <a:solidFill>
                  <a:schemeClr val="tx1"/>
                </a:solidFill>
              </a:rPr>
              <a:t>Campuran</a:t>
            </a:r>
          </a:p>
          <a:p>
            <a:pPr lvl="0" indent="531813" algn="just">
              <a:spcBef>
                <a:spcPct val="20000"/>
              </a:spcBef>
              <a:defRPr/>
            </a:pPr>
            <a:r>
              <a:rPr lang="id-ID" sz="2000" b="1" dirty="0" smtClean="0">
                <a:solidFill>
                  <a:srgbClr val="FF0000"/>
                </a:solidFill>
              </a:rPr>
              <a:t>Radiasi tidak dapat dideteksi oleh alat indra manusia</a:t>
            </a:r>
            <a:r>
              <a:rPr lang="id-ID" sz="2000" dirty="0" smtClean="0"/>
              <a:t>. Radiasi hanya dapat diketahui dengan menggunakan alat yang disebut monitor radiasi. Pada umumnya, monitor radiasi dilengkapi dengan alarm yang akan mengeluarkan bunyi bila ditemukan radiasi. Dengan demikian </a:t>
            </a:r>
            <a:r>
              <a:rPr lang="id-ID" sz="2000" b="1" dirty="0" smtClean="0">
                <a:solidFill>
                  <a:srgbClr val="FF0000"/>
                </a:solidFill>
              </a:rPr>
              <a:t>tanpa alat bantu, manusia akan sulit mengidentifikasi radiasi.</a:t>
            </a:r>
          </a:p>
        </p:txBody>
      </p:sp>
      <p:cxnSp>
        <p:nvCxnSpPr>
          <p:cNvPr id="19" name="Straight Arrow Connector 18"/>
          <p:cNvCxnSpPr>
            <a:stCxn id="3" idx="3"/>
            <a:endCxn id="18" idx="1"/>
          </p:cNvCxnSpPr>
          <p:nvPr/>
        </p:nvCxnSpPr>
        <p:spPr>
          <a:xfrm>
            <a:off x="1571604" y="3679033"/>
            <a:ext cx="571504" cy="1857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penjuru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 smtClean="0"/>
              <a:t>meng</a:t>
            </a:r>
            <a:r>
              <a:rPr lang="id-ID" dirty="0" smtClean="0"/>
              <a:t>e</a:t>
            </a:r>
            <a:r>
              <a:rPr lang="en-US" dirty="0" err="1" smtClean="0"/>
              <a:t>tahui</a:t>
            </a:r>
            <a:r>
              <a:rPr lang="en-US" dirty="0" smtClean="0"/>
              <a:t> </a:t>
            </a:r>
            <a:r>
              <a:rPr lang="en-US" dirty="0" err="1"/>
              <a:t>bahwa</a:t>
            </a:r>
            <a:r>
              <a:rPr lang="en-US" dirty="0"/>
              <a:t> AIDS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mematikan</a:t>
            </a:r>
            <a:r>
              <a:rPr lang="en-US" dirty="0"/>
              <a:t> (1).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kedokteran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merayap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 </a:t>
            </a:r>
            <a:r>
              <a:rPr lang="en-US" dirty="0" err="1"/>
              <a:t>penangkal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maut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(2).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virus AIDS </a:t>
            </a:r>
            <a:r>
              <a:rPr lang="en-US" dirty="0" err="1"/>
              <a:t>melesat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korban</a:t>
            </a:r>
            <a:r>
              <a:rPr lang="en-US" dirty="0"/>
              <a:t> demi </a:t>
            </a:r>
            <a:r>
              <a:rPr lang="en-US" dirty="0" err="1"/>
              <a:t>korban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ras</a:t>
            </a:r>
            <a:r>
              <a:rPr lang="en-US" dirty="0"/>
              <a:t>, </a:t>
            </a:r>
            <a:r>
              <a:rPr lang="en-US" dirty="0" err="1"/>
              <a:t>umur</a:t>
            </a:r>
            <a:r>
              <a:rPr lang="en-US" dirty="0"/>
              <a:t>,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(3).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ketahui</a:t>
            </a:r>
            <a:r>
              <a:rPr lang="en-US" dirty="0"/>
              <a:t>, </a:t>
            </a:r>
            <a:r>
              <a:rPr lang="en-US" dirty="0" err="1"/>
              <a:t>disebabkan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sejenis</a:t>
            </a:r>
            <a:r>
              <a:rPr lang="en-US" dirty="0"/>
              <a:t> virus yang </a:t>
            </a:r>
            <a:r>
              <a:rPr lang="en-US" dirty="0" err="1"/>
              <a:t>disebut</a:t>
            </a:r>
            <a:r>
              <a:rPr lang="en-US" dirty="0"/>
              <a:t> virus HIV (4</a:t>
            </a:r>
            <a:r>
              <a:rPr lang="en-US" dirty="0" smtClean="0"/>
              <a:t>). </a:t>
            </a:r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tidaklah</a:t>
            </a:r>
            <a:r>
              <a:rPr lang="en-US" dirty="0"/>
              <a:t> </a:t>
            </a:r>
            <a:r>
              <a:rPr lang="en-US" dirty="0" err="1"/>
              <a:t>mustahil</a:t>
            </a:r>
            <a:r>
              <a:rPr lang="en-US" dirty="0"/>
              <a:t>, AIDS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bom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memusnahkan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muka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id-ID" dirty="0"/>
              <a:t> (5)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TA 2016/2017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TIM DOSEN BAHASA INDONESIA</a:t>
            </a: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d-ID" dirty="0" smtClean="0"/>
              <a:t>Manakah </a:t>
            </a:r>
            <a:r>
              <a:rPr lang="id-ID" dirty="0" smtClean="0"/>
              <a:t>kalimat  </a:t>
            </a:r>
            <a:r>
              <a:rPr lang="id-ID" dirty="0" smtClean="0"/>
              <a:t>yang membuat paragraf tidak koheren?</a:t>
            </a:r>
            <a:endParaRPr lang="id-ID" dirty="0"/>
          </a:p>
        </p:txBody>
      </p:sp>
      <p:pic>
        <p:nvPicPr>
          <p:cNvPr id="6" name="Picture 2" descr="http://4.bp.blogspot.com/-OLBv0dg8X0M/VdiLGY-Q1cI/AAAAAAAAD_A/pMK8w4TivAI/s1600/logo%2Btelk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725144"/>
            <a:ext cx="18288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60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, UNESCO </a:t>
            </a:r>
            <a:r>
              <a:rPr lang="en-US" dirty="0" err="1"/>
              <a:t>mengemukakan</a:t>
            </a:r>
            <a:r>
              <a:rPr lang="en-US" dirty="0"/>
              <a:t> </a:t>
            </a:r>
            <a:r>
              <a:rPr lang="en-US" dirty="0" err="1"/>
              <a:t>gagasan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Borobudur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segera</a:t>
            </a:r>
            <a:r>
              <a:rPr lang="en-US" dirty="0"/>
              <a:t> </a:t>
            </a:r>
            <a:r>
              <a:rPr lang="en-US" dirty="0" err="1"/>
              <a:t>diselamatkan</a:t>
            </a:r>
            <a:r>
              <a:rPr lang="en-US" dirty="0"/>
              <a:t> (1). Borobudur </a:t>
            </a:r>
            <a:r>
              <a:rPr lang="en-US" dirty="0" err="1"/>
              <a:t>bangunan</a:t>
            </a:r>
            <a:r>
              <a:rPr lang="en-US" dirty="0"/>
              <a:t> </a:t>
            </a:r>
            <a:r>
              <a:rPr lang="en-US" dirty="0" err="1"/>
              <a:t>raksasa</a:t>
            </a:r>
            <a:r>
              <a:rPr lang="en-US" dirty="0"/>
              <a:t> yang </a:t>
            </a:r>
            <a:r>
              <a:rPr lang="en-US" dirty="0" err="1"/>
              <a:t>megah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perkasa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kalinya</a:t>
            </a:r>
            <a:r>
              <a:rPr lang="en-US" dirty="0"/>
              <a:t> (2). </a:t>
            </a:r>
            <a:r>
              <a:rPr lang="en-US" dirty="0" err="1"/>
              <a:t>Candi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pusaka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, </a:t>
            </a:r>
            <a:r>
              <a:rPr lang="en-US" dirty="0" err="1"/>
              <a:t>warisan</a:t>
            </a:r>
            <a:r>
              <a:rPr lang="en-US" dirty="0"/>
              <a:t> yang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ternilai</a:t>
            </a:r>
            <a:r>
              <a:rPr lang="en-US" dirty="0"/>
              <a:t> </a:t>
            </a:r>
            <a:r>
              <a:rPr lang="en-US" dirty="0" err="1"/>
              <a:t>harganya</a:t>
            </a:r>
            <a:r>
              <a:rPr lang="en-US" dirty="0"/>
              <a:t> (3). </a:t>
            </a:r>
            <a:r>
              <a:rPr lang="en-US" dirty="0" err="1"/>
              <a:t>Letaknya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15 km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utara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magelang</a:t>
            </a:r>
            <a:r>
              <a:rPr lang="en-US" dirty="0"/>
              <a:t> (4). Bernard P. </a:t>
            </a:r>
            <a:r>
              <a:rPr lang="en-US" dirty="0" err="1"/>
              <a:t>Graslier</a:t>
            </a:r>
            <a:r>
              <a:rPr lang="en-US" dirty="0"/>
              <a:t>,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purbakala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, </a:t>
            </a:r>
            <a:r>
              <a:rPr lang="en-US" dirty="0" err="1"/>
              <a:t>Bororbudur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monumen</a:t>
            </a:r>
            <a:r>
              <a:rPr lang="en-US" dirty="0"/>
              <a:t> yang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terindah</a:t>
            </a:r>
            <a:r>
              <a:rPr lang="en-US" dirty="0"/>
              <a:t> di </a:t>
            </a:r>
            <a:r>
              <a:rPr lang="en-US" dirty="0" err="1"/>
              <a:t>belahan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selatan</a:t>
            </a:r>
            <a:r>
              <a:rPr lang="en-US" dirty="0"/>
              <a:t> (5).</a:t>
            </a:r>
            <a:endParaRPr lang="id-ID" dirty="0"/>
          </a:p>
          <a:p>
            <a:pPr marL="0" indent="0" algn="just">
              <a:buNone/>
            </a:pP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TA 2016/2017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TIM DOSEN BAHASA INDONESIA</a:t>
            </a: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d-ID" dirty="0" smtClean="0"/>
              <a:t>Manakah </a:t>
            </a:r>
            <a:r>
              <a:rPr lang="id-ID" dirty="0" smtClean="0"/>
              <a:t>kalimat </a:t>
            </a:r>
            <a:r>
              <a:rPr lang="id-ID" dirty="0" smtClean="0"/>
              <a:t>yang membat paragraf ini tidak koheren?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682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Manakah kalimat yang membuat paragraf tidak koheren?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D701-8ACD-4BA7-BDC8-4CE4CD28ED2B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d-ID" dirty="0" smtClean="0"/>
              <a:t>(1) Pemilu </a:t>
            </a:r>
            <a:r>
              <a:rPr lang="id-ID" dirty="0"/>
              <a:t>yang lazim disebut sebagai pesta demokerasi selalu berpotensi menimbulkan konflik. (2) </a:t>
            </a:r>
            <a:r>
              <a:rPr lang="id-ID" dirty="0" smtClean="0"/>
              <a:t>Untuk </a:t>
            </a:r>
            <a:r>
              <a:rPr lang="id-ID" dirty="0"/>
              <a:t>meredam potensi konflik agar tidak menjadi anarkis diperlukan adanya komitmen moral dari masing-masing partai. (3) Jika terpaksa terjadi konflik, hendaknya seluruh elite politik menggunakan jalur hukum. (4) </a:t>
            </a:r>
            <a:r>
              <a:rPr lang="id-ID" dirty="0" smtClean="0"/>
              <a:t>Dengan </a:t>
            </a:r>
            <a:r>
              <a:rPr lang="id-ID" dirty="0"/>
              <a:t>memilih jalur hukum berarti kita telah menghindari cara-cara kekerasan dalam menyelesaikan persoalan. (5) </a:t>
            </a:r>
            <a:r>
              <a:rPr lang="id-ID" dirty="0" smtClean="0"/>
              <a:t>Itulah </a:t>
            </a:r>
            <a:r>
              <a:rPr lang="id-ID" dirty="0"/>
              <a:t>sebabnya, pemimpin yang berkualitas adalah pemimpin yang mampu mengatasi konflik.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358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689</TotalTime>
  <Words>1015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Franklin Gothic Book</vt:lpstr>
      <vt:lpstr>Perpetua</vt:lpstr>
      <vt:lpstr>Wingdings</vt:lpstr>
      <vt:lpstr>Wingdings 2</vt:lpstr>
      <vt:lpstr>Equity</vt:lpstr>
      <vt:lpstr>LUH1A2 BAHASA INDONESIA</vt:lpstr>
      <vt:lpstr>PARAGRAF</vt:lpstr>
      <vt:lpstr>PARAGRAF</vt:lpstr>
      <vt:lpstr>PARAGRAF</vt:lpstr>
      <vt:lpstr>PARAGRAF</vt:lpstr>
      <vt:lpstr>PowerPoint Presentation</vt:lpstr>
      <vt:lpstr>Manakah kalimat  yang membuat paragraf tidak koheren?</vt:lpstr>
      <vt:lpstr>Manakah kalimat yang membat paragraf ini tidak koheren? </vt:lpstr>
      <vt:lpstr>Manakah kalimat yang membuat paragraf tidak koheren?</vt:lpstr>
      <vt:lpstr>Manakah kalimat yang membuat paragraf tidak koheren?</vt:lpstr>
      <vt:lpstr>LATIHAN</vt:lpstr>
      <vt:lpstr>LATIHAN</vt:lpstr>
      <vt:lpstr>LATIHAN</vt:lpstr>
      <vt:lpstr>DAFTAR PUSTAKA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PILIHAN KATA (DIKSI)</dc:title>
  <dc:creator>SONY</dc:creator>
  <cp:lastModifiedBy>RYM</cp:lastModifiedBy>
  <cp:revision>103</cp:revision>
  <dcterms:created xsi:type="dcterms:W3CDTF">2016-07-31T16:04:10Z</dcterms:created>
  <dcterms:modified xsi:type="dcterms:W3CDTF">2018-01-10T03:20:54Z</dcterms:modified>
</cp:coreProperties>
</file>