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87" r:id="rId2"/>
    <p:sldId id="284" r:id="rId3"/>
    <p:sldId id="285" r:id="rId4"/>
    <p:sldId id="260" r:id="rId5"/>
    <p:sldId id="261" r:id="rId6"/>
    <p:sldId id="262" r:id="rId7"/>
    <p:sldId id="263" r:id="rId8"/>
    <p:sldId id="264" r:id="rId9"/>
    <p:sldId id="265" r:id="rId10"/>
    <p:sldId id="28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72" y="-222"/>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79427C-28F5-4F77-B247-019AA8B0E4FC}" type="datetimeFigureOut">
              <a:rPr lang="en-US" smtClean="0"/>
              <a:t>10-Jan-18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88EA86-DF00-4716-B066-1DC3718ABB6C}" type="slidenum">
              <a:rPr lang="en-US" smtClean="0"/>
              <a:t>‹#›</a:t>
            </a:fld>
            <a:endParaRPr lang="en-US" dirty="0"/>
          </a:p>
        </p:txBody>
      </p:sp>
    </p:spTree>
    <p:extLst>
      <p:ext uri="{BB962C8B-B14F-4D97-AF65-F5344CB8AC3E}">
        <p14:creationId xmlns:p14="http://schemas.microsoft.com/office/powerpoint/2010/main" val="208264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58397F-867F-45E8-A24F-0350726D37CA}" type="datetimeFigureOut">
              <a:rPr lang="id-ID" smtClean="0"/>
              <a:t>10/01/2018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271409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8397F-867F-45E8-A24F-0350726D37CA}" type="datetimeFigureOut">
              <a:rPr lang="id-ID" smtClean="0"/>
              <a:t>10/01/2018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181233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8397F-867F-45E8-A24F-0350726D37CA}" type="datetimeFigureOut">
              <a:rPr lang="id-ID" smtClean="0"/>
              <a:t>10/01/2018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403985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8397F-867F-45E8-A24F-0350726D37CA}" type="datetimeFigureOut">
              <a:rPr lang="id-ID" smtClean="0"/>
              <a:t>10/01/2018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257095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8397F-867F-45E8-A24F-0350726D37CA}" type="datetimeFigureOut">
              <a:rPr lang="id-ID" smtClean="0"/>
              <a:t>10/01/2018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273240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58397F-867F-45E8-A24F-0350726D37CA}" type="datetimeFigureOut">
              <a:rPr lang="id-ID" smtClean="0"/>
              <a:t>10/01/2018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146828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58397F-867F-45E8-A24F-0350726D37CA}" type="datetimeFigureOut">
              <a:rPr lang="id-ID" smtClean="0"/>
              <a:t>10/01/2018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4060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58397F-867F-45E8-A24F-0350726D37CA}" type="datetimeFigureOut">
              <a:rPr lang="id-ID" smtClean="0"/>
              <a:t>10/01/2018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154803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8397F-867F-45E8-A24F-0350726D37CA}" type="datetimeFigureOut">
              <a:rPr lang="id-ID" smtClean="0"/>
              <a:t>10/01/2018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275701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8397F-867F-45E8-A24F-0350726D37CA}" type="datetimeFigureOut">
              <a:rPr lang="id-ID" smtClean="0"/>
              <a:t>10/01/2018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276964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8397F-867F-45E8-A24F-0350726D37CA}" type="datetimeFigureOut">
              <a:rPr lang="id-ID" smtClean="0"/>
              <a:t>10/01/2018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476D8D7-01E6-4FE6-965B-7B28B009281E}" type="slidenum">
              <a:rPr lang="id-ID" smtClean="0"/>
              <a:t>‹#›</a:t>
            </a:fld>
            <a:endParaRPr lang="id-ID"/>
          </a:p>
        </p:txBody>
      </p:sp>
    </p:spTree>
    <p:extLst>
      <p:ext uri="{BB962C8B-B14F-4D97-AF65-F5344CB8AC3E}">
        <p14:creationId xmlns:p14="http://schemas.microsoft.com/office/powerpoint/2010/main" val="142148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8397F-867F-45E8-A24F-0350726D37CA}" type="datetimeFigureOut">
              <a:rPr lang="id-ID" smtClean="0"/>
              <a:t>10/01/2018</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6D8D7-01E6-4FE6-965B-7B28B009281E}" type="slidenum">
              <a:rPr lang="id-ID" smtClean="0"/>
              <a:t>‹#›</a:t>
            </a:fld>
            <a:endParaRPr lang="id-ID"/>
          </a:p>
        </p:txBody>
      </p:sp>
    </p:spTree>
    <p:extLst>
      <p:ext uri="{BB962C8B-B14F-4D97-AF65-F5344CB8AC3E}">
        <p14:creationId xmlns:p14="http://schemas.microsoft.com/office/powerpoint/2010/main" val="37724521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2627784" y="1021577"/>
            <a:ext cx="5283279" cy="1470025"/>
          </a:xfrm>
          <a:ln>
            <a:solidFill>
              <a:schemeClr val="accent1"/>
            </a:solidFill>
          </a:ln>
        </p:spPr>
        <p:txBody>
          <a:bodyPr/>
          <a:lstStyle/>
          <a:p>
            <a:r>
              <a:rPr lang="id-ID" dirty="0" smtClean="0">
                <a:solidFill>
                  <a:schemeClr val="tx1"/>
                </a:solidFill>
              </a:rPr>
              <a:t>LUH1A2</a:t>
            </a:r>
            <a:br>
              <a:rPr lang="id-ID" dirty="0" smtClean="0">
                <a:solidFill>
                  <a:schemeClr val="tx1"/>
                </a:solidFill>
              </a:rPr>
            </a:br>
            <a:r>
              <a:rPr lang="id-ID" dirty="0" smtClean="0">
                <a:solidFill>
                  <a:schemeClr val="tx1"/>
                </a:solidFill>
              </a:rPr>
              <a:t>BAHASA INDONESIA</a:t>
            </a:r>
            <a:endParaRPr lang="id-ID" dirty="0">
              <a:solidFill>
                <a:schemeClr val="tx1"/>
              </a:solidFill>
            </a:endParaRPr>
          </a:p>
        </p:txBody>
      </p:sp>
      <p:sp>
        <p:nvSpPr>
          <p:cNvPr id="3" name="Subtitle 2"/>
          <p:cNvSpPr>
            <a:spLocks noGrp="1"/>
          </p:cNvSpPr>
          <p:nvPr>
            <p:ph type="subTitle" idx="1"/>
          </p:nvPr>
        </p:nvSpPr>
        <p:spPr>
          <a:xfrm>
            <a:off x="3635896" y="5229200"/>
            <a:ext cx="3416424" cy="432048"/>
          </a:xfrm>
        </p:spPr>
        <p:txBody>
          <a:bodyPr>
            <a:noAutofit/>
          </a:bodyPr>
          <a:lstStyle/>
          <a:p>
            <a:pPr lvl="0"/>
            <a:r>
              <a:rPr lang="id-ID" sz="2000" dirty="0">
                <a:solidFill>
                  <a:schemeClr val="tx1"/>
                </a:solidFill>
              </a:rPr>
              <a:t>TA GENAP 201</a:t>
            </a:r>
            <a:r>
              <a:rPr lang="en-US" sz="2000" dirty="0">
                <a:solidFill>
                  <a:schemeClr val="tx1"/>
                </a:solidFill>
              </a:rPr>
              <a:t>7</a:t>
            </a:r>
            <a:r>
              <a:rPr lang="id-ID" sz="2000" dirty="0">
                <a:solidFill>
                  <a:schemeClr val="tx1"/>
                </a:solidFill>
              </a:rPr>
              <a:t>/201</a:t>
            </a:r>
            <a:r>
              <a:rPr lang="en-US" sz="2000" dirty="0">
                <a:solidFill>
                  <a:schemeClr val="tx1"/>
                </a:solidFill>
              </a:rPr>
              <a:t>8</a:t>
            </a:r>
            <a:r>
              <a:rPr lang="id-ID" sz="2000" dirty="0">
                <a:solidFill>
                  <a:schemeClr val="tx1"/>
                </a:solidFill>
              </a:rPr>
              <a:t> </a:t>
            </a:r>
          </a:p>
          <a:p>
            <a:endParaRPr lang="en-US" sz="2000" dirty="0"/>
          </a:p>
        </p:txBody>
      </p:sp>
      <p:sp>
        <p:nvSpPr>
          <p:cNvPr id="7" name="Footer Placeholder 5"/>
          <p:cNvSpPr>
            <a:spLocks noGrp="1"/>
          </p:cNvSpPr>
          <p:nvPr>
            <p:ph type="ftr" sz="quarter" idx="11"/>
          </p:nvPr>
        </p:nvSpPr>
        <p:spPr>
          <a:xfrm>
            <a:off x="2527237" y="4725144"/>
            <a:ext cx="4824426" cy="365125"/>
          </a:xfrm>
        </p:spPr>
        <p:style>
          <a:lnRef idx="2">
            <a:schemeClr val="dk1"/>
          </a:lnRef>
          <a:fillRef idx="1">
            <a:schemeClr val="lt1"/>
          </a:fillRef>
          <a:effectRef idx="0">
            <a:schemeClr val="dk1"/>
          </a:effectRef>
          <a:fontRef idx="minor">
            <a:schemeClr val="dk1"/>
          </a:fontRef>
        </p:style>
        <p:txBody>
          <a:bodyPr/>
          <a:lstStyle/>
          <a:p>
            <a:pPr algn="ctr"/>
            <a:r>
              <a:rPr lang="id-ID" sz="2400" dirty="0" smtClean="0">
                <a:solidFill>
                  <a:schemeClr val="tx1"/>
                </a:solidFill>
              </a:rPr>
              <a:t>Oleh: Tim Dosen Bahasa Indonesia</a:t>
            </a:r>
            <a:endParaRPr lang="id-ID" sz="2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323528" y="414354"/>
            <a:ext cx="1214446" cy="1214446"/>
          </a:xfrm>
          <a:prstGeom prst="rect">
            <a:avLst/>
          </a:prstGeom>
        </p:spPr>
      </p:pic>
      <p:sp>
        <p:nvSpPr>
          <p:cNvPr id="6" name="Subtitle 2"/>
          <p:cNvSpPr txBox="1">
            <a:spLocks/>
          </p:cNvSpPr>
          <p:nvPr/>
        </p:nvSpPr>
        <p:spPr>
          <a:xfrm>
            <a:off x="3059832" y="2636912"/>
            <a:ext cx="4291831" cy="714380"/>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id-ID" dirty="0" smtClean="0">
                <a:solidFill>
                  <a:schemeClr val="tx1"/>
                </a:solidFill>
              </a:rPr>
              <a:t>MATERI: PILIHAN KATA</a:t>
            </a:r>
            <a:endParaRPr lang="id-ID" dirty="0">
              <a:solidFill>
                <a:schemeClr val="tx1"/>
              </a:solidFill>
            </a:endParaRPr>
          </a:p>
        </p:txBody>
      </p:sp>
    </p:spTree>
    <p:extLst>
      <p:ext uri="{BB962C8B-B14F-4D97-AF65-F5344CB8AC3E}">
        <p14:creationId xmlns:p14="http://schemas.microsoft.com/office/powerpoint/2010/main" val="524645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357322"/>
          </a:xfrm>
        </p:spPr>
        <p:style>
          <a:lnRef idx="2">
            <a:schemeClr val="dk1"/>
          </a:lnRef>
          <a:fillRef idx="1">
            <a:schemeClr val="lt1"/>
          </a:fillRef>
          <a:effectRef idx="0">
            <a:schemeClr val="dk1"/>
          </a:effectRef>
          <a:fontRef idx="minor">
            <a:schemeClr val="dk1"/>
          </a:fontRef>
        </p:style>
        <p:txBody>
          <a:bodyPr/>
          <a:lstStyle/>
          <a:p>
            <a:r>
              <a:rPr lang="id-ID" dirty="0" smtClean="0">
                <a:solidFill>
                  <a:schemeClr val="tx1"/>
                </a:solidFill>
              </a:rPr>
              <a:t>KETEPATAN DIKSI</a:t>
            </a:r>
            <a:endParaRPr lang="id-ID" dirty="0">
              <a:solidFill>
                <a:schemeClr val="tx1"/>
              </a:solidFill>
            </a:endParaRPr>
          </a:p>
        </p:txBody>
      </p:sp>
      <p:sp>
        <p:nvSpPr>
          <p:cNvPr id="6" name="Footer Placeholder 5"/>
          <p:cNvSpPr>
            <a:spLocks noGrp="1"/>
          </p:cNvSpPr>
          <p:nvPr>
            <p:ph type="ftr" sz="quarter" idx="11"/>
          </p:nvPr>
        </p:nvSpPr>
        <p:spPr>
          <a:xfrm>
            <a:off x="747706"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85786" y="214290"/>
            <a:ext cx="1214446" cy="1214446"/>
          </a:xfrm>
          <a:prstGeom prst="rect">
            <a:avLst/>
          </a:prstGeom>
        </p:spPr>
      </p:pic>
      <p:sp>
        <p:nvSpPr>
          <p:cNvPr id="8" name="TextBox 7"/>
          <p:cNvSpPr txBox="1"/>
          <p:nvPr/>
        </p:nvSpPr>
        <p:spPr>
          <a:xfrm>
            <a:off x="746268" y="1746682"/>
            <a:ext cx="785818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defTabSz="122238">
              <a:lnSpc>
                <a:spcPct val="90000"/>
              </a:lnSpc>
            </a:pPr>
            <a:r>
              <a:rPr lang="en-US" sz="2000" b="1" dirty="0" smtClean="0"/>
              <a:t>Kata </a:t>
            </a:r>
            <a:r>
              <a:rPr lang="en-US" sz="2000" b="1" dirty="0" err="1" smtClean="0"/>
              <a:t>Umum</a:t>
            </a:r>
            <a:r>
              <a:rPr lang="en-US" sz="2000" b="1" dirty="0" smtClean="0"/>
              <a:t> </a:t>
            </a:r>
            <a:r>
              <a:rPr lang="en-US" sz="2000" b="1" dirty="0" err="1" smtClean="0"/>
              <a:t>dan</a:t>
            </a:r>
            <a:r>
              <a:rPr lang="en-US" sz="2000" b="1" dirty="0" smtClean="0"/>
              <a:t> Kata </a:t>
            </a:r>
            <a:r>
              <a:rPr lang="en-US" sz="2000" b="1" dirty="0" err="1" smtClean="0"/>
              <a:t>Khusus</a:t>
            </a:r>
            <a:endParaRPr lang="en-US" sz="2000" b="1" dirty="0" smtClean="0"/>
          </a:p>
          <a:p>
            <a:pPr algn="just" defTabSz="122238">
              <a:lnSpc>
                <a:spcPct val="90000"/>
              </a:lnSpc>
            </a:pPr>
            <a:r>
              <a:rPr lang="id-ID" sz="2000" dirty="0" smtClean="0"/>
              <a:t>Kata umum dibedakan dari kata khusus berdasarkan ruang lingkupnya. Makin luas ruang lingkup suatu kata, makin umum sifatnya. Sebaliknya, makin sempit ruang lingkupnya makin khusus sifatnya. Contoh: ikan (kata umum), mujair, tawes, gurame, lele, sepat, tuna, kakap, dll. (kata khusus).</a:t>
            </a:r>
            <a:endParaRPr lang="en-US" sz="2000" dirty="0" smtClean="0"/>
          </a:p>
          <a:p>
            <a:pPr algn="just">
              <a:lnSpc>
                <a:spcPct val="90000"/>
              </a:lnSpc>
            </a:pPr>
            <a:endParaRPr lang="id-ID" sz="2000" dirty="0" smtClean="0"/>
          </a:p>
        </p:txBody>
      </p:sp>
      <p:sp>
        <p:nvSpPr>
          <p:cNvPr id="9"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
        <p:nvSpPr>
          <p:cNvPr id="10" name="Title 1"/>
          <p:cNvSpPr txBox="1">
            <a:spLocks/>
          </p:cNvSpPr>
          <p:nvPr/>
        </p:nvSpPr>
        <p:spPr>
          <a:xfrm>
            <a:off x="685800" y="142853"/>
            <a:ext cx="7846640" cy="135732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sz="3600" dirty="0">
                <a:solidFill>
                  <a:schemeClr val="tx1"/>
                </a:solidFill>
              </a:rPr>
              <a:t>KETEPATAN DIKSI</a:t>
            </a:r>
          </a:p>
        </p:txBody>
      </p:sp>
      <p:pic>
        <p:nvPicPr>
          <p:cNvPr id="11" name="Picture 10" descr="LOGO TELKOM UNIV.png"/>
          <p:cNvPicPr>
            <a:picLocks noChangeAspect="1"/>
          </p:cNvPicPr>
          <p:nvPr/>
        </p:nvPicPr>
        <p:blipFill>
          <a:blip r:embed="rId2"/>
          <a:stretch>
            <a:fillRect/>
          </a:stretch>
        </p:blipFill>
        <p:spPr>
          <a:xfrm>
            <a:off x="765266" y="198330"/>
            <a:ext cx="1214446" cy="1214446"/>
          </a:xfrm>
          <a:prstGeom prst="rect">
            <a:avLst/>
          </a:prstGeom>
        </p:spPr>
      </p:pic>
    </p:spTree>
    <p:extLst>
      <p:ext uri="{BB962C8B-B14F-4D97-AF65-F5344CB8AC3E}">
        <p14:creationId xmlns:p14="http://schemas.microsoft.com/office/powerpoint/2010/main" val="3962986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76268"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sp>
        <p:nvSpPr>
          <p:cNvPr id="8" name="TextBox 7"/>
          <p:cNvSpPr txBox="1"/>
          <p:nvPr/>
        </p:nvSpPr>
        <p:spPr>
          <a:xfrm>
            <a:off x="625769" y="1628795"/>
            <a:ext cx="7858180" cy="48628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ct val="90000"/>
              </a:lnSpc>
            </a:pPr>
            <a:r>
              <a:rPr lang="id-ID" sz="2000" b="1" dirty="0" smtClean="0"/>
              <a:t>Kata Konkret dan Kata Abstrak</a:t>
            </a:r>
            <a:r>
              <a:rPr lang="id-ID" sz="2000" dirty="0" smtClean="0"/>
              <a:t>:</a:t>
            </a:r>
          </a:p>
          <a:p>
            <a:pPr algn="just">
              <a:lnSpc>
                <a:spcPct val="90000"/>
              </a:lnSpc>
            </a:pPr>
            <a:r>
              <a:rPr lang="id-ID" sz="2000" dirty="0" smtClean="0"/>
              <a:t>Kata yang acuannya semakin mudah diserap panca indra disebut kata konkret</a:t>
            </a:r>
            <a:r>
              <a:rPr lang="id-ID" sz="2000" dirty="0" smtClean="0">
                <a:sym typeface="Wingdings" pitchFamily="2" charset="2"/>
              </a:rPr>
              <a:t>.Misalnya, </a:t>
            </a:r>
            <a:r>
              <a:rPr lang="id-ID" sz="2000" i="1" dirty="0" smtClean="0">
                <a:sym typeface="Wingdings" pitchFamily="2" charset="2"/>
              </a:rPr>
              <a:t>meja, rumah, mobil, dll. </a:t>
            </a:r>
            <a:r>
              <a:rPr lang="id-ID" sz="2000" dirty="0" smtClean="0">
                <a:sym typeface="Wingdings" pitchFamily="2" charset="2"/>
              </a:rPr>
              <a:t>Sebaliknya, sebuah kata tidak mudah diserap pancaindra disebut kata abstrak.Misalnya, </a:t>
            </a:r>
            <a:r>
              <a:rPr lang="id-ID" sz="2000" i="1" dirty="0" smtClean="0">
                <a:sym typeface="Wingdings" pitchFamily="2" charset="2"/>
              </a:rPr>
              <a:t>ide</a:t>
            </a:r>
            <a:r>
              <a:rPr lang="id-ID" sz="2000" dirty="0" smtClean="0">
                <a:sym typeface="Wingdings" pitchFamily="2" charset="2"/>
              </a:rPr>
              <a:t>, </a:t>
            </a:r>
            <a:r>
              <a:rPr lang="id-ID" sz="2000" i="1" dirty="0" smtClean="0">
                <a:sym typeface="Wingdings" pitchFamily="2" charset="2"/>
              </a:rPr>
              <a:t>gagasan, kesibukan, keinginan, angan-angan, kehendak, dll.</a:t>
            </a:r>
            <a:endParaRPr lang="id-ID" sz="2000" dirty="0" smtClean="0"/>
          </a:p>
          <a:p>
            <a:pPr algn="just">
              <a:lnSpc>
                <a:spcPct val="90000"/>
              </a:lnSpc>
            </a:pPr>
            <a:endParaRPr lang="id-ID" sz="2000" dirty="0" smtClean="0"/>
          </a:p>
          <a:p>
            <a:pPr algn="just"/>
            <a:endParaRPr lang="id-ID" sz="2000" b="1" dirty="0" smtClean="0"/>
          </a:p>
          <a:p>
            <a:pPr algn="just"/>
            <a:r>
              <a:rPr lang="id-ID" sz="2000" b="1" dirty="0" smtClean="0"/>
              <a:t>Sinonim</a:t>
            </a:r>
          </a:p>
          <a:p>
            <a:pPr algn="just">
              <a:lnSpc>
                <a:spcPct val="90000"/>
              </a:lnSpc>
            </a:pPr>
            <a:r>
              <a:rPr lang="id-ID" sz="2000" dirty="0" smtClean="0"/>
              <a:t>Sinonim adalah dua kata atau lebih yang pada asasnya mempunyai makna yang sama, tetapi entuknya berlainan.Kesinoniman kata tidaklah mutlak hanya ada kesamaan atau kemiripan. </a:t>
            </a:r>
          </a:p>
          <a:p>
            <a:pPr algn="just">
              <a:lnSpc>
                <a:spcPct val="90000"/>
              </a:lnSpc>
            </a:pPr>
            <a:r>
              <a:rPr lang="id-ID" sz="2000" dirty="0" smtClean="0"/>
              <a:t>Misalnya:</a:t>
            </a:r>
          </a:p>
          <a:p>
            <a:pPr algn="just">
              <a:lnSpc>
                <a:spcPct val="90000"/>
              </a:lnSpc>
            </a:pPr>
            <a:r>
              <a:rPr lang="id-ID" sz="2000" i="1" dirty="0" smtClean="0"/>
              <a:t>agung, besar, raya</a:t>
            </a:r>
          </a:p>
          <a:p>
            <a:pPr algn="just">
              <a:lnSpc>
                <a:spcPct val="90000"/>
              </a:lnSpc>
            </a:pPr>
            <a:r>
              <a:rPr lang="id-ID" sz="2000" i="1" dirty="0" smtClean="0"/>
              <a:t>mati, mangkat. wafat, meninggal</a:t>
            </a:r>
          </a:p>
          <a:p>
            <a:pPr algn="just">
              <a:lnSpc>
                <a:spcPct val="90000"/>
              </a:lnSpc>
            </a:pPr>
            <a:endParaRPr lang="id-ID" sz="2000" dirty="0"/>
          </a:p>
          <a:p>
            <a:pPr algn="just">
              <a:lnSpc>
                <a:spcPct val="90000"/>
              </a:lnSpc>
            </a:pPr>
            <a:endParaRPr lang="id-ID" sz="2000" dirty="0" smtClean="0"/>
          </a:p>
          <a:p>
            <a:pPr algn="just">
              <a:lnSpc>
                <a:spcPct val="90000"/>
              </a:lnSpc>
            </a:pPr>
            <a:endParaRPr lang="id-ID" sz="2000" dirty="0"/>
          </a:p>
        </p:txBody>
      </p:sp>
      <p:sp>
        <p:nvSpPr>
          <p:cNvPr id="7"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
        <p:nvSpPr>
          <p:cNvPr id="10" name="Title 1"/>
          <p:cNvSpPr txBox="1">
            <a:spLocks/>
          </p:cNvSpPr>
          <p:nvPr/>
        </p:nvSpPr>
        <p:spPr>
          <a:xfrm>
            <a:off x="685800" y="142853"/>
            <a:ext cx="7846640" cy="135732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sz="3600" dirty="0">
                <a:solidFill>
                  <a:schemeClr val="tx1"/>
                </a:solidFill>
              </a:rPr>
              <a:t>KETEPATAN DIKSI</a:t>
            </a:r>
          </a:p>
        </p:txBody>
      </p:sp>
      <p:pic>
        <p:nvPicPr>
          <p:cNvPr id="11" name="Picture 10" descr="LOGO TELKOM UNIV.png"/>
          <p:cNvPicPr>
            <a:picLocks noChangeAspect="1"/>
          </p:cNvPicPr>
          <p:nvPr/>
        </p:nvPicPr>
        <p:blipFill>
          <a:blip r:embed="rId2"/>
          <a:stretch>
            <a:fillRect/>
          </a:stretch>
        </p:blipFill>
        <p:spPr>
          <a:xfrm>
            <a:off x="765266" y="198330"/>
            <a:ext cx="1214446" cy="1214446"/>
          </a:xfrm>
          <a:prstGeom prst="rect">
            <a:avLst/>
          </a:prstGeom>
        </p:spPr>
      </p:pic>
    </p:spTree>
    <p:extLst>
      <p:ext uri="{BB962C8B-B14F-4D97-AF65-F5344CB8AC3E}">
        <p14:creationId xmlns:p14="http://schemas.microsoft.com/office/powerpoint/2010/main" val="407786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357322"/>
          </a:xfrm>
        </p:spPr>
        <p:style>
          <a:lnRef idx="2">
            <a:schemeClr val="dk1"/>
          </a:lnRef>
          <a:fillRef idx="1">
            <a:schemeClr val="lt1"/>
          </a:fillRef>
          <a:effectRef idx="0">
            <a:schemeClr val="dk1"/>
          </a:effectRef>
          <a:fontRef idx="minor">
            <a:schemeClr val="dk1"/>
          </a:fontRef>
        </p:style>
        <p:txBody>
          <a:bodyPr/>
          <a:lstStyle/>
          <a:p>
            <a:r>
              <a:rPr lang="id-ID" dirty="0" smtClean="0">
                <a:solidFill>
                  <a:schemeClr val="tx1"/>
                </a:solidFill>
              </a:rPr>
              <a:t>KESESUAIAN DIKSI</a:t>
            </a:r>
            <a:endParaRPr lang="id-ID" dirty="0">
              <a:solidFill>
                <a:schemeClr val="tx1"/>
              </a:solidFill>
            </a:endParaRPr>
          </a:p>
        </p:txBody>
      </p:sp>
      <p:sp>
        <p:nvSpPr>
          <p:cNvPr id="6" name="Footer Placeholder 5"/>
          <p:cNvSpPr>
            <a:spLocks noGrp="1"/>
          </p:cNvSpPr>
          <p:nvPr>
            <p:ph type="ftr" sz="quarter" idx="11"/>
          </p:nvPr>
        </p:nvSpPr>
        <p:spPr>
          <a:xfrm>
            <a:off x="747706"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55576" y="214290"/>
            <a:ext cx="1214446" cy="1214446"/>
          </a:xfrm>
          <a:prstGeom prst="rect">
            <a:avLst/>
          </a:prstGeom>
        </p:spPr>
      </p:pic>
      <p:pic>
        <p:nvPicPr>
          <p:cNvPr id="7" name="Picture 6" descr="jawaban-anak-sd.jpg"/>
          <p:cNvPicPr>
            <a:picLocks noChangeAspect="1"/>
          </p:cNvPicPr>
          <p:nvPr/>
        </p:nvPicPr>
        <p:blipFill>
          <a:blip r:embed="rId3"/>
          <a:stretch>
            <a:fillRect/>
          </a:stretch>
        </p:blipFill>
        <p:spPr>
          <a:xfrm>
            <a:off x="642910" y="1643050"/>
            <a:ext cx="4492137" cy="4520301"/>
          </a:xfrm>
          <a:prstGeom prst="rect">
            <a:avLst/>
          </a:prstGeom>
        </p:spPr>
      </p:pic>
      <p:sp>
        <p:nvSpPr>
          <p:cNvPr id="9" name="Right Arrow 8"/>
          <p:cNvSpPr/>
          <p:nvPr/>
        </p:nvSpPr>
        <p:spPr>
          <a:xfrm>
            <a:off x="5072066" y="3571876"/>
            <a:ext cx="114300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6286512" y="3714752"/>
            <a:ext cx="142876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000" dirty="0" smtClean="0"/>
              <a:t>Sesuaikah</a:t>
            </a:r>
            <a:endParaRPr lang="id-ID" sz="2000" dirty="0"/>
          </a:p>
        </p:txBody>
      </p:sp>
      <p:sp>
        <p:nvSpPr>
          <p:cNvPr id="11" name="Rectangle 10"/>
          <p:cNvSpPr/>
          <p:nvPr/>
        </p:nvSpPr>
        <p:spPr>
          <a:xfrm>
            <a:off x="7710071" y="3429000"/>
            <a:ext cx="505267" cy="923330"/>
          </a:xfrm>
          <a:prstGeom prst="rect">
            <a:avLst/>
          </a:prstGeom>
          <a:noFill/>
        </p:spPr>
        <p:txBody>
          <a:bodyPr wrap="non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3"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4256890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a:solidFill>
                  <a:schemeClr val="tx1"/>
                </a:solidFill>
              </a:rPr>
              <a:t>KESESUAIAN DIKSI</a:t>
            </a:r>
          </a:p>
        </p:txBody>
      </p:sp>
      <p:sp>
        <p:nvSpPr>
          <p:cNvPr id="6" name="Footer Placeholder 5"/>
          <p:cNvSpPr>
            <a:spLocks noGrp="1"/>
          </p:cNvSpPr>
          <p:nvPr>
            <p:ph type="ftr" sz="quarter" idx="11"/>
          </p:nvPr>
        </p:nvSpPr>
        <p:spPr>
          <a:xfrm>
            <a:off x="819144"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55576" y="142852"/>
            <a:ext cx="928694" cy="928694"/>
          </a:xfrm>
          <a:prstGeom prst="rect">
            <a:avLst/>
          </a:prstGeom>
        </p:spPr>
      </p:pic>
      <p:sp>
        <p:nvSpPr>
          <p:cNvPr id="9" name="Right Arrow 8"/>
          <p:cNvSpPr/>
          <p:nvPr/>
        </p:nvSpPr>
        <p:spPr>
          <a:xfrm>
            <a:off x="4071934" y="3571876"/>
            <a:ext cx="114300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5286380" y="3714752"/>
            <a:ext cx="142876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000" dirty="0" smtClean="0"/>
              <a:t>Sesuaikah</a:t>
            </a:r>
            <a:endParaRPr lang="id-ID" sz="2000" dirty="0"/>
          </a:p>
        </p:txBody>
      </p:sp>
      <p:sp>
        <p:nvSpPr>
          <p:cNvPr id="11" name="Rectangle 10"/>
          <p:cNvSpPr/>
          <p:nvPr/>
        </p:nvSpPr>
        <p:spPr>
          <a:xfrm>
            <a:off x="6638501" y="3429000"/>
            <a:ext cx="505267" cy="923330"/>
          </a:xfrm>
          <a:prstGeom prst="rect">
            <a:avLst/>
          </a:prstGeom>
          <a:noFill/>
        </p:spPr>
        <p:txBody>
          <a:bodyPr wrap="non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2" name="Picture 11" descr="SMS TDK SOPAN 2.jpg"/>
          <p:cNvPicPr>
            <a:picLocks noChangeAspect="1"/>
          </p:cNvPicPr>
          <p:nvPr/>
        </p:nvPicPr>
        <p:blipFill>
          <a:blip r:embed="rId3"/>
          <a:stretch>
            <a:fillRect/>
          </a:stretch>
        </p:blipFill>
        <p:spPr>
          <a:xfrm>
            <a:off x="928662" y="1285884"/>
            <a:ext cx="3055551" cy="5143512"/>
          </a:xfrm>
          <a:prstGeom prst="rect">
            <a:avLst/>
          </a:prstGeom>
        </p:spPr>
      </p:pic>
      <p:sp>
        <p:nvSpPr>
          <p:cNvPr id="13"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1500456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a:solidFill>
                  <a:schemeClr val="tx1"/>
                </a:solidFill>
              </a:rPr>
              <a:t>KESESUAIAN DIKSI</a:t>
            </a:r>
          </a:p>
        </p:txBody>
      </p:sp>
      <p:sp>
        <p:nvSpPr>
          <p:cNvPr id="6" name="Footer Placeholder 5"/>
          <p:cNvSpPr>
            <a:spLocks noGrp="1"/>
          </p:cNvSpPr>
          <p:nvPr>
            <p:ph type="ftr" sz="quarter" idx="11"/>
          </p:nvPr>
        </p:nvSpPr>
        <p:spPr>
          <a:xfrm>
            <a:off x="747706"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62986" y="142852"/>
            <a:ext cx="928694" cy="928694"/>
          </a:xfrm>
          <a:prstGeom prst="rect">
            <a:avLst/>
          </a:prstGeom>
        </p:spPr>
      </p:pic>
      <p:sp>
        <p:nvSpPr>
          <p:cNvPr id="9" name="Right Arrow 8"/>
          <p:cNvSpPr/>
          <p:nvPr/>
        </p:nvSpPr>
        <p:spPr>
          <a:xfrm>
            <a:off x="5572132" y="3571876"/>
            <a:ext cx="114300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6786578" y="3714752"/>
            <a:ext cx="150019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000" dirty="0" smtClean="0"/>
              <a:t>Sesuaikah</a:t>
            </a:r>
            <a:endParaRPr lang="id-ID" sz="2000" dirty="0"/>
          </a:p>
        </p:txBody>
      </p:sp>
      <p:sp>
        <p:nvSpPr>
          <p:cNvPr id="11" name="Rectangle 10"/>
          <p:cNvSpPr/>
          <p:nvPr/>
        </p:nvSpPr>
        <p:spPr>
          <a:xfrm>
            <a:off x="8138699" y="3429000"/>
            <a:ext cx="505267" cy="923330"/>
          </a:xfrm>
          <a:prstGeom prst="rect">
            <a:avLst/>
          </a:prstGeom>
          <a:noFill/>
        </p:spPr>
        <p:txBody>
          <a:bodyPr wrap="non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SMS TDK SOPAN.jpg"/>
          <p:cNvPicPr>
            <a:picLocks noChangeAspect="1"/>
          </p:cNvPicPr>
          <p:nvPr/>
        </p:nvPicPr>
        <p:blipFill>
          <a:blip r:embed="rId3"/>
          <a:stretch>
            <a:fillRect/>
          </a:stretch>
        </p:blipFill>
        <p:spPr>
          <a:xfrm>
            <a:off x="0" y="2285992"/>
            <a:ext cx="5572132" cy="3201429"/>
          </a:xfrm>
          <a:prstGeom prst="rect">
            <a:avLst/>
          </a:prstGeom>
        </p:spPr>
      </p:pic>
      <p:sp>
        <p:nvSpPr>
          <p:cNvPr id="12"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3323182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a:solidFill>
                  <a:schemeClr val="tx1"/>
                </a:solidFill>
              </a:rPr>
              <a:t>KESESUAIAN DIKSI</a:t>
            </a:r>
          </a:p>
        </p:txBody>
      </p:sp>
      <p:sp>
        <p:nvSpPr>
          <p:cNvPr id="6" name="Footer Placeholder 5"/>
          <p:cNvSpPr>
            <a:spLocks noGrp="1"/>
          </p:cNvSpPr>
          <p:nvPr>
            <p:ph type="ftr" sz="quarter" idx="11"/>
          </p:nvPr>
        </p:nvSpPr>
        <p:spPr>
          <a:xfrm>
            <a:off x="819144"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683568" y="142852"/>
            <a:ext cx="928694" cy="928694"/>
          </a:xfrm>
          <a:prstGeom prst="rect">
            <a:avLst/>
          </a:prstGeom>
        </p:spPr>
      </p:pic>
      <p:sp>
        <p:nvSpPr>
          <p:cNvPr id="9" name="Right Arrow 8"/>
          <p:cNvSpPr/>
          <p:nvPr/>
        </p:nvSpPr>
        <p:spPr>
          <a:xfrm>
            <a:off x="4857752" y="3357562"/>
            <a:ext cx="114300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6072198" y="3500438"/>
            <a:ext cx="142876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000" dirty="0" smtClean="0"/>
              <a:t>Sesuaikah</a:t>
            </a:r>
            <a:endParaRPr lang="id-ID" sz="2000" dirty="0"/>
          </a:p>
        </p:txBody>
      </p:sp>
      <p:sp>
        <p:nvSpPr>
          <p:cNvPr id="11" name="Rectangle 10"/>
          <p:cNvSpPr/>
          <p:nvPr/>
        </p:nvSpPr>
        <p:spPr>
          <a:xfrm>
            <a:off x="7424319" y="3214686"/>
            <a:ext cx="505267" cy="923330"/>
          </a:xfrm>
          <a:prstGeom prst="rect">
            <a:avLst/>
          </a:prstGeom>
          <a:noFill/>
        </p:spPr>
        <p:txBody>
          <a:bodyPr wrap="non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2" name="Picture 11" descr="SMS TDK SOPAN 3.jpg"/>
          <p:cNvPicPr>
            <a:picLocks noChangeAspect="1"/>
          </p:cNvPicPr>
          <p:nvPr/>
        </p:nvPicPr>
        <p:blipFill>
          <a:blip r:embed="rId3"/>
          <a:stretch>
            <a:fillRect/>
          </a:stretch>
        </p:blipFill>
        <p:spPr>
          <a:xfrm>
            <a:off x="1000100" y="1157811"/>
            <a:ext cx="3857652" cy="5200147"/>
          </a:xfrm>
          <a:prstGeom prst="rect">
            <a:avLst/>
          </a:prstGeom>
        </p:spPr>
      </p:pic>
      <p:sp>
        <p:nvSpPr>
          <p:cNvPr id="13"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2176030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a:solidFill>
                  <a:schemeClr val="tx1"/>
                </a:solidFill>
              </a:rPr>
              <a:t>KESESUAIAN DIKSI</a:t>
            </a:r>
          </a:p>
        </p:txBody>
      </p:sp>
      <p:sp>
        <p:nvSpPr>
          <p:cNvPr id="6" name="Footer Placeholder 5"/>
          <p:cNvSpPr>
            <a:spLocks noGrp="1"/>
          </p:cNvSpPr>
          <p:nvPr>
            <p:ph type="ftr" sz="quarter" idx="11"/>
          </p:nvPr>
        </p:nvSpPr>
        <p:spPr>
          <a:xfrm>
            <a:off x="747706"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683568" y="142852"/>
            <a:ext cx="928694" cy="928694"/>
          </a:xfrm>
          <a:prstGeom prst="rect">
            <a:avLst/>
          </a:prstGeom>
        </p:spPr>
      </p:pic>
      <p:sp>
        <p:nvSpPr>
          <p:cNvPr id="9" name="Right Arrow 8"/>
          <p:cNvSpPr/>
          <p:nvPr/>
        </p:nvSpPr>
        <p:spPr>
          <a:xfrm>
            <a:off x="4857752" y="3357562"/>
            <a:ext cx="114300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6072198" y="3500438"/>
            <a:ext cx="150019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000" dirty="0" smtClean="0"/>
              <a:t>Sesuaikah</a:t>
            </a:r>
            <a:endParaRPr lang="id-ID" sz="2000" dirty="0"/>
          </a:p>
        </p:txBody>
      </p:sp>
      <p:sp>
        <p:nvSpPr>
          <p:cNvPr id="11" name="Rectangle 10"/>
          <p:cNvSpPr/>
          <p:nvPr/>
        </p:nvSpPr>
        <p:spPr>
          <a:xfrm>
            <a:off x="7424319" y="3214686"/>
            <a:ext cx="505267" cy="923330"/>
          </a:xfrm>
          <a:prstGeom prst="rect">
            <a:avLst/>
          </a:prstGeom>
          <a:noFill/>
        </p:spPr>
        <p:txBody>
          <a:bodyPr wrap="non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SMS TDK SOPAN 4.jpg"/>
          <p:cNvPicPr>
            <a:picLocks noChangeAspect="1"/>
          </p:cNvPicPr>
          <p:nvPr/>
        </p:nvPicPr>
        <p:blipFill>
          <a:blip r:embed="rId3"/>
          <a:stretch>
            <a:fillRect/>
          </a:stretch>
        </p:blipFill>
        <p:spPr>
          <a:xfrm>
            <a:off x="1357290" y="1142984"/>
            <a:ext cx="3220443" cy="5286388"/>
          </a:xfrm>
          <a:prstGeom prst="rect">
            <a:avLst/>
          </a:prstGeom>
        </p:spPr>
      </p:pic>
      <p:sp>
        <p:nvSpPr>
          <p:cNvPr id="14"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3447728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a:solidFill>
                  <a:schemeClr val="tx1"/>
                </a:solidFill>
              </a:rPr>
              <a:t>KESESUAIAN DIKSI</a:t>
            </a:r>
          </a:p>
        </p:txBody>
      </p:sp>
      <p:sp>
        <p:nvSpPr>
          <p:cNvPr id="6" name="Footer Placeholder 5"/>
          <p:cNvSpPr>
            <a:spLocks noGrp="1"/>
          </p:cNvSpPr>
          <p:nvPr>
            <p:ph type="ftr" sz="quarter" idx="11"/>
          </p:nvPr>
        </p:nvSpPr>
        <p:spPr>
          <a:xfrm>
            <a:off x="747706"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683568" y="142852"/>
            <a:ext cx="928694" cy="928694"/>
          </a:xfrm>
          <a:prstGeom prst="rect">
            <a:avLst/>
          </a:prstGeom>
        </p:spPr>
      </p:pic>
      <p:sp>
        <p:nvSpPr>
          <p:cNvPr id="12" name="TextBox 11"/>
          <p:cNvSpPr txBox="1"/>
          <p:nvPr/>
        </p:nvSpPr>
        <p:spPr>
          <a:xfrm>
            <a:off x="714348" y="1500174"/>
            <a:ext cx="7786742"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d-ID" sz="2400" dirty="0" smtClean="0"/>
              <a:t>Persyaratan kesesuaian diksi adalah sebagai berikut.</a:t>
            </a:r>
          </a:p>
          <a:p>
            <a:pPr marL="342900" indent="-342900">
              <a:buAutoNum type="arabicPeriod"/>
            </a:pPr>
            <a:r>
              <a:rPr lang="id-ID" sz="2400" dirty="0" smtClean="0"/>
              <a:t>Hindarilah bahasa atau unsur substandar (tidak baku) dalam situasi formal.</a:t>
            </a:r>
          </a:p>
          <a:p>
            <a:pPr marL="342900" indent="-342900">
              <a:buAutoNum type="arabicPeriod"/>
            </a:pPr>
            <a:r>
              <a:rPr lang="id-ID" sz="2400" dirty="0" smtClean="0"/>
              <a:t>Gunakanlah kata-kata ilmiah dalam situasi yang khusus saja. Dalam situasi umum hendaknya menggunakan kata-kata populer.</a:t>
            </a:r>
          </a:p>
          <a:p>
            <a:pPr marL="342900" indent="-342900">
              <a:buAutoNum type="arabicPeriod"/>
            </a:pPr>
            <a:r>
              <a:rPr lang="id-ID" sz="2400" dirty="0" smtClean="0"/>
              <a:t>Hindarilah jargon dalam tulisan untuk pembaca umum.</a:t>
            </a:r>
          </a:p>
          <a:p>
            <a:pPr marL="342900" indent="-342900">
              <a:buAutoNum type="arabicPeriod"/>
            </a:pPr>
            <a:r>
              <a:rPr lang="id-ID" sz="2400" dirty="0" smtClean="0"/>
              <a:t>Hindarilah pemakaian kata-kata </a:t>
            </a:r>
            <a:r>
              <a:rPr lang="id-ID" sz="2400" i="1" dirty="0" smtClean="0"/>
              <a:t>slang</a:t>
            </a:r>
            <a:r>
              <a:rPr lang="id-ID" sz="2400" dirty="0" smtClean="0"/>
              <a:t>.</a:t>
            </a:r>
          </a:p>
          <a:p>
            <a:pPr marL="342900" indent="-342900">
              <a:buAutoNum type="arabicPeriod"/>
            </a:pPr>
            <a:r>
              <a:rPr lang="id-ID" sz="2400" dirty="0" smtClean="0"/>
              <a:t>Hindarilah kata-kata percakapan.</a:t>
            </a:r>
          </a:p>
          <a:p>
            <a:pPr marL="342900" indent="-342900">
              <a:buAutoNum type="arabicPeriod"/>
            </a:pPr>
            <a:r>
              <a:rPr lang="id-ID" sz="2400" dirty="0" smtClean="0"/>
              <a:t>Hindarilah penggunaan idiom.</a:t>
            </a:r>
          </a:p>
        </p:txBody>
      </p:sp>
      <p:sp>
        <p:nvSpPr>
          <p:cNvPr id="7"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1788949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a:solidFill>
                  <a:schemeClr val="tx1"/>
                </a:solidFill>
              </a:rPr>
              <a:t>KESESUAIAN DIKSI</a:t>
            </a:r>
          </a:p>
        </p:txBody>
      </p:sp>
      <p:sp>
        <p:nvSpPr>
          <p:cNvPr id="6" name="Footer Placeholder 5"/>
          <p:cNvSpPr>
            <a:spLocks noGrp="1"/>
          </p:cNvSpPr>
          <p:nvPr>
            <p:ph type="ftr" sz="quarter" idx="11"/>
          </p:nvPr>
        </p:nvSpPr>
        <p:spPr>
          <a:xfrm>
            <a:off x="676268"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683568" y="142852"/>
            <a:ext cx="928694" cy="928694"/>
          </a:xfrm>
          <a:prstGeom prst="rect">
            <a:avLst/>
          </a:prstGeom>
        </p:spPr>
      </p:pic>
      <p:sp>
        <p:nvSpPr>
          <p:cNvPr id="12" name="TextBox 11"/>
          <p:cNvSpPr txBox="1"/>
          <p:nvPr/>
        </p:nvSpPr>
        <p:spPr>
          <a:xfrm>
            <a:off x="642910" y="1488594"/>
            <a:ext cx="7786742" cy="4154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err="1" smtClean="0"/>
              <a:t>Kata</a:t>
            </a:r>
            <a:r>
              <a:rPr lang="en-US" sz="2400" dirty="0" smtClean="0"/>
              <a:t> </a:t>
            </a:r>
            <a:r>
              <a:rPr lang="id-ID" sz="2400" dirty="0" smtClean="0"/>
              <a:t>ilmiah:</a:t>
            </a:r>
          </a:p>
          <a:p>
            <a:r>
              <a:rPr lang="id-ID" sz="2400" dirty="0" smtClean="0"/>
              <a:t>Hanya dikenal dan dipergunakan secara terbatas dalam kesempatan-kesempatan tertentu</a:t>
            </a:r>
            <a:r>
              <a:rPr lang="en-US" sz="2400" dirty="0" smtClean="0"/>
              <a:t> (</a:t>
            </a:r>
            <a:r>
              <a:rPr lang="en-US" sz="2400" dirty="0" err="1" smtClean="0"/>
              <a:t>oleh</a:t>
            </a:r>
            <a:r>
              <a:rPr lang="en-US" sz="2400" dirty="0" smtClean="0"/>
              <a:t> </a:t>
            </a:r>
            <a:r>
              <a:rPr lang="id-ID" sz="2400" dirty="0" smtClean="0"/>
              <a:t>ilmuwan atau kelompok profesi tertentu dalam makalah atau perbincangan khusus</a:t>
            </a:r>
            <a:r>
              <a:rPr lang="en-US" sz="2400" dirty="0" smtClean="0"/>
              <a:t>).</a:t>
            </a:r>
            <a:r>
              <a:rPr lang="id-ID" sz="2400" dirty="0" smtClean="0"/>
              <a:t> Contoh: autosugesti, premium, kuantitatif.</a:t>
            </a:r>
          </a:p>
          <a:p>
            <a:endParaRPr lang="id-ID" sz="2400" dirty="0"/>
          </a:p>
          <a:p>
            <a:r>
              <a:rPr lang="id-ID" sz="2400" dirty="0" smtClean="0"/>
              <a:t>Kata populer:</a:t>
            </a:r>
          </a:p>
          <a:p>
            <a:r>
              <a:rPr lang="id-ID" sz="2400" dirty="0" smtClean="0"/>
              <a:t>Dipergunakan pada berbagai kesempatan dalam komunikasi sehari-hari di semua lapisan masyarakat. Contoh: saran diri, bensin, jumlah.</a:t>
            </a:r>
          </a:p>
          <a:p>
            <a:endParaRPr lang="en-US" sz="2400" dirty="0" smtClean="0"/>
          </a:p>
          <a:p>
            <a:endParaRPr lang="id-ID" sz="2400" dirty="0"/>
          </a:p>
        </p:txBody>
      </p:sp>
      <p:sp>
        <p:nvSpPr>
          <p:cNvPr id="7"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950022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14"/>
            <a:ext cx="7772400" cy="1000131"/>
          </a:xfrm>
        </p:spPr>
        <p:style>
          <a:lnRef idx="2">
            <a:schemeClr val="dk1"/>
          </a:lnRef>
          <a:fillRef idx="1">
            <a:schemeClr val="lt1"/>
          </a:fillRef>
          <a:effectRef idx="0">
            <a:schemeClr val="dk1"/>
          </a:effectRef>
          <a:fontRef idx="minor">
            <a:schemeClr val="dk1"/>
          </a:fontRef>
        </p:style>
        <p:txBody>
          <a:bodyPr/>
          <a:lstStyle/>
          <a:p>
            <a:r>
              <a:rPr lang="id-ID" dirty="0">
                <a:solidFill>
                  <a:schemeClr val="tx1"/>
                </a:solidFill>
              </a:rPr>
              <a:t>KESESUAIAN DIKSI</a:t>
            </a:r>
            <a:endParaRPr lang="id-ID" b="1" dirty="0">
              <a:solidFill>
                <a:schemeClr val="tx1"/>
              </a:solidFill>
            </a:endParaRPr>
          </a:p>
        </p:txBody>
      </p:sp>
      <p:sp>
        <p:nvSpPr>
          <p:cNvPr id="6" name="Footer Placeholder 5"/>
          <p:cNvSpPr>
            <a:spLocks noGrp="1"/>
          </p:cNvSpPr>
          <p:nvPr>
            <p:ph type="ftr" sz="quarter" idx="11"/>
          </p:nvPr>
        </p:nvSpPr>
        <p:spPr>
          <a:xfrm>
            <a:off x="676268"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55576" y="142852"/>
            <a:ext cx="928694" cy="928694"/>
          </a:xfrm>
          <a:prstGeom prst="rect">
            <a:avLst/>
          </a:prstGeom>
        </p:spPr>
      </p:pic>
      <p:sp>
        <p:nvSpPr>
          <p:cNvPr id="12" name="TextBox 11"/>
          <p:cNvSpPr txBox="1"/>
          <p:nvPr/>
        </p:nvSpPr>
        <p:spPr>
          <a:xfrm>
            <a:off x="714348" y="1230062"/>
            <a:ext cx="7786742" cy="47459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lgn="just" defTabSz="288925">
              <a:lnSpc>
                <a:spcPct val="90000"/>
              </a:lnSpc>
            </a:pPr>
            <a:r>
              <a:rPr lang="id-ID" sz="2400" dirty="0" smtClean="0"/>
              <a:t>Jargon</a:t>
            </a:r>
            <a:endParaRPr lang="en-US" sz="2000" dirty="0" smtClean="0"/>
          </a:p>
          <a:p>
            <a:pPr algn="just" defTabSz="288925">
              <a:lnSpc>
                <a:spcPct val="90000"/>
              </a:lnSpc>
            </a:pPr>
            <a:r>
              <a:rPr lang="id-ID" sz="2400" dirty="0" smtClean="0"/>
              <a:t>Kosakata khusus yang dibenarkan di bidang kehidupan (lingkungan tertentu). Jargon merupakan istilah yang berkonotasi khusus dalam lingkungan tertentu.</a:t>
            </a:r>
            <a:endParaRPr lang="en-US" sz="2400" dirty="0" smtClean="0"/>
          </a:p>
          <a:p>
            <a:pPr marL="457200" indent="-457200" algn="just" defTabSz="288925">
              <a:lnSpc>
                <a:spcPct val="90000"/>
              </a:lnSpc>
            </a:pPr>
            <a:endParaRPr lang="id-ID" sz="2400" dirty="0" smtClean="0"/>
          </a:p>
          <a:p>
            <a:pPr marL="457200" indent="-457200" algn="just" defTabSz="288925">
              <a:lnSpc>
                <a:spcPct val="90000"/>
              </a:lnSpc>
            </a:pPr>
            <a:r>
              <a:rPr lang="id-ID" sz="2400" dirty="0" smtClean="0"/>
              <a:t>Contoh: </a:t>
            </a:r>
          </a:p>
          <a:p>
            <a:pPr marL="457200" indent="-457200" algn="just" defTabSz="288925">
              <a:lnSpc>
                <a:spcPct val="90000"/>
              </a:lnSpc>
              <a:buAutoNum type="arabicPeriod"/>
            </a:pPr>
            <a:r>
              <a:rPr lang="id-ID" sz="2400" dirty="0" smtClean="0"/>
              <a:t>prik (suntik) </a:t>
            </a:r>
            <a:r>
              <a:rPr lang="id-ID" sz="2400" dirty="0" smtClean="0">
                <a:sym typeface="Wingdings" pitchFamily="2" charset="2"/>
              </a:rPr>
              <a:t> bidang kedokteran</a:t>
            </a:r>
            <a:r>
              <a:rPr lang="id-ID" sz="2400" dirty="0" smtClean="0"/>
              <a:t> </a:t>
            </a:r>
          </a:p>
          <a:p>
            <a:pPr marL="457200" indent="-457200" algn="just" defTabSz="288925">
              <a:lnSpc>
                <a:spcPct val="90000"/>
              </a:lnSpc>
              <a:buAutoNum type="arabicPeriod"/>
            </a:pPr>
            <a:r>
              <a:rPr lang="id-ID" sz="2400" dirty="0" smtClean="0"/>
              <a:t>Siap 86 (siap laksanakan) </a:t>
            </a:r>
            <a:r>
              <a:rPr lang="id-ID" sz="2400" dirty="0" smtClean="0">
                <a:sym typeface="Wingdings" pitchFamily="2" charset="2"/>
              </a:rPr>
              <a:t> bidang hukum/kepolisian</a:t>
            </a:r>
            <a:endParaRPr lang="id-ID" sz="2400" dirty="0" smtClean="0"/>
          </a:p>
          <a:p>
            <a:pPr marL="457200" indent="-457200" algn="just" defTabSz="288925">
              <a:lnSpc>
                <a:spcPct val="90000"/>
              </a:lnSpc>
              <a:buAutoNum type="arabicPeriod"/>
            </a:pPr>
            <a:r>
              <a:rPr lang="id-ID" sz="2400" dirty="0" smtClean="0"/>
              <a:t>apel washington (uang dollar), apel malang (uang lokal) </a:t>
            </a:r>
            <a:r>
              <a:rPr lang="id-ID" sz="2400" dirty="0" smtClean="0">
                <a:sym typeface="Wingdings" pitchFamily="2" charset="2"/>
              </a:rPr>
              <a:t> kasus korupsi Angelina Sondakh</a:t>
            </a:r>
            <a:endParaRPr lang="id-ID" sz="2400" dirty="0" smtClean="0"/>
          </a:p>
          <a:p>
            <a:pPr marL="457200" indent="-457200" algn="just" defTabSz="288925">
              <a:lnSpc>
                <a:spcPct val="90000"/>
              </a:lnSpc>
              <a:buAutoNum type="arabicPeriod"/>
            </a:pPr>
            <a:r>
              <a:rPr lang="id-ID" sz="2400" dirty="0" smtClean="0"/>
              <a:t>semangka (rupiah) </a:t>
            </a:r>
            <a:r>
              <a:rPr lang="id-ID" sz="2400" dirty="0" smtClean="0">
                <a:sym typeface="Wingdings" pitchFamily="2" charset="2"/>
              </a:rPr>
              <a:t> kasus korupsi Mindo Rosalina</a:t>
            </a:r>
          </a:p>
          <a:p>
            <a:pPr marL="457200" indent="-457200" algn="just" defTabSz="288925">
              <a:lnSpc>
                <a:spcPct val="90000"/>
              </a:lnSpc>
              <a:buAutoNum type="arabicPeriod"/>
            </a:pPr>
            <a:r>
              <a:rPr lang="id-ID" sz="2400" dirty="0" smtClean="0">
                <a:sym typeface="Wingdings" pitchFamily="2" charset="2"/>
              </a:rPr>
              <a:t>durian (uang)  kasus kemenakertrans I Nyoman Suisanaya</a:t>
            </a:r>
          </a:p>
          <a:p>
            <a:pPr marL="457200" indent="-457200" algn="just" defTabSz="288925">
              <a:lnSpc>
                <a:spcPct val="90000"/>
              </a:lnSpc>
              <a:buAutoNum type="arabicPeriod"/>
            </a:pPr>
            <a:r>
              <a:rPr lang="id-ID" sz="2400" dirty="0" smtClean="0">
                <a:sym typeface="Wingdings" pitchFamily="2" charset="2"/>
              </a:rPr>
              <a:t>pelumas (uang)  kasus Wisma Atlet Rossa</a:t>
            </a:r>
            <a:endParaRPr lang="en-US" sz="2400" dirty="0" smtClean="0"/>
          </a:p>
          <a:p>
            <a:pPr algn="just" defTabSz="288925">
              <a:lnSpc>
                <a:spcPct val="90000"/>
              </a:lnSpc>
            </a:pPr>
            <a:endParaRPr lang="en-US" sz="2400" dirty="0" smtClean="0"/>
          </a:p>
        </p:txBody>
      </p:sp>
      <p:sp>
        <p:nvSpPr>
          <p:cNvPr id="7"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2360643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2"/>
            <a:ext cx="7772400" cy="1470025"/>
          </a:xfrm>
        </p:spPr>
        <p:txBody>
          <a:bodyPr/>
          <a:lstStyle/>
          <a:p>
            <a:r>
              <a:rPr lang="id-ID" dirty="0" smtClean="0">
                <a:solidFill>
                  <a:schemeClr val="tx1"/>
                </a:solidFill>
              </a:rPr>
              <a:t>PILIHAN KATA (DIKSI)</a:t>
            </a:r>
            <a:endParaRPr lang="id-ID" dirty="0">
              <a:solidFill>
                <a:schemeClr val="tx1"/>
              </a:solidFill>
            </a:endParaRPr>
          </a:p>
        </p:txBody>
      </p:sp>
      <p:sp>
        <p:nvSpPr>
          <p:cNvPr id="3" name="Subtitle 2"/>
          <p:cNvSpPr>
            <a:spLocks noGrp="1"/>
          </p:cNvSpPr>
          <p:nvPr>
            <p:ph type="subTitle" idx="1"/>
          </p:nvPr>
        </p:nvSpPr>
        <p:spPr>
          <a:xfrm>
            <a:off x="928662" y="2357430"/>
            <a:ext cx="2214578" cy="714380"/>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r>
              <a:rPr lang="id-ID" dirty="0" smtClean="0">
                <a:solidFill>
                  <a:schemeClr val="tx1"/>
                </a:solidFill>
              </a:rPr>
              <a:t>PEMBAHASAN</a:t>
            </a:r>
            <a:endParaRPr lang="id-ID" dirty="0">
              <a:solidFill>
                <a:schemeClr val="tx1"/>
              </a:solidFill>
            </a:endParaRPr>
          </a:p>
        </p:txBody>
      </p:sp>
      <p:sp>
        <p:nvSpPr>
          <p:cNvPr id="6" name="Footer Placeholder 5"/>
          <p:cNvSpPr>
            <a:spLocks noGrp="1"/>
          </p:cNvSpPr>
          <p:nvPr>
            <p:ph type="ftr" sz="quarter" idx="11"/>
          </p:nvPr>
        </p:nvSpPr>
        <p:spPr>
          <a:xfrm>
            <a:off x="819144"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sp>
        <p:nvSpPr>
          <p:cNvPr id="5" name="Slide Number Placeholder 4"/>
          <p:cNvSpPr>
            <a:spLocks noGrp="1"/>
          </p:cNvSpPr>
          <p:nvPr>
            <p:ph type="sldNum" sz="quarter" idx="12"/>
          </p:nvPr>
        </p:nvSpPr>
        <p:spPr/>
        <p:txBody>
          <a:bodyPr/>
          <a:lstStyle/>
          <a:p>
            <a:fld id="{366BD701-8ACD-4BA7-BDC8-4CE4CD28ED2B}" type="slidenum">
              <a:rPr lang="id-ID" smtClean="0"/>
              <a:pPr/>
              <a:t>2</a:t>
            </a:fld>
            <a:endParaRPr lang="id-ID"/>
          </a:p>
        </p:txBody>
      </p:sp>
      <p:pic>
        <p:nvPicPr>
          <p:cNvPr id="4" name="Picture 3" descr="LOGO TELKOM UNIV.png"/>
          <p:cNvPicPr>
            <a:picLocks noChangeAspect="1"/>
          </p:cNvPicPr>
          <p:nvPr/>
        </p:nvPicPr>
        <p:blipFill>
          <a:blip r:embed="rId2"/>
          <a:stretch>
            <a:fillRect/>
          </a:stretch>
        </p:blipFill>
        <p:spPr>
          <a:xfrm>
            <a:off x="785786" y="285728"/>
            <a:ext cx="1214446" cy="1214446"/>
          </a:xfrm>
          <a:prstGeom prst="rect">
            <a:avLst/>
          </a:prstGeom>
        </p:spPr>
      </p:pic>
      <p:cxnSp>
        <p:nvCxnSpPr>
          <p:cNvPr id="9" name="Straight Arrow Connector 8"/>
          <p:cNvCxnSpPr>
            <a:stCxn id="3" idx="3"/>
            <a:endCxn id="12" idx="1"/>
          </p:cNvCxnSpPr>
          <p:nvPr/>
        </p:nvCxnSpPr>
        <p:spPr>
          <a:xfrm flipV="1">
            <a:off x="3143240" y="2000240"/>
            <a:ext cx="1714512"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3" idx="3"/>
            <a:endCxn id="13" idx="1"/>
          </p:cNvCxnSpPr>
          <p:nvPr/>
        </p:nvCxnSpPr>
        <p:spPr>
          <a:xfrm>
            <a:off x="3143240" y="2714620"/>
            <a:ext cx="1714512"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Subtitle 2"/>
          <p:cNvSpPr txBox="1">
            <a:spLocks/>
          </p:cNvSpPr>
          <p:nvPr/>
        </p:nvSpPr>
        <p:spPr>
          <a:xfrm>
            <a:off x="4857752" y="1643050"/>
            <a:ext cx="3071834" cy="71438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id-ID" sz="3200" dirty="0" smtClean="0">
                <a:solidFill>
                  <a:schemeClr val="tx1"/>
                </a:solidFill>
              </a:rPr>
              <a:t>KETEPATAN DIKSI</a:t>
            </a:r>
            <a:endParaRPr kumimoji="0" lang="id-ID"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txBox="1">
            <a:spLocks/>
          </p:cNvSpPr>
          <p:nvPr/>
        </p:nvSpPr>
        <p:spPr>
          <a:xfrm>
            <a:off x="4857752" y="2928934"/>
            <a:ext cx="3071834" cy="71438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id-ID" sz="3200" dirty="0" smtClean="0">
                <a:solidFill>
                  <a:schemeClr val="tx1"/>
                </a:solidFill>
              </a:rPr>
              <a:t>KESESUAIAN DIKSI</a:t>
            </a:r>
            <a:endParaRPr kumimoji="0" lang="id-ID"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Subtitle 2"/>
          <p:cNvSpPr txBox="1">
            <a:spLocks/>
          </p:cNvSpPr>
          <p:nvPr/>
        </p:nvSpPr>
        <p:spPr>
          <a:xfrm>
            <a:off x="928662" y="4357694"/>
            <a:ext cx="2214578" cy="85725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0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TUJUAN PEMBELAJARAN</a:t>
            </a:r>
            <a:endParaRPr kumimoji="0" lang="id-ID"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5" name="Straight Arrow Connector 14"/>
          <p:cNvCxnSpPr>
            <a:stCxn id="14" idx="3"/>
            <a:endCxn id="17" idx="1"/>
          </p:cNvCxnSpPr>
          <p:nvPr/>
        </p:nvCxnSpPr>
        <p:spPr>
          <a:xfrm>
            <a:off x="3143240" y="4786322"/>
            <a:ext cx="1714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Subtitle 2"/>
          <p:cNvSpPr txBox="1">
            <a:spLocks/>
          </p:cNvSpPr>
          <p:nvPr/>
        </p:nvSpPr>
        <p:spPr>
          <a:xfrm>
            <a:off x="4857752" y="4071942"/>
            <a:ext cx="3071834" cy="14287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p>
            <a:r>
              <a:rPr lang="id-ID" sz="2000" dirty="0" smtClean="0"/>
              <a:t>MAHASISWA MAMPU MEMILIH DAN MEMBENTUK KATA DENGAN BENAR</a:t>
            </a:r>
          </a:p>
        </p:txBody>
      </p:sp>
    </p:spTree>
    <p:extLst>
      <p:ext uri="{BB962C8B-B14F-4D97-AF65-F5344CB8AC3E}">
        <p14:creationId xmlns:p14="http://schemas.microsoft.com/office/powerpoint/2010/main" val="270920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ox(i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i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ox(i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4">
                                            <p:bg/>
                                          </p:spTgt>
                                        </p:tgtEl>
                                        <p:attrNameLst>
                                          <p:attrName>style.visibility</p:attrName>
                                        </p:attrNameLst>
                                      </p:cBhvr>
                                      <p:to>
                                        <p:strVal val="visible"/>
                                      </p:to>
                                    </p:set>
                                    <p:animEffect transition="in" filter="box(in)">
                                      <p:cBhvr>
                                        <p:cTn id="33" dur="500"/>
                                        <p:tgtEl>
                                          <p:spTgt spid="14">
                                            <p:bg/>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box(in)">
                                      <p:cBhvr>
                                        <p:cTn id="38" dur="500"/>
                                        <p:tgtEl>
                                          <p:spTgt spid="1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ox(in)">
                                      <p:cBhvr>
                                        <p:cTn id="43" dur="500"/>
                                        <p:tgtEl>
                                          <p:spTgt spid="1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ox(in)">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2" grpId="0" animBg="1"/>
      <p:bldP spid="13" grpId="0" animBg="1"/>
      <p:bldP spid="14" grpId="0" build="p"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14"/>
            <a:ext cx="7772400" cy="1000131"/>
          </a:xfrm>
        </p:spPr>
        <p:style>
          <a:lnRef idx="2">
            <a:schemeClr val="dk1"/>
          </a:lnRef>
          <a:fillRef idx="1">
            <a:schemeClr val="lt1"/>
          </a:fillRef>
          <a:effectRef idx="0">
            <a:schemeClr val="dk1"/>
          </a:effectRef>
          <a:fontRef idx="minor">
            <a:schemeClr val="dk1"/>
          </a:fontRef>
        </p:style>
        <p:txBody>
          <a:bodyPr/>
          <a:lstStyle/>
          <a:p>
            <a:r>
              <a:rPr lang="id-ID" dirty="0">
                <a:solidFill>
                  <a:schemeClr val="tx1"/>
                </a:solidFill>
              </a:rPr>
              <a:t>KESESUAIAN DIKSI</a:t>
            </a:r>
          </a:p>
        </p:txBody>
      </p:sp>
      <p:sp>
        <p:nvSpPr>
          <p:cNvPr id="6" name="Footer Placeholder 5"/>
          <p:cNvSpPr>
            <a:spLocks noGrp="1"/>
          </p:cNvSpPr>
          <p:nvPr>
            <p:ph type="ftr" sz="quarter" idx="11"/>
          </p:nvPr>
        </p:nvSpPr>
        <p:spPr>
          <a:xfrm>
            <a:off x="676268"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55576" y="116632"/>
            <a:ext cx="928694" cy="928694"/>
          </a:xfrm>
          <a:prstGeom prst="rect">
            <a:avLst/>
          </a:prstGeom>
        </p:spPr>
      </p:pic>
      <p:sp>
        <p:nvSpPr>
          <p:cNvPr id="12" name="TextBox 11"/>
          <p:cNvSpPr txBox="1"/>
          <p:nvPr/>
        </p:nvSpPr>
        <p:spPr>
          <a:xfrm>
            <a:off x="714348" y="1252281"/>
            <a:ext cx="7786742" cy="54107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defTabSz="288925">
              <a:lnSpc>
                <a:spcPct val="90000"/>
              </a:lnSpc>
            </a:pPr>
            <a:r>
              <a:rPr lang="id-ID" sz="2400" dirty="0" smtClean="0"/>
              <a:t>Slang </a:t>
            </a:r>
            <a:endParaRPr lang="en-US" sz="2400" dirty="0" smtClean="0"/>
          </a:p>
          <a:p>
            <a:pPr algn="just" defTabSz="288925">
              <a:lnSpc>
                <a:spcPct val="90000"/>
              </a:lnSpc>
            </a:pPr>
            <a:r>
              <a:rPr lang="id-ID" sz="2400" dirty="0" smtClean="0"/>
              <a:t>Kata-kata tak baku yang dibentuk secara khas sebagai cetusan keinginan akan sesuatu yang baru, </a:t>
            </a:r>
            <a:r>
              <a:rPr lang="en-US" sz="2400" dirty="0" smtClean="0"/>
              <a:t>k</a:t>
            </a:r>
            <a:r>
              <a:rPr lang="id-ID" sz="2400" dirty="0" smtClean="0"/>
              <a:t>ata-kata ini bersifat sementara. Contoh: cumungut (semangat), ea (ya), baper (bawa perasaan).</a:t>
            </a:r>
          </a:p>
          <a:p>
            <a:pPr marL="457200" indent="-457200" algn="just" defTabSz="288925">
              <a:lnSpc>
                <a:spcPct val="90000"/>
              </a:lnSpc>
            </a:pPr>
            <a:endParaRPr lang="id-ID" sz="2400" dirty="0" smtClean="0"/>
          </a:p>
          <a:p>
            <a:pPr marL="457200" indent="-457200" algn="just" defTabSz="288925">
              <a:lnSpc>
                <a:spcPct val="90000"/>
              </a:lnSpc>
            </a:pPr>
            <a:r>
              <a:rPr lang="id-ID" sz="2400" dirty="0" smtClean="0"/>
              <a:t>Idiom</a:t>
            </a:r>
          </a:p>
          <a:p>
            <a:pPr algn="just" defTabSz="288925">
              <a:lnSpc>
                <a:spcPct val="90000"/>
              </a:lnSpc>
              <a:tabLst>
                <a:tab pos="0" algn="l"/>
              </a:tabLst>
            </a:pPr>
            <a:r>
              <a:rPr lang="id-ID" sz="2400" dirty="0" smtClean="0"/>
              <a:t>Pola-pola struktural yang menyimpang dari kaidah-kaidah bahasa yang umum, biasanya berbentuk frasa, sedangkan artinya tidak bisa diterangkan secara logis atau secara gramatikal, dengan bertumpu pada makna kata-kata yang membentuknya.</a:t>
            </a:r>
          </a:p>
          <a:p>
            <a:pPr marL="457200" indent="-457200" algn="just" defTabSz="288925">
              <a:lnSpc>
                <a:spcPct val="90000"/>
              </a:lnSpc>
            </a:pPr>
            <a:r>
              <a:rPr lang="id-ID" sz="2400" dirty="0" smtClean="0"/>
              <a:t>Contoh: makan garam (berpengalaman), makan hati (kecewa), keras kepala (egois), panjang  tangan (suka mencuri), dll.</a:t>
            </a:r>
          </a:p>
          <a:p>
            <a:pPr marL="457200" indent="-457200" algn="just" defTabSz="288925">
              <a:lnSpc>
                <a:spcPct val="90000"/>
              </a:lnSpc>
            </a:pPr>
            <a:endParaRPr lang="id-ID" sz="2400" dirty="0" smtClean="0"/>
          </a:p>
        </p:txBody>
      </p:sp>
      <p:sp>
        <p:nvSpPr>
          <p:cNvPr id="7"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772540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a:solidFill>
                  <a:schemeClr val="tx1"/>
                </a:solidFill>
              </a:rPr>
              <a:t>KESESUAIAN DIKSI</a:t>
            </a:r>
          </a:p>
        </p:txBody>
      </p:sp>
      <p:sp>
        <p:nvSpPr>
          <p:cNvPr id="6" name="Footer Placeholder 5"/>
          <p:cNvSpPr>
            <a:spLocks noGrp="1"/>
          </p:cNvSpPr>
          <p:nvPr>
            <p:ph type="ftr" sz="quarter" idx="11"/>
          </p:nvPr>
        </p:nvSpPr>
        <p:spPr>
          <a:xfrm>
            <a:off x="395536" y="6237312"/>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55576" y="156707"/>
            <a:ext cx="928694" cy="928694"/>
          </a:xfrm>
          <a:prstGeom prst="rect">
            <a:avLst/>
          </a:prstGeom>
        </p:spPr>
      </p:pic>
      <p:sp>
        <p:nvSpPr>
          <p:cNvPr id="12" name="TextBox 11"/>
          <p:cNvSpPr txBox="1"/>
          <p:nvPr/>
        </p:nvSpPr>
        <p:spPr>
          <a:xfrm>
            <a:off x="642910" y="1869222"/>
            <a:ext cx="778674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defTabSz="122238"/>
            <a:r>
              <a:rPr lang="id-ID" sz="2000" dirty="0" smtClean="0"/>
              <a:t>Agar dapat memenuhi persyaratan kesesuaian dalam memilih kata-kata, perlu diperhatikan juga hal-hal berikut.</a:t>
            </a:r>
            <a:endParaRPr lang="en-US" sz="2000" dirty="0" smtClean="0"/>
          </a:p>
          <a:p>
            <a:pPr marL="342900" indent="-342900" algn="just" defTabSz="122238">
              <a:buFont typeface="+mj-lt"/>
              <a:buAutoNum type="arabicPeriod"/>
            </a:pPr>
            <a:r>
              <a:rPr lang="id-ID" sz="2000" dirty="0" smtClean="0"/>
              <a:t>Nilai-nilai sosial.</a:t>
            </a:r>
            <a:endParaRPr lang="en-US" sz="2000" dirty="0" smtClean="0"/>
          </a:p>
          <a:p>
            <a:pPr marL="342900" indent="-342900" algn="just" defTabSz="122238">
              <a:buFont typeface="+mj-lt"/>
              <a:buAutoNum type="arabicPeriod"/>
            </a:pPr>
            <a:r>
              <a:rPr lang="id-ID" sz="2000" dirty="0" smtClean="0"/>
              <a:t>Kata-kata baku dan nonbaku. </a:t>
            </a:r>
            <a:endParaRPr lang="en-US" sz="2000" dirty="0" smtClean="0"/>
          </a:p>
          <a:p>
            <a:pPr marL="342900" indent="-342900" algn="just" defTabSz="122238">
              <a:buFont typeface="+mj-lt"/>
              <a:buAutoNum type="arabicPeriod"/>
            </a:pPr>
            <a:r>
              <a:rPr lang="id-ID" sz="2000" dirty="0" smtClean="0"/>
              <a:t>Sasaran tulisan.</a:t>
            </a:r>
            <a:r>
              <a:rPr lang="en-US" sz="2000" dirty="0" smtClean="0"/>
              <a:t> </a:t>
            </a:r>
          </a:p>
        </p:txBody>
      </p:sp>
      <p:sp>
        <p:nvSpPr>
          <p:cNvPr id="7"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3001401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smtClean="0">
                <a:solidFill>
                  <a:schemeClr val="tx1"/>
                </a:solidFill>
              </a:rPr>
              <a:t>CONTOH</a:t>
            </a:r>
            <a:endParaRPr lang="id-ID" dirty="0">
              <a:solidFill>
                <a:schemeClr val="tx1"/>
              </a:solidFill>
            </a:endParaRPr>
          </a:p>
        </p:txBody>
      </p:sp>
      <p:sp>
        <p:nvSpPr>
          <p:cNvPr id="6" name="Footer Placeholder 5"/>
          <p:cNvSpPr>
            <a:spLocks noGrp="1"/>
          </p:cNvSpPr>
          <p:nvPr>
            <p:ph type="ftr" sz="quarter" idx="11"/>
          </p:nvPr>
        </p:nvSpPr>
        <p:spPr>
          <a:xfrm>
            <a:off x="467544" y="6309320"/>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683568" y="196050"/>
            <a:ext cx="928694" cy="928694"/>
          </a:xfrm>
          <a:prstGeom prst="rect">
            <a:avLst/>
          </a:prstGeom>
        </p:spPr>
      </p:pic>
      <p:sp>
        <p:nvSpPr>
          <p:cNvPr id="12" name="TextBox 11"/>
          <p:cNvSpPr txBox="1"/>
          <p:nvPr/>
        </p:nvSpPr>
        <p:spPr>
          <a:xfrm>
            <a:off x="642910" y="1869222"/>
            <a:ext cx="778674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defTabSz="122238"/>
            <a:r>
              <a:rPr lang="id-ID" sz="2000" dirty="0" smtClean="0"/>
              <a:t>Saya </a:t>
            </a:r>
            <a:r>
              <a:rPr lang="id-ID" sz="2000" i="1" dirty="0" smtClean="0"/>
              <a:t>minta</a:t>
            </a:r>
            <a:r>
              <a:rPr lang="id-ID" sz="2000" dirty="0" smtClean="0"/>
              <a:t> Bapak untuk memberikan penjelasan mengenai materi “Perakitan Komputer”.</a:t>
            </a:r>
            <a:endParaRPr lang="en-US" sz="2000" dirty="0" smtClean="0"/>
          </a:p>
        </p:txBody>
      </p:sp>
      <p:sp>
        <p:nvSpPr>
          <p:cNvPr id="7" name="TextBox 6"/>
          <p:cNvSpPr txBox="1"/>
          <p:nvPr/>
        </p:nvSpPr>
        <p:spPr>
          <a:xfrm>
            <a:off x="3000364" y="3149742"/>
            <a:ext cx="321471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122238"/>
            <a:r>
              <a:rPr lang="id-ID" sz="2000" dirty="0" smtClean="0"/>
              <a:t>Kata bercetak miring </a:t>
            </a:r>
            <a:endParaRPr lang="en-US" sz="2000" dirty="0" smtClean="0"/>
          </a:p>
          <a:p>
            <a:pPr algn="ctr" defTabSz="122238"/>
            <a:r>
              <a:rPr lang="id-ID" sz="2000" dirty="0" smtClean="0"/>
              <a:t>sesuaikah?</a:t>
            </a:r>
            <a:endParaRPr lang="en-US" sz="2000" dirty="0" smtClean="0"/>
          </a:p>
        </p:txBody>
      </p:sp>
      <p:sp>
        <p:nvSpPr>
          <p:cNvPr id="8" name="Down Arrow 7"/>
          <p:cNvSpPr/>
          <p:nvPr/>
        </p:nvSpPr>
        <p:spPr>
          <a:xfrm>
            <a:off x="4286248" y="2571744"/>
            <a:ext cx="571504" cy="571504"/>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9" name="TextBox 8"/>
          <p:cNvSpPr txBox="1"/>
          <p:nvPr/>
        </p:nvSpPr>
        <p:spPr>
          <a:xfrm>
            <a:off x="642910" y="5385410"/>
            <a:ext cx="778674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defTabSz="122238"/>
            <a:r>
              <a:rPr lang="id-ID" sz="2000" dirty="0" smtClean="0"/>
              <a:t>Saya </a:t>
            </a:r>
            <a:r>
              <a:rPr lang="id-ID" sz="2000" i="1" dirty="0" smtClean="0"/>
              <a:t>mohon </a:t>
            </a:r>
            <a:r>
              <a:rPr lang="id-ID" sz="2000" dirty="0" smtClean="0"/>
              <a:t>Bapak untuk memberikan penjelasan mengenai materi “Perakitan Komputer”.</a:t>
            </a:r>
            <a:endParaRPr lang="en-US" sz="2000" dirty="0" smtClean="0"/>
          </a:p>
        </p:txBody>
      </p:sp>
      <p:sp>
        <p:nvSpPr>
          <p:cNvPr id="10" name="TextBox 9"/>
          <p:cNvSpPr txBox="1"/>
          <p:nvPr/>
        </p:nvSpPr>
        <p:spPr>
          <a:xfrm>
            <a:off x="3000364" y="4077072"/>
            <a:ext cx="321471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122238"/>
            <a:r>
              <a:rPr lang="id-ID" sz="2000" dirty="0" smtClean="0"/>
              <a:t>Bandingkan!</a:t>
            </a:r>
            <a:endParaRPr lang="en-US" sz="2000" dirty="0" smtClean="0"/>
          </a:p>
        </p:txBody>
      </p:sp>
      <p:sp>
        <p:nvSpPr>
          <p:cNvPr id="11" name="Down Arrow 10"/>
          <p:cNvSpPr/>
          <p:nvPr/>
        </p:nvSpPr>
        <p:spPr>
          <a:xfrm>
            <a:off x="4286248" y="4657696"/>
            <a:ext cx="571504" cy="571504"/>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13" name="Slide Number Placeholder 4"/>
          <p:cNvSpPr txBox="1">
            <a:spLocks/>
          </p:cNvSpPr>
          <p:nvPr/>
        </p:nvSpPr>
        <p:spPr>
          <a:xfrm>
            <a:off x="6233376" y="6396736"/>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170495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smtClean="0">
                <a:solidFill>
                  <a:schemeClr val="tx1"/>
                </a:solidFill>
              </a:rPr>
              <a:t>CONTOH</a:t>
            </a:r>
            <a:endParaRPr lang="id-ID" dirty="0">
              <a:solidFill>
                <a:schemeClr val="tx1"/>
              </a:solidFill>
            </a:endParaRPr>
          </a:p>
        </p:txBody>
      </p:sp>
      <p:sp>
        <p:nvSpPr>
          <p:cNvPr id="6" name="Footer Placeholder 5"/>
          <p:cNvSpPr>
            <a:spLocks noGrp="1"/>
          </p:cNvSpPr>
          <p:nvPr>
            <p:ph type="ftr" sz="quarter" idx="11"/>
          </p:nvPr>
        </p:nvSpPr>
        <p:spPr>
          <a:xfrm>
            <a:off x="380256" y="6237312"/>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55576" y="142852"/>
            <a:ext cx="928694" cy="928694"/>
          </a:xfrm>
          <a:prstGeom prst="rect">
            <a:avLst/>
          </a:prstGeom>
        </p:spPr>
      </p:pic>
      <p:sp>
        <p:nvSpPr>
          <p:cNvPr id="10" name="TextBox 9"/>
          <p:cNvSpPr txBox="1"/>
          <p:nvPr/>
        </p:nvSpPr>
        <p:spPr>
          <a:xfrm>
            <a:off x="2956377" y="4356908"/>
            <a:ext cx="321471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122238"/>
            <a:r>
              <a:rPr lang="id-ID" sz="2000" dirty="0" smtClean="0"/>
              <a:t>Bandingkan!</a:t>
            </a:r>
            <a:endParaRPr lang="en-US" sz="2000" dirty="0" smtClean="0"/>
          </a:p>
        </p:txBody>
      </p:sp>
      <p:sp>
        <p:nvSpPr>
          <p:cNvPr id="14"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grpSp>
        <p:nvGrpSpPr>
          <p:cNvPr id="3" name="Group 2"/>
          <p:cNvGrpSpPr/>
          <p:nvPr/>
        </p:nvGrpSpPr>
        <p:grpSpPr>
          <a:xfrm>
            <a:off x="2520831" y="1401812"/>
            <a:ext cx="4214842" cy="4634596"/>
            <a:chOff x="2520831" y="1401812"/>
            <a:chExt cx="4214842" cy="4634596"/>
          </a:xfrm>
        </p:grpSpPr>
        <p:sp>
          <p:nvSpPr>
            <p:cNvPr id="12" name="TextBox 11"/>
            <p:cNvSpPr txBox="1"/>
            <p:nvPr/>
          </p:nvSpPr>
          <p:spPr>
            <a:xfrm>
              <a:off x="2520831" y="1401812"/>
              <a:ext cx="421484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defTabSz="122238"/>
              <a:r>
                <a:rPr lang="id-ID" sz="2000" dirty="0" smtClean="0"/>
                <a:t>Mahasiswa: “Maaf terlambat Pak, </a:t>
              </a:r>
              <a:r>
                <a:rPr lang="id-ID" sz="2000" i="1" dirty="0" smtClean="0"/>
                <a:t>kita</a:t>
              </a:r>
              <a:r>
                <a:rPr lang="id-ID" sz="2000" dirty="0" smtClean="0"/>
                <a:t> ada praktikum.”</a:t>
              </a:r>
            </a:p>
            <a:p>
              <a:pPr algn="just" defTabSz="122238"/>
              <a:r>
                <a:rPr lang="id-ID" sz="2000" dirty="0" smtClean="0"/>
                <a:t>Dosen: “Saya tidak ikut praktikum.”</a:t>
              </a:r>
              <a:endParaRPr lang="en-US" sz="2000" dirty="0" smtClean="0"/>
            </a:p>
          </p:txBody>
        </p:sp>
        <p:sp>
          <p:nvSpPr>
            <p:cNvPr id="7" name="TextBox 6"/>
            <p:cNvSpPr txBox="1"/>
            <p:nvPr/>
          </p:nvSpPr>
          <p:spPr>
            <a:xfrm>
              <a:off x="2806583" y="3025422"/>
              <a:ext cx="321471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122238"/>
              <a:r>
                <a:rPr lang="id-ID" sz="2000" dirty="0" smtClean="0"/>
                <a:t>Kata bercetak miring sesuaikah?</a:t>
              </a:r>
              <a:endParaRPr lang="en-US" sz="2000" dirty="0" smtClean="0"/>
            </a:p>
          </p:txBody>
        </p:sp>
        <p:sp>
          <p:nvSpPr>
            <p:cNvPr id="8" name="Down Arrow 7"/>
            <p:cNvSpPr/>
            <p:nvPr/>
          </p:nvSpPr>
          <p:spPr>
            <a:xfrm>
              <a:off x="4250529" y="2417475"/>
              <a:ext cx="571504" cy="571504"/>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9" name="TextBox 8"/>
            <p:cNvSpPr txBox="1"/>
            <p:nvPr/>
          </p:nvSpPr>
          <p:spPr>
            <a:xfrm>
              <a:off x="2806583" y="5328522"/>
              <a:ext cx="3643338"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defTabSz="122238"/>
              <a:r>
                <a:rPr lang="id-ID" sz="2000" dirty="0"/>
                <a:t>Maaf terlambat Pak, </a:t>
              </a:r>
              <a:r>
                <a:rPr lang="id-ID" sz="2000" i="1" dirty="0" smtClean="0"/>
                <a:t>kami</a:t>
              </a:r>
              <a:r>
                <a:rPr lang="id-ID" sz="2000" dirty="0" smtClean="0"/>
                <a:t> </a:t>
              </a:r>
              <a:r>
                <a:rPr lang="id-ID" sz="2000" dirty="0"/>
                <a:t>ada </a:t>
              </a:r>
              <a:r>
                <a:rPr lang="id-ID" sz="2000" dirty="0" smtClean="0"/>
                <a:t>praktikum.</a:t>
              </a:r>
              <a:endParaRPr lang="en-US" sz="2000" dirty="0" smtClean="0"/>
            </a:p>
          </p:txBody>
        </p:sp>
        <p:sp>
          <p:nvSpPr>
            <p:cNvPr id="11" name="Down Arrow 10"/>
            <p:cNvSpPr/>
            <p:nvPr/>
          </p:nvSpPr>
          <p:spPr>
            <a:xfrm>
              <a:off x="4277980" y="3733308"/>
              <a:ext cx="571504" cy="571504"/>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13" name="Down Arrow 12"/>
            <p:cNvSpPr/>
            <p:nvPr/>
          </p:nvSpPr>
          <p:spPr>
            <a:xfrm>
              <a:off x="4277980" y="4757018"/>
              <a:ext cx="571504" cy="571504"/>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spTree>
    <p:extLst>
      <p:ext uri="{BB962C8B-B14F-4D97-AF65-F5344CB8AC3E}">
        <p14:creationId xmlns:p14="http://schemas.microsoft.com/office/powerpoint/2010/main" val="17831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style>
          <a:lnRef idx="2">
            <a:schemeClr val="dk1"/>
          </a:lnRef>
          <a:fillRef idx="1">
            <a:schemeClr val="lt1"/>
          </a:fillRef>
          <a:effectRef idx="0">
            <a:schemeClr val="dk1"/>
          </a:effectRef>
          <a:fontRef idx="minor">
            <a:schemeClr val="dk1"/>
          </a:fontRef>
        </p:style>
        <p:txBody>
          <a:bodyPr/>
          <a:lstStyle/>
          <a:p>
            <a:r>
              <a:rPr lang="id-ID" dirty="0" smtClean="0">
                <a:solidFill>
                  <a:schemeClr val="tx1"/>
                </a:solidFill>
              </a:rPr>
              <a:t>CONTOH</a:t>
            </a:r>
            <a:endParaRPr lang="id-ID" dirty="0">
              <a:solidFill>
                <a:schemeClr val="tx1"/>
              </a:solidFill>
            </a:endParaRPr>
          </a:p>
        </p:txBody>
      </p:sp>
      <p:sp>
        <p:nvSpPr>
          <p:cNvPr id="6" name="Footer Placeholder 5"/>
          <p:cNvSpPr>
            <a:spLocks noGrp="1"/>
          </p:cNvSpPr>
          <p:nvPr>
            <p:ph type="ftr" sz="quarter" idx="11"/>
          </p:nvPr>
        </p:nvSpPr>
        <p:spPr>
          <a:xfrm>
            <a:off x="380256" y="6309320"/>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62986" y="142852"/>
            <a:ext cx="928694" cy="928694"/>
          </a:xfrm>
          <a:prstGeom prst="rect">
            <a:avLst/>
          </a:prstGeom>
        </p:spPr>
      </p:pic>
      <p:sp>
        <p:nvSpPr>
          <p:cNvPr id="12" name="TextBox 11"/>
          <p:cNvSpPr txBox="1"/>
          <p:nvPr/>
        </p:nvSpPr>
        <p:spPr>
          <a:xfrm>
            <a:off x="3143240" y="1700808"/>
            <a:ext cx="3071834"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defTabSz="122238"/>
            <a:r>
              <a:rPr lang="id-ID" sz="2000" dirty="0" smtClean="0"/>
              <a:t>“</a:t>
            </a:r>
            <a:r>
              <a:rPr lang="id-ID" sz="2000" i="1" dirty="0" smtClean="0"/>
              <a:t>Bu saya mau ke toilet</a:t>
            </a:r>
            <a:r>
              <a:rPr lang="id-ID" sz="2000" dirty="0" smtClean="0"/>
              <a:t>.”</a:t>
            </a:r>
            <a:endParaRPr lang="en-US" sz="2000" dirty="0" smtClean="0"/>
          </a:p>
        </p:txBody>
      </p:sp>
      <p:grpSp>
        <p:nvGrpSpPr>
          <p:cNvPr id="3" name="Group 2"/>
          <p:cNvGrpSpPr/>
          <p:nvPr/>
        </p:nvGrpSpPr>
        <p:grpSpPr>
          <a:xfrm>
            <a:off x="2798491" y="2100918"/>
            <a:ext cx="4018198" cy="3250414"/>
            <a:chOff x="2798491" y="2100918"/>
            <a:chExt cx="4018198" cy="3250414"/>
          </a:xfrm>
        </p:grpSpPr>
        <p:sp>
          <p:nvSpPr>
            <p:cNvPr id="7" name="TextBox 6"/>
            <p:cNvSpPr txBox="1"/>
            <p:nvPr/>
          </p:nvSpPr>
          <p:spPr>
            <a:xfrm>
              <a:off x="2811270" y="2732104"/>
              <a:ext cx="3803884"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122238"/>
              <a:r>
                <a:rPr lang="id-ID" sz="2000" dirty="0" smtClean="0"/>
                <a:t>Kata bercetak miring sopankah?</a:t>
              </a:r>
              <a:endParaRPr lang="en-US" sz="2000" dirty="0" smtClean="0"/>
            </a:p>
          </p:txBody>
        </p:sp>
        <p:sp>
          <p:nvSpPr>
            <p:cNvPr id="8" name="Down Arrow 7"/>
            <p:cNvSpPr/>
            <p:nvPr/>
          </p:nvSpPr>
          <p:spPr>
            <a:xfrm>
              <a:off x="4321967" y="2100918"/>
              <a:ext cx="571504" cy="571504"/>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9" name="TextBox 8"/>
            <p:cNvSpPr txBox="1"/>
            <p:nvPr/>
          </p:nvSpPr>
          <p:spPr>
            <a:xfrm>
              <a:off x="2798491" y="4643446"/>
              <a:ext cx="4018198"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defTabSz="122238"/>
              <a:r>
                <a:rPr lang="id-ID" sz="2000" i="1" dirty="0" smtClean="0"/>
                <a:t>“Permisi </a:t>
              </a:r>
              <a:r>
                <a:rPr lang="id-ID" sz="2000" dirty="0" smtClean="0"/>
                <a:t>bu</a:t>
              </a:r>
              <a:r>
                <a:rPr lang="id-ID" sz="2000" i="1" dirty="0" smtClean="0"/>
                <a:t>, maaf </a:t>
              </a:r>
              <a:r>
                <a:rPr lang="id-ID" sz="2000" dirty="0" smtClean="0"/>
                <a:t>saya</a:t>
              </a:r>
              <a:r>
                <a:rPr lang="id-ID" sz="2000" i="1" dirty="0" smtClean="0"/>
                <a:t> boleh </a:t>
              </a:r>
              <a:r>
                <a:rPr lang="id-ID" sz="2000" dirty="0" smtClean="0"/>
                <a:t>ke</a:t>
              </a:r>
              <a:r>
                <a:rPr lang="id-ID" sz="2000" i="1" dirty="0" smtClean="0"/>
                <a:t> </a:t>
              </a:r>
              <a:r>
                <a:rPr lang="id-ID" sz="2000" dirty="0" smtClean="0"/>
                <a:t>toilet</a:t>
              </a:r>
              <a:r>
                <a:rPr lang="id-ID" sz="2000" i="1" dirty="0" smtClean="0"/>
                <a:t>?</a:t>
              </a:r>
              <a:endParaRPr lang="en-US" sz="2000" i="1" dirty="0" smtClean="0"/>
            </a:p>
          </p:txBody>
        </p:sp>
        <p:sp>
          <p:nvSpPr>
            <p:cNvPr id="10" name="TextBox 9"/>
            <p:cNvSpPr txBox="1"/>
            <p:nvPr/>
          </p:nvSpPr>
          <p:spPr>
            <a:xfrm>
              <a:off x="3143240" y="3643314"/>
              <a:ext cx="321471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122238"/>
              <a:r>
                <a:rPr lang="id-ID" sz="2000" dirty="0" smtClean="0"/>
                <a:t>Bandingkan!</a:t>
              </a:r>
              <a:endParaRPr lang="en-US" sz="2000" dirty="0" smtClean="0"/>
            </a:p>
          </p:txBody>
        </p:sp>
        <p:sp>
          <p:nvSpPr>
            <p:cNvPr id="11" name="Down Arrow 10"/>
            <p:cNvSpPr/>
            <p:nvPr/>
          </p:nvSpPr>
          <p:spPr>
            <a:xfrm>
              <a:off x="4393405" y="4071942"/>
              <a:ext cx="571504" cy="571504"/>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sp>
        <p:nvSpPr>
          <p:cNvPr id="13"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427551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style>
          <a:lnRef idx="2">
            <a:schemeClr val="dk1"/>
          </a:lnRef>
          <a:fillRef idx="1">
            <a:schemeClr val="lt1"/>
          </a:fillRef>
          <a:effectRef idx="0">
            <a:schemeClr val="dk1"/>
          </a:effectRef>
          <a:fontRef idx="minor">
            <a:schemeClr val="dk1"/>
          </a:fontRef>
        </p:style>
        <p:txBody>
          <a:bodyPr/>
          <a:lstStyle/>
          <a:p>
            <a:pPr algn="ctr"/>
            <a:r>
              <a:rPr lang="id-ID" dirty="0" smtClean="0"/>
              <a:t>LATIHAN</a:t>
            </a:r>
            <a:endParaRPr lang="id-ID" dirty="0"/>
          </a:p>
        </p:txBody>
      </p:sp>
      <p:sp>
        <p:nvSpPr>
          <p:cNvPr id="3" name="Content Placeholder 2"/>
          <p:cNvSpPr>
            <a:spLocks noGrp="1"/>
          </p:cNvSpPr>
          <p:nvPr>
            <p:ph idx="1"/>
          </p:nvPr>
        </p:nvSpPr>
        <p:spPr>
          <a:xfrm>
            <a:off x="457200" y="1428737"/>
            <a:ext cx="8229600" cy="4592552"/>
          </a:xfrm>
        </p:spPr>
        <p:txBody>
          <a:bodyPr>
            <a:normAutofit fontScale="77500" lnSpcReduction="20000"/>
          </a:bodyPr>
          <a:lstStyle/>
          <a:p>
            <a:pPr marL="0" indent="0" algn="just">
              <a:buNone/>
            </a:pPr>
            <a:r>
              <a:rPr lang="id-ID" dirty="0" smtClean="0"/>
              <a:t>Tepatkah penggunaan kata-kata yang bercetak miring di bawah ini, apabila tidak tepat, perbaikilah! </a:t>
            </a:r>
          </a:p>
          <a:p>
            <a:pPr marL="514350" indent="-514350" algn="just">
              <a:buClrTx/>
              <a:buFont typeface="+mj-lt"/>
              <a:buAutoNum type="arabicPeriod"/>
            </a:pPr>
            <a:r>
              <a:rPr lang="id-ID" dirty="0" smtClean="0"/>
              <a:t>Mahasiswa prodi </a:t>
            </a:r>
            <a:r>
              <a:rPr lang="id-ID" i="1" dirty="0" smtClean="0"/>
              <a:t>menejemen</a:t>
            </a:r>
            <a:r>
              <a:rPr lang="id-ID" dirty="0" smtClean="0"/>
              <a:t> melakukan studi lapangan ke Dinas Keuangan Kabupaten Ciamis.</a:t>
            </a:r>
          </a:p>
          <a:p>
            <a:pPr marL="514350" indent="-514350" algn="just">
              <a:buFont typeface="+mj-lt"/>
              <a:buAutoNum type="arabicPeriod"/>
            </a:pPr>
            <a:r>
              <a:rPr lang="id-ID" dirty="0"/>
              <a:t>Para mahasiswa tidak boleh </a:t>
            </a:r>
            <a:r>
              <a:rPr lang="id-ID" i="1" dirty="0"/>
              <a:t>mengulur-ngulur</a:t>
            </a:r>
            <a:r>
              <a:rPr lang="id-ID" dirty="0"/>
              <a:t> waktu dalam penyusunan makalah</a:t>
            </a:r>
            <a:r>
              <a:rPr lang="id-ID" dirty="0" smtClean="0"/>
              <a:t>.</a:t>
            </a:r>
            <a:endParaRPr lang="id-ID" dirty="0"/>
          </a:p>
          <a:p>
            <a:pPr marL="514350" indent="-514350" algn="just">
              <a:buClrTx/>
              <a:buFont typeface="+mj-lt"/>
              <a:buAutoNum type="arabicPeriod"/>
            </a:pPr>
            <a:r>
              <a:rPr lang="id-ID" dirty="0" smtClean="0"/>
              <a:t>Terima kasih kami </a:t>
            </a:r>
            <a:r>
              <a:rPr lang="id-ID" i="1" dirty="0" smtClean="0"/>
              <a:t>haturkan </a:t>
            </a:r>
            <a:r>
              <a:rPr lang="id-ID" dirty="0" smtClean="0"/>
              <a:t>atas segala saran dan kritik yang membangun.</a:t>
            </a:r>
          </a:p>
          <a:p>
            <a:pPr marL="514350" indent="-514350" algn="just">
              <a:buClrTx/>
              <a:buFont typeface="+mj-lt"/>
              <a:buAutoNum type="arabicPeriod"/>
            </a:pPr>
            <a:r>
              <a:rPr lang="id-ID" i="1" dirty="0" smtClean="0"/>
              <a:t>Baik</a:t>
            </a:r>
            <a:r>
              <a:rPr lang="id-ID" dirty="0" smtClean="0"/>
              <a:t> keluarga Bapak Dedi </a:t>
            </a:r>
            <a:r>
              <a:rPr lang="id-ID" i="1" dirty="0" smtClean="0"/>
              <a:t>ataupun</a:t>
            </a:r>
            <a:r>
              <a:rPr lang="id-ID" dirty="0" smtClean="0"/>
              <a:t> keluarga Bapak Suryo, keduanya mendapatkan kesempatan berangkat haji tahun ini.</a:t>
            </a:r>
          </a:p>
          <a:p>
            <a:pPr marL="514350" indent="-514350" algn="just">
              <a:buClrTx/>
              <a:buFont typeface="+mj-lt"/>
              <a:buAutoNum type="arabicPeriod"/>
            </a:pPr>
            <a:r>
              <a:rPr lang="id-ID" dirty="0" smtClean="0"/>
              <a:t>Dalam makalah ini </a:t>
            </a:r>
            <a:r>
              <a:rPr lang="id-ID" i="1" dirty="0" smtClean="0"/>
              <a:t>membahas</a:t>
            </a:r>
            <a:r>
              <a:rPr lang="id-ID" dirty="0" smtClean="0"/>
              <a:t> akibat radiasi ponsel pada kesehatan.</a:t>
            </a:r>
          </a:p>
          <a:p>
            <a:pPr marL="514350" indent="-514350" algn="just">
              <a:buAutoNum type="arabicPeriod"/>
            </a:pPr>
            <a:endParaRPr lang="id-ID" dirty="0" smtClean="0"/>
          </a:p>
        </p:txBody>
      </p:sp>
      <p:sp>
        <p:nvSpPr>
          <p:cNvPr id="4" name="Footer Placeholder 3"/>
          <p:cNvSpPr>
            <a:spLocks noGrp="1"/>
          </p:cNvSpPr>
          <p:nvPr>
            <p:ph type="ftr" sz="quarter" idx="11"/>
          </p:nvPr>
        </p:nvSpPr>
        <p:spPr>
          <a:xfrm>
            <a:off x="1033458" y="6286520"/>
            <a:ext cx="2895600" cy="365125"/>
          </a:xfrm>
        </p:spPr>
        <p:style>
          <a:lnRef idx="2">
            <a:schemeClr val="dk1"/>
          </a:lnRef>
          <a:fillRef idx="1">
            <a:schemeClr val="lt1"/>
          </a:fillRef>
          <a:effectRef idx="0">
            <a:schemeClr val="dk1"/>
          </a:effectRef>
          <a:fontRef idx="minor">
            <a:schemeClr val="dk1"/>
          </a:fontRef>
        </p:style>
        <p:txBody>
          <a:bodyPr/>
          <a:lstStyle/>
          <a:p>
            <a:r>
              <a:rPr lang="id-ID" sz="1400" dirty="0" smtClean="0">
                <a:solidFill>
                  <a:schemeClr val="tx1"/>
                </a:solidFill>
              </a:rPr>
              <a:t>Tim Dosen Bahasa Indonesia</a:t>
            </a:r>
            <a:endParaRPr lang="id-ID" sz="1400" dirty="0">
              <a:solidFill>
                <a:schemeClr val="tx1"/>
              </a:solidFill>
            </a:endParaRPr>
          </a:p>
        </p:txBody>
      </p:sp>
      <p:pic>
        <p:nvPicPr>
          <p:cNvPr id="6" name="Picture 5" descr="LOGO TELKOM UNIV.png"/>
          <p:cNvPicPr>
            <a:picLocks noChangeAspect="1"/>
          </p:cNvPicPr>
          <p:nvPr/>
        </p:nvPicPr>
        <p:blipFill>
          <a:blip r:embed="rId2"/>
          <a:stretch>
            <a:fillRect/>
          </a:stretch>
        </p:blipFill>
        <p:spPr>
          <a:xfrm>
            <a:off x="539552" y="357166"/>
            <a:ext cx="928694" cy="928694"/>
          </a:xfrm>
          <a:prstGeom prst="rect">
            <a:avLst/>
          </a:prstGeom>
        </p:spPr>
      </p:pic>
      <p:sp>
        <p:nvSpPr>
          <p:cNvPr id="7" name="Slide Number Placeholder 4"/>
          <p:cNvSpPr txBox="1">
            <a:spLocks/>
          </p:cNvSpPr>
          <p:nvPr/>
        </p:nvSpPr>
        <p:spPr>
          <a:xfrm>
            <a:off x="6233376" y="616530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1777369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id-ID" dirty="0" smtClean="0"/>
              <a:t>DAFTAR PUSTAKA</a:t>
            </a:r>
            <a:endParaRPr lang="id-ID" dirty="0"/>
          </a:p>
        </p:txBody>
      </p:sp>
      <p:sp>
        <p:nvSpPr>
          <p:cNvPr id="3" name="Content Placeholder 2"/>
          <p:cNvSpPr>
            <a:spLocks noGrp="1"/>
          </p:cNvSpPr>
          <p:nvPr>
            <p:ph idx="1"/>
          </p:nvPr>
        </p:nvSpPr>
        <p:spPr/>
        <p:txBody>
          <a:bodyPr>
            <a:normAutofit/>
          </a:bodyPr>
          <a:lstStyle/>
          <a:p>
            <a:pPr>
              <a:buNone/>
            </a:pPr>
            <a:r>
              <a:rPr lang="id-ID" sz="2400" dirty="0" smtClean="0"/>
              <a:t>Arifin, E. Zaenal &amp; S. Amran Tasai. </a:t>
            </a:r>
            <a:r>
              <a:rPr lang="id-ID" sz="2400" i="1" dirty="0" smtClean="0"/>
              <a:t>Cermat Berbahasa Indonesia untuk Perguruan Tinggi. </a:t>
            </a:r>
            <a:r>
              <a:rPr lang="id-ID" sz="2400" dirty="0" smtClean="0"/>
              <a:t>Jakarta: Akademika Pressindo.</a:t>
            </a:r>
          </a:p>
          <a:p>
            <a:pPr>
              <a:buNone/>
            </a:pPr>
            <a:r>
              <a:rPr lang="id-ID" sz="2400" dirty="0" smtClean="0"/>
              <a:t>Aziz, Firman. dkk. </a:t>
            </a:r>
            <a:r>
              <a:rPr lang="id-ID" sz="2400" i="1" dirty="0" smtClean="0"/>
              <a:t>2016.Bahasa Indonesia di Perguruan Tinggi</a:t>
            </a:r>
            <a:r>
              <a:rPr lang="id-ID" sz="2400" dirty="0" smtClean="0"/>
              <a:t>. Bandung: Maulana Media Grafika.</a:t>
            </a:r>
          </a:p>
          <a:p>
            <a:pPr>
              <a:buNone/>
            </a:pPr>
            <a:r>
              <a:rPr lang="id-ID" sz="2400" dirty="0" smtClean="0"/>
              <a:t>Depdikbud. (2012). </a:t>
            </a:r>
            <a:r>
              <a:rPr lang="id-ID" sz="2400" i="1" dirty="0" smtClean="0"/>
              <a:t>Kamus Besar Bahasa Indonesia</a:t>
            </a:r>
            <a:r>
              <a:rPr lang="id-ID" sz="2400" dirty="0" smtClean="0"/>
              <a:t>. Jakarta: Balai Pustaka</a:t>
            </a:r>
          </a:p>
          <a:p>
            <a:pPr>
              <a:buNone/>
            </a:pPr>
            <a:r>
              <a:rPr lang="id-ID" sz="2400" dirty="0" smtClean="0"/>
              <a:t>Keraf, Gorys. (2005). </a:t>
            </a:r>
            <a:r>
              <a:rPr lang="id-ID" sz="2400" i="1" dirty="0" smtClean="0"/>
              <a:t>Diksi dan Gaya Bahasa</a:t>
            </a:r>
            <a:r>
              <a:rPr lang="id-ID" sz="2400" dirty="0" smtClean="0"/>
              <a:t>. Jakarta: Gramedia Pustaka Utama</a:t>
            </a:r>
          </a:p>
          <a:p>
            <a:pPr>
              <a:buNone/>
            </a:pPr>
            <a:r>
              <a:rPr lang="id-ID" sz="2400" dirty="0" smtClean="0"/>
              <a:t>Puspandari, Diyas. (2011). </a:t>
            </a:r>
            <a:r>
              <a:rPr lang="id-ID" sz="2400" i="1" dirty="0" smtClean="0"/>
              <a:t>Handout Bahasa Indonesia.</a:t>
            </a:r>
            <a:r>
              <a:rPr lang="id-ID" sz="2400" dirty="0" smtClean="0"/>
              <a:t> Bandung: Universitas Telkom</a:t>
            </a:r>
          </a:p>
        </p:txBody>
      </p:sp>
      <p:sp>
        <p:nvSpPr>
          <p:cNvPr id="4" name="Footer Placeholder 3"/>
          <p:cNvSpPr>
            <a:spLocks noGrp="1"/>
          </p:cNvSpPr>
          <p:nvPr>
            <p:ph type="ftr" sz="quarter" idx="11"/>
          </p:nvPr>
        </p:nvSpPr>
        <p:spPr>
          <a:xfrm>
            <a:off x="747706" y="6215082"/>
            <a:ext cx="2895600" cy="365125"/>
          </a:xfrm>
        </p:spPr>
        <p:style>
          <a:lnRef idx="2">
            <a:schemeClr val="dk1"/>
          </a:lnRef>
          <a:fillRef idx="1">
            <a:schemeClr val="lt1"/>
          </a:fillRef>
          <a:effectRef idx="0">
            <a:schemeClr val="dk1"/>
          </a:effectRef>
          <a:fontRef idx="minor">
            <a:schemeClr val="dk1"/>
          </a:fontRef>
        </p:style>
        <p:txBody>
          <a:bodyPr/>
          <a:lstStyle/>
          <a:p>
            <a:r>
              <a:rPr lang="id-ID" sz="1400" dirty="0" smtClean="0">
                <a:solidFill>
                  <a:schemeClr val="tx1"/>
                </a:solidFill>
              </a:rPr>
              <a:t>Tim Dosen Bahasa Indonesia</a:t>
            </a:r>
            <a:endParaRPr lang="id-ID" sz="1400" dirty="0">
              <a:solidFill>
                <a:schemeClr val="tx1"/>
              </a:solidFill>
            </a:endParaRPr>
          </a:p>
        </p:txBody>
      </p:sp>
      <p:pic>
        <p:nvPicPr>
          <p:cNvPr id="6" name="Picture 5" descr="LOGO TELKOM UNIV.png"/>
          <p:cNvPicPr>
            <a:picLocks noChangeAspect="1"/>
          </p:cNvPicPr>
          <p:nvPr/>
        </p:nvPicPr>
        <p:blipFill>
          <a:blip r:embed="rId2"/>
          <a:stretch>
            <a:fillRect/>
          </a:stretch>
        </p:blipFill>
        <p:spPr>
          <a:xfrm>
            <a:off x="539552" y="412074"/>
            <a:ext cx="928694" cy="928694"/>
          </a:xfrm>
          <a:prstGeom prst="rect">
            <a:avLst/>
          </a:prstGeom>
        </p:spPr>
      </p:pic>
      <p:sp>
        <p:nvSpPr>
          <p:cNvPr id="7"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33886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2"/>
            <a:ext cx="7772400" cy="1470025"/>
          </a:xfrm>
        </p:spPr>
        <p:txBody>
          <a:bodyPr/>
          <a:lstStyle/>
          <a:p>
            <a:r>
              <a:rPr lang="id-ID" dirty="0" smtClean="0">
                <a:solidFill>
                  <a:schemeClr val="tx1"/>
                </a:solidFill>
              </a:rPr>
              <a:t>PILIHAN KATA (DIKSI)</a:t>
            </a:r>
            <a:endParaRPr lang="id-ID" dirty="0">
              <a:solidFill>
                <a:schemeClr val="tx1"/>
              </a:solidFill>
            </a:endParaRPr>
          </a:p>
        </p:txBody>
      </p:sp>
      <p:sp>
        <p:nvSpPr>
          <p:cNvPr id="3" name="Subtitle 2"/>
          <p:cNvSpPr>
            <a:spLocks noGrp="1"/>
          </p:cNvSpPr>
          <p:nvPr>
            <p:ph type="subTitle" idx="1"/>
          </p:nvPr>
        </p:nvSpPr>
        <p:spPr>
          <a:xfrm>
            <a:off x="928662" y="3429000"/>
            <a:ext cx="2214578" cy="714380"/>
          </a:xfrm>
        </p:spPr>
        <p:style>
          <a:lnRef idx="2">
            <a:schemeClr val="dk1"/>
          </a:lnRef>
          <a:fillRef idx="1">
            <a:schemeClr val="lt1"/>
          </a:fillRef>
          <a:effectRef idx="0">
            <a:schemeClr val="dk1"/>
          </a:effectRef>
          <a:fontRef idx="minor">
            <a:schemeClr val="dk1"/>
          </a:fontRef>
        </p:style>
        <p:txBody>
          <a:bodyPr/>
          <a:lstStyle/>
          <a:p>
            <a:r>
              <a:rPr lang="id-ID" dirty="0" smtClean="0">
                <a:solidFill>
                  <a:schemeClr val="tx1"/>
                </a:solidFill>
              </a:rPr>
              <a:t>DIKSI</a:t>
            </a:r>
            <a:endParaRPr lang="id-ID" dirty="0">
              <a:solidFill>
                <a:schemeClr val="tx1"/>
              </a:solidFill>
            </a:endParaRPr>
          </a:p>
        </p:txBody>
      </p:sp>
      <p:sp>
        <p:nvSpPr>
          <p:cNvPr id="6" name="Footer Placeholder 5"/>
          <p:cNvSpPr>
            <a:spLocks noGrp="1"/>
          </p:cNvSpPr>
          <p:nvPr>
            <p:ph type="ftr" sz="quarter" idx="11"/>
          </p:nvPr>
        </p:nvSpPr>
        <p:spPr>
          <a:xfrm>
            <a:off x="962020"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sp>
        <p:nvSpPr>
          <p:cNvPr id="5" name="Slide Number Placeholder 4"/>
          <p:cNvSpPr>
            <a:spLocks noGrp="1"/>
          </p:cNvSpPr>
          <p:nvPr>
            <p:ph type="sldNum" sz="quarter" idx="12"/>
          </p:nvPr>
        </p:nvSpPr>
        <p:spPr/>
        <p:txBody>
          <a:bodyPr/>
          <a:lstStyle/>
          <a:p>
            <a:fld id="{366BD701-8ACD-4BA7-BDC8-4CE4CD28ED2B}" type="slidenum">
              <a:rPr lang="id-ID" smtClean="0"/>
              <a:pPr/>
              <a:t>3</a:t>
            </a:fld>
            <a:endParaRPr lang="id-ID"/>
          </a:p>
        </p:txBody>
      </p:sp>
      <p:pic>
        <p:nvPicPr>
          <p:cNvPr id="4" name="Picture 3" descr="LOGO TELKOM UNIV.png"/>
          <p:cNvPicPr>
            <a:picLocks noChangeAspect="1"/>
          </p:cNvPicPr>
          <p:nvPr/>
        </p:nvPicPr>
        <p:blipFill>
          <a:blip r:embed="rId2"/>
          <a:stretch>
            <a:fillRect/>
          </a:stretch>
        </p:blipFill>
        <p:spPr>
          <a:xfrm>
            <a:off x="785786" y="285728"/>
            <a:ext cx="1214446" cy="1214446"/>
          </a:xfrm>
          <a:prstGeom prst="rect">
            <a:avLst/>
          </a:prstGeom>
        </p:spPr>
      </p:pic>
      <p:cxnSp>
        <p:nvCxnSpPr>
          <p:cNvPr id="9" name="Straight Arrow Connector 8"/>
          <p:cNvCxnSpPr>
            <a:stCxn id="3" idx="3"/>
            <a:endCxn id="12" idx="1"/>
          </p:cNvCxnSpPr>
          <p:nvPr/>
        </p:nvCxnSpPr>
        <p:spPr>
          <a:xfrm flipV="1">
            <a:off x="3143240" y="2857496"/>
            <a:ext cx="1714512" cy="9286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3" idx="3"/>
            <a:endCxn id="13" idx="1"/>
          </p:cNvCxnSpPr>
          <p:nvPr/>
        </p:nvCxnSpPr>
        <p:spPr>
          <a:xfrm>
            <a:off x="3143240" y="3786190"/>
            <a:ext cx="1714512" cy="7858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Subtitle 2"/>
          <p:cNvSpPr txBox="1">
            <a:spLocks/>
          </p:cNvSpPr>
          <p:nvPr/>
        </p:nvSpPr>
        <p:spPr>
          <a:xfrm>
            <a:off x="4857752" y="2500306"/>
            <a:ext cx="3071834" cy="71438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id-ID" sz="3200" dirty="0" smtClean="0">
                <a:solidFill>
                  <a:schemeClr val="tx1"/>
                </a:solidFill>
              </a:rPr>
              <a:t>KETEPATAN</a:t>
            </a:r>
            <a:endParaRPr kumimoji="0" lang="id-ID"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txBox="1">
            <a:spLocks/>
          </p:cNvSpPr>
          <p:nvPr/>
        </p:nvSpPr>
        <p:spPr>
          <a:xfrm>
            <a:off x="4857752" y="4214818"/>
            <a:ext cx="3071834" cy="71438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id-ID" sz="3200" dirty="0" smtClean="0">
                <a:solidFill>
                  <a:schemeClr val="tx1"/>
                </a:solidFill>
              </a:rPr>
              <a:t>KESESUAIAN</a:t>
            </a:r>
            <a:endParaRPr kumimoji="0" lang="id-ID"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9473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ox(i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i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ox(in)">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8"/>
            <a:ext cx="7772400" cy="1055040"/>
          </a:xfrm>
        </p:spPr>
        <p:txBody>
          <a:bodyPr/>
          <a:lstStyle/>
          <a:p>
            <a:r>
              <a:rPr lang="id-ID" dirty="0" smtClean="0">
                <a:solidFill>
                  <a:schemeClr val="tx1"/>
                </a:solidFill>
              </a:rPr>
              <a:t>PILIHAN KATA (DIKSI)</a:t>
            </a:r>
            <a:endParaRPr lang="id-ID" dirty="0">
              <a:solidFill>
                <a:schemeClr val="tx1"/>
              </a:solidFill>
            </a:endParaRPr>
          </a:p>
        </p:txBody>
      </p:sp>
      <p:sp>
        <p:nvSpPr>
          <p:cNvPr id="6" name="Footer Placeholder 5"/>
          <p:cNvSpPr>
            <a:spLocks noGrp="1"/>
          </p:cNvSpPr>
          <p:nvPr>
            <p:ph type="ftr" sz="quarter" idx="11"/>
          </p:nvPr>
        </p:nvSpPr>
        <p:spPr>
          <a:xfrm>
            <a:off x="962020"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85786" y="285728"/>
            <a:ext cx="1214446" cy="1214446"/>
          </a:xfrm>
          <a:prstGeom prst="rect">
            <a:avLst/>
          </a:prstGeom>
        </p:spPr>
      </p:pic>
      <p:sp>
        <p:nvSpPr>
          <p:cNvPr id="12" name="Subtitle 2"/>
          <p:cNvSpPr txBox="1">
            <a:spLocks/>
          </p:cNvSpPr>
          <p:nvPr/>
        </p:nvSpPr>
        <p:spPr>
          <a:xfrm>
            <a:off x="928662" y="1857364"/>
            <a:ext cx="2143140" cy="71438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id-ID" sz="3200" dirty="0" smtClean="0">
                <a:solidFill>
                  <a:schemeClr val="tx1"/>
                </a:solidFill>
              </a:rPr>
              <a:t>KETEPATAN</a:t>
            </a:r>
            <a:endParaRPr kumimoji="0" lang="id-ID"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Right Arrow 14"/>
          <p:cNvSpPr/>
          <p:nvPr/>
        </p:nvSpPr>
        <p:spPr>
          <a:xfrm>
            <a:off x="3143240" y="2000240"/>
            <a:ext cx="857256"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16" name="TextBox 15"/>
          <p:cNvSpPr txBox="1"/>
          <p:nvPr/>
        </p:nvSpPr>
        <p:spPr>
          <a:xfrm>
            <a:off x="4071934" y="1268760"/>
            <a:ext cx="392909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400" dirty="0" smtClean="0"/>
              <a:t>Ketepatan berarti kata yang digunakan tepat mewakili gagasan penulisnya dan dengan jelas diterima oleh pembaca.</a:t>
            </a:r>
          </a:p>
          <a:p>
            <a:endParaRPr lang="id-ID" sz="2400" dirty="0"/>
          </a:p>
        </p:txBody>
      </p:sp>
      <p:sp>
        <p:nvSpPr>
          <p:cNvPr id="14"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tint val="75000"/>
                  </a:schemeClr>
                </a:solidFill>
                <a:effectLst/>
                <a:uLnTx/>
                <a:uFillTx/>
                <a:latin typeface="+mn-lt"/>
                <a:ea typeface="+mn-ea"/>
                <a:cs typeface="+mn-cs"/>
              </a:rPr>
              <a:t>TA – </a:t>
            </a:r>
            <a:r>
              <a:rPr kumimoji="0" lang="en-US" sz="1400" b="1" i="0" u="none" strike="noStrike" kern="1200" cap="none" spc="0" normalizeH="0" baseline="0" noProof="0" dirty="0" smtClean="0">
                <a:ln>
                  <a:noFill/>
                </a:ln>
                <a:solidFill>
                  <a:schemeClr val="tx1">
                    <a:tint val="75000"/>
                  </a:schemeClr>
                </a:solidFill>
                <a:effectLst/>
                <a:uLnTx/>
                <a:uFillTx/>
                <a:latin typeface="+mn-lt"/>
                <a:ea typeface="+mn-ea"/>
                <a:cs typeface="+mn-cs"/>
              </a:rPr>
              <a:t>2017/2018</a:t>
            </a:r>
            <a:endParaRPr kumimoji="0" lang="en-US" sz="14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2" name="Subtitle 2"/>
          <p:cNvSpPr txBox="1">
            <a:spLocks/>
          </p:cNvSpPr>
          <p:nvPr/>
        </p:nvSpPr>
        <p:spPr>
          <a:xfrm>
            <a:off x="1000100" y="4214818"/>
            <a:ext cx="2428892" cy="71438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id-ID" sz="3200" dirty="0" smtClean="0">
                <a:solidFill>
                  <a:schemeClr val="tx1"/>
                </a:solidFill>
              </a:rPr>
              <a:t>KESESUAIAN</a:t>
            </a:r>
            <a:endParaRPr kumimoji="0" lang="id-ID"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Box 22"/>
          <p:cNvSpPr txBox="1"/>
          <p:nvPr/>
        </p:nvSpPr>
        <p:spPr>
          <a:xfrm>
            <a:off x="4357686" y="3798048"/>
            <a:ext cx="4273576"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defTabSz="280988">
              <a:defRPr/>
            </a:pPr>
            <a:r>
              <a:rPr lang="id-ID" sz="2400" dirty="0"/>
              <a:t>Kesesuaian berkenaan dengan keselarasan penggunaan </a:t>
            </a:r>
            <a:r>
              <a:rPr lang="en-US" sz="2400" dirty="0"/>
              <a:t>	</a:t>
            </a:r>
            <a:r>
              <a:rPr lang="id-ID" sz="2400" dirty="0"/>
              <a:t>suatu kata dengan konteks situasi penggunaannya.</a:t>
            </a:r>
            <a:endParaRPr lang="en-US" sz="2400" dirty="0"/>
          </a:p>
          <a:p>
            <a:endParaRPr lang="id-ID" sz="2400" dirty="0"/>
          </a:p>
        </p:txBody>
      </p:sp>
      <p:sp>
        <p:nvSpPr>
          <p:cNvPr id="24" name="Right Arrow 23"/>
          <p:cNvSpPr/>
          <p:nvPr/>
        </p:nvSpPr>
        <p:spPr>
          <a:xfrm>
            <a:off x="3428992" y="4357694"/>
            <a:ext cx="857256"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6445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ox(in)">
                                      <p:cBhvr>
                                        <p:cTn id="18" dur="500"/>
                                        <p:tgtEl>
                                          <p:spTgt spid="22"/>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962020"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500034" y="142852"/>
            <a:ext cx="1214446" cy="1214446"/>
          </a:xfrm>
          <a:prstGeom prst="rect">
            <a:avLst/>
          </a:prstGeom>
        </p:spPr>
      </p:pic>
      <p:sp>
        <p:nvSpPr>
          <p:cNvPr id="15" name="TextBox 14"/>
          <p:cNvSpPr txBox="1"/>
          <p:nvPr/>
        </p:nvSpPr>
        <p:spPr>
          <a:xfrm>
            <a:off x="1535885" y="447055"/>
            <a:ext cx="7500990" cy="461665"/>
          </a:xfrm>
          <a:prstGeom prst="rect">
            <a:avLst/>
          </a:prstGeom>
          <a:noFill/>
        </p:spPr>
        <p:txBody>
          <a:bodyPr wrap="square" rtlCol="0">
            <a:spAutoFit/>
          </a:bodyPr>
          <a:lstStyle/>
          <a:p>
            <a:pPr algn="ctr"/>
            <a:r>
              <a:rPr lang="id-ID" sz="2400" dirty="0" smtClean="0"/>
              <a:t>Tepatkah penggunaan kata-kata berikut ini?</a:t>
            </a:r>
            <a:endParaRPr lang="id-ID" sz="2400" dirty="0"/>
          </a:p>
        </p:txBody>
      </p:sp>
      <p:pic>
        <p:nvPicPr>
          <p:cNvPr id="16" name="Picture 15" descr="MELIRIK.jpg"/>
          <p:cNvPicPr>
            <a:picLocks noChangeAspect="1"/>
          </p:cNvPicPr>
          <p:nvPr/>
        </p:nvPicPr>
        <p:blipFill>
          <a:blip r:embed="rId3"/>
          <a:stretch>
            <a:fillRect/>
          </a:stretch>
        </p:blipFill>
        <p:spPr>
          <a:xfrm>
            <a:off x="571472" y="1643050"/>
            <a:ext cx="3286148" cy="2048057"/>
          </a:xfrm>
          <a:prstGeom prst="rect">
            <a:avLst/>
          </a:prstGeom>
        </p:spPr>
      </p:pic>
      <p:pic>
        <p:nvPicPr>
          <p:cNvPr id="17" name="Picture 16" descr="MELOTOT.jpg"/>
          <p:cNvPicPr>
            <a:picLocks noChangeAspect="1"/>
          </p:cNvPicPr>
          <p:nvPr/>
        </p:nvPicPr>
        <p:blipFill>
          <a:blip r:embed="rId4"/>
          <a:stretch>
            <a:fillRect/>
          </a:stretch>
        </p:blipFill>
        <p:spPr>
          <a:xfrm>
            <a:off x="571472" y="3857628"/>
            <a:ext cx="3286148" cy="2206756"/>
          </a:xfrm>
          <a:prstGeom prst="rect">
            <a:avLst/>
          </a:prstGeom>
        </p:spPr>
      </p:pic>
      <p:sp>
        <p:nvSpPr>
          <p:cNvPr id="18" name="TextBox 17"/>
          <p:cNvSpPr txBox="1"/>
          <p:nvPr/>
        </p:nvSpPr>
        <p:spPr>
          <a:xfrm>
            <a:off x="5286380" y="2423504"/>
            <a:ext cx="15716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400" dirty="0" smtClean="0"/>
              <a:t>Melotot</a:t>
            </a:r>
            <a:endParaRPr lang="id-ID" sz="2400" dirty="0"/>
          </a:p>
        </p:txBody>
      </p:sp>
      <p:sp>
        <p:nvSpPr>
          <p:cNvPr id="23" name="Right Arrow 22"/>
          <p:cNvSpPr/>
          <p:nvPr/>
        </p:nvSpPr>
        <p:spPr>
          <a:xfrm>
            <a:off x="3857620" y="2280628"/>
            <a:ext cx="1357322" cy="71438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24" name="Rectangle 23"/>
          <p:cNvSpPr/>
          <p:nvPr/>
        </p:nvSpPr>
        <p:spPr>
          <a:xfrm>
            <a:off x="6929454" y="2214554"/>
            <a:ext cx="428628" cy="92333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5" name="TextBox 24"/>
          <p:cNvSpPr txBox="1"/>
          <p:nvPr/>
        </p:nvSpPr>
        <p:spPr>
          <a:xfrm>
            <a:off x="5357818" y="4857760"/>
            <a:ext cx="142876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400" dirty="0" smtClean="0"/>
              <a:t>Melirik</a:t>
            </a:r>
            <a:endParaRPr lang="id-ID" sz="2400" dirty="0"/>
          </a:p>
        </p:txBody>
      </p:sp>
      <p:sp>
        <p:nvSpPr>
          <p:cNvPr id="26" name="Right Arrow 25"/>
          <p:cNvSpPr/>
          <p:nvPr/>
        </p:nvSpPr>
        <p:spPr>
          <a:xfrm>
            <a:off x="3929058" y="4714884"/>
            <a:ext cx="1357322"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26"/>
          <p:cNvSpPr/>
          <p:nvPr/>
        </p:nvSpPr>
        <p:spPr>
          <a:xfrm>
            <a:off x="6357950" y="4648810"/>
            <a:ext cx="1285884" cy="923330"/>
          </a:xfrm>
          <a:prstGeom prst="rect">
            <a:avLst/>
          </a:prstGeom>
          <a:noFill/>
        </p:spPr>
        <p:txBody>
          <a:bodyPr wrap="squar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tint val="75000"/>
                  </a:schemeClr>
                </a:solidFill>
                <a:effectLst/>
                <a:uLnTx/>
                <a:uFillTx/>
                <a:latin typeface="+mn-lt"/>
                <a:ea typeface="+mn-ea"/>
                <a:cs typeface="+mn-cs"/>
              </a:rPr>
              <a:t>TA – </a:t>
            </a:r>
            <a:r>
              <a:rPr kumimoji="0" lang="en-US" sz="1400" b="1" i="0" u="none" strike="noStrike" kern="1200" cap="none" spc="0" normalizeH="0" baseline="0" noProof="0" dirty="0" smtClean="0">
                <a:ln>
                  <a:noFill/>
                </a:ln>
                <a:solidFill>
                  <a:schemeClr val="tx1">
                    <a:tint val="75000"/>
                  </a:schemeClr>
                </a:solidFill>
                <a:effectLst/>
                <a:uLnTx/>
                <a:uFillTx/>
                <a:latin typeface="+mn-lt"/>
                <a:ea typeface="+mn-ea"/>
                <a:cs typeface="+mn-cs"/>
              </a:rPr>
              <a:t>2017/2018</a:t>
            </a:r>
            <a:endParaRPr kumimoji="0" lang="en-US" sz="14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48722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ox(in)">
                                      <p:cBhvr>
                                        <p:cTn id="15" dur="500"/>
                                        <p:tgtEl>
                                          <p:spTgt spid="2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ox(in)">
                                      <p:cBhvr>
                                        <p:cTn id="29" dur="500"/>
                                        <p:tgtEl>
                                          <p:spTgt spid="2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ox(in)">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23" grpId="0" animBg="1"/>
      <p:bldP spid="24" grpId="0" animBg="1"/>
      <p:bldP spid="25" grpId="0" animBg="1"/>
      <p:bldP spid="26" grpId="0" animBg="1"/>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890582"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571472" y="142852"/>
            <a:ext cx="1214446" cy="1214446"/>
          </a:xfrm>
          <a:prstGeom prst="rect">
            <a:avLst/>
          </a:prstGeom>
        </p:spPr>
      </p:pic>
      <p:sp>
        <p:nvSpPr>
          <p:cNvPr id="15" name="TextBox 14"/>
          <p:cNvSpPr txBox="1"/>
          <p:nvPr/>
        </p:nvSpPr>
        <p:spPr>
          <a:xfrm>
            <a:off x="1500166" y="404664"/>
            <a:ext cx="7500990" cy="461665"/>
          </a:xfrm>
          <a:prstGeom prst="rect">
            <a:avLst/>
          </a:prstGeom>
          <a:noFill/>
        </p:spPr>
        <p:txBody>
          <a:bodyPr wrap="square" rtlCol="0">
            <a:spAutoFit/>
          </a:bodyPr>
          <a:lstStyle/>
          <a:p>
            <a:pPr algn="ctr"/>
            <a:r>
              <a:rPr lang="id-ID" sz="2400" dirty="0" smtClean="0"/>
              <a:t>Tepatkah penggunaan kata-kata berikut ini?</a:t>
            </a:r>
            <a:endParaRPr lang="id-ID" sz="2400" dirty="0"/>
          </a:p>
        </p:txBody>
      </p:sp>
      <p:sp>
        <p:nvSpPr>
          <p:cNvPr id="18" name="TextBox 17"/>
          <p:cNvSpPr txBox="1"/>
          <p:nvPr/>
        </p:nvSpPr>
        <p:spPr>
          <a:xfrm>
            <a:off x="5286380" y="2709256"/>
            <a:ext cx="185738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400" dirty="0" smtClean="0"/>
              <a:t>Membawa</a:t>
            </a:r>
            <a:endParaRPr lang="id-ID" sz="2400" dirty="0"/>
          </a:p>
        </p:txBody>
      </p:sp>
      <p:sp>
        <p:nvSpPr>
          <p:cNvPr id="23" name="Right Arrow 22"/>
          <p:cNvSpPr/>
          <p:nvPr/>
        </p:nvSpPr>
        <p:spPr>
          <a:xfrm>
            <a:off x="3857620" y="2566380"/>
            <a:ext cx="1357322" cy="71438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24" name="Rectangle 23"/>
          <p:cNvSpPr/>
          <p:nvPr/>
        </p:nvSpPr>
        <p:spPr>
          <a:xfrm>
            <a:off x="7143768" y="2500306"/>
            <a:ext cx="571504" cy="92333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5" name="TextBox 24"/>
          <p:cNvSpPr txBox="1"/>
          <p:nvPr/>
        </p:nvSpPr>
        <p:spPr>
          <a:xfrm>
            <a:off x="5357818" y="4857760"/>
            <a:ext cx="192882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400" dirty="0" smtClean="0"/>
              <a:t>Menjinjing</a:t>
            </a:r>
            <a:endParaRPr lang="id-ID" sz="2400" dirty="0"/>
          </a:p>
        </p:txBody>
      </p:sp>
      <p:sp>
        <p:nvSpPr>
          <p:cNvPr id="26" name="Right Arrow 25"/>
          <p:cNvSpPr/>
          <p:nvPr/>
        </p:nvSpPr>
        <p:spPr>
          <a:xfrm>
            <a:off x="3929058" y="4714884"/>
            <a:ext cx="1357322"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26"/>
          <p:cNvSpPr/>
          <p:nvPr/>
        </p:nvSpPr>
        <p:spPr>
          <a:xfrm>
            <a:off x="6858016" y="4648810"/>
            <a:ext cx="1285884" cy="923330"/>
          </a:xfrm>
          <a:prstGeom prst="rect">
            <a:avLst/>
          </a:prstGeom>
          <a:noFill/>
        </p:spPr>
        <p:txBody>
          <a:bodyPr wrap="squar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9" name="Picture 18" descr="MENJINJING.jpg"/>
          <p:cNvPicPr>
            <a:picLocks noChangeAspect="1"/>
          </p:cNvPicPr>
          <p:nvPr/>
        </p:nvPicPr>
        <p:blipFill>
          <a:blip r:embed="rId3"/>
          <a:stretch>
            <a:fillRect/>
          </a:stretch>
        </p:blipFill>
        <p:spPr>
          <a:xfrm>
            <a:off x="500034" y="1785926"/>
            <a:ext cx="3357586" cy="1880248"/>
          </a:xfrm>
          <a:prstGeom prst="rect">
            <a:avLst/>
          </a:prstGeom>
        </p:spPr>
      </p:pic>
      <p:pic>
        <p:nvPicPr>
          <p:cNvPr id="20" name="Picture 19" descr="MEMBAWA.jpg"/>
          <p:cNvPicPr>
            <a:picLocks noChangeAspect="1"/>
          </p:cNvPicPr>
          <p:nvPr/>
        </p:nvPicPr>
        <p:blipFill>
          <a:blip r:embed="rId4"/>
          <a:stretch>
            <a:fillRect/>
          </a:stretch>
        </p:blipFill>
        <p:spPr>
          <a:xfrm>
            <a:off x="500034" y="3976604"/>
            <a:ext cx="3357586" cy="2234320"/>
          </a:xfrm>
          <a:prstGeom prst="rect">
            <a:avLst/>
          </a:prstGeom>
        </p:spPr>
      </p:pic>
      <p:sp>
        <p:nvSpPr>
          <p:cNvPr id="16"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20293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ox(in)">
                                      <p:cBhvr>
                                        <p:cTn id="15" dur="500"/>
                                        <p:tgtEl>
                                          <p:spTgt spid="2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ox(in)">
                                      <p:cBhvr>
                                        <p:cTn id="26" dur="500"/>
                                        <p:tgtEl>
                                          <p:spTgt spid="20"/>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ox(in)">
                                      <p:cBhvr>
                                        <p:cTn id="29" dur="500"/>
                                        <p:tgtEl>
                                          <p:spTgt spid="2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ox(in)">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23" grpId="0" animBg="1"/>
      <p:bldP spid="24" grpId="0" animBg="1"/>
      <p:bldP spid="25" grpId="0" animBg="1"/>
      <p:bldP spid="26"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747706"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sp>
        <p:nvSpPr>
          <p:cNvPr id="5" name="Slide Number Placeholder 4"/>
          <p:cNvSpPr>
            <a:spLocks noGrp="1"/>
          </p:cNvSpPr>
          <p:nvPr>
            <p:ph type="sldNum" sz="quarter" idx="12"/>
          </p:nvPr>
        </p:nvSpPr>
        <p:spPr/>
        <p:txBody>
          <a:bodyPr/>
          <a:lstStyle/>
          <a:p>
            <a:fld id="{366BD701-8ACD-4BA7-BDC8-4CE4CD28ED2B}" type="slidenum">
              <a:rPr lang="id-ID" smtClean="0"/>
              <a:pPr/>
              <a:t>7</a:t>
            </a:fld>
            <a:endParaRPr lang="id-ID"/>
          </a:p>
        </p:txBody>
      </p:sp>
      <p:pic>
        <p:nvPicPr>
          <p:cNvPr id="4" name="Picture 3" descr="LOGO TELKOM UNIV.png"/>
          <p:cNvPicPr>
            <a:picLocks noChangeAspect="1"/>
          </p:cNvPicPr>
          <p:nvPr/>
        </p:nvPicPr>
        <p:blipFill>
          <a:blip r:embed="rId2"/>
          <a:stretch>
            <a:fillRect/>
          </a:stretch>
        </p:blipFill>
        <p:spPr>
          <a:xfrm>
            <a:off x="285720" y="142852"/>
            <a:ext cx="1214446" cy="1214446"/>
          </a:xfrm>
          <a:prstGeom prst="rect">
            <a:avLst/>
          </a:prstGeom>
        </p:spPr>
      </p:pic>
      <p:sp>
        <p:nvSpPr>
          <p:cNvPr id="15" name="TextBox 14"/>
          <p:cNvSpPr txBox="1"/>
          <p:nvPr/>
        </p:nvSpPr>
        <p:spPr>
          <a:xfrm>
            <a:off x="1500166" y="428604"/>
            <a:ext cx="7500990" cy="461665"/>
          </a:xfrm>
          <a:prstGeom prst="rect">
            <a:avLst/>
          </a:prstGeom>
          <a:noFill/>
        </p:spPr>
        <p:txBody>
          <a:bodyPr wrap="square" rtlCol="0">
            <a:spAutoFit/>
          </a:bodyPr>
          <a:lstStyle/>
          <a:p>
            <a:pPr algn="ctr"/>
            <a:r>
              <a:rPr lang="id-ID" sz="2400" dirty="0" smtClean="0"/>
              <a:t>Tepatkah penggunaan kata-kata berikut ini?</a:t>
            </a:r>
            <a:endParaRPr lang="id-ID" sz="2400" dirty="0"/>
          </a:p>
        </p:txBody>
      </p:sp>
      <p:sp>
        <p:nvSpPr>
          <p:cNvPr id="18" name="TextBox 17"/>
          <p:cNvSpPr txBox="1"/>
          <p:nvPr/>
        </p:nvSpPr>
        <p:spPr>
          <a:xfrm>
            <a:off x="5357818" y="2928934"/>
            <a:ext cx="185738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400" dirty="0" smtClean="0"/>
              <a:t>Tertawa</a:t>
            </a:r>
            <a:endParaRPr lang="id-ID" sz="2400" dirty="0"/>
          </a:p>
        </p:txBody>
      </p:sp>
      <p:sp>
        <p:nvSpPr>
          <p:cNvPr id="23" name="Right Arrow 22"/>
          <p:cNvSpPr/>
          <p:nvPr/>
        </p:nvSpPr>
        <p:spPr>
          <a:xfrm>
            <a:off x="3929058" y="2786058"/>
            <a:ext cx="1357322" cy="71438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24" name="Rectangle 23"/>
          <p:cNvSpPr/>
          <p:nvPr/>
        </p:nvSpPr>
        <p:spPr>
          <a:xfrm>
            <a:off x="6786578" y="2719984"/>
            <a:ext cx="1285884" cy="92333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5" name="TextBox 24"/>
          <p:cNvSpPr txBox="1"/>
          <p:nvPr/>
        </p:nvSpPr>
        <p:spPr>
          <a:xfrm>
            <a:off x="5572132" y="5286388"/>
            <a:ext cx="192882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2400" dirty="0" smtClean="0"/>
              <a:t>Tersenyum</a:t>
            </a:r>
            <a:endParaRPr lang="id-ID" sz="2400" dirty="0"/>
          </a:p>
        </p:txBody>
      </p:sp>
      <p:sp>
        <p:nvSpPr>
          <p:cNvPr id="26" name="Right Arrow 25"/>
          <p:cNvSpPr/>
          <p:nvPr/>
        </p:nvSpPr>
        <p:spPr>
          <a:xfrm>
            <a:off x="4143372" y="5143512"/>
            <a:ext cx="1357322"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26"/>
          <p:cNvSpPr/>
          <p:nvPr/>
        </p:nvSpPr>
        <p:spPr>
          <a:xfrm>
            <a:off x="7072330" y="5077438"/>
            <a:ext cx="1285884" cy="923330"/>
          </a:xfrm>
          <a:prstGeom prst="rect">
            <a:avLst/>
          </a:prstGeom>
          <a:noFill/>
        </p:spPr>
        <p:txBody>
          <a:bodyPr wrap="square" lIns="91440" tIns="45720" rIns="91440" bIns="45720">
            <a:spAutoFit/>
          </a:bodyPr>
          <a:lstStyle/>
          <a:p>
            <a:pPr algn="ctr"/>
            <a:r>
              <a:rPr lang="id-ID"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7" name="Picture 16" descr="TERTAWA.jpg"/>
          <p:cNvPicPr>
            <a:picLocks noChangeAspect="1"/>
          </p:cNvPicPr>
          <p:nvPr/>
        </p:nvPicPr>
        <p:blipFill>
          <a:blip r:embed="rId3" cstate="print"/>
          <a:stretch>
            <a:fillRect/>
          </a:stretch>
        </p:blipFill>
        <p:spPr>
          <a:xfrm>
            <a:off x="1214414" y="4429132"/>
            <a:ext cx="2921224" cy="2022675"/>
          </a:xfrm>
          <a:prstGeom prst="rect">
            <a:avLst/>
          </a:prstGeom>
        </p:spPr>
      </p:pic>
      <p:pic>
        <p:nvPicPr>
          <p:cNvPr id="1026" name="Picture 2" descr="C:\Users\SONY\Pictures\BBM PIC\IMG_20140709_173756.jpg"/>
          <p:cNvPicPr>
            <a:picLocks noChangeAspect="1" noChangeArrowheads="1"/>
          </p:cNvPicPr>
          <p:nvPr/>
        </p:nvPicPr>
        <p:blipFill>
          <a:blip r:embed="rId4"/>
          <a:srcRect/>
          <a:stretch>
            <a:fillRect/>
          </a:stretch>
        </p:blipFill>
        <p:spPr bwMode="auto">
          <a:xfrm>
            <a:off x="1500166" y="1142984"/>
            <a:ext cx="2464611" cy="3286148"/>
          </a:xfrm>
          <a:prstGeom prst="rect">
            <a:avLst/>
          </a:prstGeom>
          <a:noFill/>
        </p:spPr>
      </p:pic>
    </p:spTree>
    <p:extLst>
      <p:ext uri="{BB962C8B-B14F-4D97-AF65-F5344CB8AC3E}">
        <p14:creationId xmlns:p14="http://schemas.microsoft.com/office/powerpoint/2010/main" val="318842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in)">
                                      <p:cBhvr>
                                        <p:cTn id="10" dur="500"/>
                                        <p:tgtEl>
                                          <p:spTgt spid="2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ox(in)">
                                      <p:cBhvr>
                                        <p:cTn id="13" dur="500"/>
                                        <p:tgtEl>
                                          <p:spTgt spid="1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ox(i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in)">
                                      <p:cBhvr>
                                        <p:cTn id="21" dur="500"/>
                                        <p:tgtEl>
                                          <p:spTgt spid="1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in)">
                                      <p:cBhvr>
                                        <p:cTn id="24" dur="500"/>
                                        <p:tgtEl>
                                          <p:spTgt spid="26"/>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ox(in)">
                                      <p:cBhvr>
                                        <p:cTn id="27" dur="500"/>
                                        <p:tgtEl>
                                          <p:spTgt spid="2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ox(in)">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23" grpId="0" animBg="1"/>
      <p:bldP spid="24" grpId="0" animBg="1"/>
      <p:bldP spid="25" grpId="0" animBg="1"/>
      <p:bldP spid="26" grpId="0" animBg="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846640" cy="1357322"/>
          </a:xfrm>
        </p:spPr>
        <p:style>
          <a:lnRef idx="2">
            <a:schemeClr val="dk1"/>
          </a:lnRef>
          <a:fillRef idx="1">
            <a:schemeClr val="lt1"/>
          </a:fillRef>
          <a:effectRef idx="0">
            <a:schemeClr val="dk1"/>
          </a:effectRef>
          <a:fontRef idx="minor">
            <a:schemeClr val="dk1"/>
          </a:fontRef>
        </p:style>
        <p:txBody>
          <a:bodyPr>
            <a:normAutofit/>
          </a:bodyPr>
          <a:lstStyle/>
          <a:p>
            <a:r>
              <a:rPr lang="id-ID" sz="3600" dirty="0" smtClean="0">
                <a:solidFill>
                  <a:schemeClr val="tx1"/>
                </a:solidFill>
              </a:rPr>
              <a:t>KETEPATAN DIKSI</a:t>
            </a:r>
            <a:endParaRPr lang="id-ID" sz="3600" dirty="0">
              <a:solidFill>
                <a:schemeClr val="tx1"/>
              </a:solidFill>
            </a:endParaRPr>
          </a:p>
        </p:txBody>
      </p:sp>
      <p:sp>
        <p:nvSpPr>
          <p:cNvPr id="6" name="Footer Placeholder 5"/>
          <p:cNvSpPr>
            <a:spLocks noGrp="1"/>
          </p:cNvSpPr>
          <p:nvPr>
            <p:ph type="ftr" sz="quarter" idx="11"/>
          </p:nvPr>
        </p:nvSpPr>
        <p:spPr>
          <a:xfrm>
            <a:off x="890582"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85786" y="214290"/>
            <a:ext cx="1214446" cy="1214446"/>
          </a:xfrm>
          <a:prstGeom prst="rect">
            <a:avLst/>
          </a:prstGeom>
        </p:spPr>
      </p:pic>
      <p:sp>
        <p:nvSpPr>
          <p:cNvPr id="15" name="TextBox 14"/>
          <p:cNvSpPr txBox="1"/>
          <p:nvPr/>
        </p:nvSpPr>
        <p:spPr>
          <a:xfrm>
            <a:off x="857224" y="1610013"/>
            <a:ext cx="750099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d-ID" sz="2400" dirty="0" smtClean="0"/>
              <a:t>PERSYARATAN KETEPATAN DIKSI</a:t>
            </a:r>
            <a:endParaRPr lang="id-ID" sz="2400" dirty="0"/>
          </a:p>
        </p:txBody>
      </p:sp>
      <p:sp>
        <p:nvSpPr>
          <p:cNvPr id="8" name="TextBox 7"/>
          <p:cNvSpPr txBox="1"/>
          <p:nvPr/>
        </p:nvSpPr>
        <p:spPr>
          <a:xfrm>
            <a:off x="683568" y="2101888"/>
            <a:ext cx="7848872"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lang="id-ID" sz="2000" dirty="0" smtClean="0"/>
              <a:t>Membedakan secara cermat denotasi dan konotasi.</a:t>
            </a:r>
          </a:p>
          <a:p>
            <a:pPr marL="342900" indent="-342900">
              <a:buAutoNum type="arabicPeriod"/>
            </a:pPr>
            <a:r>
              <a:rPr lang="id-ID" sz="2000" dirty="0" smtClean="0"/>
              <a:t>Membedakan dengan cermat kata-kata yang hampir bersinonim.</a:t>
            </a:r>
          </a:p>
          <a:p>
            <a:pPr marL="342900" indent="-342900">
              <a:buAutoNum type="arabicPeriod"/>
            </a:pPr>
            <a:r>
              <a:rPr lang="id-ID" sz="2000" dirty="0" smtClean="0"/>
              <a:t>Membedakan kata-kata yang mirip dalam ejaannya.</a:t>
            </a:r>
          </a:p>
          <a:p>
            <a:pPr marL="342900" indent="-342900">
              <a:buAutoNum type="arabicPeriod"/>
            </a:pPr>
            <a:r>
              <a:rPr lang="id-ID" sz="2000" dirty="0" smtClean="0"/>
              <a:t>Menghindari kata-kata ciptaan sendiri.</a:t>
            </a:r>
          </a:p>
          <a:p>
            <a:pPr marL="342900" indent="-342900">
              <a:buAutoNum type="arabicPeriod"/>
            </a:pPr>
            <a:r>
              <a:rPr lang="id-ID" sz="2000" dirty="0" smtClean="0"/>
              <a:t>Waspadalah terhadap penggunaan akhiran asing.</a:t>
            </a:r>
          </a:p>
          <a:p>
            <a:pPr marL="342900" indent="-342900">
              <a:buAutoNum type="arabicPeriod"/>
            </a:pPr>
            <a:r>
              <a:rPr lang="id-ID" sz="2000" dirty="0" smtClean="0"/>
              <a:t>Kata kerja yang menggunakan kata depan harus digunakan secara idiomatis ( ingat akan bukan ingat terhadap; berbahaya bagi, membahayakan sesuatu bukan membahayakan bagi sesuatu, dll.</a:t>
            </a:r>
          </a:p>
          <a:p>
            <a:pPr marL="342900" indent="-342900">
              <a:buAutoNum type="arabicPeriod"/>
            </a:pPr>
            <a:r>
              <a:rPr lang="id-ID" sz="2000" dirty="0" smtClean="0"/>
              <a:t>Membedakan kata umum dan kata khusus.</a:t>
            </a:r>
          </a:p>
          <a:p>
            <a:pPr marL="342900" indent="-342900">
              <a:buAutoNum type="arabicPeriod"/>
            </a:pPr>
            <a:r>
              <a:rPr lang="id-ID" sz="2000" dirty="0" smtClean="0"/>
              <a:t>Memperhatikan perubahan makna yang terjadi pada kata-kata yang sudah dikenal.</a:t>
            </a:r>
          </a:p>
          <a:p>
            <a:pPr marL="342900" indent="-342900">
              <a:buAutoNum type="arabicPeriod"/>
            </a:pPr>
            <a:r>
              <a:rPr lang="id-ID" sz="2000" dirty="0" smtClean="0"/>
              <a:t>Memperhatikan kelangsungan pilihan kata.</a:t>
            </a:r>
            <a:endParaRPr lang="id-ID" sz="2000" dirty="0"/>
          </a:p>
        </p:txBody>
      </p:sp>
      <p:sp>
        <p:nvSpPr>
          <p:cNvPr id="9" name="Slide Number Placeholder 4"/>
          <p:cNvSpPr txBox="1">
            <a:spLocks/>
          </p:cNvSpPr>
          <p:nvPr/>
        </p:nvSpPr>
        <p:spPr>
          <a:xfrm>
            <a:off x="642258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Tree>
    <p:extLst>
      <p:ext uri="{BB962C8B-B14F-4D97-AF65-F5344CB8AC3E}">
        <p14:creationId xmlns:p14="http://schemas.microsoft.com/office/powerpoint/2010/main" val="241987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357322"/>
          </a:xfrm>
        </p:spPr>
        <p:style>
          <a:lnRef idx="2">
            <a:schemeClr val="dk1"/>
          </a:lnRef>
          <a:fillRef idx="1">
            <a:schemeClr val="lt1"/>
          </a:fillRef>
          <a:effectRef idx="0">
            <a:schemeClr val="dk1"/>
          </a:effectRef>
          <a:fontRef idx="minor">
            <a:schemeClr val="dk1"/>
          </a:fontRef>
        </p:style>
        <p:txBody>
          <a:bodyPr/>
          <a:lstStyle/>
          <a:p>
            <a:r>
              <a:rPr lang="id-ID" dirty="0" smtClean="0">
                <a:solidFill>
                  <a:schemeClr val="tx1"/>
                </a:solidFill>
              </a:rPr>
              <a:t>KETEPATAN DIKSI</a:t>
            </a:r>
            <a:endParaRPr lang="id-ID" dirty="0">
              <a:solidFill>
                <a:schemeClr val="tx1"/>
              </a:solidFill>
            </a:endParaRPr>
          </a:p>
        </p:txBody>
      </p:sp>
      <p:sp>
        <p:nvSpPr>
          <p:cNvPr id="6" name="Footer Placeholder 5"/>
          <p:cNvSpPr>
            <a:spLocks noGrp="1"/>
          </p:cNvSpPr>
          <p:nvPr>
            <p:ph type="ftr" sz="quarter" idx="11"/>
          </p:nvPr>
        </p:nvSpPr>
        <p:spPr>
          <a:xfrm>
            <a:off x="747706" y="6421461"/>
            <a:ext cx="2895600" cy="365125"/>
          </a:xfrm>
        </p:spPr>
        <p:txBody>
          <a:bodyPr/>
          <a:lstStyle/>
          <a:p>
            <a:r>
              <a:rPr lang="id-ID" sz="1400" dirty="0" smtClean="0">
                <a:solidFill>
                  <a:schemeClr val="tx1"/>
                </a:solidFill>
              </a:rPr>
              <a:t>Tim Dosen Bahasa Indonesia</a:t>
            </a:r>
            <a:endParaRPr lang="id-ID" sz="1400" dirty="0">
              <a:solidFill>
                <a:schemeClr val="tx1"/>
              </a:solidFill>
            </a:endParaRPr>
          </a:p>
        </p:txBody>
      </p:sp>
      <p:pic>
        <p:nvPicPr>
          <p:cNvPr id="4" name="Picture 3" descr="LOGO TELKOM UNIV.png"/>
          <p:cNvPicPr>
            <a:picLocks noChangeAspect="1"/>
          </p:cNvPicPr>
          <p:nvPr/>
        </p:nvPicPr>
        <p:blipFill>
          <a:blip r:embed="rId2"/>
          <a:stretch>
            <a:fillRect/>
          </a:stretch>
        </p:blipFill>
        <p:spPr>
          <a:xfrm>
            <a:off x="785786" y="214290"/>
            <a:ext cx="1214446" cy="1214446"/>
          </a:xfrm>
          <a:prstGeom prst="rect">
            <a:avLst/>
          </a:prstGeom>
        </p:spPr>
      </p:pic>
      <p:sp>
        <p:nvSpPr>
          <p:cNvPr id="8" name="TextBox 7"/>
          <p:cNvSpPr txBox="1"/>
          <p:nvPr/>
        </p:nvSpPr>
        <p:spPr>
          <a:xfrm>
            <a:off x="642910" y="1563350"/>
            <a:ext cx="7858180"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ct val="90000"/>
              </a:lnSpc>
            </a:pPr>
            <a:r>
              <a:rPr lang="id-ID" sz="2000" b="1" dirty="0" smtClean="0"/>
              <a:t>Makna </a:t>
            </a:r>
            <a:r>
              <a:rPr lang="en-US" sz="2000" b="1" dirty="0" err="1" smtClean="0"/>
              <a:t>Denota</a:t>
            </a:r>
            <a:r>
              <a:rPr lang="id-ID" sz="2000" b="1" dirty="0" smtClean="0"/>
              <a:t>tif</a:t>
            </a:r>
            <a:endParaRPr lang="en-US" sz="2000" b="1" dirty="0" smtClean="0"/>
          </a:p>
          <a:p>
            <a:pPr algn="just">
              <a:lnSpc>
                <a:spcPct val="90000"/>
              </a:lnSpc>
            </a:pPr>
            <a:r>
              <a:rPr lang="id-ID" sz="2000" dirty="0">
                <a:solidFill>
                  <a:schemeClr val="tx1"/>
                </a:solidFill>
              </a:rPr>
              <a:t>Makna </a:t>
            </a:r>
            <a:r>
              <a:rPr lang="en-US" sz="2000" dirty="0" err="1" smtClean="0">
                <a:solidFill>
                  <a:schemeClr val="tx1"/>
                </a:solidFill>
              </a:rPr>
              <a:t>denota</a:t>
            </a:r>
            <a:r>
              <a:rPr lang="id-ID" sz="2000" dirty="0" smtClean="0">
                <a:solidFill>
                  <a:schemeClr val="tx1"/>
                </a:solidFill>
              </a:rPr>
              <a:t>tif adalah makna kata yang sebenarnya</a:t>
            </a:r>
            <a:r>
              <a:rPr lang="id-ID" sz="2000" dirty="0" smtClean="0"/>
              <a:t>. Denotatif adalah suatu pengertian yang dikandung sebuah kata secara objektif/ makna konseptual. Misalnya, kata </a:t>
            </a:r>
            <a:r>
              <a:rPr lang="id-ID" sz="2000" i="1" dirty="0" smtClean="0"/>
              <a:t>makan</a:t>
            </a:r>
            <a:r>
              <a:rPr lang="id-ID" sz="2000" dirty="0" smtClean="0"/>
              <a:t> bermakna memasukkan sesuatu ke dalam mulut, dikunyah, dan ditelan. Makna kata </a:t>
            </a:r>
            <a:r>
              <a:rPr lang="id-ID" sz="2000" i="1" dirty="0" smtClean="0"/>
              <a:t>makan seperti ini </a:t>
            </a:r>
            <a:r>
              <a:rPr lang="id-ID" sz="2000" dirty="0" smtClean="0"/>
              <a:t>adalah</a:t>
            </a:r>
            <a:r>
              <a:rPr lang="id-ID" sz="2000" i="1" dirty="0" smtClean="0"/>
              <a:t> </a:t>
            </a:r>
            <a:r>
              <a:rPr lang="id-ID" sz="2000" dirty="0" smtClean="0"/>
              <a:t>makan kata denotatif.</a:t>
            </a:r>
          </a:p>
          <a:p>
            <a:pPr algn="just">
              <a:lnSpc>
                <a:spcPct val="90000"/>
              </a:lnSpc>
            </a:pPr>
            <a:endParaRPr lang="id-ID" sz="2000" dirty="0" smtClean="0"/>
          </a:p>
          <a:p>
            <a:pPr algn="just">
              <a:lnSpc>
                <a:spcPct val="90000"/>
              </a:lnSpc>
            </a:pPr>
            <a:r>
              <a:rPr lang="id-ID" sz="2000" b="1" dirty="0" smtClean="0"/>
              <a:t>Makna </a:t>
            </a:r>
            <a:r>
              <a:rPr lang="en-US" sz="2000" b="1" dirty="0" err="1" smtClean="0"/>
              <a:t>Konota</a:t>
            </a:r>
            <a:r>
              <a:rPr lang="id-ID" sz="2000" b="1" dirty="0" smtClean="0"/>
              <a:t>t</a:t>
            </a:r>
            <a:r>
              <a:rPr lang="en-US" sz="2000" b="1" dirty="0" smtClean="0"/>
              <a:t>i</a:t>
            </a:r>
            <a:r>
              <a:rPr lang="id-ID" sz="2000" b="1" dirty="0" smtClean="0"/>
              <a:t>f</a:t>
            </a:r>
            <a:endParaRPr lang="en-US" sz="2000" b="1" dirty="0" smtClean="0"/>
          </a:p>
          <a:p>
            <a:pPr algn="just">
              <a:lnSpc>
                <a:spcPct val="90000"/>
              </a:lnSpc>
            </a:pPr>
            <a:r>
              <a:rPr lang="id-ID" sz="2000" dirty="0"/>
              <a:t>Makna </a:t>
            </a:r>
            <a:r>
              <a:rPr lang="en-US" sz="2000" dirty="0" err="1" smtClean="0"/>
              <a:t>konota</a:t>
            </a:r>
            <a:r>
              <a:rPr lang="id-ID" sz="2000" dirty="0" smtClean="0"/>
              <a:t>t</a:t>
            </a:r>
            <a:r>
              <a:rPr lang="en-US" sz="2000" dirty="0"/>
              <a:t>i</a:t>
            </a:r>
            <a:r>
              <a:rPr lang="id-ID" sz="2000" dirty="0" smtClean="0"/>
              <a:t>f adalah makna asosiatif, makna yang timbul sebagai akibat dari sikap sosial, sikap pribadi, dan kriteria tambahan yang dikenakan pada sebuah makna konseptual. Misalnya, Frasa kamar kecil mengacu pada kamar yang kecil (denotatif), tetapi </a:t>
            </a:r>
            <a:r>
              <a:rPr lang="id-ID" sz="2000" i="1" dirty="0" smtClean="0"/>
              <a:t>kamar kecil </a:t>
            </a:r>
            <a:r>
              <a:rPr lang="id-ID" sz="2000" dirty="0" smtClean="0"/>
              <a:t>berarti juga</a:t>
            </a:r>
            <a:r>
              <a:rPr lang="id-ID" sz="2000" i="1" dirty="0" smtClean="0"/>
              <a:t> jamban </a:t>
            </a:r>
            <a:r>
              <a:rPr lang="id-ID" sz="2000" dirty="0" smtClean="0"/>
              <a:t>(konotatif).</a:t>
            </a:r>
            <a:endParaRPr lang="en-US" sz="2000" dirty="0"/>
          </a:p>
          <a:p>
            <a:pPr algn="just">
              <a:lnSpc>
                <a:spcPct val="90000"/>
              </a:lnSpc>
            </a:pPr>
            <a:endParaRPr lang="id-ID" sz="2000" dirty="0"/>
          </a:p>
        </p:txBody>
      </p:sp>
      <p:sp>
        <p:nvSpPr>
          <p:cNvPr id="9" name="Slide Number Placeholder 4"/>
          <p:cNvSpPr txBox="1">
            <a:spLocks/>
          </p:cNvSpPr>
          <p:nvPr/>
        </p:nvSpPr>
        <p:spPr>
          <a:xfrm>
            <a:off x="6233376" y="6330594"/>
            <a:ext cx="2397886" cy="416640"/>
          </a:xfrm>
          <a:prstGeom prst="rect">
            <a:avLst/>
          </a:prstGeom>
        </p:spPr>
        <p:txBody>
          <a:bodyPr vert="horz" lIns="91440" tIns="45720" rIns="91440" bIns="45720" rtlCol="0" anchor="ctr"/>
          <a:lstStyle/>
          <a:p>
            <a:pPr lvl="0" algn="ctr">
              <a:defRPr/>
            </a:pPr>
            <a:r>
              <a:rPr lang="en-US" sz="1400" b="1" dirty="0">
                <a:solidFill>
                  <a:schemeClr val="tx1">
                    <a:tint val="75000"/>
                  </a:schemeClr>
                </a:solidFill>
              </a:rPr>
              <a:t>TA – 2017/2018</a:t>
            </a:r>
            <a:endParaRPr lang="en-US" sz="1400" b="1" dirty="0">
              <a:solidFill>
                <a:schemeClr val="tx1">
                  <a:tint val="75000"/>
                </a:schemeClr>
              </a:solidFill>
            </a:endParaRPr>
          </a:p>
        </p:txBody>
      </p:sp>
      <p:sp>
        <p:nvSpPr>
          <p:cNvPr id="10" name="Title 1"/>
          <p:cNvSpPr txBox="1">
            <a:spLocks/>
          </p:cNvSpPr>
          <p:nvPr/>
        </p:nvSpPr>
        <p:spPr>
          <a:xfrm>
            <a:off x="685800" y="142853"/>
            <a:ext cx="7846640" cy="135732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sz="3600" dirty="0">
                <a:solidFill>
                  <a:schemeClr val="tx1"/>
                </a:solidFill>
              </a:rPr>
              <a:t>KETEPATAN DIKSI</a:t>
            </a:r>
          </a:p>
        </p:txBody>
      </p:sp>
      <p:pic>
        <p:nvPicPr>
          <p:cNvPr id="11" name="Picture 10" descr="LOGO TELKOM UNIV.png"/>
          <p:cNvPicPr>
            <a:picLocks noChangeAspect="1"/>
          </p:cNvPicPr>
          <p:nvPr/>
        </p:nvPicPr>
        <p:blipFill>
          <a:blip r:embed="rId2"/>
          <a:stretch>
            <a:fillRect/>
          </a:stretch>
        </p:blipFill>
        <p:spPr>
          <a:xfrm>
            <a:off x="693258" y="198330"/>
            <a:ext cx="1214446" cy="1214446"/>
          </a:xfrm>
          <a:prstGeom prst="rect">
            <a:avLst/>
          </a:prstGeom>
        </p:spPr>
      </p:pic>
    </p:spTree>
    <p:extLst>
      <p:ext uri="{BB962C8B-B14F-4D97-AF65-F5344CB8AC3E}">
        <p14:creationId xmlns:p14="http://schemas.microsoft.com/office/powerpoint/2010/main" val="3924384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TotalTime>
  <Words>1249</Words>
  <Application>Microsoft Office PowerPoint</Application>
  <PresentationFormat>On-screen Show (4:3)</PresentationFormat>
  <Paragraphs>199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LUH1A2 BAHASA INDONESIA</vt:lpstr>
      <vt:lpstr>PILIHAN KATA (DIKSI)</vt:lpstr>
      <vt:lpstr>PILIHAN KATA (DIKSI)</vt:lpstr>
      <vt:lpstr>PILIHAN KATA (DIKSI)</vt:lpstr>
      <vt:lpstr>PowerPoint Presentation</vt:lpstr>
      <vt:lpstr>PowerPoint Presentation</vt:lpstr>
      <vt:lpstr>PowerPoint Presentation</vt:lpstr>
      <vt:lpstr>KETEPATAN DIKSI</vt:lpstr>
      <vt:lpstr>KETEPATAN DIKSI</vt:lpstr>
      <vt:lpstr>KETEPATAN DIKSI</vt:lpstr>
      <vt:lpstr>PowerPoint Presentation</vt:lpstr>
      <vt:lpstr>KESESUAIAN DIKSI</vt:lpstr>
      <vt:lpstr>KESESUAIAN DIKSI</vt:lpstr>
      <vt:lpstr>KESESUAIAN DIKSI</vt:lpstr>
      <vt:lpstr>KESESUAIAN DIKSI</vt:lpstr>
      <vt:lpstr>KESESUAIAN DIKSI</vt:lpstr>
      <vt:lpstr>KESESUAIAN DIKSI</vt:lpstr>
      <vt:lpstr>KESESUAIAN DIKSI</vt:lpstr>
      <vt:lpstr>KESESUAIAN DIKSI</vt:lpstr>
      <vt:lpstr>KESESUAIAN DIKSI</vt:lpstr>
      <vt:lpstr>KESESUAIAN DIKSI</vt:lpstr>
      <vt:lpstr>CONTOH</vt:lpstr>
      <vt:lpstr>CONTOH</vt:lpstr>
      <vt:lpstr>CONTOH</vt:lpstr>
      <vt:lpstr>LATIHAN</vt:lpstr>
      <vt:lpstr>DAFTAR PUSTAKA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LUH1A2 BAHASA INDONESIA</dc:title>
  <dc:creator>asus</dc:creator>
  <cp:lastModifiedBy>Dani</cp:lastModifiedBy>
  <cp:revision>90</cp:revision>
  <dcterms:created xsi:type="dcterms:W3CDTF">2017-01-09T22:58:45Z</dcterms:created>
  <dcterms:modified xsi:type="dcterms:W3CDTF">2018-01-10T06:28:42Z</dcterms:modified>
</cp:coreProperties>
</file>