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95" r:id="rId2"/>
    <p:sldId id="430" r:id="rId3"/>
    <p:sldId id="431" r:id="rId4"/>
    <p:sldId id="432" r:id="rId5"/>
    <p:sldId id="433" r:id="rId6"/>
    <p:sldId id="434" r:id="rId7"/>
    <p:sldId id="435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5" r:id="rId16"/>
    <p:sldId id="447" r:id="rId17"/>
    <p:sldId id="446" r:id="rId18"/>
    <p:sldId id="444" r:id="rId19"/>
    <p:sldId id="448" r:id="rId20"/>
    <p:sldId id="449" r:id="rId21"/>
    <p:sldId id="450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4"/>
    <p:restoredTop sz="94669"/>
  </p:normalViewPr>
  <p:slideViewPr>
    <p:cSldViewPr>
      <p:cViewPr varScale="1">
        <p:scale>
          <a:sx n="68" d="100"/>
          <a:sy n="68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72DBD-0558-446A-880A-8866B0EE786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8C0ED-8D7C-4DA4-B6F2-0AFEA9BD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9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3429000"/>
            <a:ext cx="4267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0CF7-FCB9-42CF-8A57-AAAC9302501A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/>
          <p:nvPr userDrawn="1"/>
        </p:nvPicPr>
        <p:blipFill>
          <a:blip r:embed="rId2"/>
          <a:stretch/>
        </p:blipFill>
        <p:spPr>
          <a:xfrm>
            <a:off x="5589720" y="216720"/>
            <a:ext cx="3263400" cy="647280"/>
          </a:xfrm>
          <a:prstGeom prst="rect">
            <a:avLst/>
          </a:prstGeom>
          <a:ln>
            <a:noFill/>
          </a:ln>
        </p:spPr>
      </p:pic>
      <p:pic>
        <p:nvPicPr>
          <p:cNvPr id="8" name="Picture 2"/>
          <p:cNvPicPr/>
          <p:nvPr userDrawn="1"/>
        </p:nvPicPr>
        <p:blipFill>
          <a:blip r:embed="rId3"/>
          <a:srcRect r="17786" b="11856"/>
          <a:stretch/>
        </p:blipFill>
        <p:spPr>
          <a:xfrm>
            <a:off x="43560" y="3251520"/>
            <a:ext cx="3847320" cy="309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22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748-D437-4A40-9BD3-222B3AF26EB9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63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9FAF-4EA5-48A0-A480-4F69C67D3567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438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 userDrawn="1"/>
        </p:nvPicPr>
        <p:blipFill>
          <a:blip r:embed="rId2"/>
          <a:srcRect t="17910" b="13979"/>
          <a:stretch/>
        </p:blipFill>
        <p:spPr>
          <a:xfrm>
            <a:off x="-2520" y="0"/>
            <a:ext cx="9142560" cy="466956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 userDrawn="1"/>
        </p:nvPicPr>
        <p:blipFill>
          <a:blip r:embed="rId3"/>
          <a:stretch/>
        </p:blipFill>
        <p:spPr>
          <a:xfrm>
            <a:off x="154440" y="142920"/>
            <a:ext cx="3037680" cy="602280"/>
          </a:xfrm>
          <a:prstGeom prst="rect">
            <a:avLst/>
          </a:prstGeom>
          <a:ln>
            <a:noFill/>
          </a:ln>
        </p:spPr>
      </p:pic>
      <p:sp>
        <p:nvSpPr>
          <p:cNvPr id="10" name="CustomShape 4"/>
          <p:cNvSpPr/>
          <p:nvPr userDrawn="1"/>
        </p:nvSpPr>
        <p:spPr>
          <a:xfrm>
            <a:off x="-360" y="4671000"/>
            <a:ext cx="9140400" cy="9216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3"/>
          <p:cNvSpPr/>
          <p:nvPr userDrawn="1"/>
        </p:nvSpPr>
        <p:spPr>
          <a:xfrm>
            <a:off x="434520" y="4489200"/>
            <a:ext cx="8325000" cy="21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Brush Script Std"/>
                <a:ea typeface="ＭＳ Ｐゴシック"/>
              </a:rPr>
              <a:t>THANK YOU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87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80897-2488-4E67-8954-DCA94B1B9BE1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CSH3J3 –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82357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0E315F2-8073-4E6C-810A-F3A87ACCDD68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CSH3J3 –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7169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B74AAA-8A63-4D6D-9589-14A11C23B3C9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06871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3749-83F9-4E9D-9162-96E8B27DE370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38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E203-F0D7-4606-8DCC-B7CF9EED4C54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51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EA2D-ADFF-464B-8377-8C51A5DF1736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05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510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EC0B-9DA2-4C9F-AA4B-152A02B6A08D}" type="datetime1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5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540-8ECF-448B-827B-E78FDB92988F}" type="datetime1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66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1B7F-0805-4966-BD5D-F6F47F6DCCE7}" type="datetime1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39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62200"/>
            <a:ext cx="3008313" cy="3763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A0B5-2B37-4AAC-864D-A0D6CE94B340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26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EAD4-710E-455A-81E0-EF9D34CDF8E1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 userDrawn="1"/>
        </p:nvPicPr>
        <p:blipFill>
          <a:blip r:embed="rId17"/>
          <a:stretch/>
        </p:blipFill>
        <p:spPr>
          <a:xfrm>
            <a:off x="0" y="6248520"/>
            <a:ext cx="9142560" cy="608040"/>
          </a:xfrm>
          <a:prstGeom prst="rect">
            <a:avLst/>
          </a:prstGeom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BE9730-7C0E-4F6C-891C-89E7AA217750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ITH2U3 Keamanan Sistem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8A5523F-4C95-49F3-8F3F-2B05583CC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2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Forensik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Digital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2895600" y="3450467"/>
            <a:ext cx="6095999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Forensik</a:t>
            </a:r>
            <a: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 Media </a:t>
            </a:r>
            <a:r>
              <a:rPr lang="en-US" sz="3200" b="0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Sosial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83400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D951-F144-424F-807A-3FDF79756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219200"/>
            <a:ext cx="8375904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</a:rPr>
              <a:t>3. </a:t>
            </a:r>
            <a:r>
              <a:rPr lang="en-US" sz="1800" b="1" dirty="0" err="1">
                <a:latin typeface="Calibri" panose="020F0502020204030204" pitchFamily="34" charset="0"/>
              </a:rPr>
              <a:t>Penipuan</a:t>
            </a:r>
            <a:r>
              <a:rPr lang="en-US" sz="1800" b="1" dirty="0"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</a:rPr>
              <a:t>Penawaran</a:t>
            </a:r>
            <a:r>
              <a:rPr lang="en-US" sz="1800" b="1" dirty="0">
                <a:latin typeface="Calibri" panose="020F0502020204030204" pitchFamily="34" charset="0"/>
              </a:rPr>
              <a:t> &amp; </a:t>
            </a:r>
            <a:r>
              <a:rPr lang="en-US" sz="1800" b="1" dirty="0" err="1">
                <a:latin typeface="Calibri" panose="020F0502020204030204" pitchFamily="34" charset="0"/>
              </a:rPr>
              <a:t>Belanja</a:t>
            </a:r>
            <a:r>
              <a:rPr lang="en-US" sz="1800" b="1" dirty="0">
                <a:latin typeface="Calibri" panose="020F0502020204030204" pitchFamily="34" charset="0"/>
              </a:rPr>
              <a:t> (Offer &amp; Shopping Scams)</a:t>
            </a:r>
          </a:p>
          <a:p>
            <a:r>
              <a:rPr lang="en-ID" sz="1800" dirty="0" err="1">
                <a:latin typeface="Calibri" panose="020F0502020204030204" pitchFamily="34" charset="0"/>
              </a:rPr>
              <a:t>Mayoritas</a:t>
            </a:r>
            <a:r>
              <a:rPr lang="en-ID" sz="1800" dirty="0">
                <a:latin typeface="Calibri" panose="020F0502020204030204" pitchFamily="34" charset="0"/>
              </a:rPr>
              <a:t> yang </a:t>
            </a:r>
            <a:r>
              <a:rPr lang="en-ID" sz="1800" dirty="0" err="1">
                <a:latin typeface="Calibri" panose="020F0502020204030204" pitchFamily="34" charset="0"/>
              </a:rPr>
              <a:t>menjadi</a:t>
            </a:r>
            <a:r>
              <a:rPr lang="en-ID" sz="1800" dirty="0">
                <a:latin typeface="Calibri" panose="020F0502020204030204" pitchFamily="34" charset="0"/>
              </a:rPr>
              <a:t> korban </a:t>
            </a:r>
            <a:r>
              <a:rPr lang="en-ID" sz="1800" dirty="0" err="1">
                <a:latin typeface="Calibri" panose="020F0502020204030204" pitchFamily="34" charset="0"/>
              </a:rPr>
              <a:t>penipuan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belanja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adalah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wanita</a:t>
            </a:r>
            <a:r>
              <a:rPr lang="en-ID" sz="1800" dirty="0">
                <a:latin typeface="Calibri" panose="020F0502020204030204" pitchFamily="34" charset="0"/>
              </a:rPr>
              <a:t>.</a:t>
            </a:r>
          </a:p>
          <a:p>
            <a:r>
              <a:rPr lang="en-ID" sz="1800" dirty="0" err="1">
                <a:latin typeface="Calibri" panose="020F0502020204030204" pitchFamily="34" charset="0"/>
              </a:rPr>
              <a:t>Misalnya</a:t>
            </a:r>
            <a:r>
              <a:rPr lang="en-ID" sz="1800" dirty="0">
                <a:latin typeface="Calibri" panose="020F0502020204030204" pitchFamily="34" charset="0"/>
              </a:rPr>
              <a:t>, </a:t>
            </a:r>
            <a:r>
              <a:rPr lang="en-ID" sz="1800" dirty="0" err="1">
                <a:latin typeface="Calibri" panose="020F0502020204030204" pitchFamily="34" charset="0"/>
              </a:rPr>
              <a:t>seorang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penjahat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menggunakan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tawaran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belanja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untuk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membuat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pengguna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mengklik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sebuah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tautan</a:t>
            </a:r>
            <a:r>
              <a:rPr lang="en-ID" sz="1800" dirty="0">
                <a:latin typeface="Calibri" panose="020F0502020204030204" pitchFamily="34" charset="0"/>
              </a:rPr>
              <a:t>. Setelah </a:t>
            </a:r>
            <a:r>
              <a:rPr lang="en-ID" sz="1800" dirty="0" err="1">
                <a:latin typeface="Calibri" panose="020F0502020204030204" pitchFamily="34" charset="0"/>
              </a:rPr>
              <a:t>diklik</a:t>
            </a:r>
            <a:r>
              <a:rPr lang="en-ID" sz="1800" dirty="0">
                <a:latin typeface="Calibri" panose="020F0502020204030204" pitchFamily="34" charset="0"/>
              </a:rPr>
              <a:t>, </a:t>
            </a:r>
            <a:r>
              <a:rPr lang="en-ID" sz="1800" dirty="0" err="1">
                <a:latin typeface="Calibri" panose="020F0502020204030204" pitchFamily="34" charset="0"/>
              </a:rPr>
              <a:t>pengguna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akan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diminta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untuk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meneruskannya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ke</a:t>
            </a:r>
            <a:r>
              <a:rPr lang="en-ID" sz="1800" dirty="0">
                <a:latin typeface="Calibri" panose="020F0502020204030204" pitchFamily="34" charset="0"/>
              </a:rPr>
              <a:t> 20 orang </a:t>
            </a:r>
            <a:r>
              <a:rPr lang="en-ID" sz="1800" dirty="0" err="1">
                <a:latin typeface="Calibri" panose="020F0502020204030204" pitchFamily="34" charset="0"/>
              </a:rPr>
              <a:t>untuk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memanfaatkan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kupon</a:t>
            </a:r>
            <a:r>
              <a:rPr lang="en-ID" sz="1800" dirty="0">
                <a:latin typeface="Calibri" panose="020F0502020204030204" pitchFamily="34" charset="0"/>
              </a:rPr>
              <a:t>. </a:t>
            </a:r>
            <a:r>
              <a:rPr lang="en-ID" sz="1800" dirty="0" err="1">
                <a:latin typeface="Calibri" panose="020F0502020204030204" pitchFamily="34" charset="0"/>
              </a:rPr>
              <a:t>Namun</a:t>
            </a:r>
            <a:r>
              <a:rPr lang="en-ID" sz="1800" dirty="0">
                <a:latin typeface="Calibri" panose="020F0502020204030204" pitchFamily="34" charset="0"/>
              </a:rPr>
              <a:t>, </a:t>
            </a:r>
            <a:r>
              <a:rPr lang="en-ID" sz="1800" dirty="0" err="1">
                <a:latin typeface="Calibri" panose="020F0502020204030204" pitchFamily="34" charset="0"/>
              </a:rPr>
              <a:t>pengguna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tidak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mendapatkan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kupon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apa</a:t>
            </a:r>
            <a:r>
              <a:rPr lang="en-ID" sz="1800" dirty="0">
                <a:latin typeface="Calibri" panose="020F0502020204030204" pitchFamily="34" charset="0"/>
              </a:rPr>
              <a:t> pun, </a:t>
            </a:r>
            <a:r>
              <a:rPr lang="en-ID" sz="1800" dirty="0" err="1">
                <a:latin typeface="Calibri" panose="020F0502020204030204" pitchFamily="34" charset="0"/>
              </a:rPr>
              <a:t>tetapi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penjahat</a:t>
            </a:r>
            <a:r>
              <a:rPr lang="en-ID" sz="1800" dirty="0">
                <a:latin typeface="Calibri" panose="020F0502020204030204" pitchFamily="34" charset="0"/>
              </a:rPr>
              <a:t> dunia maya </a:t>
            </a:r>
            <a:r>
              <a:rPr lang="en-ID" sz="1800" dirty="0" err="1">
                <a:latin typeface="Calibri" panose="020F0502020204030204" pitchFamily="34" charset="0"/>
              </a:rPr>
              <a:t>mendapatkan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informasi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pribadinya</a:t>
            </a:r>
            <a:r>
              <a:rPr lang="en-ID" sz="1800" dirty="0">
                <a:latin typeface="Calibri" panose="020F0502020204030204" pitchFamily="34" charset="0"/>
              </a:rPr>
              <a:t>!</a:t>
            </a:r>
          </a:p>
          <a:p>
            <a:pPr marL="0" indent="0">
              <a:buNone/>
            </a:pPr>
            <a:r>
              <a:rPr lang="en-ID" sz="1800" b="1" dirty="0">
                <a:latin typeface="Calibri" panose="020F0502020204030204" pitchFamily="34" charset="0"/>
              </a:rPr>
              <a:t>4. </a:t>
            </a:r>
            <a:r>
              <a:rPr lang="en-ID" sz="1800" b="1" dirty="0" err="1">
                <a:latin typeface="Calibri" panose="020F0502020204030204" pitchFamily="34" charset="0"/>
              </a:rPr>
              <a:t>Penipuan</a:t>
            </a:r>
            <a:r>
              <a:rPr lang="en-ID" sz="1800" b="1" dirty="0">
                <a:latin typeface="Calibri" panose="020F0502020204030204" pitchFamily="34" charset="0"/>
              </a:rPr>
              <a:t> </a:t>
            </a:r>
            <a:r>
              <a:rPr lang="en-ID" sz="1800" b="1" dirty="0" err="1">
                <a:latin typeface="Calibri" panose="020F0502020204030204" pitchFamily="34" charset="0"/>
              </a:rPr>
              <a:t>Kencan</a:t>
            </a:r>
            <a:r>
              <a:rPr lang="en-ID" sz="1800" b="1" dirty="0">
                <a:latin typeface="Calibri" panose="020F0502020204030204" pitchFamily="34" charset="0"/>
              </a:rPr>
              <a:t> (Dating Scams)</a:t>
            </a:r>
          </a:p>
          <a:p>
            <a:r>
              <a:rPr lang="en-ID" sz="1800" dirty="0" err="1">
                <a:latin typeface="Calibri" panose="020F0502020204030204" pitchFamily="34" charset="0"/>
              </a:rPr>
              <a:t>Dalam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penipuan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seperti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ini</a:t>
            </a:r>
            <a:r>
              <a:rPr lang="en-ID" sz="1800" dirty="0">
                <a:latin typeface="Calibri" panose="020F0502020204030204" pitchFamily="34" charset="0"/>
              </a:rPr>
              <a:t>, </a:t>
            </a:r>
            <a:r>
              <a:rPr lang="en-ID" sz="1800" dirty="0" err="1">
                <a:latin typeface="Calibri" panose="020F0502020204030204" pitchFamily="34" charset="0"/>
              </a:rPr>
              <a:t>penipu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terhubung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dengan</a:t>
            </a:r>
            <a:r>
              <a:rPr lang="en-ID" sz="1800" dirty="0">
                <a:latin typeface="Calibri" panose="020F0502020204030204" pitchFamily="34" charset="0"/>
              </a:rPr>
              <a:t> korban </a:t>
            </a:r>
            <a:r>
              <a:rPr lang="en-ID" sz="1800" dirty="0" err="1">
                <a:latin typeface="Calibri" panose="020F0502020204030204" pitchFamily="34" charset="0"/>
              </a:rPr>
              <a:t>menggunakan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nama</a:t>
            </a:r>
            <a:r>
              <a:rPr lang="en-ID" sz="1800" dirty="0">
                <a:latin typeface="Calibri" panose="020F0502020204030204" pitchFamily="34" charset="0"/>
              </a:rPr>
              <a:t> dan </a:t>
            </a:r>
            <a:r>
              <a:rPr lang="en-ID" sz="1800" dirty="0" err="1">
                <a:latin typeface="Calibri" panose="020F0502020204030204" pitchFamily="34" charset="0"/>
              </a:rPr>
              <a:t>gambar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palsu</a:t>
            </a:r>
            <a:r>
              <a:rPr lang="en-ID" sz="1800" dirty="0">
                <a:latin typeface="Calibri" panose="020F0502020204030204" pitchFamily="34" charset="0"/>
              </a:rPr>
              <a:t>. </a:t>
            </a:r>
            <a:r>
              <a:rPr lang="en-ID" sz="1800" dirty="0" err="1">
                <a:latin typeface="Calibri" panose="020F0502020204030204" pitchFamily="34" charset="0"/>
              </a:rPr>
              <a:t>Begitu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mereka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berteman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dengan</a:t>
            </a:r>
            <a:r>
              <a:rPr lang="en-ID" sz="1800" dirty="0">
                <a:latin typeface="Calibri" panose="020F0502020204030204" pitchFamily="34" charset="0"/>
              </a:rPr>
              <a:t> korban, </a:t>
            </a:r>
            <a:r>
              <a:rPr lang="en-ID" sz="1800" dirty="0" err="1">
                <a:latin typeface="Calibri" panose="020F0502020204030204" pitchFamily="34" charset="0"/>
              </a:rPr>
              <a:t>mereka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akan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mengajak</a:t>
            </a:r>
            <a:r>
              <a:rPr lang="en-ID" sz="1800" dirty="0">
                <a:latin typeface="Calibri" panose="020F0502020204030204" pitchFamily="34" charset="0"/>
              </a:rPr>
              <a:t> korban </a:t>
            </a:r>
            <a:r>
              <a:rPr lang="en-ID" sz="1800" dirty="0" err="1">
                <a:latin typeface="Calibri" panose="020F0502020204030204" pitchFamily="34" charset="0"/>
              </a:rPr>
              <a:t>untuk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pindah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ke</a:t>
            </a:r>
            <a:r>
              <a:rPr lang="en-ID" sz="1800" dirty="0">
                <a:latin typeface="Calibri" panose="020F0502020204030204" pitchFamily="34" charset="0"/>
              </a:rPr>
              <a:t> platform lain </a:t>
            </a:r>
            <a:r>
              <a:rPr lang="en-ID" sz="1800" dirty="0" err="1">
                <a:latin typeface="Calibri" panose="020F0502020204030204" pitchFamily="34" charset="0"/>
              </a:rPr>
              <a:t>untuk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komunikasi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lebih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lanjut</a:t>
            </a:r>
            <a:r>
              <a:rPr lang="en-ID" sz="1800" dirty="0">
                <a:latin typeface="Calibri" panose="020F0502020204030204" pitchFamily="34" charset="0"/>
              </a:rPr>
              <a:t>.</a:t>
            </a:r>
          </a:p>
          <a:p>
            <a:r>
              <a:rPr lang="en-ID" sz="1800" dirty="0" err="1">
                <a:latin typeface="Calibri" panose="020F0502020204030204" pitchFamily="34" charset="0"/>
              </a:rPr>
              <a:t>Begitu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mereka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menyadari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bahwa</a:t>
            </a:r>
            <a:r>
              <a:rPr lang="en-ID" sz="1800" dirty="0">
                <a:latin typeface="Calibri" panose="020F0502020204030204" pitchFamily="34" charset="0"/>
              </a:rPr>
              <a:t> korban </a:t>
            </a:r>
            <a:r>
              <a:rPr lang="en-ID" sz="1800" dirty="0" err="1">
                <a:latin typeface="Calibri" panose="020F0502020204030204" pitchFamily="34" charset="0"/>
              </a:rPr>
              <a:t>telah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jatuh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cinta</a:t>
            </a:r>
            <a:r>
              <a:rPr lang="en-ID" sz="1800" dirty="0">
                <a:latin typeface="Calibri" panose="020F0502020204030204" pitchFamily="34" charset="0"/>
              </a:rPr>
              <a:t> pada </a:t>
            </a:r>
            <a:r>
              <a:rPr lang="en-ID" sz="1800" dirty="0" err="1">
                <a:latin typeface="Calibri" panose="020F0502020204030204" pitchFamily="34" charset="0"/>
              </a:rPr>
              <a:t>mereka</a:t>
            </a:r>
            <a:r>
              <a:rPr lang="en-ID" sz="1800" dirty="0">
                <a:latin typeface="Calibri" panose="020F0502020204030204" pitchFamily="34" charset="0"/>
              </a:rPr>
              <a:t>, </a:t>
            </a:r>
            <a:r>
              <a:rPr lang="en-ID" sz="1800" dirty="0" err="1">
                <a:latin typeface="Calibri" panose="020F0502020204030204" pitchFamily="34" charset="0"/>
              </a:rPr>
              <a:t>mereka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pertama-tama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mengirim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hadiah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kecil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seperti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bunga</a:t>
            </a:r>
            <a:r>
              <a:rPr lang="en-ID" sz="1800" dirty="0">
                <a:latin typeface="Calibri" panose="020F0502020204030204" pitchFamily="34" charset="0"/>
              </a:rPr>
              <a:t> dan </a:t>
            </a:r>
            <a:r>
              <a:rPr lang="en-ID" sz="1800" dirty="0" err="1">
                <a:latin typeface="Calibri" panose="020F0502020204030204" pitchFamily="34" charset="0"/>
              </a:rPr>
              <a:t>kartu</a:t>
            </a:r>
            <a:r>
              <a:rPr lang="en-ID" sz="1800" dirty="0">
                <a:latin typeface="Calibri" panose="020F0502020204030204" pitchFamily="34" charset="0"/>
              </a:rPr>
              <a:t>, dan </a:t>
            </a:r>
            <a:r>
              <a:rPr lang="en-ID" sz="1800" dirty="0" err="1">
                <a:latin typeface="Calibri" panose="020F0502020204030204" pitchFamily="34" charset="0"/>
              </a:rPr>
              <a:t>kemudian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mulai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meminta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bantuan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keuangan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darurat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seperti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mengisi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ulang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ponsel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mereka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untuk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berbicara</a:t>
            </a:r>
            <a:r>
              <a:rPr lang="en-ID" sz="1800" dirty="0">
                <a:latin typeface="Calibri" panose="020F0502020204030204" pitchFamily="34" charset="0"/>
              </a:rPr>
              <a:t>, </a:t>
            </a:r>
            <a:r>
              <a:rPr lang="en-ID" sz="1800" dirty="0" err="1">
                <a:latin typeface="Calibri" panose="020F0502020204030204" pitchFamily="34" charset="0"/>
              </a:rPr>
              <a:t>memesan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tiket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pesawat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untuk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bertemu</a:t>
            </a:r>
            <a:r>
              <a:rPr lang="en-ID" sz="1800" dirty="0">
                <a:latin typeface="Calibri" panose="020F0502020204030204" pitchFamily="34" charset="0"/>
              </a:rPr>
              <a:t>, </a:t>
            </a:r>
            <a:r>
              <a:rPr lang="en-ID" sz="1800" dirty="0" err="1">
                <a:latin typeface="Calibri" panose="020F0502020204030204" pitchFamily="34" charset="0"/>
              </a:rPr>
              <a:t>alasan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medis</a:t>
            </a:r>
            <a:r>
              <a:rPr lang="en-ID" sz="1800" dirty="0">
                <a:latin typeface="Calibri" panose="020F0502020204030204" pitchFamily="34" charset="0"/>
              </a:rPr>
              <a:t>, </a:t>
            </a:r>
            <a:r>
              <a:rPr lang="en-ID" sz="1800" dirty="0" err="1">
                <a:latin typeface="Calibri" panose="020F0502020204030204" pitchFamily="34" charset="0"/>
              </a:rPr>
              <a:t>dll</a:t>
            </a:r>
            <a:r>
              <a:rPr lang="en-ID" sz="1800" dirty="0">
                <a:latin typeface="Calibri" panose="020F0502020204030204" pitchFamily="34" charset="0"/>
              </a:rPr>
              <a:t>. </a:t>
            </a:r>
            <a:r>
              <a:rPr lang="en-ID" sz="1800" dirty="0" err="1">
                <a:latin typeface="Calibri" panose="020F0502020204030204" pitchFamily="34" charset="0"/>
              </a:rPr>
              <a:t>Kadang-kadang</a:t>
            </a:r>
            <a:r>
              <a:rPr lang="en-ID" sz="1800" dirty="0">
                <a:latin typeface="Calibri" panose="020F0502020204030204" pitchFamily="34" charset="0"/>
              </a:rPr>
              <a:t>, </a:t>
            </a:r>
            <a:r>
              <a:rPr lang="en-ID" sz="1800" dirty="0" err="1">
                <a:latin typeface="Calibri" panose="020F0502020204030204" pitchFamily="34" charset="0"/>
              </a:rPr>
              <a:t>penipu</a:t>
            </a:r>
            <a:r>
              <a:rPr lang="en-ID" sz="1800" dirty="0">
                <a:latin typeface="Calibri" panose="020F0502020204030204" pitchFamily="34" charset="0"/>
              </a:rPr>
              <a:t> juga </a:t>
            </a:r>
            <a:r>
              <a:rPr lang="en-ID" sz="1800" dirty="0" err="1">
                <a:latin typeface="Calibri" panose="020F0502020204030204" pitchFamily="34" charset="0"/>
              </a:rPr>
              <a:t>dapat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merekam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panggilan</a:t>
            </a:r>
            <a:r>
              <a:rPr lang="en-ID" sz="1800" dirty="0">
                <a:latin typeface="Calibri" panose="020F0502020204030204" pitchFamily="34" charset="0"/>
              </a:rPr>
              <a:t> video </a:t>
            </a:r>
            <a:r>
              <a:rPr lang="en-ID" sz="1800" dirty="0" err="1">
                <a:latin typeface="Calibri" panose="020F0502020204030204" pitchFamily="34" charset="0"/>
              </a:rPr>
              <a:t>atau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layar</a:t>
            </a:r>
            <a:r>
              <a:rPr lang="en-ID" sz="1800" dirty="0">
                <a:latin typeface="Calibri" panose="020F0502020204030204" pitchFamily="34" charset="0"/>
              </a:rPr>
              <a:t>, dan </a:t>
            </a:r>
            <a:r>
              <a:rPr lang="en-ID" sz="1800" dirty="0" err="1">
                <a:latin typeface="Calibri" panose="020F0502020204030204" pitchFamily="34" charset="0"/>
              </a:rPr>
              <a:t>kemudian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menggunakannya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untuk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memeras</a:t>
            </a:r>
            <a:r>
              <a:rPr lang="en-ID" sz="1800" dirty="0">
                <a:latin typeface="Calibri" panose="020F0502020204030204" pitchFamily="34" charset="0"/>
              </a:rPr>
              <a:t> korban.</a:t>
            </a:r>
          </a:p>
          <a:p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145090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16553-DAD2-4B34-A26F-AF5BFC935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219200"/>
            <a:ext cx="8375904" cy="5181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b="1" dirty="0">
                <a:latin typeface="Calibri" panose="020F0502020204030204" pitchFamily="34" charset="0"/>
              </a:rPr>
              <a:t>5. </a:t>
            </a:r>
            <a:r>
              <a:rPr lang="en-ID" b="1" dirty="0" err="1">
                <a:latin typeface="Calibri" panose="020F0502020204030204" pitchFamily="34" charset="0"/>
              </a:rPr>
              <a:t>Penindasan</a:t>
            </a:r>
            <a:r>
              <a:rPr lang="en-ID" b="1" dirty="0">
                <a:latin typeface="Calibri" panose="020F0502020204030204" pitchFamily="34" charset="0"/>
              </a:rPr>
              <a:t> </a:t>
            </a:r>
            <a:r>
              <a:rPr lang="en-ID" b="1" dirty="0" err="1">
                <a:latin typeface="Calibri" panose="020F0502020204030204" pitchFamily="34" charset="0"/>
              </a:rPr>
              <a:t>Siber</a:t>
            </a:r>
            <a:r>
              <a:rPr lang="en-ID" b="1" dirty="0">
                <a:latin typeface="Calibri" panose="020F0502020204030204" pitchFamily="34" charset="0"/>
              </a:rPr>
              <a:t> (Cyberbullying</a:t>
            </a:r>
            <a:r>
              <a:rPr lang="en-US" b="1" dirty="0">
                <a:latin typeface="Calibri" panose="020F0502020204030204" pitchFamily="34" charset="0"/>
              </a:rPr>
              <a:t>)</a:t>
            </a:r>
            <a:endParaRPr lang="en" b="1" dirty="0">
              <a:latin typeface="Calibri" panose="020F0502020204030204" pitchFamily="34" charset="0"/>
            </a:endParaRPr>
          </a:p>
          <a:p>
            <a:r>
              <a:rPr lang="en-ID" b="0" dirty="0">
                <a:latin typeface="Calibri" panose="020F0502020204030204" pitchFamily="34" charset="0"/>
              </a:rPr>
              <a:t>Cyberbullying </a:t>
            </a:r>
            <a:r>
              <a:rPr lang="en-ID" b="0" dirty="0" err="1">
                <a:latin typeface="Calibri" panose="020F0502020204030204" pitchFamily="34" charset="0"/>
              </a:rPr>
              <a:t>adalah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tindakan</a:t>
            </a:r>
            <a:r>
              <a:rPr lang="en-ID" b="0" dirty="0">
                <a:latin typeface="Calibri" panose="020F0502020204030204" pitchFamily="34" charset="0"/>
              </a:rPr>
              <a:t> yang </a:t>
            </a:r>
            <a:r>
              <a:rPr lang="en-ID" b="0" dirty="0" err="1">
                <a:latin typeface="Calibri" panose="020F0502020204030204" pitchFamily="34" charset="0"/>
              </a:rPr>
              <a:t>melibatkan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pengiriman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atau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penerbitan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pesan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cabul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atau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konten</a:t>
            </a:r>
            <a:r>
              <a:rPr lang="en-ID" b="0" dirty="0">
                <a:latin typeface="Calibri" panose="020F0502020204030204" pitchFamily="34" charset="0"/>
              </a:rPr>
              <a:t> yang </a:t>
            </a:r>
            <a:r>
              <a:rPr lang="en-ID" b="0" dirty="0" err="1">
                <a:latin typeface="Calibri" panose="020F0502020204030204" pitchFamily="34" charset="0"/>
              </a:rPr>
              <a:t>mempermalukan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secara</a:t>
            </a:r>
            <a:r>
              <a:rPr lang="en-ID" b="0" dirty="0">
                <a:latin typeface="Calibri" panose="020F0502020204030204" pitchFamily="34" charset="0"/>
              </a:rPr>
              <a:t> online, </a:t>
            </a:r>
            <a:r>
              <a:rPr lang="en-ID" b="0" dirty="0" err="1">
                <a:latin typeface="Calibri" panose="020F0502020204030204" pitchFamily="34" charset="0"/>
              </a:rPr>
              <a:t>atau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mengeluarkan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ancaman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untuk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melakukan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tindakan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kekerasan</a:t>
            </a:r>
            <a:r>
              <a:rPr lang="en-ID" b="0" dirty="0">
                <a:latin typeface="Calibri" panose="020F0502020204030204" pitchFamily="34" charset="0"/>
              </a:rPr>
              <a:t>. </a:t>
            </a:r>
            <a:r>
              <a:rPr lang="en-ID" b="0" dirty="0" err="1">
                <a:latin typeface="Calibri" panose="020F0502020204030204" pitchFamily="34" charset="0"/>
              </a:rPr>
              <a:t>Ini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termasuk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mengirim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atau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berbagi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informasi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buruk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atau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palsu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tentang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individu</a:t>
            </a:r>
            <a:r>
              <a:rPr lang="en-ID" b="0" dirty="0">
                <a:latin typeface="Calibri" panose="020F0502020204030204" pitchFamily="34" charset="0"/>
              </a:rPr>
              <a:t> lain </a:t>
            </a:r>
            <a:r>
              <a:rPr lang="en-ID" b="0" dirty="0" err="1">
                <a:latin typeface="Calibri" panose="020F0502020204030204" pitchFamily="34" charset="0"/>
              </a:rPr>
              <a:t>untuk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pembunuhan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karakter</a:t>
            </a:r>
            <a:r>
              <a:rPr lang="en-ID" b="0" dirty="0">
                <a:latin typeface="Calibri" panose="020F0502020204030204" pitchFamily="34" charset="0"/>
              </a:rPr>
              <a:t> dan </a:t>
            </a:r>
            <a:r>
              <a:rPr lang="en-ID" b="0" dirty="0" err="1">
                <a:latin typeface="Calibri" panose="020F0502020204030204" pitchFamily="34" charset="0"/>
              </a:rPr>
              <a:t>menyebabkan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penghinaan</a:t>
            </a:r>
            <a:r>
              <a:rPr lang="en-ID" b="0" dirty="0">
                <a:latin typeface="Calibri" panose="020F0502020204030204" pitchFamily="34" charset="0"/>
              </a:rPr>
              <a:t>.</a:t>
            </a:r>
          </a:p>
          <a:p>
            <a:r>
              <a:rPr lang="en-ID" b="0" dirty="0" err="1">
                <a:latin typeface="Calibri" panose="020F0502020204030204" pitchFamily="34" charset="0"/>
              </a:rPr>
              <a:t>Contoh</a:t>
            </a:r>
            <a:r>
              <a:rPr lang="en-ID" b="0" dirty="0">
                <a:latin typeface="Calibri" panose="020F0502020204030204" pitchFamily="34" charset="0"/>
              </a:rPr>
              <a:t>: </a:t>
            </a:r>
            <a:r>
              <a:rPr lang="en-ID" b="0" dirty="0" err="1">
                <a:latin typeface="Calibri" panose="020F0502020204030204" pitchFamily="34" charset="0"/>
              </a:rPr>
              <a:t>Penipu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menggunakan</a:t>
            </a:r>
            <a:r>
              <a:rPr lang="en-ID" b="0" dirty="0">
                <a:latin typeface="Calibri" panose="020F0502020204030204" pitchFamily="34" charset="0"/>
              </a:rPr>
              <a:t> platform media </a:t>
            </a:r>
            <a:r>
              <a:rPr lang="en-ID" b="0" dirty="0" err="1">
                <a:latin typeface="Calibri" panose="020F0502020204030204" pitchFamily="34" charset="0"/>
              </a:rPr>
              <a:t>sosial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seperti</a:t>
            </a:r>
            <a:r>
              <a:rPr lang="en-ID" b="0" dirty="0">
                <a:latin typeface="Calibri" panose="020F0502020204030204" pitchFamily="34" charset="0"/>
              </a:rPr>
              <a:t> Facebook dan WhatsApp </a:t>
            </a:r>
            <a:r>
              <a:rPr lang="en-ID" b="0" dirty="0" err="1">
                <a:latin typeface="Calibri" panose="020F0502020204030204" pitchFamily="34" charset="0"/>
              </a:rPr>
              <a:t>untuk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mengedarkan</a:t>
            </a:r>
            <a:r>
              <a:rPr lang="en-ID" b="0" dirty="0">
                <a:latin typeface="Calibri" panose="020F0502020204030204" pitchFamily="34" charset="0"/>
              </a:rPr>
              <a:t> Blue Whale dan Momo Challenges yang </a:t>
            </a:r>
            <a:r>
              <a:rPr lang="en-ID" b="0" dirty="0" err="1">
                <a:latin typeface="Calibri" panose="020F0502020204030204" pitchFamily="34" charset="0"/>
              </a:rPr>
              <a:t>mematikan</a:t>
            </a:r>
            <a:r>
              <a:rPr lang="en-ID" b="0" dirty="0">
                <a:latin typeface="Calibri" panose="020F0502020204030204" pitchFamily="34" charset="0"/>
              </a:rPr>
              <a:t>. </a:t>
            </a:r>
            <a:r>
              <a:rPr lang="en-ID" b="0" dirty="0" err="1">
                <a:latin typeface="Calibri" panose="020F0502020204030204" pitchFamily="34" charset="0"/>
              </a:rPr>
              <a:t>Ini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mengakibatkan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kematian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banyak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remaja</a:t>
            </a:r>
            <a:r>
              <a:rPr lang="en-ID" b="0" dirty="0">
                <a:latin typeface="Calibri" panose="020F0502020204030204" pitchFamily="34" charset="0"/>
              </a:rPr>
              <a:t> di </a:t>
            </a:r>
            <a:r>
              <a:rPr lang="en-ID" b="0" dirty="0" err="1">
                <a:latin typeface="Calibri" panose="020F0502020204030204" pitchFamily="34" charset="0"/>
              </a:rPr>
              <a:t>seluruh</a:t>
            </a:r>
            <a:r>
              <a:rPr lang="en-ID" b="0" dirty="0">
                <a:latin typeface="Calibri" panose="020F0502020204030204" pitchFamily="34" charset="0"/>
              </a:rPr>
              <a:t> dunia </a:t>
            </a:r>
            <a:r>
              <a:rPr lang="en-ID" b="0" dirty="0" err="1">
                <a:latin typeface="Calibri" panose="020F0502020204030204" pitchFamily="34" charset="0"/>
              </a:rPr>
              <a:t>karena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mereka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melakukan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bunuh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diri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sebagai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bagian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dari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tantangan</a:t>
            </a:r>
            <a:r>
              <a:rPr lang="en-ID" b="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fi-FI" b="1" dirty="0">
                <a:latin typeface="Calibri" panose="020F0502020204030204" pitchFamily="34" charset="0"/>
              </a:rPr>
              <a:t>6. Umpan Tautan (Link Baiting</a:t>
            </a:r>
            <a:r>
              <a:rPr lang="en-US" b="1" dirty="0">
                <a:latin typeface="Calibri" panose="020F0502020204030204" pitchFamily="34" charset="0"/>
              </a:rPr>
              <a:t>)</a:t>
            </a:r>
            <a:endParaRPr lang="en" b="1" dirty="0">
              <a:latin typeface="Calibri" panose="020F0502020204030204" pitchFamily="34" charset="0"/>
            </a:endParaRPr>
          </a:p>
          <a:p>
            <a:r>
              <a:rPr lang="en-ID" b="0" dirty="0" err="1">
                <a:latin typeface="Calibri" panose="020F0502020204030204" pitchFamily="34" charset="0"/>
              </a:rPr>
              <a:t>Dalam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penipuan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ini</a:t>
            </a:r>
            <a:r>
              <a:rPr lang="en-ID" b="0" dirty="0">
                <a:latin typeface="Calibri" panose="020F0502020204030204" pitchFamily="34" charset="0"/>
              </a:rPr>
              <a:t>, </a:t>
            </a:r>
            <a:r>
              <a:rPr lang="en-ID" b="0" dirty="0" err="1">
                <a:latin typeface="Calibri" panose="020F0502020204030204" pitchFamily="34" charset="0"/>
              </a:rPr>
              <a:t>penipu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mengirimkan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tautan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kepada</a:t>
            </a:r>
            <a:r>
              <a:rPr lang="en-ID" b="0" dirty="0">
                <a:latin typeface="Calibri" panose="020F0502020204030204" pitchFamily="34" charset="0"/>
              </a:rPr>
              <a:t> korban yang </a:t>
            </a:r>
            <a:r>
              <a:rPr lang="en-ID" b="0" dirty="0" err="1">
                <a:latin typeface="Calibri" panose="020F0502020204030204" pitchFamily="34" charset="0"/>
              </a:rPr>
              <a:t>membujuk</a:t>
            </a:r>
            <a:r>
              <a:rPr lang="en-ID" b="0" dirty="0">
                <a:latin typeface="Calibri" panose="020F0502020204030204" pitchFamily="34" charset="0"/>
              </a:rPr>
              <a:t> korban </a:t>
            </a:r>
            <a:r>
              <a:rPr lang="en-ID" b="0" dirty="0" err="1">
                <a:latin typeface="Calibri" panose="020F0502020204030204" pitchFamily="34" charset="0"/>
              </a:rPr>
              <a:t>untuk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membukanya</a:t>
            </a:r>
            <a:r>
              <a:rPr lang="en-ID" b="0" dirty="0">
                <a:latin typeface="Calibri" panose="020F0502020204030204" pitchFamily="34" charset="0"/>
              </a:rPr>
              <a:t>. </a:t>
            </a:r>
            <a:r>
              <a:rPr lang="en-ID" b="0" dirty="0" err="1">
                <a:latin typeface="Calibri" panose="020F0502020204030204" pitchFamily="34" charset="0"/>
              </a:rPr>
              <a:t>Saat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dibuka</a:t>
            </a:r>
            <a:r>
              <a:rPr lang="en-ID" b="0" dirty="0">
                <a:latin typeface="Calibri" panose="020F0502020204030204" pitchFamily="34" charset="0"/>
              </a:rPr>
              <a:t>, </a:t>
            </a:r>
            <a:r>
              <a:rPr lang="en-ID" b="0" dirty="0" err="1">
                <a:latin typeface="Calibri" panose="020F0502020204030204" pitchFamily="34" charset="0"/>
              </a:rPr>
              <a:t>itu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mengarah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ke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halaman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arahan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palsu</a:t>
            </a:r>
            <a:r>
              <a:rPr lang="en-ID" b="0" dirty="0">
                <a:latin typeface="Calibri" panose="020F0502020204030204" pitchFamily="34" charset="0"/>
              </a:rPr>
              <a:t> yang </a:t>
            </a:r>
            <a:r>
              <a:rPr lang="en-ID" b="0" dirty="0" err="1">
                <a:latin typeface="Calibri" panose="020F0502020204030204" pitchFamily="34" charset="0"/>
              </a:rPr>
              <a:t>meminta</a:t>
            </a:r>
            <a:r>
              <a:rPr lang="en-ID" b="0" dirty="0">
                <a:latin typeface="Calibri" panose="020F0502020204030204" pitchFamily="34" charset="0"/>
              </a:rPr>
              <a:t> korban </a:t>
            </a:r>
            <a:r>
              <a:rPr lang="en-ID" b="0" dirty="0" err="1">
                <a:latin typeface="Calibri" panose="020F0502020204030204" pitchFamily="34" charset="0"/>
              </a:rPr>
              <a:t>untuk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memasukkan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akunnya</a:t>
            </a:r>
            <a:r>
              <a:rPr lang="en-ID" b="0" dirty="0">
                <a:latin typeface="Calibri" panose="020F0502020204030204" pitchFamily="34" charset="0"/>
              </a:rPr>
              <a:t>. </a:t>
            </a:r>
            <a:r>
              <a:rPr lang="en-ID" b="0" dirty="0" err="1">
                <a:latin typeface="Calibri" panose="020F0502020204030204" pitchFamily="34" charset="0"/>
              </a:rPr>
              <a:t>Ini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memberikan</a:t>
            </a:r>
            <a:r>
              <a:rPr lang="en-ID" b="0" dirty="0">
                <a:latin typeface="Calibri" panose="020F0502020204030204" pitchFamily="34" charset="0"/>
              </a:rPr>
              <a:t> data </a:t>
            </a:r>
            <a:r>
              <a:rPr lang="en-ID" b="0" dirty="0" err="1">
                <a:latin typeface="Calibri" panose="020F0502020204030204" pitchFamily="34" charset="0"/>
              </a:rPr>
              <a:t>rahasia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kepada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penjahat</a:t>
            </a:r>
            <a:r>
              <a:rPr lang="en-ID" b="0" dirty="0">
                <a:latin typeface="Calibri" panose="020F0502020204030204" pitchFamily="34" charset="0"/>
              </a:rPr>
              <a:t> dunia maya yang </a:t>
            </a:r>
            <a:r>
              <a:rPr lang="en-ID" b="0" dirty="0" err="1">
                <a:latin typeface="Calibri" panose="020F0502020204030204" pitchFamily="34" charset="0"/>
              </a:rPr>
              <a:t>kemudian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menggunakannya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untuk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kegiatan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terlarang</a:t>
            </a:r>
            <a:r>
              <a:rPr lang="en-ID" b="0" dirty="0">
                <a:latin typeface="Calibri" panose="020F0502020204030204" pitchFamily="34" charset="0"/>
              </a:rPr>
              <a:t>.</a:t>
            </a:r>
          </a:p>
          <a:p>
            <a:r>
              <a:rPr lang="en-ID" b="0" dirty="0" err="1">
                <a:latin typeface="Calibri" panose="020F0502020204030204" pitchFamily="34" charset="0"/>
              </a:rPr>
              <a:t>Contoh</a:t>
            </a:r>
            <a:r>
              <a:rPr lang="en-ID" b="0" dirty="0">
                <a:latin typeface="Calibri" panose="020F0502020204030204" pitchFamily="34" charset="0"/>
              </a:rPr>
              <a:t>: Korban </a:t>
            </a:r>
            <a:r>
              <a:rPr lang="en-ID" b="0" dirty="0" err="1">
                <a:latin typeface="Calibri" panose="020F0502020204030204" pitchFamily="34" charset="0"/>
              </a:rPr>
              <a:t>mendapat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pesan</a:t>
            </a:r>
            <a:r>
              <a:rPr lang="en-ID" b="0" dirty="0">
                <a:latin typeface="Calibri" panose="020F0502020204030204" pitchFamily="34" charset="0"/>
              </a:rPr>
              <a:t>: “</a:t>
            </a:r>
            <a:r>
              <a:rPr lang="en-ID" b="0" dirty="0" err="1">
                <a:latin typeface="Calibri" panose="020F0502020204030204" pitchFamily="34" charset="0"/>
              </a:rPr>
              <a:t>Seseorang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baru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saja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memasang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foto-foto</a:t>
            </a:r>
            <a:r>
              <a:rPr lang="en-ID" b="0" dirty="0">
                <a:latin typeface="Calibri" panose="020F0502020204030204" pitchFamily="34" charset="0"/>
              </a:rPr>
              <a:t> Anda </a:t>
            </a:r>
            <a:r>
              <a:rPr lang="en-ID" b="0" dirty="0" err="1">
                <a:latin typeface="Calibri" panose="020F0502020204030204" pitchFamily="34" charset="0"/>
              </a:rPr>
              <a:t>mabuk</a:t>
            </a:r>
            <a:r>
              <a:rPr lang="en-ID" b="0" dirty="0">
                <a:latin typeface="Calibri" panose="020F0502020204030204" pitchFamily="34" charset="0"/>
              </a:rPr>
              <a:t> di </a:t>
            </a:r>
            <a:r>
              <a:rPr lang="en-ID" b="0" dirty="0" err="1">
                <a:latin typeface="Calibri" panose="020F0502020204030204" pitchFamily="34" charset="0"/>
              </a:rPr>
              <a:t>pesta</a:t>
            </a:r>
            <a:r>
              <a:rPr lang="en-ID" b="0" dirty="0">
                <a:latin typeface="Calibri" panose="020F0502020204030204" pitchFamily="34" charset="0"/>
              </a:rPr>
              <a:t> liar </a:t>
            </a:r>
            <a:r>
              <a:rPr lang="en-ID" b="0" dirty="0" err="1">
                <a:latin typeface="Calibri" panose="020F0502020204030204" pitchFamily="34" charset="0"/>
              </a:rPr>
              <a:t>ini</a:t>
            </a:r>
            <a:r>
              <a:rPr lang="en-ID" b="0" dirty="0">
                <a:latin typeface="Calibri" panose="020F0502020204030204" pitchFamily="34" charset="0"/>
              </a:rPr>
              <a:t>! </a:t>
            </a:r>
            <a:r>
              <a:rPr lang="en-ID" b="0" dirty="0" err="1">
                <a:latin typeface="Calibri" panose="020F0502020204030204" pitchFamily="34" charset="0"/>
              </a:rPr>
              <a:t>Periksa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mereka</a:t>
            </a:r>
            <a:r>
              <a:rPr lang="en-ID" b="0" dirty="0">
                <a:latin typeface="Calibri" panose="020F0502020204030204" pitchFamily="34" charset="0"/>
              </a:rPr>
              <a:t> di </a:t>
            </a:r>
            <a:r>
              <a:rPr lang="en-ID" b="0" dirty="0" err="1">
                <a:latin typeface="Calibri" panose="020F0502020204030204" pitchFamily="34" charset="0"/>
              </a:rPr>
              <a:t>sini</a:t>
            </a:r>
            <a:r>
              <a:rPr lang="en-ID" b="0" dirty="0">
                <a:latin typeface="Calibri" panose="020F0502020204030204" pitchFamily="34" charset="0"/>
              </a:rPr>
              <a:t>!”</a:t>
            </a:r>
          </a:p>
          <a:p>
            <a:r>
              <a:rPr lang="en-ID" b="0" dirty="0" err="1">
                <a:latin typeface="Calibri" panose="020F0502020204030204" pitchFamily="34" charset="0"/>
              </a:rPr>
              <a:t>Segera</a:t>
            </a:r>
            <a:r>
              <a:rPr lang="en-ID" b="0" dirty="0">
                <a:latin typeface="Calibri" panose="020F0502020204030204" pitchFamily="34" charset="0"/>
              </a:rPr>
              <a:t>, korban </a:t>
            </a:r>
            <a:r>
              <a:rPr lang="en-ID" b="0" dirty="0" err="1">
                <a:latin typeface="Calibri" panose="020F0502020204030204" pitchFamily="34" charset="0"/>
              </a:rPr>
              <a:t>mengklik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tautan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terlampir</a:t>
            </a:r>
            <a:r>
              <a:rPr lang="en-ID" b="0" dirty="0">
                <a:latin typeface="Calibri" panose="020F0502020204030204" pitchFamily="34" charset="0"/>
              </a:rPr>
              <a:t>, yang </a:t>
            </a:r>
            <a:r>
              <a:rPr lang="en-ID" b="0" dirty="0" err="1">
                <a:latin typeface="Calibri" panose="020F0502020204030204" pitchFamily="34" charset="0"/>
              </a:rPr>
              <a:t>mengarah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ke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halaman</a:t>
            </a:r>
            <a:r>
              <a:rPr lang="en-ID" b="0" dirty="0">
                <a:latin typeface="Calibri" panose="020F0502020204030204" pitchFamily="34" charset="0"/>
              </a:rPr>
              <a:t> login Twitter </a:t>
            </a:r>
            <a:r>
              <a:rPr lang="en-ID" b="0" dirty="0" err="1">
                <a:latin typeface="Calibri" panose="020F0502020204030204" pitchFamily="34" charset="0"/>
              </a:rPr>
              <a:t>atau</a:t>
            </a:r>
            <a:r>
              <a:rPr lang="en-ID" b="0" dirty="0">
                <a:latin typeface="Calibri" panose="020F0502020204030204" pitchFamily="34" charset="0"/>
              </a:rPr>
              <a:t> Facebook-</a:t>
            </a:r>
            <a:r>
              <a:rPr lang="en-ID" b="0" dirty="0" err="1">
                <a:latin typeface="Calibri" panose="020F0502020204030204" pitchFamily="34" charset="0"/>
              </a:rPr>
              <a:t>nya</a:t>
            </a:r>
            <a:r>
              <a:rPr lang="en-ID" b="0" dirty="0">
                <a:latin typeface="Calibri" panose="020F0502020204030204" pitchFamily="34" charset="0"/>
              </a:rPr>
              <a:t>. Setelah korban </a:t>
            </a:r>
            <a:r>
              <a:rPr lang="en-ID" b="0" dirty="0" err="1">
                <a:latin typeface="Calibri" panose="020F0502020204030204" pitchFamily="34" charset="0"/>
              </a:rPr>
              <a:t>memasukkan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detil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akunnya</a:t>
            </a:r>
            <a:r>
              <a:rPr lang="en-ID" b="0" dirty="0">
                <a:latin typeface="Calibri" panose="020F0502020204030204" pitchFamily="34" charset="0"/>
              </a:rPr>
              <a:t>, </a:t>
            </a:r>
            <a:r>
              <a:rPr lang="en-ID" b="0" dirty="0" err="1">
                <a:latin typeface="Calibri" panose="020F0502020204030204" pitchFamily="34" charset="0"/>
              </a:rPr>
              <a:t>penjahat</a:t>
            </a:r>
            <a:r>
              <a:rPr lang="en-ID" b="0" dirty="0">
                <a:latin typeface="Calibri" panose="020F0502020204030204" pitchFamily="34" charset="0"/>
              </a:rPr>
              <a:t> dunia maya </a:t>
            </a:r>
            <a:r>
              <a:rPr lang="en-ID" b="0" dirty="0" err="1">
                <a:latin typeface="Calibri" panose="020F0502020204030204" pitchFamily="34" charset="0"/>
              </a:rPr>
              <a:t>memiliki</a:t>
            </a:r>
            <a:r>
              <a:rPr lang="en-ID" b="0" dirty="0">
                <a:latin typeface="Calibri" panose="020F0502020204030204" pitchFamily="34" charset="0"/>
              </a:rPr>
              <a:t> kata </a:t>
            </a:r>
            <a:r>
              <a:rPr lang="en-ID" b="0" dirty="0" err="1">
                <a:latin typeface="Calibri" panose="020F0502020204030204" pitchFamily="34" charset="0"/>
              </a:rPr>
              <a:t>sandi</a:t>
            </a:r>
            <a:r>
              <a:rPr lang="en-ID" b="0" dirty="0">
                <a:latin typeface="Calibri" panose="020F0502020204030204" pitchFamily="34" charset="0"/>
              </a:rPr>
              <a:t> dan </a:t>
            </a:r>
            <a:r>
              <a:rPr lang="en-ID" b="0" dirty="0" err="1">
                <a:latin typeface="Calibri" panose="020F0502020204030204" pitchFamily="34" charset="0"/>
              </a:rPr>
              <a:t>dapat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mengambil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kendali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penuh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atas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akun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tersebut</a:t>
            </a:r>
            <a:r>
              <a:rPr lang="en-ID" b="0" dirty="0">
                <a:latin typeface="Calibri" panose="020F0502020204030204" pitchFamily="34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764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7D59DC-1838-49CD-A548-1E3566534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206"/>
            <a:ext cx="7086600" cy="6890296"/>
          </a:xfrm>
        </p:spPr>
      </p:pic>
    </p:spTree>
    <p:extLst>
      <p:ext uri="{BB962C8B-B14F-4D97-AF65-F5344CB8AC3E}">
        <p14:creationId xmlns:p14="http://schemas.microsoft.com/office/powerpoint/2010/main" val="188556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D93E-0C01-425F-93C9-F443E4B1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3375" dirty="0" err="1"/>
              <a:t>Forensik</a:t>
            </a:r>
            <a:r>
              <a:rPr lang="en-ID" sz="3375" dirty="0"/>
              <a:t> Media Sosial </a:t>
            </a:r>
            <a:r>
              <a:rPr lang="en-ID" sz="3375" dirty="0" err="1"/>
              <a:t>atau</a:t>
            </a:r>
            <a:r>
              <a:rPr lang="en-ID" sz="3375" dirty="0"/>
              <a:t> </a:t>
            </a:r>
            <a:r>
              <a:rPr lang="en-ID" sz="3375" dirty="0" err="1"/>
              <a:t>Forensik</a:t>
            </a:r>
            <a:r>
              <a:rPr lang="en-ID" sz="3375" dirty="0"/>
              <a:t> </a:t>
            </a:r>
            <a:r>
              <a:rPr lang="en-ID" sz="3375" dirty="0" err="1"/>
              <a:t>Jaringan</a:t>
            </a:r>
            <a:r>
              <a:rPr lang="en-ID" sz="3375" dirty="0"/>
              <a:t> Sosial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BB263-3AB0-4196-8090-02B9E288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420874"/>
            <a:ext cx="8229600" cy="413232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D" sz="2400" dirty="0" err="1">
                <a:latin typeface="Calibri" panose="020F0502020204030204" pitchFamily="34" charset="0"/>
              </a:rPr>
              <a:t>Forensik</a:t>
            </a:r>
            <a:r>
              <a:rPr lang="en-ID" sz="2400" dirty="0">
                <a:latin typeface="Calibri" panose="020F0502020204030204" pitchFamily="34" charset="0"/>
              </a:rPr>
              <a:t> media </a:t>
            </a:r>
            <a:r>
              <a:rPr lang="en-ID" sz="2400" dirty="0" err="1">
                <a:latin typeface="Calibri" panose="020F0502020204030204" pitchFamily="34" charset="0"/>
              </a:rPr>
              <a:t>sosial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atau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forensik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jaringan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sosial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fokus</a:t>
            </a:r>
            <a:r>
              <a:rPr lang="en-ID" sz="2400" dirty="0">
                <a:latin typeface="Calibri" panose="020F0502020204030204" pitchFamily="34" charset="0"/>
              </a:rPr>
              <a:t> pada </a:t>
            </a:r>
            <a:r>
              <a:rPr lang="en-ID" sz="2400" dirty="0" err="1">
                <a:latin typeface="Calibri" panose="020F0502020204030204" pitchFamily="34" charset="0"/>
              </a:rPr>
              <a:t>pengambilan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bukti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elektronik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dari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aktivitas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jejaring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sosial</a:t>
            </a:r>
            <a:r>
              <a:rPr lang="en-ID" sz="2400" dirty="0">
                <a:latin typeface="Calibri" panose="020F0502020204030204" pitchFamily="34" charset="0"/>
              </a:rPr>
              <a:t>. Bukti </a:t>
            </a:r>
            <a:r>
              <a:rPr lang="en-ID" sz="2400" dirty="0" err="1">
                <a:latin typeface="Calibri" panose="020F0502020204030204" pitchFamily="34" charset="0"/>
              </a:rPr>
              <a:t>ini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sering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memainkan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peran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penting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dalam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penuntutan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atau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pembebasan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tersangka</a:t>
            </a:r>
            <a:r>
              <a:rPr lang="en-ID" sz="2400" dirty="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sz="2400" dirty="0" err="1">
                <a:latin typeface="Calibri" panose="020F0502020204030204" pitchFamily="34" charset="0"/>
              </a:rPr>
              <a:t>Forensik</a:t>
            </a:r>
            <a:r>
              <a:rPr lang="en-ID" sz="2400" dirty="0">
                <a:latin typeface="Calibri" panose="020F0502020204030204" pitchFamily="34" charset="0"/>
              </a:rPr>
              <a:t> media </a:t>
            </a:r>
            <a:r>
              <a:rPr lang="en-ID" sz="2400" dirty="0" err="1">
                <a:latin typeface="Calibri" panose="020F0502020204030204" pitchFamily="34" charset="0"/>
              </a:rPr>
              <a:t>sosial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melibatkan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penerapan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investigasi</a:t>
            </a:r>
            <a:r>
              <a:rPr lang="en-ID" sz="2400" dirty="0">
                <a:latin typeface="Calibri" panose="020F0502020204030204" pitchFamily="34" charset="0"/>
              </a:rPr>
              <a:t> cyber dan </a:t>
            </a:r>
            <a:r>
              <a:rPr lang="en-ID" sz="2400" dirty="0" err="1">
                <a:latin typeface="Calibri" panose="020F0502020204030204" pitchFamily="34" charset="0"/>
              </a:rPr>
              <a:t>teknik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analisis</a:t>
            </a:r>
            <a:r>
              <a:rPr lang="en-ID" sz="2400" dirty="0">
                <a:latin typeface="Calibri" panose="020F0502020204030204" pitchFamily="34" charset="0"/>
              </a:rPr>
              <a:t> digital </a:t>
            </a:r>
            <a:r>
              <a:rPr lang="en-ID" sz="2400" dirty="0" err="1">
                <a:latin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D" sz="1700" dirty="0" err="1">
                <a:latin typeface="Calibri" panose="020F0502020204030204" pitchFamily="34" charset="0"/>
              </a:rPr>
              <a:t>Mengumpulkan</a:t>
            </a:r>
            <a:r>
              <a:rPr lang="en-ID" sz="1700" dirty="0">
                <a:latin typeface="Calibri" panose="020F0502020204030204" pitchFamily="34" charset="0"/>
              </a:rPr>
              <a:t> </a:t>
            </a:r>
            <a:r>
              <a:rPr lang="en-ID" sz="1700" dirty="0" err="1">
                <a:latin typeface="Calibri" panose="020F0502020204030204" pitchFamily="34" charset="0"/>
              </a:rPr>
              <a:t>informasi</a:t>
            </a:r>
            <a:r>
              <a:rPr lang="en-ID" sz="1700" dirty="0">
                <a:latin typeface="Calibri" panose="020F0502020204030204" pitchFamily="34" charset="0"/>
              </a:rPr>
              <a:t> </a:t>
            </a:r>
            <a:r>
              <a:rPr lang="en-ID" sz="1700" dirty="0" err="1">
                <a:latin typeface="Calibri" panose="020F0502020204030204" pitchFamily="34" charset="0"/>
              </a:rPr>
              <a:t>dari</a:t>
            </a:r>
            <a:r>
              <a:rPr lang="en-ID" sz="1700" dirty="0">
                <a:latin typeface="Calibri" panose="020F0502020204030204" pitchFamily="34" charset="0"/>
              </a:rPr>
              <a:t> platform </a:t>
            </a:r>
            <a:r>
              <a:rPr lang="en-ID" sz="1700" dirty="0" err="1">
                <a:latin typeface="Calibri" panose="020F0502020204030204" pitchFamily="34" charset="0"/>
              </a:rPr>
              <a:t>jejaring</a:t>
            </a:r>
            <a:r>
              <a:rPr lang="en-ID" sz="1700" dirty="0">
                <a:latin typeface="Calibri" panose="020F0502020204030204" pitchFamily="34" charset="0"/>
              </a:rPr>
              <a:t> </a:t>
            </a:r>
            <a:r>
              <a:rPr lang="en-ID" sz="1700" dirty="0" err="1">
                <a:latin typeface="Calibri" panose="020F0502020204030204" pitchFamily="34" charset="0"/>
              </a:rPr>
              <a:t>sosial</a:t>
            </a:r>
            <a:r>
              <a:rPr lang="en-ID" sz="1700" dirty="0">
                <a:latin typeface="Calibri" panose="020F0502020204030204" pitchFamily="34" charset="0"/>
              </a:rPr>
              <a:t> </a:t>
            </a:r>
            <a:r>
              <a:rPr lang="en-ID" sz="1700" dirty="0" err="1">
                <a:latin typeface="Calibri" panose="020F0502020204030204" pitchFamily="34" charset="0"/>
              </a:rPr>
              <a:t>seperti</a:t>
            </a:r>
            <a:r>
              <a:rPr lang="en-ID" sz="1700" dirty="0">
                <a:latin typeface="Calibri" panose="020F0502020204030204" pitchFamily="34" charset="0"/>
              </a:rPr>
              <a:t> Facebook, Twitter, LinkedIn, </a:t>
            </a:r>
            <a:r>
              <a:rPr lang="en-ID" sz="1700" dirty="0" err="1">
                <a:latin typeface="Calibri" panose="020F0502020204030204" pitchFamily="34" charset="0"/>
              </a:rPr>
              <a:t>dll</a:t>
            </a:r>
            <a:r>
              <a:rPr lang="en-ID" sz="1700" dirty="0">
                <a:latin typeface="Calibri" panose="020F050202020403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D" sz="1700" dirty="0" err="1">
                <a:latin typeface="Calibri" panose="020F0502020204030204" pitchFamily="34" charset="0"/>
              </a:rPr>
              <a:t>Menyimpan</a:t>
            </a:r>
            <a:r>
              <a:rPr lang="en-ID" sz="1700" dirty="0">
                <a:latin typeface="Calibri" panose="020F0502020204030204" pitchFamily="34" charset="0"/>
              </a:rPr>
              <a:t>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D" sz="1700" dirty="0" err="1">
                <a:latin typeface="Calibri" panose="020F0502020204030204" pitchFamily="34" charset="0"/>
              </a:rPr>
              <a:t>Menganalisis</a:t>
            </a:r>
            <a:r>
              <a:rPr lang="en-ID" sz="1700" dirty="0">
                <a:latin typeface="Calibri" panose="020F0502020204030204" pitchFamily="34" charset="0"/>
              </a:rPr>
              <a:t>, dan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D" sz="1700" dirty="0" err="1">
                <a:latin typeface="Calibri" panose="020F0502020204030204" pitchFamily="34" charset="0"/>
              </a:rPr>
              <a:t>Memelihara</a:t>
            </a:r>
            <a:r>
              <a:rPr lang="en-ID" sz="1700" dirty="0">
                <a:latin typeface="Calibri" panose="020F0502020204030204" pitchFamily="34" charset="0"/>
              </a:rPr>
              <a:t> </a:t>
            </a:r>
            <a:r>
              <a:rPr lang="en-ID" sz="1700" dirty="0" err="1">
                <a:latin typeface="Calibri" panose="020F0502020204030204" pitchFamily="34" charset="0"/>
              </a:rPr>
              <a:t>informasi</a:t>
            </a:r>
            <a:r>
              <a:rPr lang="en-ID" sz="1700" dirty="0">
                <a:latin typeface="Calibri" panose="020F0502020204030204" pitchFamily="34" charset="0"/>
              </a:rPr>
              <a:t> </a:t>
            </a:r>
            <a:r>
              <a:rPr lang="en-ID" sz="1700" dirty="0" err="1">
                <a:latin typeface="Calibri" panose="020F0502020204030204" pitchFamily="34" charset="0"/>
              </a:rPr>
              <a:t>untuk</a:t>
            </a:r>
            <a:r>
              <a:rPr lang="en-ID" sz="1700" dirty="0">
                <a:latin typeface="Calibri" panose="020F0502020204030204" pitchFamily="34" charset="0"/>
              </a:rPr>
              <a:t> </a:t>
            </a:r>
            <a:r>
              <a:rPr lang="en-ID" sz="1700" dirty="0" err="1">
                <a:latin typeface="Calibri" panose="020F0502020204030204" pitchFamily="34" charset="0"/>
              </a:rPr>
              <a:t>sebuah</a:t>
            </a:r>
            <a:r>
              <a:rPr lang="en-ID" sz="1700" dirty="0">
                <a:latin typeface="Calibri" panose="020F0502020204030204" pitchFamily="34" charset="0"/>
              </a:rPr>
              <a:t> </a:t>
            </a:r>
            <a:r>
              <a:rPr lang="en-ID" sz="1700" dirty="0" err="1">
                <a:latin typeface="Calibri" panose="020F0502020204030204" pitchFamily="34" charset="0"/>
              </a:rPr>
              <a:t>kasus</a:t>
            </a:r>
            <a:r>
              <a:rPr lang="en-ID" sz="1700" dirty="0">
                <a:latin typeface="Calibri" panose="020F0502020204030204" pitchFamily="34" charset="0"/>
              </a:rPr>
              <a:t> di </a:t>
            </a:r>
            <a:r>
              <a:rPr lang="en-ID" sz="1700" dirty="0" err="1">
                <a:latin typeface="Calibri" panose="020F0502020204030204" pitchFamily="34" charset="0"/>
              </a:rPr>
              <a:t>pengadilan</a:t>
            </a:r>
            <a:endParaRPr lang="en-ID" sz="17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D" sz="2400" dirty="0" err="1">
                <a:latin typeface="Calibri" panose="020F0502020204030204" pitchFamily="34" charset="0"/>
              </a:rPr>
              <a:t>Forensik</a:t>
            </a:r>
            <a:r>
              <a:rPr lang="en-ID" sz="2400" dirty="0">
                <a:latin typeface="Calibri" panose="020F0502020204030204" pitchFamily="34" charset="0"/>
              </a:rPr>
              <a:t> Media Sosial pada </a:t>
            </a:r>
            <a:r>
              <a:rPr lang="en-ID" sz="2400" dirty="0" err="1">
                <a:latin typeface="Calibri" panose="020F0502020204030204" pitchFamily="34" charset="0"/>
              </a:rPr>
              <a:t>dasarnya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adalah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tentang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menemukan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sumber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bukti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elektronik</a:t>
            </a:r>
            <a:r>
              <a:rPr lang="en-ID" sz="2400" dirty="0">
                <a:latin typeface="Calibri" panose="020F0502020204030204" pitchFamily="34" charset="0"/>
              </a:rPr>
              <a:t>. Hal </a:t>
            </a:r>
            <a:r>
              <a:rPr lang="en-ID" sz="2400" dirty="0" err="1">
                <a:latin typeface="Calibri" panose="020F0502020204030204" pitchFamily="34" charset="0"/>
              </a:rPr>
              <a:t>ini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disertai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dengan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pengumpulannya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dengan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cara</a:t>
            </a:r>
            <a:r>
              <a:rPr lang="en-ID" sz="2400" dirty="0">
                <a:latin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</a:rPr>
              <a:t>tidak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terhalang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dengan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tetap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mematuhi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semua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undang-undang</a:t>
            </a:r>
            <a:r>
              <a:rPr lang="en-ID" sz="2400" dirty="0">
                <a:latin typeface="Calibri" panose="020F0502020204030204" pitchFamily="34" charset="0"/>
              </a:rPr>
              <a:t>.</a:t>
            </a:r>
          </a:p>
          <a:p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4262609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920C-C2B2-44B2-BEE8-6DFEADB6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1551205"/>
            <a:ext cx="8223504" cy="963395"/>
          </a:xfrm>
        </p:spPr>
        <p:txBody>
          <a:bodyPr>
            <a:normAutofit fontScale="90000"/>
          </a:bodyPr>
          <a:lstStyle/>
          <a:p>
            <a:r>
              <a:rPr lang="nb-NO" dirty="0"/>
              <a:t>Pengumpulan Bukti dalam Forensik Media Sosial</a:t>
            </a:r>
            <a:br>
              <a:rPr lang="nb-NO" sz="4050" b="1" dirty="0">
                <a:latin typeface="Calibri" panose="020F0502020204030204" pitchFamily="34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9D414-DF21-4BAE-97A8-8BD5BB98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51" y="2418071"/>
            <a:ext cx="8375904" cy="436074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D" sz="2400" dirty="0" err="1">
                <a:latin typeface="Calibri" panose="020F0502020204030204" pitchFamily="34" charset="0"/>
              </a:rPr>
              <a:t>Metode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pengumpulan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bukti</a:t>
            </a:r>
            <a:r>
              <a:rPr lang="en-ID" sz="2400" dirty="0">
                <a:latin typeface="Calibri" panose="020F0502020204030204" pitchFamily="34" charset="0"/>
              </a:rPr>
              <a:t> yang paling </a:t>
            </a:r>
            <a:r>
              <a:rPr lang="en-ID" sz="2400" dirty="0" err="1">
                <a:latin typeface="Calibri" panose="020F0502020204030204" pitchFamily="34" charset="0"/>
              </a:rPr>
              <a:t>sederhana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dalam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forensik</a:t>
            </a:r>
            <a:r>
              <a:rPr lang="en-ID" sz="2400" dirty="0">
                <a:latin typeface="Calibri" panose="020F0502020204030204" pitchFamily="34" charset="0"/>
              </a:rPr>
              <a:t> media </a:t>
            </a:r>
            <a:r>
              <a:rPr lang="en-ID" sz="2400" dirty="0" err="1">
                <a:latin typeface="Calibri" panose="020F0502020204030204" pitchFamily="34" charset="0"/>
              </a:rPr>
              <a:t>sosial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adalah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pengumpulan</a:t>
            </a:r>
            <a:r>
              <a:rPr lang="en-ID" sz="2400" dirty="0">
                <a:latin typeface="Calibri" panose="020F0502020204030204" pitchFamily="34" charset="0"/>
              </a:rPr>
              <a:t> manual.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D" sz="1800" dirty="0" err="1">
                <a:latin typeface="Calibri" panose="020F0502020204030204" pitchFamily="34" charset="0"/>
              </a:rPr>
              <a:t>Metode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ini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menggunakan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teknik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dasar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seperti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mengunjungi</a:t>
            </a:r>
            <a:r>
              <a:rPr lang="en-ID" sz="1800" dirty="0">
                <a:latin typeface="Calibri" panose="020F0502020204030204" pitchFamily="34" charset="0"/>
              </a:rPr>
              <a:t> situs web dan/</a:t>
            </a:r>
            <a:r>
              <a:rPr lang="en-ID" sz="1800" dirty="0" err="1">
                <a:latin typeface="Calibri" panose="020F0502020204030204" pitchFamily="34" charset="0"/>
              </a:rPr>
              <a:t>atau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mengambil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tangkapan</a:t>
            </a:r>
            <a:r>
              <a:rPr lang="en-ID" sz="1800" dirty="0">
                <a:latin typeface="Calibri" panose="020F0502020204030204" pitchFamily="34" charset="0"/>
              </a:rPr>
              <a:t> layer/screenshot dan </a:t>
            </a:r>
            <a:r>
              <a:rPr lang="en-ID" sz="1800" dirty="0" err="1">
                <a:latin typeface="Calibri" panose="020F0502020204030204" pitchFamily="34" charset="0"/>
              </a:rPr>
              <a:t>cukup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memakan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waktu</a:t>
            </a:r>
            <a:r>
              <a:rPr lang="en-ID" sz="1800" dirty="0">
                <a:latin typeface="Calibri" panose="020F05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sz="2400" dirty="0" err="1">
                <a:latin typeface="Calibri" panose="020F0502020204030204" pitchFamily="34" charset="0"/>
              </a:rPr>
              <a:t>Sedangkan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metode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ekstraksi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dengan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menggunakan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alat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bantu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forensik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akan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dapat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melakukan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pengumpulan</a:t>
            </a:r>
            <a:r>
              <a:rPr lang="en-ID" sz="2400" dirty="0">
                <a:latin typeface="Calibri" panose="020F0502020204030204" pitchFamily="34" charset="0"/>
              </a:rPr>
              <a:t> dan </a:t>
            </a:r>
            <a:r>
              <a:rPr lang="en-ID" sz="2400" dirty="0" err="1">
                <a:latin typeface="Calibri" panose="020F0502020204030204" pitchFamily="34" charset="0"/>
              </a:rPr>
              <a:t>ekstraksi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bukti</a:t>
            </a:r>
            <a:r>
              <a:rPr lang="en-ID" sz="2400" dirty="0">
                <a:latin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</a:rPr>
              <a:t>lebih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cepat</a:t>
            </a:r>
            <a:r>
              <a:rPr lang="en-ID" sz="2400" dirty="0">
                <a:latin typeface="Calibri" panose="020F0502020204030204" pitchFamily="34" charset="0"/>
              </a:rPr>
              <a:t>, dan </a:t>
            </a:r>
            <a:r>
              <a:rPr lang="en-ID" sz="2400" dirty="0" err="1">
                <a:latin typeface="Calibri" panose="020F0502020204030204" pitchFamily="34" charset="0"/>
              </a:rPr>
              <a:t>membantu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penyimpanan</a:t>
            </a:r>
            <a:r>
              <a:rPr lang="en-ID" sz="2400" dirty="0">
                <a:latin typeface="Calibri" panose="020F0502020204030204" pitchFamily="34" charset="0"/>
              </a:rPr>
              <a:t> data digital </a:t>
            </a:r>
            <a:r>
              <a:rPr lang="en-ID" sz="2400" dirty="0" err="1">
                <a:latin typeface="Calibri" panose="020F0502020204030204" pitchFamily="34" charset="0"/>
              </a:rPr>
              <a:t>ini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secara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sistematis</a:t>
            </a:r>
            <a:r>
              <a:rPr lang="en-ID" sz="2400" dirty="0">
                <a:latin typeface="Calibri" panose="020F0502020204030204" pitchFamily="34" charset="0"/>
              </a:rPr>
              <a:t> dan </a:t>
            </a:r>
            <a:r>
              <a:rPr lang="en-ID" sz="2400" dirty="0" err="1">
                <a:latin typeface="Calibri" panose="020F0502020204030204" pitchFamily="34" charset="0"/>
              </a:rPr>
              <a:t>otomatis</a:t>
            </a:r>
            <a:r>
              <a:rPr lang="en-ID" sz="2400" dirty="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sz="2400" dirty="0" err="1">
                <a:latin typeface="Calibri" panose="020F0502020204030204" pitchFamily="34" charset="0"/>
              </a:rPr>
              <a:t>Perlu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diperhatikan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bahwa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kegiatan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pengumpulan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bukti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ini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harus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sesuai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dengan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persyaratan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perjanjian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layanan</a:t>
            </a:r>
            <a:r>
              <a:rPr lang="en-ID" sz="2400" dirty="0">
                <a:latin typeface="Calibri" panose="020F0502020204030204" pitchFamily="34" charset="0"/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D" sz="1800" dirty="0" err="1">
                <a:latin typeface="Calibri" panose="020F0502020204030204" pitchFamily="34" charset="0"/>
              </a:rPr>
              <a:t>Setiap</a:t>
            </a:r>
            <a:r>
              <a:rPr lang="en-ID" sz="1800" dirty="0">
                <a:latin typeface="Calibri" panose="020F0502020204030204" pitchFamily="34" charset="0"/>
              </a:rPr>
              <a:t> platform </a:t>
            </a:r>
            <a:r>
              <a:rPr lang="en-ID" sz="1800" dirty="0" err="1">
                <a:latin typeface="Calibri" panose="020F0502020204030204" pitchFamily="34" charset="0"/>
              </a:rPr>
              <a:t>jejaring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sosial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memiliki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syarat</a:t>
            </a:r>
            <a:r>
              <a:rPr lang="en-ID" sz="1800" dirty="0">
                <a:latin typeface="Calibri" panose="020F0502020204030204" pitchFamily="34" charset="0"/>
              </a:rPr>
              <a:t> dan </a:t>
            </a:r>
            <a:r>
              <a:rPr lang="en-ID" sz="1800" dirty="0" err="1">
                <a:latin typeface="Calibri" panose="020F0502020204030204" pitchFamily="34" charset="0"/>
              </a:rPr>
              <a:t>ketentuan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khusus</a:t>
            </a:r>
            <a:r>
              <a:rPr lang="en-ID" sz="1800" dirty="0">
                <a:latin typeface="Calibri" panose="020F0502020204030204" pitchFamily="34" charset="0"/>
              </a:rPr>
              <a:t> yang </a:t>
            </a:r>
            <a:r>
              <a:rPr lang="en-ID" sz="1800" dirty="0" err="1">
                <a:latin typeface="Calibri" panose="020F0502020204030204" pitchFamily="34" charset="0"/>
              </a:rPr>
              <a:t>menentukan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sifat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informasi</a:t>
            </a:r>
            <a:r>
              <a:rPr lang="en-ID" sz="1800" dirty="0">
                <a:latin typeface="Calibri" panose="020F0502020204030204" pitchFamily="34" charset="0"/>
              </a:rPr>
              <a:t> yang </a:t>
            </a:r>
            <a:r>
              <a:rPr lang="en-ID" sz="1800" dirty="0" err="1">
                <a:latin typeface="Calibri" panose="020F0502020204030204" pitchFamily="34" charset="0"/>
              </a:rPr>
              <a:t>dapat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dikumpulkan</a:t>
            </a:r>
            <a:r>
              <a:rPr lang="en-ID" sz="1800" dirty="0">
                <a:latin typeface="Calibri" panose="020F0502020204030204" pitchFamily="34" charset="0"/>
              </a:rPr>
              <a:t> dan </a:t>
            </a:r>
            <a:r>
              <a:rPr lang="en-ID" sz="1800" dirty="0" err="1">
                <a:latin typeface="Calibri" panose="020F0502020204030204" pitchFamily="34" charset="0"/>
              </a:rPr>
              <a:t>dimanipulasi</a:t>
            </a:r>
            <a:r>
              <a:rPr lang="en-ID" sz="1800" dirty="0">
                <a:latin typeface="Calibri" panose="020F0502020204030204" pitchFamily="34" charset="0"/>
              </a:rPr>
              <a:t> oleh </a:t>
            </a:r>
            <a:r>
              <a:rPr lang="en-ID" sz="1800" dirty="0" err="1">
                <a:latin typeface="Calibri" panose="020F0502020204030204" pitchFamily="34" charset="0"/>
              </a:rPr>
              <a:t>penyelidik</a:t>
            </a:r>
            <a:r>
              <a:rPr lang="en-ID" sz="1800" dirty="0">
                <a:latin typeface="Calibri" panose="020F0502020204030204" pitchFamily="34" charset="0"/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D" sz="1800" dirty="0" err="1">
                <a:latin typeface="Calibri" panose="020F0502020204030204" pitchFamily="34" charset="0"/>
              </a:rPr>
              <a:t>Kondisi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seperti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ini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sering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menghambat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penyelidikan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karena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pembela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dapat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mengutip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pelanggaran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persyaratan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layanan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untuk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mencemarkan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bukti</a:t>
            </a:r>
            <a:r>
              <a:rPr lang="en-ID" sz="1800" dirty="0">
                <a:latin typeface="Calibri" panose="020F0502020204030204" pitchFamily="34" charset="0"/>
              </a:rPr>
              <a:t>.</a:t>
            </a:r>
          </a:p>
          <a:p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285850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693A-07BB-4060-9D03-5CF94950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1472730"/>
            <a:ext cx="8299704" cy="584670"/>
          </a:xfrm>
        </p:spPr>
        <p:txBody>
          <a:bodyPr>
            <a:normAutofit fontScale="90000"/>
          </a:bodyPr>
          <a:lstStyle/>
          <a:p>
            <a:r>
              <a:rPr lang="nn-NO" dirty="0"/>
              <a:t>Tiga Tahap Dasar Forensik Media Sosial</a:t>
            </a:r>
            <a:br>
              <a:rPr lang="nn-NO" sz="4050" b="1" dirty="0">
                <a:latin typeface="Calibri" panose="020F0502020204030204" pitchFamily="34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F514-82BC-424C-BF4A-2561AEED2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80832"/>
            <a:ext cx="8375904" cy="4443768"/>
          </a:xfrm>
        </p:spPr>
        <p:txBody>
          <a:bodyPr>
            <a:normAutofit fontScale="92500" lnSpcReduction="20000"/>
          </a:bodyPr>
          <a:lstStyle/>
          <a:p>
            <a:r>
              <a:rPr lang="en-ID" sz="2400" dirty="0" err="1">
                <a:latin typeface="Calibri" panose="020F0502020204030204" pitchFamily="34" charset="0"/>
              </a:rPr>
              <a:t>Forensik</a:t>
            </a:r>
            <a:r>
              <a:rPr lang="en-ID" sz="2400" dirty="0">
                <a:latin typeface="Calibri" panose="020F0502020204030204" pitchFamily="34" charset="0"/>
              </a:rPr>
              <a:t> media </a:t>
            </a:r>
            <a:r>
              <a:rPr lang="en-ID" sz="2400" dirty="0" err="1">
                <a:latin typeface="Calibri" panose="020F0502020204030204" pitchFamily="34" charset="0"/>
              </a:rPr>
              <a:t>sosial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memiliki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tiga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tahap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dasar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ekstraksi</a:t>
            </a:r>
            <a:r>
              <a:rPr lang="en-ID" sz="2400" dirty="0">
                <a:latin typeface="Calibri" panose="020F0502020204030204" pitchFamily="34" charset="0"/>
              </a:rPr>
              <a:t>, </a:t>
            </a:r>
            <a:r>
              <a:rPr lang="en-ID" sz="2400" dirty="0" err="1">
                <a:latin typeface="Calibri" panose="020F0502020204030204" pitchFamily="34" charset="0"/>
              </a:rPr>
              <a:t>preservasi</a:t>
            </a:r>
            <a:r>
              <a:rPr lang="en-ID" sz="2400" dirty="0">
                <a:latin typeface="Calibri" panose="020F0502020204030204" pitchFamily="34" charset="0"/>
              </a:rPr>
              <a:t>, dan </a:t>
            </a:r>
            <a:r>
              <a:rPr lang="en-ID" sz="2400" dirty="0" err="1">
                <a:latin typeface="Calibri" panose="020F0502020204030204" pitchFamily="34" charset="0"/>
              </a:rPr>
              <a:t>analisis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bukti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elektronik</a:t>
            </a:r>
            <a:r>
              <a:rPr lang="en-ID" sz="24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ID" sz="24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D" sz="2400" b="1" dirty="0">
                <a:latin typeface="Calibri" panose="020F0502020204030204" pitchFamily="34" charset="0"/>
              </a:rPr>
              <a:t>1. </a:t>
            </a:r>
            <a:r>
              <a:rPr lang="en-ID" sz="2400" b="1" dirty="0" err="1">
                <a:latin typeface="Calibri" panose="020F0502020204030204" pitchFamily="34" charset="0"/>
              </a:rPr>
              <a:t>Identifikasi</a:t>
            </a:r>
            <a:r>
              <a:rPr lang="en-ID" sz="2400" b="1" dirty="0">
                <a:latin typeface="Calibri" panose="020F0502020204030204" pitchFamily="34" charset="0"/>
              </a:rPr>
              <a:t> Bukti</a:t>
            </a:r>
          </a:p>
          <a:p>
            <a:r>
              <a:rPr lang="en-ID" sz="2400" dirty="0">
                <a:latin typeface="Calibri" panose="020F0502020204030204" pitchFamily="34" charset="0"/>
              </a:rPr>
              <a:t>Langkah </a:t>
            </a:r>
            <a:r>
              <a:rPr lang="en-ID" sz="2400" dirty="0" err="1">
                <a:latin typeface="Calibri" panose="020F0502020204030204" pitchFamily="34" charset="0"/>
              </a:rPr>
              <a:t>ini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melibatkan</a:t>
            </a:r>
            <a:r>
              <a:rPr lang="en-ID" sz="2400" dirty="0">
                <a:latin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Pemeriksaan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menyeluruh</a:t>
            </a:r>
            <a:r>
              <a:rPr lang="en-ID" sz="2400" dirty="0">
                <a:latin typeface="Calibri" panose="020F0502020204030204" pitchFamily="34" charset="0"/>
              </a:rPr>
              <a:t> di TKP </a:t>
            </a:r>
            <a:r>
              <a:rPr lang="en-ID" sz="2400" dirty="0" err="1">
                <a:latin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menemukan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perangkat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keras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atau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perangkat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lunak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apa</a:t>
            </a:r>
            <a:r>
              <a:rPr lang="en-ID" sz="2400" dirty="0">
                <a:latin typeface="Calibri" panose="020F0502020204030204" pitchFamily="34" charset="0"/>
              </a:rPr>
              <a:t> pun yang </a:t>
            </a:r>
            <a:r>
              <a:rPr lang="en-ID" sz="2400" dirty="0" err="1">
                <a:latin typeface="Calibri" panose="020F0502020204030204" pitchFamily="34" charset="0"/>
              </a:rPr>
              <a:t>layak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dikumpulkan</a:t>
            </a:r>
            <a:r>
              <a:rPr lang="en-ID" sz="2400" dirty="0">
                <a:latin typeface="Calibri" panose="020F0502020204030204" pitchFamily="34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dirty="0" err="1">
                <a:latin typeface="Calibri" panose="020F0502020204030204" pitchFamily="34" charset="0"/>
              </a:rPr>
              <a:t>Pencarian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dasar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mengidentifikasi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semua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akun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jejaring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sosial</a:t>
            </a:r>
            <a:r>
              <a:rPr lang="en-ID" sz="2400" dirty="0">
                <a:latin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</a:rPr>
              <a:t>terhubung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dengan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subjek</a:t>
            </a:r>
            <a:r>
              <a:rPr lang="en-ID" sz="2400" dirty="0">
                <a:latin typeface="Calibri" panose="020F0502020204030204" pitchFamily="34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dirty="0" err="1">
                <a:latin typeface="Calibri" panose="020F0502020204030204" pitchFamily="34" charset="0"/>
              </a:rPr>
              <a:t>Pencarian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semua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keluarga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subjek</a:t>
            </a:r>
            <a:r>
              <a:rPr lang="en-ID" sz="2400" dirty="0">
                <a:latin typeface="Calibri" panose="020F0502020204030204" pitchFamily="34" charset="0"/>
              </a:rPr>
              <a:t>, </a:t>
            </a:r>
            <a:r>
              <a:rPr lang="en-ID" sz="2400" dirty="0" err="1">
                <a:latin typeface="Calibri" panose="020F0502020204030204" pitchFamily="34" charset="0"/>
              </a:rPr>
              <a:t>teman</a:t>
            </a:r>
            <a:r>
              <a:rPr lang="en-ID" sz="2400" dirty="0">
                <a:latin typeface="Calibri" panose="020F0502020204030204" pitchFamily="34" charset="0"/>
              </a:rPr>
              <a:t> dan </a:t>
            </a:r>
            <a:r>
              <a:rPr lang="en-ID" sz="2400" dirty="0" err="1">
                <a:latin typeface="Calibri" panose="020F0502020204030204" pitchFamily="34" charset="0"/>
              </a:rPr>
              <a:t>lainnya</a:t>
            </a:r>
            <a:r>
              <a:rPr lang="en-ID" sz="2400" dirty="0">
                <a:latin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</a:rPr>
              <a:t>terkait</a:t>
            </a:r>
            <a:r>
              <a:rPr lang="en-ID" sz="2400" dirty="0">
                <a:latin typeface="Calibri" panose="020F0502020204030204" pitchFamily="34" charset="0"/>
              </a:rPr>
              <a:t> di media </a:t>
            </a:r>
            <a:r>
              <a:rPr lang="en-ID" sz="2400" dirty="0" err="1">
                <a:latin typeface="Calibri" panose="020F0502020204030204" pitchFamily="34" charset="0"/>
              </a:rPr>
              <a:t>sosial</a:t>
            </a:r>
            <a:r>
              <a:rPr lang="en-ID" sz="2400" dirty="0">
                <a:latin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ID" sz="2400" dirty="0">
                <a:latin typeface="Calibri" panose="020F0502020204030204" pitchFamily="34" charset="0"/>
              </a:rPr>
              <a:t>Note: </a:t>
            </a:r>
            <a:r>
              <a:rPr lang="en-ID" sz="2400" dirty="0" err="1">
                <a:latin typeface="Calibri" panose="020F0502020204030204" pitchFamily="34" charset="0"/>
              </a:rPr>
              <a:t>Pemeriksa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forensik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perlu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secara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tepat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mendokumentasikan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semua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sumber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bukti</a:t>
            </a:r>
            <a:r>
              <a:rPr lang="en-ID" sz="2400" dirty="0">
                <a:latin typeface="Calibri" panose="020F0502020204030204" pitchFamily="34" charset="0"/>
              </a:rPr>
              <a:t>, </a:t>
            </a:r>
            <a:r>
              <a:rPr lang="en-ID" sz="2400" dirty="0" err="1">
                <a:latin typeface="Calibri" panose="020F0502020204030204" pitchFamily="34" charset="0"/>
              </a:rPr>
              <a:t>bagaimana</a:t>
            </a:r>
            <a:r>
              <a:rPr lang="en-ID" sz="2400" dirty="0">
                <a:latin typeface="Calibri" panose="020F0502020204030204" pitchFamily="34" charset="0"/>
              </a:rPr>
              <a:t> dan </a:t>
            </a:r>
            <a:r>
              <a:rPr lang="en-ID" sz="2400" dirty="0" err="1">
                <a:latin typeface="Calibri" panose="020F0502020204030204" pitchFamily="34" charset="0"/>
              </a:rPr>
              <a:t>kapan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mereka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menemukannya</a:t>
            </a:r>
            <a:r>
              <a:rPr lang="en-ID" sz="2400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320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5A32-21EF-412E-AC30-16C9C35F7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295400"/>
            <a:ext cx="8375904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b="1" dirty="0">
                <a:latin typeface="Calibri" panose="020F0502020204030204" pitchFamily="34" charset="0"/>
              </a:rPr>
              <a:t>2. </a:t>
            </a:r>
            <a:r>
              <a:rPr lang="en-ID" sz="2400" b="1" dirty="0" err="1">
                <a:latin typeface="Calibri" panose="020F0502020204030204" pitchFamily="34" charset="0"/>
              </a:rPr>
              <a:t>Koleksi</a:t>
            </a:r>
            <a:endParaRPr lang="en-ID" sz="2400" b="1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D" sz="2400" dirty="0" err="1">
                <a:latin typeface="Calibri" panose="020F0502020204030204" pitchFamily="34" charset="0"/>
              </a:rPr>
              <a:t>Penyelidik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forensik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menggunakan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berbagai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metode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mengumpulkan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bukti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elektronik</a:t>
            </a:r>
            <a:r>
              <a:rPr lang="en-ID" sz="2400" dirty="0">
                <a:latin typeface="Calibri" panose="020F05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sz="2400" dirty="0" err="1">
                <a:latin typeface="Calibri" panose="020F0502020204030204" pitchFamily="34" charset="0"/>
              </a:rPr>
              <a:t>Metode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pengumpulan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bukti</a:t>
            </a:r>
            <a:r>
              <a:rPr lang="en-ID" sz="2400" dirty="0">
                <a:latin typeface="Calibri" panose="020F0502020204030204" pitchFamily="34" charset="0"/>
              </a:rPr>
              <a:t> media </a:t>
            </a:r>
            <a:r>
              <a:rPr lang="en-ID" sz="2400" dirty="0" err="1">
                <a:latin typeface="Calibri" panose="020F0502020204030204" pitchFamily="34" charset="0"/>
              </a:rPr>
              <a:t>sosial</a:t>
            </a:r>
            <a:r>
              <a:rPr lang="en-ID" sz="2400" dirty="0">
                <a:latin typeface="Calibri" panose="020F05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D" sz="1800" dirty="0" err="1">
                <a:latin typeface="Calibri" panose="020F0502020204030204" pitchFamily="34" charset="0"/>
              </a:rPr>
              <a:t>Dokumentasi</a:t>
            </a:r>
            <a:r>
              <a:rPr lang="en-ID" sz="1800" dirty="0">
                <a:latin typeface="Calibri" panose="020F0502020204030204" pitchFamily="34" charset="0"/>
              </a:rPr>
              <a:t> manual: screenshot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D" sz="1800" dirty="0">
                <a:latin typeface="Calibri" panose="020F0502020204030204" pitchFamily="34" charset="0"/>
              </a:rPr>
              <a:t>Buat </a:t>
            </a:r>
            <a:r>
              <a:rPr lang="en-ID" sz="1800" dirty="0" err="1">
                <a:latin typeface="Calibri" panose="020F0502020204030204" pitchFamily="34" charset="0"/>
              </a:rPr>
              <a:t>duplikasi</a:t>
            </a:r>
            <a:r>
              <a:rPr lang="en-ID" sz="1800" dirty="0">
                <a:latin typeface="Calibri" panose="020F0502020204030204" pitchFamily="34" charset="0"/>
              </a:rPr>
              <a:t> website (</a:t>
            </a:r>
            <a:r>
              <a:rPr lang="en-ID" sz="1800" dirty="0" err="1">
                <a:latin typeface="Calibri" panose="020F0502020204030204" pitchFamily="34" charset="0"/>
              </a:rPr>
              <a:t>HTTrack</a:t>
            </a:r>
            <a:r>
              <a:rPr lang="en-ID" sz="1800" dirty="0">
                <a:latin typeface="Calibri" panose="020F0502020204030204" pitchFamily="34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D" sz="1800" dirty="0">
                <a:latin typeface="Calibri" panose="020F0502020204030204" pitchFamily="34" charset="0"/>
              </a:rPr>
              <a:t>Alat </a:t>
            </a:r>
            <a:r>
              <a:rPr lang="en-ID" sz="1800" dirty="0" err="1">
                <a:latin typeface="Calibri" panose="020F0502020204030204" pitchFamily="34" charset="0"/>
              </a:rPr>
              <a:t>komersial</a:t>
            </a:r>
            <a:r>
              <a:rPr lang="en-ID" sz="1800" dirty="0">
                <a:latin typeface="Calibri" panose="020F0502020204030204" pitchFamily="34" charset="0"/>
              </a:rPr>
              <a:t> (X1 Social Discovery, </a:t>
            </a:r>
            <a:r>
              <a:rPr lang="en-ID" sz="1800" dirty="0" err="1">
                <a:latin typeface="Calibri" panose="020F0502020204030204" pitchFamily="34" charset="0"/>
              </a:rPr>
              <a:t>Maltego+Social</a:t>
            </a:r>
            <a:r>
              <a:rPr lang="en-ID" sz="1800" dirty="0">
                <a:latin typeface="Calibri" panose="020F0502020204030204" pitchFamily="34" charset="0"/>
              </a:rPr>
              <a:t> Link Pro)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D" sz="1800" dirty="0" err="1">
                <a:latin typeface="Calibri" panose="020F0502020204030204" pitchFamily="34" charset="0"/>
              </a:rPr>
              <a:t>Pemulihan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forensik</a:t>
            </a:r>
            <a:endParaRPr lang="en-ID" sz="18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D" sz="1800" dirty="0" err="1">
                <a:latin typeface="Calibri" panose="020F0502020204030204" pitchFamily="34" charset="0"/>
              </a:rPr>
              <a:t>Panggilan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pengadilan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untuk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mendapatkan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konten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</a:rPr>
              <a:t>tertentu</a:t>
            </a:r>
            <a:endParaRPr lang="en-ID" sz="18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D" sz="2400" dirty="0">
                <a:latin typeface="Calibri" panose="020F0502020204030204" pitchFamily="34" charset="0"/>
              </a:rPr>
              <a:t>Pada </a:t>
            </a:r>
            <a:r>
              <a:rPr lang="en-ID" sz="2400" dirty="0" err="1">
                <a:latin typeface="Calibri" panose="020F0502020204030204" pitchFamily="34" charset="0"/>
              </a:rPr>
              <a:t>perangkat</a:t>
            </a:r>
            <a:r>
              <a:rPr lang="en-ID" sz="2400" dirty="0">
                <a:latin typeface="Calibri" panose="020F0502020204030204" pitchFamily="34" charset="0"/>
              </a:rPr>
              <a:t> mobile, logical acquisition </a:t>
            </a:r>
            <a:r>
              <a:rPr lang="en-ID" sz="2400" dirty="0" err="1">
                <a:latin typeface="Calibri" panose="020F0502020204030204" pitchFamily="34" charset="0"/>
              </a:rPr>
              <a:t>bisa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dilakukan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mengambil</a:t>
            </a:r>
            <a:r>
              <a:rPr lang="en-ID" sz="2400" dirty="0">
                <a:latin typeface="Calibri" panose="020F0502020204030204" pitchFamily="34" charset="0"/>
              </a:rPr>
              <a:t> logical image </a:t>
            </a:r>
            <a:r>
              <a:rPr lang="en-ID" sz="2400" dirty="0" err="1">
                <a:latin typeface="Calibri" panose="020F0502020204030204" pitchFamily="34" charset="0"/>
              </a:rPr>
              <a:t>dari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semua</a:t>
            </a:r>
            <a:r>
              <a:rPr lang="en-ID" sz="2400" dirty="0">
                <a:latin typeface="Calibri" panose="020F0502020204030204" pitchFamily="34" charset="0"/>
              </a:rPr>
              <a:t> file pada </a:t>
            </a:r>
            <a:r>
              <a:rPr lang="en-ID" sz="2400" dirty="0" err="1">
                <a:latin typeface="Calibri" panose="020F0502020204030204" pitchFamily="34" charset="0"/>
              </a:rPr>
              <a:t>memori</a:t>
            </a:r>
            <a:r>
              <a:rPr lang="en-ID" sz="2400" dirty="0">
                <a:latin typeface="Calibri" panose="020F0502020204030204" pitchFamily="34" charset="0"/>
              </a:rPr>
              <a:t> internal smartphone. File-file </a:t>
            </a:r>
            <a:r>
              <a:rPr lang="en-ID" sz="2400" dirty="0" err="1">
                <a:latin typeface="Calibri" panose="020F0502020204030204" pitchFamily="34" charset="0"/>
              </a:rPr>
              <a:t>tersebut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kemudian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dianalisis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bukti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berbagai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kegiatan</a:t>
            </a:r>
            <a:r>
              <a:rPr lang="en-ID" sz="2400" dirty="0">
                <a:latin typeface="Calibri" panose="020F0502020204030204" pitchFamily="34" charset="0"/>
              </a:rPr>
              <a:t>.</a:t>
            </a:r>
          </a:p>
          <a:p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124582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5D45-DEC5-41F2-8BFC-2ECDFA4A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219200"/>
            <a:ext cx="8375904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sz="2800" b="1" dirty="0">
                <a:latin typeface="Calibri" panose="020F0502020204030204" pitchFamily="34" charset="0"/>
              </a:rPr>
              <a:t>3. </a:t>
            </a:r>
            <a:r>
              <a:rPr lang="en-ID" sz="2800" b="1" dirty="0" err="1">
                <a:latin typeface="Calibri" panose="020F0502020204030204" pitchFamily="34" charset="0"/>
              </a:rPr>
              <a:t>Analisis</a:t>
            </a:r>
            <a:endParaRPr lang="en-ID" sz="2800" b="1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D" sz="2800" dirty="0">
                <a:latin typeface="Calibri" panose="020F0502020204030204" pitchFamily="34" charset="0"/>
              </a:rPr>
              <a:t>File yang </a:t>
            </a:r>
            <a:r>
              <a:rPr lang="en-ID" sz="2800" dirty="0" err="1">
                <a:latin typeface="Calibri" panose="020F0502020204030204" pitchFamily="34" charset="0"/>
              </a:rPr>
              <a:t>diperoleh</a:t>
            </a:r>
            <a:r>
              <a:rPr lang="en-ID" sz="2800" dirty="0">
                <a:latin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</a:rPr>
              <a:t>selama</a:t>
            </a:r>
            <a:r>
              <a:rPr lang="en-ID" sz="2800" dirty="0">
                <a:latin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</a:rPr>
              <a:t>akuisisi</a:t>
            </a:r>
            <a:r>
              <a:rPr lang="en-ID" sz="2800" dirty="0">
                <a:latin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</a:rPr>
              <a:t>logis</a:t>
            </a:r>
            <a:r>
              <a:rPr lang="en-ID" sz="2800" dirty="0">
                <a:latin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</a:rPr>
              <a:t>memerlukan</a:t>
            </a:r>
            <a:r>
              <a:rPr lang="en-ID" sz="2800" dirty="0">
                <a:latin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</a:rPr>
              <a:t>tahap</a:t>
            </a:r>
            <a:r>
              <a:rPr lang="en-ID" sz="2800" dirty="0">
                <a:latin typeface="Calibri" panose="020F0502020204030204" pitchFamily="34" charset="0"/>
              </a:rPr>
              <a:t> decoding agar </a:t>
            </a:r>
            <a:r>
              <a:rPr lang="en-ID" sz="2800" dirty="0" err="1">
                <a:latin typeface="Calibri" panose="020F0502020204030204" pitchFamily="34" charset="0"/>
              </a:rPr>
              <a:t>dapat</a:t>
            </a:r>
            <a:r>
              <a:rPr lang="en-ID" sz="2800" dirty="0">
                <a:latin typeface="Calibri" panose="020F0502020204030204" pitchFamily="34" charset="0"/>
              </a:rPr>
              <a:t> yang </a:t>
            </a:r>
            <a:r>
              <a:rPr lang="en-ID" sz="2800" dirty="0" err="1">
                <a:latin typeface="Calibri" panose="020F0502020204030204" pitchFamily="34" charset="0"/>
              </a:rPr>
              <a:t>diperoleh</a:t>
            </a:r>
            <a:r>
              <a:rPr lang="en-ID" sz="2800" dirty="0">
                <a:latin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</a:rPr>
              <a:t>dapat</a:t>
            </a:r>
            <a:r>
              <a:rPr lang="en-ID" sz="2800" dirty="0">
                <a:latin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</a:rPr>
              <a:t>dibaca</a:t>
            </a:r>
            <a:r>
              <a:rPr lang="en-ID" sz="2800" dirty="0">
                <a:latin typeface="Calibri" panose="020F0502020204030204" pitchFamily="34" charset="0"/>
              </a:rPr>
              <a:t> dan </a:t>
            </a:r>
            <a:r>
              <a:rPr lang="en-ID" sz="2800" dirty="0" err="1">
                <a:latin typeface="Calibri" panose="020F0502020204030204" pitchFamily="34" charset="0"/>
              </a:rPr>
              <a:t>dipahami</a:t>
            </a:r>
            <a:r>
              <a:rPr lang="en-ID" sz="2800" dirty="0">
                <a:latin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</a:rPr>
              <a:t>isinya</a:t>
            </a:r>
            <a:endParaRPr lang="en-ID" sz="28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D" sz="2800" dirty="0">
                <a:latin typeface="Calibri" panose="020F0502020204030204" pitchFamily="34" charset="0"/>
              </a:rPr>
              <a:t>Hasil decoding </a:t>
            </a:r>
            <a:r>
              <a:rPr lang="en-ID" sz="2800" dirty="0" err="1">
                <a:latin typeface="Calibri" panose="020F0502020204030204" pitchFamily="34" charset="0"/>
              </a:rPr>
              <a:t>dapat</a:t>
            </a:r>
            <a:r>
              <a:rPr lang="en-ID" sz="2800" dirty="0">
                <a:latin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</a:rPr>
              <a:t>memberikan</a:t>
            </a:r>
            <a:r>
              <a:rPr lang="en-ID" sz="2800" dirty="0">
                <a:latin typeface="Calibri" panose="020F05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D" sz="2000" dirty="0">
                <a:latin typeface="Calibri" panose="020F0502020204030204" pitchFamily="34" charset="0"/>
              </a:rPr>
              <a:t>Riwayat </a:t>
            </a:r>
            <a:r>
              <a:rPr lang="en-ID" sz="2000" dirty="0" err="1">
                <a:latin typeface="Calibri" panose="020F0502020204030204" pitchFamily="34" charset="0"/>
              </a:rPr>
              <a:t>panggilan</a:t>
            </a:r>
            <a:r>
              <a:rPr lang="en-ID" sz="2000" dirty="0">
                <a:latin typeface="Calibri" panose="020F0502020204030204" pitchFamily="34" charset="0"/>
              </a:rPr>
              <a:t>, SMS yang </a:t>
            </a:r>
            <a:r>
              <a:rPr lang="en-ID" sz="2000" dirty="0" err="1">
                <a:latin typeface="Calibri" panose="020F0502020204030204" pitchFamily="34" charset="0"/>
              </a:rPr>
              <a:t>dikirim</a:t>
            </a:r>
            <a:r>
              <a:rPr lang="en-ID" sz="2000" dirty="0">
                <a:latin typeface="Calibri" panose="020F0502020204030204" pitchFamily="34" charset="0"/>
              </a:rPr>
              <a:t> dan </a:t>
            </a:r>
            <a:r>
              <a:rPr lang="en-ID" sz="2000" dirty="0" err="1">
                <a:latin typeface="Calibri" panose="020F0502020204030204" pitchFamily="34" charset="0"/>
              </a:rPr>
              <a:t>diterima</a:t>
            </a:r>
            <a:r>
              <a:rPr lang="en-ID" sz="2000" dirty="0">
                <a:latin typeface="Calibri" panose="020F0502020204030204" pitchFamily="34" charset="0"/>
              </a:rPr>
              <a:t>, acara </a:t>
            </a:r>
            <a:r>
              <a:rPr lang="en-ID" sz="2000" dirty="0" err="1">
                <a:latin typeface="Calibri" panose="020F0502020204030204" pitchFamily="34" charset="0"/>
              </a:rPr>
              <a:t>kalender</a:t>
            </a:r>
            <a:r>
              <a:rPr lang="en-ID" sz="2000" dirty="0">
                <a:latin typeface="Calibri" panose="020F0502020204030204" pitchFamily="34" charset="0"/>
              </a:rPr>
              <a:t>, dan </a:t>
            </a:r>
            <a:r>
              <a:rPr lang="en-ID" sz="2000" dirty="0" err="1">
                <a:latin typeface="Calibri" panose="020F0502020204030204" pitchFamily="34" charset="0"/>
              </a:rPr>
              <a:t>entri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buku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alamat</a:t>
            </a:r>
            <a:r>
              <a:rPr lang="en-ID" sz="2000" dirty="0">
                <a:latin typeface="Calibri" panose="020F0502020204030204" pitchFamily="34" charset="0"/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D" sz="2000" dirty="0" err="1">
                <a:latin typeface="Calibri" panose="020F0502020204030204" pitchFamily="34" charset="0"/>
              </a:rPr>
              <a:t>Artefak</a:t>
            </a:r>
            <a:r>
              <a:rPr lang="en-ID" sz="2000" dirty="0">
                <a:latin typeface="Calibri" panose="020F0502020204030204" pitchFamily="34" charset="0"/>
              </a:rPr>
              <a:t> Facebook: Log </a:t>
            </a:r>
            <a:r>
              <a:rPr lang="en-ID" sz="2000" dirty="0" err="1">
                <a:latin typeface="Calibri" panose="020F0502020204030204" pitchFamily="34" charset="0"/>
              </a:rPr>
              <a:t>aktivitas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arsip</a:t>
            </a:r>
            <a:r>
              <a:rPr lang="en-ID" sz="2000" dirty="0">
                <a:latin typeface="Calibri" panose="020F0502020204030204" pitchFamily="34" charset="0"/>
              </a:rPr>
              <a:t> Facebook, </a:t>
            </a:r>
            <a:r>
              <a:rPr lang="en-ID" sz="2000" dirty="0" err="1">
                <a:latin typeface="Calibri" panose="020F0502020204030204" pitchFamily="34" charset="0"/>
              </a:rPr>
              <a:t>informasi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profil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tempat</a:t>
            </a:r>
            <a:r>
              <a:rPr lang="en-ID" sz="2000" dirty="0">
                <a:latin typeface="Calibri" panose="020F0502020204030204" pitchFamily="34" charset="0"/>
              </a:rPr>
              <a:t> yang </a:t>
            </a:r>
            <a:r>
              <a:rPr lang="en-ID" sz="2000" dirty="0" err="1">
                <a:latin typeface="Calibri" panose="020F0502020204030204" pitchFamily="34" charset="0"/>
              </a:rPr>
              <a:t>dikunjungi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lokasi</a:t>
            </a:r>
            <a:r>
              <a:rPr lang="en-ID" sz="2000" dirty="0">
                <a:latin typeface="Calibri" panose="020F0502020204030204" pitchFamily="34" charset="0"/>
              </a:rPr>
              <a:t> dan geo-</a:t>
            </a:r>
            <a:r>
              <a:rPr lang="en-ID" sz="2000" dirty="0" err="1">
                <a:latin typeface="Calibri" panose="020F0502020204030204" pitchFamily="34" charset="0"/>
              </a:rPr>
              <a:t>lokasi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teman</a:t>
            </a:r>
            <a:r>
              <a:rPr lang="en-ID" sz="2000" dirty="0">
                <a:latin typeface="Calibri" panose="020F0502020204030204" pitchFamily="34" charset="0"/>
              </a:rPr>
              <a:t> dan </a:t>
            </a:r>
            <a:r>
              <a:rPr lang="en-ID" sz="2000" dirty="0" err="1">
                <a:latin typeface="Calibri" panose="020F0502020204030204" pitchFamily="34" charset="0"/>
              </a:rPr>
              <a:t>keluarga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aplikasi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halaman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grup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minat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teks</a:t>
            </a:r>
            <a:r>
              <a:rPr lang="en-ID" sz="2000" dirty="0">
                <a:latin typeface="Calibri" panose="020F0502020204030204" pitchFamily="34" charset="0"/>
              </a:rPr>
              <a:t> dan </a:t>
            </a:r>
            <a:r>
              <a:rPr lang="en-ID" sz="2000" dirty="0" err="1">
                <a:latin typeface="Calibri" panose="020F0502020204030204" pitchFamily="34" charset="0"/>
              </a:rPr>
              <a:t>tautan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stempel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waktu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semua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aktivitas</a:t>
            </a:r>
            <a:r>
              <a:rPr lang="en-ID" sz="2000" dirty="0">
                <a:latin typeface="Calibri" panose="020F0502020204030204" pitchFamily="34" charset="0"/>
              </a:rPr>
              <a:t>, detail </a:t>
            </a:r>
            <a:r>
              <a:rPr lang="en-ID" sz="2000" dirty="0" err="1">
                <a:latin typeface="Calibri" panose="020F0502020204030204" pitchFamily="34" charset="0"/>
              </a:rPr>
              <a:t>teman</a:t>
            </a:r>
            <a:r>
              <a:rPr lang="en-ID" sz="2000" dirty="0">
                <a:latin typeface="Calibri" panose="020F0502020204030204" pitchFamily="34" charset="0"/>
              </a:rPr>
              <a:t> yang </a:t>
            </a:r>
            <a:r>
              <a:rPr lang="en-ID" sz="2000" dirty="0" err="1">
                <a:latin typeface="Calibri" panose="020F0502020204030204" pitchFamily="34" charset="0"/>
              </a:rPr>
              <a:t>terlibat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dalam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obrolan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aktif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sesi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dengan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subjek</a:t>
            </a:r>
            <a:r>
              <a:rPr lang="en-ID" sz="2000" dirty="0">
                <a:latin typeface="Calibri" panose="020F0502020204030204" pitchFamily="34" charset="0"/>
              </a:rPr>
              <a:t> dan </a:t>
            </a:r>
            <a:r>
              <a:rPr lang="en-ID" sz="2000" dirty="0" err="1">
                <a:latin typeface="Calibri" panose="020F0502020204030204" pitchFamily="34" charset="0"/>
              </a:rPr>
              <a:t>banyak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lagi</a:t>
            </a:r>
            <a:r>
              <a:rPr lang="en-ID" sz="2000" dirty="0">
                <a:latin typeface="Calibri" panose="020F050202020403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D" sz="2000" dirty="0" err="1">
                <a:latin typeface="Calibri" panose="020F0502020204030204" pitchFamily="34" charset="0"/>
              </a:rPr>
              <a:t>Artefak</a:t>
            </a:r>
            <a:r>
              <a:rPr lang="en-ID" sz="2000" dirty="0">
                <a:latin typeface="Calibri" panose="020F0502020204030204" pitchFamily="34" charset="0"/>
              </a:rPr>
              <a:t> Twitter: </a:t>
            </a:r>
            <a:r>
              <a:rPr lang="en-ID" sz="2000" dirty="0" err="1">
                <a:latin typeface="Calibri" panose="020F0502020204030204" pitchFamily="34" charset="0"/>
              </a:rPr>
              <a:t>Informasi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pengguna</a:t>
            </a:r>
            <a:r>
              <a:rPr lang="en-ID" sz="2000" dirty="0">
                <a:latin typeface="Calibri" panose="020F0502020204030204" pitchFamily="34" charset="0"/>
              </a:rPr>
              <a:t>, tweet yang </a:t>
            </a:r>
            <a:r>
              <a:rPr lang="en-ID" sz="2000" dirty="0" err="1">
                <a:latin typeface="Calibri" panose="020F0502020204030204" pitchFamily="34" charset="0"/>
              </a:rPr>
              <a:t>diposting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stempel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waktu</a:t>
            </a:r>
            <a:r>
              <a:rPr lang="en-ID" sz="2000" dirty="0">
                <a:latin typeface="Calibri" panose="020F0502020204030204" pitchFamily="34" charset="0"/>
              </a:rPr>
              <a:t> tweet poster, </a:t>
            </a:r>
            <a:r>
              <a:rPr lang="en-ID" sz="2000" dirty="0" err="1">
                <a:latin typeface="Calibri" panose="020F0502020204030204" pitchFamily="34" charset="0"/>
              </a:rPr>
              <a:t>catatan</a:t>
            </a:r>
            <a:r>
              <a:rPr lang="en-ID" sz="2000" dirty="0">
                <a:latin typeface="Calibri" panose="020F0502020204030204" pitchFamily="34" charset="0"/>
              </a:rPr>
              <a:t> orang yang </a:t>
            </a:r>
            <a:r>
              <a:rPr lang="en-ID" sz="2000" dirty="0" err="1">
                <a:latin typeface="Calibri" panose="020F0502020204030204" pitchFamily="34" charset="0"/>
              </a:rPr>
              <a:t>diikuti</a:t>
            </a:r>
            <a:r>
              <a:rPr lang="en-ID" sz="2000" dirty="0">
                <a:latin typeface="Calibri" panose="020F0502020204030204" pitchFamily="34" charset="0"/>
              </a:rPr>
              <a:t> oleh </a:t>
            </a:r>
            <a:r>
              <a:rPr lang="en-ID" sz="2000" dirty="0" err="1">
                <a:latin typeface="Calibri" panose="020F0502020204030204" pitchFamily="34" charset="0"/>
              </a:rPr>
              <a:t>subjek</a:t>
            </a:r>
            <a:r>
              <a:rPr lang="en-ID" sz="2000" dirty="0">
                <a:latin typeface="Calibri" panose="020F0502020204030204" pitchFamily="34" charset="0"/>
              </a:rPr>
              <a:t> dan tweet </a:t>
            </a:r>
            <a:r>
              <a:rPr lang="en-ID" sz="2000" dirty="0" err="1">
                <a:latin typeface="Calibri" panose="020F0502020204030204" pitchFamily="34" charset="0"/>
              </a:rPr>
              <a:t>mereka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bersama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dengan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stempel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waktu</a:t>
            </a:r>
            <a:r>
              <a:rPr lang="en-ID" sz="2000" dirty="0">
                <a:latin typeface="Calibri" panose="020F0502020204030204" pitchFamily="34" charset="0"/>
              </a:rPr>
              <a:t>/timestamps.</a:t>
            </a:r>
          </a:p>
          <a:p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3362285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9FB3-4658-469B-B178-74A2810E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74921"/>
            <a:ext cx="9144000" cy="758679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Jejaring</a:t>
            </a:r>
            <a:r>
              <a:rPr lang="en-ID" dirty="0"/>
              <a:t> Sosial &amp;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Seluler</a:t>
            </a:r>
            <a:br>
              <a:rPr lang="en-ID" sz="4050" b="1" dirty="0">
                <a:latin typeface="Calibri" panose="020F0502020204030204" pitchFamily="34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9E96-0F98-4D31-85EF-9346A56B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54841"/>
            <a:ext cx="8375904" cy="43459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D" sz="2400" dirty="0" err="1">
                <a:latin typeface="Calibri" panose="020F0502020204030204" pitchFamily="34" charset="0"/>
              </a:rPr>
              <a:t>Lebih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dari</a:t>
            </a:r>
            <a:r>
              <a:rPr lang="en-ID" sz="2400" dirty="0">
                <a:latin typeface="Calibri" panose="020F0502020204030204" pitchFamily="34" charset="0"/>
              </a:rPr>
              <a:t> 90% </a:t>
            </a:r>
            <a:r>
              <a:rPr lang="en-ID" sz="2400" dirty="0" err="1">
                <a:latin typeface="Calibri" panose="020F0502020204030204" pitchFamily="34" charset="0"/>
              </a:rPr>
              <a:t>pengguna</a:t>
            </a:r>
            <a:r>
              <a:rPr lang="en-ID" sz="2400" dirty="0">
                <a:latin typeface="Calibri" panose="020F0502020204030204" pitchFamily="34" charset="0"/>
              </a:rPr>
              <a:t> media </a:t>
            </a:r>
            <a:r>
              <a:rPr lang="en-ID" sz="2400" dirty="0" err="1">
                <a:latin typeface="Calibri" panose="020F0502020204030204" pitchFamily="34" charset="0"/>
              </a:rPr>
              <a:t>sosial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menggunakan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perangkat</a:t>
            </a:r>
            <a:r>
              <a:rPr lang="en-ID" sz="2400" dirty="0">
                <a:latin typeface="Calibri" panose="020F0502020204030204" pitchFamily="34" charset="0"/>
              </a:rPr>
              <a:t> mobile/</a:t>
            </a:r>
            <a:r>
              <a:rPr lang="en-ID" sz="2400" dirty="0" err="1">
                <a:latin typeface="Calibri" panose="020F0502020204030204" pitchFamily="34" charset="0"/>
              </a:rPr>
              <a:t>smatphone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mengakses</a:t>
            </a:r>
            <a:r>
              <a:rPr lang="en-ID" sz="2400" dirty="0">
                <a:latin typeface="Calibri" panose="020F0502020204030204" pitchFamily="34" charset="0"/>
              </a:rPr>
              <a:t> platform </a:t>
            </a:r>
            <a:r>
              <a:rPr lang="en-ID" sz="2400" dirty="0" err="1">
                <a:latin typeface="Calibri" panose="020F0502020204030204" pitchFamily="34" charset="0"/>
              </a:rPr>
              <a:t>jejaring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sosial</a:t>
            </a:r>
            <a:endParaRPr lang="en-ID" sz="24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D" sz="2400" dirty="0">
                <a:latin typeface="Calibri" panose="020F0502020204030204" pitchFamily="34" charset="0"/>
              </a:rPr>
              <a:t>Smartphone </a:t>
            </a:r>
            <a:r>
              <a:rPr lang="en-ID" sz="2400" dirty="0" err="1">
                <a:latin typeface="Calibri" panose="020F0502020204030204" pitchFamily="34" charset="0"/>
              </a:rPr>
              <a:t>menyimpan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banyak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informasi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potensial</a:t>
            </a:r>
            <a:r>
              <a:rPr lang="en-ID" sz="2400" dirty="0">
                <a:latin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</a:rPr>
              <a:t>dapat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diekstrak</a:t>
            </a:r>
            <a:r>
              <a:rPr lang="en-ID" sz="2400" dirty="0">
                <a:latin typeface="Calibri" panose="020F0502020204030204" pitchFamily="34" charset="0"/>
              </a:rPr>
              <a:t> oleh </a:t>
            </a:r>
            <a:r>
              <a:rPr lang="en-ID" sz="2400" dirty="0" err="1">
                <a:latin typeface="Calibri" panose="020F0502020204030204" pitchFamily="34" charset="0"/>
              </a:rPr>
              <a:t>alat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bantu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forensik</a:t>
            </a:r>
            <a:endParaRPr lang="en-ID" sz="24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D" sz="2400" dirty="0" err="1">
                <a:latin typeface="Calibri" panose="020F0502020204030204" pitchFamily="34" charset="0"/>
              </a:rPr>
              <a:t>Sekitar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setengah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dari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pengguna</a:t>
            </a:r>
            <a:r>
              <a:rPr lang="en-ID" sz="2400" dirty="0">
                <a:latin typeface="Calibri" panose="020F0502020204030204" pitchFamily="34" charset="0"/>
              </a:rPr>
              <a:t> Facebook </a:t>
            </a:r>
            <a:r>
              <a:rPr lang="en-ID" sz="2400" dirty="0" err="1">
                <a:latin typeface="Calibri" panose="020F0502020204030204" pitchFamily="34" charset="0"/>
              </a:rPr>
              <a:t>mengakses</a:t>
            </a:r>
            <a:r>
              <a:rPr lang="en-ID" sz="2400" dirty="0">
                <a:latin typeface="Calibri" panose="020F0502020204030204" pitchFamily="34" charset="0"/>
              </a:rPr>
              <a:t> Facebook </a:t>
            </a:r>
            <a:r>
              <a:rPr lang="en-ID" sz="2400" dirty="0" err="1">
                <a:latin typeface="Calibri" panose="020F0502020204030204" pitchFamily="34" charset="0"/>
              </a:rPr>
              <a:t>melalui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perangkat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seluler</a:t>
            </a:r>
            <a:r>
              <a:rPr lang="en-ID" sz="2400" dirty="0">
                <a:latin typeface="Calibri" panose="020F0502020204030204" pitchFamily="34" charset="0"/>
              </a:rPr>
              <a:t>, dan </a:t>
            </a:r>
            <a:r>
              <a:rPr lang="en-ID" sz="2400" dirty="0" err="1">
                <a:latin typeface="Calibri" panose="020F0502020204030204" pitchFamily="34" charset="0"/>
              </a:rPr>
              <a:t>pengguna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ini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dua</a:t>
            </a:r>
            <a:r>
              <a:rPr lang="en-ID" sz="2400" dirty="0">
                <a:latin typeface="Calibri" panose="020F0502020204030204" pitchFamily="34" charset="0"/>
              </a:rPr>
              <a:t> kali </a:t>
            </a:r>
            <a:r>
              <a:rPr lang="en-ID" sz="2400" dirty="0" err="1">
                <a:latin typeface="Calibri" panose="020F0502020204030204" pitchFamily="34" charset="0"/>
              </a:rPr>
              <a:t>lebih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aktif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dibandingkan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mereka</a:t>
            </a:r>
            <a:r>
              <a:rPr lang="en-ID" sz="2400" dirty="0">
                <a:latin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</a:rPr>
              <a:t>menggunakan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perangkat</a:t>
            </a:r>
            <a:r>
              <a:rPr lang="en-ID" sz="2400" dirty="0">
                <a:latin typeface="Calibri" panose="020F0502020204030204" pitchFamily="34" charset="0"/>
              </a:rPr>
              <a:t> lain (desktop, laptop) </a:t>
            </a:r>
            <a:r>
              <a:rPr lang="en-ID" sz="2400" dirty="0" err="1">
                <a:latin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mengakses</a:t>
            </a:r>
            <a:r>
              <a:rPr lang="en-ID" sz="2400" dirty="0">
                <a:latin typeface="Calibri" panose="020F0502020204030204" pitchFamily="34" charset="0"/>
              </a:rPr>
              <a:t> Facebook.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sz="2400" dirty="0" err="1">
                <a:latin typeface="Calibri" panose="020F0502020204030204" pitchFamily="34" charset="0"/>
              </a:rPr>
              <a:t>Akuisisi</a:t>
            </a:r>
            <a:r>
              <a:rPr lang="en-ID" sz="2400" dirty="0">
                <a:latin typeface="Calibri" panose="020F0502020204030204" pitchFamily="34" charset="0"/>
              </a:rPr>
              <a:t> dan </a:t>
            </a:r>
            <a:r>
              <a:rPr lang="en-ID" sz="2400" dirty="0" err="1">
                <a:latin typeface="Calibri" panose="020F0502020204030204" pitchFamily="34" charset="0"/>
              </a:rPr>
              <a:t>analisis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forensik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perangkat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seluler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tersangka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memberikan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potensi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besar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membantu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penahanan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atau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pembebasa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seorang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tersangka</a:t>
            </a:r>
            <a:r>
              <a:rPr lang="en-ID" sz="2400" dirty="0">
                <a:latin typeface="Calibri" panose="020F0502020204030204" pitchFamily="34" charset="0"/>
              </a:rPr>
              <a:t>.</a:t>
            </a:r>
          </a:p>
          <a:p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384052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3C6D-122F-4C59-BDFD-175EF379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2762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Tantangan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Forensik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Jejaring</a:t>
            </a:r>
            <a:r>
              <a:rPr lang="en-ID" dirty="0"/>
              <a:t> Sosial di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Seluler</a:t>
            </a:r>
            <a:br>
              <a:rPr lang="en-ID" sz="4050" b="1" dirty="0">
                <a:latin typeface="Calibri" panose="020F0502020204030204" pitchFamily="34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0DCA-C7D4-4987-92FE-A2093A46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39805"/>
            <a:ext cx="8229600" cy="43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dirty="0" err="1">
                <a:latin typeface="Calibri" panose="020F0502020204030204" pitchFamily="34" charset="0"/>
              </a:rPr>
              <a:t>Tantangan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teknis</a:t>
            </a:r>
            <a:r>
              <a:rPr lang="en-ID" sz="2000" dirty="0">
                <a:latin typeface="Calibri" panose="020F050202020403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sz="2000" dirty="0" err="1">
                <a:latin typeface="Calibri" panose="020F0502020204030204" pitchFamily="34" charset="0"/>
              </a:rPr>
              <a:t>Sebanyak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potensi</a:t>
            </a:r>
            <a:r>
              <a:rPr lang="en-ID" sz="2000" dirty="0">
                <a:latin typeface="Calibri" panose="020F0502020204030204" pitchFamily="34" charset="0"/>
              </a:rPr>
              <a:t> yang </a:t>
            </a:r>
            <a:r>
              <a:rPr lang="en-ID" sz="2000" dirty="0" err="1">
                <a:latin typeface="Calibri" panose="020F0502020204030204" pitchFamily="34" charset="0"/>
              </a:rPr>
              <a:t>mereka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miliki</a:t>
            </a:r>
            <a:r>
              <a:rPr lang="en-ID" sz="2000" dirty="0">
                <a:latin typeface="Calibri" panose="020F0502020204030204" pitchFamily="34" charset="0"/>
              </a:rPr>
              <a:t>, smartphone juga </a:t>
            </a:r>
            <a:r>
              <a:rPr lang="en-ID" sz="2000" dirty="0" err="1">
                <a:latin typeface="Calibri" panose="020F0502020204030204" pitchFamily="34" charset="0"/>
              </a:rPr>
              <a:t>menimbulkan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banyak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tantangan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bagi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penyelidik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forensik</a:t>
            </a:r>
            <a:r>
              <a:rPr lang="en-ID" sz="2000" dirty="0">
                <a:latin typeface="Calibri" panose="020F0502020204030204" pitchFamily="34" charset="0"/>
              </a:rPr>
              <a:t> media </a:t>
            </a:r>
            <a:r>
              <a:rPr lang="en-ID" sz="2000" dirty="0" err="1">
                <a:latin typeface="Calibri" panose="020F0502020204030204" pitchFamily="34" charset="0"/>
              </a:rPr>
              <a:t>sosial</a:t>
            </a:r>
            <a:r>
              <a:rPr lang="en-ID" sz="2000" dirty="0">
                <a:latin typeface="Calibri" panose="020F0502020204030204" pitchFamily="34" charset="0"/>
              </a:rPr>
              <a:t>. Karena smartphone </a:t>
            </a:r>
            <a:r>
              <a:rPr lang="en-ID" sz="2000" dirty="0" err="1">
                <a:latin typeface="Calibri" panose="020F0502020204030204" pitchFamily="34" charset="0"/>
              </a:rPr>
              <a:t>secara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aktif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selalu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memperbarui</a:t>
            </a:r>
            <a:r>
              <a:rPr lang="en-ID" sz="2000" dirty="0">
                <a:latin typeface="Calibri" panose="020F0502020204030204" pitchFamily="34" charset="0"/>
              </a:rPr>
              <a:t> data </a:t>
            </a:r>
            <a:r>
              <a:rPr lang="en-ID" sz="2000" dirty="0" err="1">
                <a:latin typeface="Calibri" panose="020F0502020204030204" pitchFamily="34" charset="0"/>
              </a:rPr>
              <a:t>secara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teratur</a:t>
            </a:r>
            <a:r>
              <a:rPr lang="en-ID" sz="2000" dirty="0">
                <a:latin typeface="Calibri" panose="020F0502020204030204" pitchFamily="34" charset="0"/>
              </a:rPr>
              <a:t>; </a:t>
            </a:r>
            <a:r>
              <a:rPr lang="en-ID" sz="2000" dirty="0" err="1">
                <a:latin typeface="Calibri" panose="020F0502020204030204" pitchFamily="34" charset="0"/>
              </a:rPr>
              <a:t>hal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ini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dapat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menyebabkan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hilangnya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bukti</a:t>
            </a:r>
            <a:r>
              <a:rPr lang="en-ID" sz="2000" dirty="0">
                <a:latin typeface="Calibri" panose="020F0502020204030204" pitchFamily="34" charset="0"/>
              </a:rPr>
              <a:t> digital </a:t>
            </a:r>
            <a:r>
              <a:rPr lang="en-ID" sz="2000" dirty="0" err="1">
                <a:latin typeface="Calibri" panose="020F0502020204030204" pitchFamily="34" charset="0"/>
              </a:rPr>
              <a:t>dengan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lebih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cepat</a:t>
            </a:r>
            <a:r>
              <a:rPr lang="en-ID" sz="2000" dirty="0">
                <a:latin typeface="Calibri" panose="020F05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sz="2000" dirty="0">
                <a:latin typeface="Calibri" panose="020F0502020204030204" pitchFamily="34" charset="0"/>
              </a:rPr>
              <a:t>OS smartphone </a:t>
            </a:r>
            <a:r>
              <a:rPr lang="en-ID" sz="2000" dirty="0" err="1">
                <a:latin typeface="Calibri" panose="020F0502020204030204" pitchFamily="34" charset="0"/>
              </a:rPr>
              <a:t>merupakan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sistem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sumber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tertutup</a:t>
            </a:r>
            <a:r>
              <a:rPr lang="en-ID" sz="2000" dirty="0">
                <a:latin typeface="Calibri" panose="020F0502020204030204" pitchFamily="34" charset="0"/>
              </a:rPr>
              <a:t> (</a:t>
            </a:r>
            <a:r>
              <a:rPr lang="en-ID" sz="2000" dirty="0" err="1">
                <a:latin typeface="Calibri" panose="020F0502020204030204" pitchFamily="34" charset="0"/>
              </a:rPr>
              <a:t>kecuali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ponsel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berbasis</a:t>
            </a:r>
            <a:r>
              <a:rPr lang="en-ID" sz="2000" dirty="0">
                <a:latin typeface="Calibri" panose="020F0502020204030204" pitchFamily="34" charset="0"/>
              </a:rPr>
              <a:t> Linux); </a:t>
            </a:r>
            <a:r>
              <a:rPr lang="en-ID" sz="2000" dirty="0" err="1">
                <a:latin typeface="Calibri" panose="020F0502020204030204" pitchFamily="34" charset="0"/>
              </a:rPr>
              <a:t>hal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ini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mempersulit</a:t>
            </a:r>
            <a:r>
              <a:rPr lang="en-ID" sz="2000" dirty="0">
                <a:latin typeface="Calibri" panose="020F0502020204030204" pitchFamily="34" charset="0"/>
              </a:rPr>
              <a:t> proses </a:t>
            </a:r>
            <a:r>
              <a:rPr lang="en-ID" sz="2000" dirty="0" err="1">
                <a:latin typeface="Calibri" panose="020F0502020204030204" pitchFamily="34" charset="0"/>
              </a:rPr>
              <a:t>ekstraksi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walaupun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dengan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menggunakan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alat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khusus</a:t>
            </a:r>
            <a:r>
              <a:rPr lang="en-ID" sz="2000" dirty="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sz="2000" dirty="0">
                <a:latin typeface="Calibri" panose="020F0502020204030204" pitchFamily="34" charset="0"/>
              </a:rPr>
              <a:t>Vendor smartphone </a:t>
            </a:r>
            <a:r>
              <a:rPr lang="en-ID" sz="2000" dirty="0" err="1">
                <a:latin typeface="Calibri" panose="020F0502020204030204" pitchFamily="34" charset="0"/>
              </a:rPr>
              <a:t>sangat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sering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merilis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sistem</a:t>
            </a:r>
            <a:r>
              <a:rPr lang="en-ID" sz="2000" dirty="0">
                <a:latin typeface="Calibri" panose="020F0502020204030204" pitchFamily="34" charset="0"/>
              </a:rPr>
              <a:t> OS. Hal </a:t>
            </a:r>
            <a:r>
              <a:rPr lang="en-ID" sz="2000" dirty="0" err="1">
                <a:latin typeface="Calibri" panose="020F0502020204030204" pitchFamily="34" charset="0"/>
              </a:rPr>
              <a:t>ini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menyulitkan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profesional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forensik</a:t>
            </a:r>
            <a:r>
              <a:rPr lang="en-ID" sz="2000" dirty="0">
                <a:latin typeface="Calibri" panose="020F0502020204030204" pitchFamily="34" charset="0"/>
              </a:rPr>
              <a:t> media </a:t>
            </a:r>
            <a:r>
              <a:rPr lang="en-ID" sz="2000" dirty="0" err="1">
                <a:latin typeface="Calibri" panose="020F0502020204030204" pitchFamily="34" charset="0"/>
              </a:rPr>
              <a:t>sosial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mengikuti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alat</a:t>
            </a:r>
            <a:r>
              <a:rPr lang="en-ID" sz="2000" dirty="0">
                <a:latin typeface="Calibri" panose="020F0502020204030204" pitchFamily="34" charset="0"/>
              </a:rPr>
              <a:t> dan </a:t>
            </a:r>
            <a:r>
              <a:rPr lang="en-ID" sz="2000" dirty="0" err="1">
                <a:latin typeface="Calibri" panose="020F0502020204030204" pitchFamily="34" charset="0"/>
              </a:rPr>
              <a:t>metode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pemeriksaan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terbaru</a:t>
            </a:r>
            <a:r>
              <a:rPr lang="en-ID" sz="2000" dirty="0">
                <a:latin typeface="Calibri" panose="020F0502020204030204" pitchFamily="34" charset="0"/>
              </a:rPr>
              <a:t>.</a:t>
            </a:r>
          </a:p>
          <a:p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181602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9FC1-D092-4FBF-B285-1A6CF522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688A-9AD1-4C89-86E7-7951D36B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D" sz="2400" dirty="0">
                <a:latin typeface="Calibri" panose="020F0502020204030204" pitchFamily="34" charset="0"/>
              </a:rPr>
              <a:t>Media </a:t>
            </a:r>
            <a:r>
              <a:rPr lang="en-ID" sz="2400" dirty="0" err="1">
                <a:latin typeface="Calibri" panose="020F0502020204030204" pitchFamily="34" charset="0"/>
              </a:rPr>
              <a:t>sosial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sudah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menjadi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bagian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dari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kehidupan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manusia</a:t>
            </a:r>
            <a:r>
              <a:rPr lang="en-ID" sz="2400" dirty="0">
                <a:latin typeface="Calibri" panose="020F0502020204030204" pitchFamily="34" charset="0"/>
              </a:rPr>
              <a:t> modern </a:t>
            </a:r>
            <a:r>
              <a:rPr lang="en-ID" sz="2400" dirty="0" err="1">
                <a:latin typeface="Calibri" panose="020F0502020204030204" pitchFamily="34" charset="0"/>
              </a:rPr>
              <a:t>saat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ini</a:t>
            </a:r>
            <a:r>
              <a:rPr lang="en-ID" sz="2400" dirty="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sz="2400" dirty="0" err="1">
                <a:latin typeface="Calibri" panose="020F0502020204030204" pitchFamily="34" charset="0"/>
              </a:rPr>
              <a:t>Sekitar</a:t>
            </a:r>
            <a:r>
              <a:rPr lang="en-ID" sz="2400" dirty="0">
                <a:latin typeface="Calibri" panose="020F0502020204030204" pitchFamily="34" charset="0"/>
              </a:rPr>
              <a:t> 3,397 </a:t>
            </a:r>
            <a:r>
              <a:rPr lang="en-ID" sz="2400" dirty="0" err="1">
                <a:latin typeface="Calibri" panose="020F0502020204030204" pitchFamily="34" charset="0"/>
              </a:rPr>
              <a:t>miliar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pengguna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aktif</a:t>
            </a:r>
            <a:r>
              <a:rPr lang="en-ID" sz="2400" dirty="0">
                <a:latin typeface="Calibri" panose="020F0502020204030204" pitchFamily="34" charset="0"/>
              </a:rPr>
              <a:t> di media </a:t>
            </a:r>
            <a:r>
              <a:rPr lang="en-ID" sz="2400" dirty="0" err="1">
                <a:latin typeface="Calibri" panose="020F0502020204030204" pitchFamily="34" charset="0"/>
              </a:rPr>
              <a:t>sosial</a:t>
            </a:r>
            <a:r>
              <a:rPr lang="en-ID" sz="2400" dirty="0">
                <a:latin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</a:rPr>
              <a:t>menghabiskan</a:t>
            </a:r>
            <a:r>
              <a:rPr lang="en-ID" sz="2400" dirty="0">
                <a:latin typeface="Calibri" panose="020F0502020204030204" pitchFamily="34" charset="0"/>
              </a:rPr>
              <a:t> rata-rata 116 </a:t>
            </a:r>
            <a:r>
              <a:rPr lang="en-ID" sz="2400" dirty="0" err="1">
                <a:latin typeface="Calibri" panose="020F0502020204030204" pitchFamily="34" charset="0"/>
              </a:rPr>
              <a:t>menit</a:t>
            </a:r>
            <a:r>
              <a:rPr lang="en-ID" sz="2400" dirty="0">
                <a:latin typeface="Calibri" panose="020F0502020204030204" pitchFamily="34" charset="0"/>
              </a:rPr>
              <a:t> per </a:t>
            </a:r>
            <a:r>
              <a:rPr lang="en-ID" sz="2400" dirty="0" err="1">
                <a:latin typeface="Calibri" panose="020F0502020204030204" pitchFamily="34" charset="0"/>
              </a:rPr>
              <a:t>hari</a:t>
            </a:r>
            <a:r>
              <a:rPr lang="en-ID" sz="2400" dirty="0">
                <a:latin typeface="Calibri" panose="020F05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sz="2400" dirty="0" err="1">
                <a:latin typeface="Calibri" panose="020F0502020204030204" pitchFamily="34" charset="0"/>
              </a:rPr>
              <a:t>Melimpahnya</a:t>
            </a:r>
            <a:r>
              <a:rPr lang="en-ID" sz="2400" dirty="0">
                <a:latin typeface="Calibri" panose="020F0502020204030204" pitchFamily="34" charset="0"/>
              </a:rPr>
              <a:t> data dan </a:t>
            </a:r>
            <a:r>
              <a:rPr lang="en-ID" sz="2400" dirty="0" err="1">
                <a:latin typeface="Calibri" panose="020F0502020204030204" pitchFamily="34" charset="0"/>
              </a:rPr>
              <a:t>kemudahan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akses</a:t>
            </a:r>
            <a:r>
              <a:rPr lang="en-ID" sz="2400" dirty="0">
                <a:latin typeface="Calibri" panose="020F0502020204030204" pitchFamily="34" charset="0"/>
              </a:rPr>
              <a:t> media </a:t>
            </a:r>
            <a:r>
              <a:rPr lang="en-ID" sz="2400" dirty="0" err="1">
                <a:latin typeface="Calibri" panose="020F0502020204030204" pitchFamily="34" charset="0"/>
              </a:rPr>
              <a:t>sosial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menjadi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pemicu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banyaknya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tindak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kejahatan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dengan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memanfaatkan</a:t>
            </a:r>
            <a:r>
              <a:rPr lang="en-ID" sz="2400" dirty="0">
                <a:latin typeface="Calibri" panose="020F0502020204030204" pitchFamily="34" charset="0"/>
              </a:rPr>
              <a:t> media </a:t>
            </a:r>
            <a:r>
              <a:rPr lang="en-ID" sz="2400" dirty="0" err="1">
                <a:latin typeface="Calibri" panose="020F0502020204030204" pitchFamily="34" charset="0"/>
              </a:rPr>
              <a:t>ini</a:t>
            </a:r>
            <a:r>
              <a:rPr lang="en-ID" sz="2400" dirty="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sz="2400" dirty="0" err="1">
                <a:latin typeface="Calibri" panose="020F0502020204030204" pitchFamily="34" charset="0"/>
              </a:rPr>
              <a:t>Bagaimana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kita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dapat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mengekstrak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bukti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forensik</a:t>
            </a:r>
            <a:r>
              <a:rPr lang="en-ID" sz="2400" dirty="0">
                <a:latin typeface="Calibri" panose="020F0502020204030204" pitchFamily="34" charset="0"/>
              </a:rPr>
              <a:t> media </a:t>
            </a:r>
            <a:r>
              <a:rPr lang="en-ID" sz="2400" dirty="0" err="1">
                <a:latin typeface="Calibri" panose="020F0502020204030204" pitchFamily="34" charset="0"/>
              </a:rPr>
              <a:t>sosial</a:t>
            </a:r>
            <a:r>
              <a:rPr lang="en-ID" sz="2400" dirty="0">
                <a:latin typeface="Calibri" panose="020F0502020204030204" pitchFamily="34" charset="0"/>
              </a:rPr>
              <a:t> dan </a:t>
            </a:r>
            <a:r>
              <a:rPr lang="en-ID" sz="2400" dirty="0" err="1">
                <a:latin typeface="Calibri" panose="020F0502020204030204" pitchFamily="34" charset="0"/>
              </a:rPr>
              <a:t>menganalisisnya</a:t>
            </a:r>
            <a:r>
              <a:rPr lang="en-ID" sz="2400" dirty="0">
                <a:latin typeface="Calibri" panose="020F0502020204030204" pitchFamily="34" charset="0"/>
              </a:rPr>
              <a:t>?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7331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D9AD-B96F-4E14-AA78-6A7B95DA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CE909-E649-40EC-AAD5-895BE50E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09800"/>
            <a:ext cx="8229600" cy="4191000"/>
          </a:xfrm>
        </p:spPr>
        <p:txBody>
          <a:bodyPr>
            <a:normAutofit fontScale="92500" lnSpcReduction="10000"/>
          </a:bodyPr>
          <a:lstStyle/>
          <a:p>
            <a:pPr marL="257175" indent="-257175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Analisis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sejauh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mana data dan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metadatanya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dapat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diakuisisi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dari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sebuah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posting di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sosmed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dari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setiap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metode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berikut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:</a:t>
            </a:r>
          </a:p>
          <a:p>
            <a:pPr marL="416052"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Manual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akuisisi</a:t>
            </a:r>
            <a:endParaRPr lang="en-ID" sz="2000" dirty="0">
              <a:latin typeface="NimbusRomNo9L-Regu"/>
              <a:ea typeface="Calibri" panose="020F0502020204030204" pitchFamily="34" charset="0"/>
              <a:cs typeface="NimbusRomNo9L-Regu"/>
            </a:endParaRPr>
          </a:p>
          <a:p>
            <a:pPr marL="416052"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Web crawling</a:t>
            </a:r>
          </a:p>
          <a:p>
            <a:pPr marL="416052"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Social media APIs</a:t>
            </a:r>
          </a:p>
          <a:p>
            <a:pPr marL="416052" lvl="1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D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Akuisisi</a:t>
            </a:r>
            <a:r>
              <a:rPr lang="en-ID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16102" lvl="2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FTK Imager (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816102" lvl="2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ADB/Magnet forensics (mobile device)</a:t>
            </a:r>
          </a:p>
          <a:p>
            <a:pPr marL="257175" indent="-257175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Analisis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tantangan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dari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ketiga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metode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tersebut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ketika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melakukan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akuisisi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data</a:t>
            </a:r>
          </a:p>
          <a:p>
            <a:pPr marL="257175" indent="-257175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Analisis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jaminan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integritas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dari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data dan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metadatanya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hasil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akuisisi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sosmed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dari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ketiga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metode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tersebut</a:t>
            </a:r>
            <a:endParaRPr lang="en-ID" sz="2000" dirty="0">
              <a:latin typeface="NimbusRomNo9L-Regu"/>
              <a:ea typeface="Calibri" panose="020F0502020204030204" pitchFamily="34" charset="0"/>
              <a:cs typeface="NimbusRomNo9L-Regu"/>
            </a:endParaRPr>
          </a:p>
          <a:p>
            <a:pPr marL="257175" indent="-257175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Analisis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manfaat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dari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data dan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metadatanya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,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hasil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akuisisi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sosmed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terhadap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penyidikan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suatu</a:t>
            </a:r>
            <a:r>
              <a:rPr lang="en-ID" sz="2000" dirty="0"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r>
              <a:rPr lang="en-ID" sz="2000" dirty="0" err="1">
                <a:latin typeface="NimbusRomNo9L-Regu"/>
                <a:ea typeface="Calibri" panose="020F0502020204030204" pitchFamily="34" charset="0"/>
                <a:cs typeface="NimbusRomNo9L-Regu"/>
              </a:rPr>
              <a:t>kasus</a:t>
            </a:r>
            <a:endParaRPr lang="en-ID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7477" lvl="1" indent="-257175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ID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09081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CE53-C0CE-45BA-8E4E-2078D650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579438"/>
          </a:xfrm>
        </p:spPr>
        <p:txBody>
          <a:bodyPr>
            <a:normAutofit fontScale="90000"/>
          </a:bodyPr>
          <a:lstStyle/>
          <a:p>
            <a:r>
              <a:rPr lang="en-US" dirty="0"/>
              <a:t>Panduan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pengamanan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digital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CDC4-3B4C-450A-8A1A-12E929E9E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Sita </a:t>
            </a:r>
            <a:r>
              <a:rPr lang="en-US" dirty="0" err="1"/>
              <a:t>akun</a:t>
            </a:r>
            <a:r>
              <a:rPr lang="en-US" dirty="0"/>
              <a:t>, </a:t>
            </a:r>
            <a:r>
              <a:rPr lang="en-US" dirty="0" err="1"/>
              <a:t>catat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akun</a:t>
            </a:r>
            <a:endParaRPr lang="en-US" dirty="0"/>
          </a:p>
          <a:p>
            <a:r>
              <a:rPr lang="en-US" dirty="0"/>
              <a:t>Sita password: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penyidikan</a:t>
            </a:r>
            <a:r>
              <a:rPr lang="en-US" dirty="0"/>
              <a:t>, password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(</a:t>
            </a:r>
            <a:r>
              <a:rPr lang="en-US" dirty="0" err="1"/>
              <a:t>catat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CoC)</a:t>
            </a:r>
          </a:p>
          <a:p>
            <a:r>
              <a:rPr lang="en-US" dirty="0"/>
              <a:t>Cek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/</a:t>
            </a:r>
            <a:r>
              <a:rPr lang="en-US" dirty="0" err="1"/>
              <a:t>ganti</a:t>
            </a:r>
            <a:r>
              <a:rPr lang="en-US" dirty="0"/>
              <a:t> password:</a:t>
            </a:r>
          </a:p>
          <a:p>
            <a:pPr lvl="1"/>
            <a:r>
              <a:rPr lang="en-US" dirty="0"/>
              <a:t>Sita </a:t>
            </a:r>
            <a:r>
              <a:rPr lang="en-US" dirty="0" err="1"/>
              <a:t>nomor</a:t>
            </a:r>
            <a:r>
              <a:rPr lang="en-US" dirty="0"/>
              <a:t> GSM &amp; </a:t>
            </a:r>
            <a:r>
              <a:rPr lang="en-US" dirty="0" err="1"/>
              <a:t>laporkan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operator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oleh </a:t>
            </a:r>
            <a:r>
              <a:rPr lang="en-US" dirty="0" err="1"/>
              <a:t>tersangka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DC897-7150-4FCF-A37D-E945FB95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9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51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F0FB-9CF4-4147-8B07-A6E0DDFB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 Apa </a:t>
            </a:r>
            <a:r>
              <a:rPr lang="es-ES" dirty="0" err="1"/>
              <a:t>itu</a:t>
            </a:r>
            <a:r>
              <a:rPr lang="es-ES" dirty="0"/>
              <a:t> Media </a:t>
            </a:r>
            <a:r>
              <a:rPr lang="es-ES" dirty="0" err="1"/>
              <a:t>Sosial</a:t>
            </a:r>
            <a:r>
              <a:rPr lang="es-E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4E2F-F09A-49F6-8F4A-B44B64AC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0030"/>
            <a:ext cx="8229600" cy="419697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D" dirty="0">
                <a:latin typeface="Calibri" panose="020F0502020204030204" pitchFamily="34" charset="0"/>
              </a:rPr>
              <a:t>Media </a:t>
            </a:r>
            <a:r>
              <a:rPr lang="en-ID" dirty="0" err="1">
                <a:latin typeface="Calibri" panose="020F0502020204030204" pitchFamily="34" charset="0"/>
              </a:rPr>
              <a:t>sosial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adalah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setiap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aplikasi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atau</a:t>
            </a:r>
            <a:r>
              <a:rPr lang="en-ID" dirty="0">
                <a:latin typeface="Calibri" panose="020F0502020204030204" pitchFamily="34" charset="0"/>
              </a:rPr>
              <a:t> situs web yang </a:t>
            </a:r>
            <a:r>
              <a:rPr lang="en-ID" dirty="0" err="1">
                <a:latin typeface="Calibri" panose="020F0502020204030204" pitchFamily="34" charset="0"/>
              </a:rPr>
              <a:t>memfasilitasi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pengguna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untuk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berinteraksi</a:t>
            </a:r>
            <a:r>
              <a:rPr lang="en-ID" dirty="0">
                <a:latin typeface="Calibri" panose="020F0502020204030204" pitchFamily="34" charset="0"/>
              </a:rPr>
              <a:t> dan </a:t>
            </a:r>
            <a:r>
              <a:rPr lang="en-ID" dirty="0" err="1">
                <a:latin typeface="Calibri" panose="020F0502020204030204" pitchFamily="34" charset="0"/>
              </a:rPr>
              <a:t>bersosialisasi</a:t>
            </a:r>
            <a:r>
              <a:rPr lang="en-ID" dirty="0">
                <a:latin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</a:rPr>
              <a:t>berbagi</a:t>
            </a:r>
            <a:r>
              <a:rPr lang="en-ID" dirty="0">
                <a:latin typeface="Calibri" panose="020F0502020204030204" pitchFamily="34" charset="0"/>
              </a:rPr>
              <a:t> ide dan </a:t>
            </a:r>
            <a:r>
              <a:rPr lang="en-ID" dirty="0" err="1">
                <a:latin typeface="Calibri" panose="020F0502020204030204" pitchFamily="34" charset="0"/>
              </a:rPr>
              <a:t>informasi</a:t>
            </a:r>
            <a:r>
              <a:rPr lang="en-ID" dirty="0">
                <a:latin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</a:rPr>
              <a:t>mengunggah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foto</a:t>
            </a:r>
            <a:r>
              <a:rPr lang="en-ID" dirty="0">
                <a:latin typeface="Calibri" panose="020F0502020204030204" pitchFamily="34" charset="0"/>
              </a:rPr>
              <a:t> dan file, </a:t>
            </a:r>
            <a:r>
              <a:rPr lang="en-ID" dirty="0" err="1">
                <a:latin typeface="Calibri" panose="020F0502020204030204" pitchFamily="34" charset="0"/>
              </a:rPr>
              <a:t>berpartisipasi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dalam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berbagai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kegiatan</a:t>
            </a:r>
            <a:r>
              <a:rPr lang="en-ID" dirty="0">
                <a:latin typeface="Calibri" panose="020F0502020204030204" pitchFamily="34" charset="0"/>
              </a:rPr>
              <a:t>/acara, dan </a:t>
            </a:r>
            <a:r>
              <a:rPr lang="en-ID" dirty="0" err="1">
                <a:latin typeface="Calibri" panose="020F0502020204030204" pitchFamily="34" charset="0"/>
              </a:rPr>
              <a:t>terlibat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dalam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percakapan</a:t>
            </a:r>
            <a:r>
              <a:rPr lang="en-ID" dirty="0">
                <a:latin typeface="Calibri" panose="020F0502020204030204" pitchFamily="34" charset="0"/>
              </a:rPr>
              <a:t> real-time.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dirty="0">
                <a:latin typeface="Calibri" panose="020F0502020204030204" pitchFamily="34" charset="0"/>
              </a:rPr>
              <a:t>Data </a:t>
            </a:r>
            <a:r>
              <a:rPr lang="en-ID" dirty="0" err="1">
                <a:latin typeface="Calibri" panose="020F0502020204030204" pitchFamily="34" charset="0"/>
              </a:rPr>
              <a:t>statistik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menunjukkan</a:t>
            </a:r>
            <a:r>
              <a:rPr lang="en-ID" dirty="0"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en-ID" dirty="0">
                <a:latin typeface="Calibri" panose="020F0502020204030204" pitchFamily="34" charset="0"/>
              </a:rPr>
              <a:t>Facebook: </a:t>
            </a:r>
            <a:r>
              <a:rPr lang="en-ID" dirty="0" err="1">
                <a:latin typeface="Calibri" panose="020F0502020204030204" pitchFamily="34" charset="0"/>
              </a:rPr>
              <a:t>bertambah</a:t>
            </a:r>
            <a:r>
              <a:rPr lang="en-ID" dirty="0">
                <a:latin typeface="Calibri" panose="020F0502020204030204" pitchFamily="34" charset="0"/>
              </a:rPr>
              <a:t> 500.000 user </a:t>
            </a:r>
            <a:r>
              <a:rPr lang="en-ID" dirty="0" err="1">
                <a:latin typeface="Calibri" panose="020F0502020204030204" pitchFamily="34" charset="0"/>
              </a:rPr>
              <a:t>baru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setiap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hari</a:t>
            </a:r>
            <a:endParaRPr lang="en-ID" dirty="0">
              <a:latin typeface="Calibri" panose="020F0502020204030204" pitchFamily="34" charset="0"/>
            </a:endParaRPr>
          </a:p>
          <a:p>
            <a:pPr lvl="1"/>
            <a:r>
              <a:rPr lang="en-ID" dirty="0">
                <a:latin typeface="Calibri" panose="020F0502020204030204" pitchFamily="34" charset="0"/>
              </a:rPr>
              <a:t>Twitter: 1.3 </a:t>
            </a:r>
            <a:r>
              <a:rPr lang="en-ID" dirty="0" err="1">
                <a:latin typeface="Calibri" panose="020F0502020204030204" pitchFamily="34" charset="0"/>
              </a:rPr>
              <a:t>milyar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akun</a:t>
            </a:r>
            <a:r>
              <a:rPr lang="en-ID" dirty="0">
                <a:latin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</a:rPr>
              <a:t>dengan</a:t>
            </a:r>
            <a:r>
              <a:rPr lang="en-ID" dirty="0">
                <a:latin typeface="Calibri" panose="020F0502020204030204" pitchFamily="34" charset="0"/>
              </a:rPr>
              <a:t> 326 </a:t>
            </a:r>
            <a:r>
              <a:rPr lang="en-ID" dirty="0" err="1">
                <a:latin typeface="Calibri" panose="020F0502020204030204" pitchFamily="34" charset="0"/>
              </a:rPr>
              <a:t>juta</a:t>
            </a:r>
            <a:r>
              <a:rPr lang="en-ID" dirty="0">
                <a:latin typeface="Calibri" panose="020F0502020204030204" pitchFamily="34" charset="0"/>
              </a:rPr>
              <a:t> user </a:t>
            </a:r>
            <a:r>
              <a:rPr lang="en-ID" dirty="0" err="1">
                <a:latin typeface="Calibri" panose="020F0502020204030204" pitchFamily="34" charset="0"/>
              </a:rPr>
              <a:t>aktif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setiap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bulan</a:t>
            </a:r>
            <a:r>
              <a:rPr lang="en-ID" dirty="0"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fi-FI" dirty="0">
                <a:latin typeface="Calibri" panose="020F0502020204030204" pitchFamily="34" charset="0"/>
              </a:rPr>
              <a:t>Linkedln: memiliki 500 juta anggota</a:t>
            </a:r>
          </a:p>
          <a:p>
            <a:pPr lvl="1"/>
            <a:r>
              <a:rPr lang="en-ID" dirty="0">
                <a:latin typeface="Calibri" panose="020F0502020204030204" pitchFamily="34" charset="0"/>
              </a:rPr>
              <a:t>Snapchat: </a:t>
            </a:r>
            <a:r>
              <a:rPr lang="en-ID" dirty="0" err="1">
                <a:latin typeface="Calibri" panose="020F0502020204030204" pitchFamily="34" charset="0"/>
              </a:rPr>
              <a:t>memiliki</a:t>
            </a:r>
            <a:r>
              <a:rPr lang="en-ID" dirty="0">
                <a:latin typeface="Calibri" panose="020F0502020204030204" pitchFamily="34" charset="0"/>
              </a:rPr>
              <a:t> 187 </a:t>
            </a:r>
            <a:r>
              <a:rPr lang="en-ID" dirty="0" err="1">
                <a:latin typeface="Calibri" panose="020F0502020204030204" pitchFamily="34" charset="0"/>
              </a:rPr>
              <a:t>juta</a:t>
            </a:r>
            <a:r>
              <a:rPr lang="en-ID" dirty="0">
                <a:latin typeface="Calibri" panose="020F0502020204030204" pitchFamily="34" charset="0"/>
              </a:rPr>
              <a:t> user </a:t>
            </a:r>
            <a:r>
              <a:rPr lang="en-ID" dirty="0" err="1">
                <a:latin typeface="Calibri" panose="020F0502020204030204" pitchFamily="34" charset="0"/>
              </a:rPr>
              <a:t>aktif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setiap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hari</a:t>
            </a:r>
            <a:r>
              <a:rPr lang="en-ID" dirty="0">
                <a:latin typeface="Calibri" panose="020F0502020204030204" pitchFamily="34" charset="0"/>
              </a:rPr>
              <a:t>. 60% </a:t>
            </a:r>
            <a:r>
              <a:rPr lang="en-ID" dirty="0" err="1">
                <a:latin typeface="Calibri" panose="020F0502020204030204" pitchFamily="34" charset="0"/>
              </a:rPr>
              <a:t>usernya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berusia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dibawah</a:t>
            </a:r>
            <a:r>
              <a:rPr lang="en-ID" dirty="0">
                <a:latin typeface="Calibri" panose="020F0502020204030204" pitchFamily="34" charset="0"/>
              </a:rPr>
              <a:t> 25 </a:t>
            </a:r>
            <a:r>
              <a:rPr lang="en-ID" dirty="0" err="1">
                <a:latin typeface="Calibri" panose="020F0502020204030204" pitchFamily="34" charset="0"/>
              </a:rPr>
              <a:t>tahun</a:t>
            </a:r>
            <a:endParaRPr lang="en-ID" dirty="0">
              <a:latin typeface="Calibri" panose="020F0502020204030204" pitchFamily="34" charset="0"/>
            </a:endParaRPr>
          </a:p>
          <a:p>
            <a:pPr lvl="1"/>
            <a:r>
              <a:rPr lang="en-ID" dirty="0">
                <a:latin typeface="Calibri" panose="020F0502020204030204" pitchFamily="34" charset="0"/>
              </a:rPr>
              <a:t>Pinterest: </a:t>
            </a:r>
            <a:r>
              <a:rPr lang="en-ID" dirty="0" err="1">
                <a:latin typeface="Calibri" panose="020F0502020204030204" pitchFamily="34" charset="0"/>
              </a:rPr>
              <a:t>memiliki</a:t>
            </a:r>
            <a:r>
              <a:rPr lang="en-ID" dirty="0">
                <a:latin typeface="Calibri" panose="020F0502020204030204" pitchFamily="34" charset="0"/>
              </a:rPr>
              <a:t> 200 </a:t>
            </a:r>
            <a:r>
              <a:rPr lang="en-ID" dirty="0" err="1">
                <a:latin typeface="Calibri" panose="020F0502020204030204" pitchFamily="34" charset="0"/>
              </a:rPr>
              <a:t>juta</a:t>
            </a:r>
            <a:r>
              <a:rPr lang="en-ID" dirty="0">
                <a:latin typeface="Calibri" panose="020F0502020204030204" pitchFamily="34" charset="0"/>
              </a:rPr>
              <a:t> user </a:t>
            </a:r>
            <a:r>
              <a:rPr lang="en-ID" dirty="0" err="1">
                <a:latin typeface="Calibri" panose="020F0502020204030204" pitchFamily="34" charset="0"/>
              </a:rPr>
              <a:t>aktif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setiap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bulan</a:t>
            </a:r>
            <a:endParaRPr lang="en-ID" dirty="0">
              <a:latin typeface="Calibri" panose="020F0502020204030204" pitchFamily="34" charset="0"/>
            </a:endParaRPr>
          </a:p>
          <a:p>
            <a:pPr lvl="1"/>
            <a:r>
              <a:rPr lang="en-ID" dirty="0">
                <a:latin typeface="Calibri" panose="020F0502020204030204" pitchFamily="34" charset="0"/>
              </a:rPr>
              <a:t>YouTube (our favourite video content platform): </a:t>
            </a:r>
            <a:r>
              <a:rPr lang="en-ID" dirty="0" err="1">
                <a:latin typeface="Calibri" panose="020F0502020204030204" pitchFamily="34" charset="0"/>
              </a:rPr>
              <a:t>sekitar</a:t>
            </a:r>
            <a:r>
              <a:rPr lang="en-ID" dirty="0">
                <a:latin typeface="Calibri" panose="020F0502020204030204" pitchFamily="34" charset="0"/>
              </a:rPr>
              <a:t> 1148 </a:t>
            </a:r>
            <a:r>
              <a:rPr lang="en-ID" dirty="0" err="1">
                <a:latin typeface="Calibri" panose="020F0502020204030204" pitchFamily="34" charset="0"/>
              </a:rPr>
              <a:t>miliar</a:t>
            </a:r>
            <a:r>
              <a:rPr lang="en-ID" dirty="0">
                <a:latin typeface="Calibri" panose="020F0502020204030204" pitchFamily="34" charset="0"/>
              </a:rPr>
              <a:t> video views </a:t>
            </a:r>
            <a:r>
              <a:rPr lang="en-ID" dirty="0" err="1">
                <a:latin typeface="Calibri" panose="020F0502020204030204" pitchFamily="34" charset="0"/>
              </a:rPr>
              <a:t>setiap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hari</a:t>
            </a:r>
            <a:endParaRPr lang="en-ID" dirty="0">
              <a:latin typeface="Calibri" panose="020F0502020204030204" pitchFamily="34" charset="0"/>
            </a:endParaRPr>
          </a:p>
          <a:p>
            <a:pPr lvl="1"/>
            <a:r>
              <a:rPr lang="en-ID" dirty="0" err="1">
                <a:latin typeface="Calibri" panose="020F0502020204030204" pitchFamily="34" charset="0"/>
              </a:rPr>
              <a:t>Dalam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hal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penerbitan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konten</a:t>
            </a:r>
            <a:r>
              <a:rPr lang="en-ID" dirty="0">
                <a:latin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</a:rPr>
              <a:t>pengguna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menerbitkan</a:t>
            </a:r>
            <a:r>
              <a:rPr lang="en-ID" dirty="0">
                <a:latin typeface="Calibri" panose="020F0502020204030204" pitchFamily="34" charset="0"/>
              </a:rPr>
              <a:t> 74,7 </a:t>
            </a:r>
            <a:r>
              <a:rPr lang="en-ID" dirty="0" err="1">
                <a:latin typeface="Calibri" panose="020F0502020204030204" pitchFamily="34" charset="0"/>
              </a:rPr>
              <a:t>juta</a:t>
            </a:r>
            <a:r>
              <a:rPr lang="en-ID" dirty="0">
                <a:latin typeface="Calibri" panose="020F0502020204030204" pitchFamily="34" charset="0"/>
              </a:rPr>
              <a:t> posting blog per </a:t>
            </a:r>
            <a:r>
              <a:rPr lang="en-ID" dirty="0" err="1">
                <a:latin typeface="Calibri" panose="020F0502020204030204" pitchFamily="34" charset="0"/>
              </a:rPr>
              <a:t>bulan</a:t>
            </a:r>
            <a:r>
              <a:rPr lang="en-ID" dirty="0">
                <a:latin typeface="Calibri" panose="020F0502020204030204" pitchFamily="34" charset="0"/>
              </a:rPr>
              <a:t> di WordPress </a:t>
            </a:r>
            <a:r>
              <a:rPr lang="en-ID" dirty="0" err="1">
                <a:latin typeface="Calibri" panose="020F0502020204030204" pitchFamily="34" charset="0"/>
              </a:rPr>
              <a:t>saja</a:t>
            </a:r>
            <a:r>
              <a:rPr lang="en-ID" dirty="0">
                <a:latin typeface="Calibri" panose="020F0502020204030204" pitchFamily="34" charset="0"/>
              </a:rPr>
              <a:t>!</a:t>
            </a:r>
          </a:p>
          <a:p>
            <a:endParaRPr lang="en-ID" sz="1350" dirty="0">
              <a:latin typeface="Calibri" panose="020F050202020403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8102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AD95-88FA-49D4-95F2-75F98204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1466088"/>
            <a:ext cx="8075654" cy="1124712"/>
          </a:xfrm>
        </p:spPr>
        <p:txBody>
          <a:bodyPr>
            <a:normAutofit fontScale="90000"/>
          </a:bodyPr>
          <a:lstStyle/>
          <a:p>
            <a:r>
              <a:rPr lang="en-ID" sz="4200" dirty="0" err="1"/>
              <a:t>Klasifikasi</a:t>
            </a:r>
            <a:r>
              <a:rPr lang="en-ID" sz="4200" dirty="0"/>
              <a:t> platform media </a:t>
            </a:r>
            <a:r>
              <a:rPr lang="en-ID" sz="4200" dirty="0" err="1"/>
              <a:t>sosial</a:t>
            </a:r>
            <a:r>
              <a:rPr lang="en-ID" sz="4200" dirty="0"/>
              <a:t> </a:t>
            </a:r>
            <a:r>
              <a:rPr lang="en-ID" sz="4200" dirty="0" err="1"/>
              <a:t>berdasarkan</a:t>
            </a:r>
            <a:r>
              <a:rPr lang="en-ID" sz="4200" dirty="0"/>
              <a:t> </a:t>
            </a:r>
            <a:r>
              <a:rPr lang="en-ID" sz="4200" dirty="0" err="1"/>
              <a:t>tujuan</a:t>
            </a:r>
            <a:r>
              <a:rPr lang="en-ID" sz="4200" dirty="0"/>
              <a:t> </a:t>
            </a:r>
            <a:r>
              <a:rPr lang="en-ID" sz="4200" dirty="0" err="1"/>
              <a:t>penggunaan</a:t>
            </a:r>
            <a:br>
              <a:rPr lang="en-ID" sz="4050" b="1" dirty="0">
                <a:latin typeface="Calibri" panose="020F0502020204030204" pitchFamily="34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D0C3-550B-4E61-B8AE-703C580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420874"/>
            <a:ext cx="8299704" cy="39799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D" b="1" dirty="0">
                <a:latin typeface="Calibri" panose="020F0502020204030204" pitchFamily="34" charset="0"/>
              </a:rPr>
              <a:t>1. </a:t>
            </a:r>
            <a:r>
              <a:rPr lang="en-ID" b="1" dirty="0" err="1">
                <a:latin typeface="Calibri" panose="020F0502020204030204" pitchFamily="34" charset="0"/>
              </a:rPr>
              <a:t>Jejaring</a:t>
            </a:r>
            <a:r>
              <a:rPr lang="en-ID" b="1" dirty="0">
                <a:latin typeface="Calibri" panose="020F0502020204030204" pitchFamily="34" charset="0"/>
              </a:rPr>
              <a:t> Sosial (Social Networks)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0" dirty="0">
                <a:latin typeface="Calibri" panose="020F0502020204030204" pitchFamily="34" charset="0"/>
              </a:rPr>
              <a:t>Juga </a:t>
            </a:r>
            <a:r>
              <a:rPr lang="en-ID" b="0" dirty="0" err="1">
                <a:latin typeface="Calibri" panose="020F0502020204030204" pitchFamily="34" charset="0"/>
              </a:rPr>
              <a:t>kadang-kadang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disebut</a:t>
            </a:r>
            <a:r>
              <a:rPr lang="en-ID" b="0" dirty="0">
                <a:latin typeface="Calibri" panose="020F0502020204030204" pitchFamily="34" charset="0"/>
              </a:rPr>
              <a:t> “</a:t>
            </a:r>
            <a:r>
              <a:rPr lang="en-ID" b="0" dirty="0" err="1">
                <a:latin typeface="Calibri" panose="020F0502020204030204" pitchFamily="34" charset="0"/>
              </a:rPr>
              <a:t>jaringan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hubungan</a:t>
            </a:r>
            <a:r>
              <a:rPr lang="en-ID" b="0" dirty="0">
                <a:latin typeface="Calibri" panose="020F0502020204030204" pitchFamily="34" charset="0"/>
              </a:rPr>
              <a:t>, </a:t>
            </a:r>
            <a:r>
              <a:rPr lang="en-ID" b="0" dirty="0" err="1">
                <a:latin typeface="Calibri" panose="020F0502020204030204" pitchFamily="34" charset="0"/>
              </a:rPr>
              <a:t>jaringan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sosial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memungkinkan</a:t>
            </a:r>
            <a:r>
              <a:rPr lang="en-ID" b="0" dirty="0">
                <a:latin typeface="Calibri" panose="020F0502020204030204" pitchFamily="34" charset="0"/>
              </a:rPr>
              <a:t> orang dan </a:t>
            </a:r>
            <a:r>
              <a:rPr lang="en-ID" b="0" dirty="0" err="1">
                <a:latin typeface="Calibri" panose="020F0502020204030204" pitchFamily="34" charset="0"/>
              </a:rPr>
              <a:t>organisasi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terhubung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secara</a:t>
            </a:r>
            <a:r>
              <a:rPr lang="en-ID" b="0" dirty="0">
                <a:latin typeface="Calibri" panose="020F0502020204030204" pitchFamily="34" charset="0"/>
              </a:rPr>
              <a:t> online </a:t>
            </a:r>
            <a:r>
              <a:rPr lang="en-ID" b="0" dirty="0" err="1">
                <a:latin typeface="Calibri" panose="020F0502020204030204" pitchFamily="34" charset="0"/>
              </a:rPr>
              <a:t>untuk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bertukar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informasi</a:t>
            </a:r>
            <a:r>
              <a:rPr lang="en-ID" b="0" dirty="0">
                <a:latin typeface="Calibri" panose="020F0502020204030204" pitchFamily="34" charset="0"/>
              </a:rPr>
              <a:t> dan 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0" dirty="0" err="1">
                <a:latin typeface="Calibri" panose="020F0502020204030204" pitchFamily="34" charset="0"/>
              </a:rPr>
              <a:t>Kegunaan</a:t>
            </a:r>
            <a:r>
              <a:rPr lang="en-ID" b="0" dirty="0">
                <a:latin typeface="Calibri" panose="020F0502020204030204" pitchFamily="34" charset="0"/>
              </a:rPr>
              <a:t>: </a:t>
            </a:r>
            <a:r>
              <a:rPr lang="en-ID" b="0" dirty="0" err="1">
                <a:latin typeface="Calibri" panose="020F0502020204030204" pitchFamily="34" charset="0"/>
              </a:rPr>
              <a:t>Untuk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berhubungan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dengan</a:t>
            </a:r>
            <a:r>
              <a:rPr lang="en-ID" b="0" dirty="0">
                <a:latin typeface="Calibri" panose="020F0502020204030204" pitchFamily="34" charset="0"/>
              </a:rPr>
              <a:t> orang dan </a:t>
            </a:r>
            <a:r>
              <a:rPr lang="en-ID" b="0" dirty="0" err="1">
                <a:latin typeface="Calibri" panose="020F0502020204030204" pitchFamily="34" charset="0"/>
              </a:rPr>
              <a:t>organisasi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secara</a:t>
            </a:r>
            <a:r>
              <a:rPr lang="en-ID" b="0" dirty="0">
                <a:latin typeface="Calibri" panose="020F0502020204030204" pitchFamily="34" charset="0"/>
              </a:rPr>
              <a:t> virtual.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err="1">
                <a:latin typeface="Calibri" panose="020F0502020204030204" pitchFamily="34" charset="0"/>
              </a:rPr>
              <a:t>Contoh</a:t>
            </a:r>
            <a:r>
              <a:rPr lang="en-US" b="0" dirty="0">
                <a:latin typeface="Calibri" panose="020F0502020204030204" pitchFamily="34" charset="0"/>
              </a:rPr>
              <a:t>: Facebook, Twitter, WhatsApp, LinkedIn</a:t>
            </a:r>
          </a:p>
          <a:p>
            <a:pPr marL="0" indent="0">
              <a:buNone/>
            </a:pPr>
            <a:r>
              <a:rPr lang="en-ID" b="1" dirty="0">
                <a:latin typeface="Calibri" panose="020F0502020204030204" pitchFamily="34" charset="0"/>
              </a:rPr>
              <a:t>2. </a:t>
            </a:r>
            <a:r>
              <a:rPr lang="en-ID" b="1" dirty="0" err="1">
                <a:latin typeface="Calibri" panose="020F0502020204030204" pitchFamily="34" charset="0"/>
              </a:rPr>
              <a:t>Jaringan</a:t>
            </a:r>
            <a:r>
              <a:rPr lang="en-ID" b="1" dirty="0">
                <a:latin typeface="Calibri" panose="020F0502020204030204" pitchFamily="34" charset="0"/>
              </a:rPr>
              <a:t> </a:t>
            </a:r>
            <a:r>
              <a:rPr lang="en-ID" b="1" dirty="0" err="1">
                <a:latin typeface="Calibri" panose="020F0502020204030204" pitchFamily="34" charset="0"/>
              </a:rPr>
              <a:t>Berbagi</a:t>
            </a:r>
            <a:r>
              <a:rPr lang="en-ID" b="1" dirty="0">
                <a:latin typeface="Calibri" panose="020F0502020204030204" pitchFamily="34" charset="0"/>
              </a:rPr>
              <a:t> Media (Media Sharing Networks)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0" dirty="0" err="1">
                <a:latin typeface="Calibri" panose="020F0502020204030204" pitchFamily="34" charset="0"/>
              </a:rPr>
              <a:t>Jaringan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berbagi</a:t>
            </a:r>
            <a:r>
              <a:rPr lang="en-ID" b="0" dirty="0">
                <a:latin typeface="Calibri" panose="020F0502020204030204" pitchFamily="34" charset="0"/>
              </a:rPr>
              <a:t> media </a:t>
            </a:r>
            <a:r>
              <a:rPr lang="en-ID" b="0" dirty="0" err="1">
                <a:latin typeface="Calibri" panose="020F0502020204030204" pitchFamily="34" charset="0"/>
              </a:rPr>
              <a:t>memungkinkan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pengguna</a:t>
            </a:r>
            <a:r>
              <a:rPr lang="en-ID" b="0" dirty="0">
                <a:latin typeface="Calibri" panose="020F0502020204030204" pitchFamily="34" charset="0"/>
              </a:rPr>
              <a:t> dan </a:t>
            </a:r>
            <a:r>
              <a:rPr lang="en-ID" b="0" dirty="0" err="1">
                <a:latin typeface="Calibri" panose="020F0502020204030204" pitchFamily="34" charset="0"/>
              </a:rPr>
              <a:t>merek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untuk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mencari</a:t>
            </a:r>
            <a:r>
              <a:rPr lang="en-ID" b="0" dirty="0">
                <a:latin typeface="Calibri" panose="020F0502020204030204" pitchFamily="34" charset="0"/>
              </a:rPr>
              <a:t> dan </a:t>
            </a:r>
            <a:r>
              <a:rPr lang="en-ID" b="0" dirty="0" err="1">
                <a:latin typeface="Calibri" panose="020F0502020204030204" pitchFamily="34" charset="0"/>
              </a:rPr>
              <a:t>berbagi</a:t>
            </a:r>
            <a:r>
              <a:rPr lang="en-ID" b="0" dirty="0">
                <a:latin typeface="Calibri" panose="020F0502020204030204" pitchFamily="34" charset="0"/>
              </a:rPr>
              <a:t> media </a:t>
            </a:r>
            <a:r>
              <a:rPr lang="en-ID" b="0" dirty="0" err="1">
                <a:latin typeface="Calibri" panose="020F0502020204030204" pitchFamily="34" charset="0"/>
              </a:rPr>
              <a:t>secara</a:t>
            </a:r>
            <a:r>
              <a:rPr lang="en-ID" b="0" dirty="0">
                <a:latin typeface="Calibri" panose="020F0502020204030204" pitchFamily="34" charset="0"/>
              </a:rPr>
              <a:t> online, </a:t>
            </a:r>
            <a:r>
              <a:rPr lang="en-ID" b="0" dirty="0" err="1">
                <a:latin typeface="Calibri" panose="020F0502020204030204" pitchFamily="34" charset="0"/>
              </a:rPr>
              <a:t>termasuk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foto</a:t>
            </a:r>
            <a:r>
              <a:rPr lang="en-ID" b="0" dirty="0">
                <a:latin typeface="Calibri" panose="020F0502020204030204" pitchFamily="34" charset="0"/>
              </a:rPr>
              <a:t>, video, dan video </a:t>
            </a:r>
            <a:r>
              <a:rPr lang="en-ID" b="0" dirty="0" err="1">
                <a:latin typeface="Calibri" panose="020F0502020204030204" pitchFamily="34" charset="0"/>
              </a:rPr>
              <a:t>langsung</a:t>
            </a:r>
            <a:r>
              <a:rPr lang="en-ID" b="0" dirty="0">
                <a:latin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0" dirty="0" err="1">
                <a:latin typeface="Calibri" panose="020F0502020204030204" pitchFamily="34" charset="0"/>
              </a:rPr>
              <a:t>Kegunaan</a:t>
            </a:r>
            <a:r>
              <a:rPr lang="en-ID" b="0" dirty="0">
                <a:latin typeface="Calibri" panose="020F0502020204030204" pitchFamily="34" charset="0"/>
              </a:rPr>
              <a:t>: </a:t>
            </a:r>
            <a:r>
              <a:rPr lang="en-ID" b="0" dirty="0" err="1">
                <a:latin typeface="Calibri" panose="020F0502020204030204" pitchFamily="34" charset="0"/>
              </a:rPr>
              <a:t>Untuk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mencari</a:t>
            </a:r>
            <a:r>
              <a:rPr lang="en-ID" b="0" dirty="0">
                <a:latin typeface="Calibri" panose="020F0502020204030204" pitchFamily="34" charset="0"/>
              </a:rPr>
              <a:t> dan </a:t>
            </a:r>
            <a:r>
              <a:rPr lang="en-ID" b="0" dirty="0" err="1">
                <a:latin typeface="Calibri" panose="020F0502020204030204" pitchFamily="34" charset="0"/>
              </a:rPr>
              <a:t>berbagi</a:t>
            </a:r>
            <a:r>
              <a:rPr lang="en-ID" b="0" dirty="0">
                <a:latin typeface="Calibri" panose="020F0502020204030204" pitchFamily="34" charset="0"/>
              </a:rPr>
              <a:t> </a:t>
            </a:r>
            <a:r>
              <a:rPr lang="en-ID" b="0" dirty="0" err="1">
                <a:latin typeface="Calibri" panose="020F0502020204030204" pitchFamily="34" charset="0"/>
              </a:rPr>
              <a:t>foto</a:t>
            </a:r>
            <a:r>
              <a:rPr lang="en-ID" b="0" dirty="0">
                <a:latin typeface="Calibri" panose="020F0502020204030204" pitchFamily="34" charset="0"/>
              </a:rPr>
              <a:t>, video, video </a:t>
            </a:r>
            <a:r>
              <a:rPr lang="en-ID" b="0" dirty="0" err="1">
                <a:latin typeface="Calibri" panose="020F0502020204030204" pitchFamily="34" charset="0"/>
              </a:rPr>
              <a:t>langsung</a:t>
            </a:r>
            <a:r>
              <a:rPr lang="en-ID" b="0" dirty="0">
                <a:latin typeface="Calibri" panose="020F0502020204030204" pitchFamily="34" charset="0"/>
              </a:rPr>
              <a:t>, dan </a:t>
            </a:r>
            <a:r>
              <a:rPr lang="en-ID" b="0" dirty="0" err="1">
                <a:latin typeface="Calibri" panose="020F0502020204030204" pitchFamily="34" charset="0"/>
              </a:rPr>
              <a:t>bentuk</a:t>
            </a:r>
            <a:r>
              <a:rPr lang="en-ID" b="0" dirty="0">
                <a:latin typeface="Calibri" panose="020F0502020204030204" pitchFamily="34" charset="0"/>
              </a:rPr>
              <a:t> media online </a:t>
            </a:r>
            <a:r>
              <a:rPr lang="en-ID" b="0" dirty="0" err="1">
                <a:latin typeface="Calibri" panose="020F0502020204030204" pitchFamily="34" charset="0"/>
              </a:rPr>
              <a:t>lainnya</a:t>
            </a:r>
            <a:r>
              <a:rPr lang="en-ID" b="0" dirty="0">
                <a:latin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0" dirty="0" err="1">
                <a:latin typeface="Calibri" panose="020F0502020204030204" pitchFamily="34" charset="0"/>
              </a:rPr>
              <a:t>Contoh</a:t>
            </a:r>
            <a:r>
              <a:rPr lang="en-ID" b="0" dirty="0">
                <a:latin typeface="Calibri" panose="020F0502020204030204" pitchFamily="34" charset="0"/>
              </a:rPr>
              <a:t>: Instagram, Snapchat, YouTube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5580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B61C5-5703-46EC-9E5C-C2A16CC1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23" y="1219200"/>
            <a:ext cx="8539677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2000" b="1" dirty="0">
                <a:latin typeface="Calibri" panose="020F0502020204030204" pitchFamily="34" charset="0"/>
              </a:rPr>
              <a:t>3. Forum </a:t>
            </a:r>
            <a:r>
              <a:rPr lang="en-ID" sz="2000" b="1" dirty="0" err="1">
                <a:latin typeface="Calibri" panose="020F0502020204030204" pitchFamily="34" charset="0"/>
              </a:rPr>
              <a:t>Diskusi</a:t>
            </a:r>
            <a:r>
              <a:rPr lang="en-ID" sz="2000" b="1" dirty="0">
                <a:latin typeface="Calibri" panose="020F0502020204030204" pitchFamily="34" charset="0"/>
              </a:rPr>
              <a:t> (Discussion Forums)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000" dirty="0">
                <a:latin typeface="Calibri" panose="020F0502020204030204" pitchFamily="34" charset="0"/>
              </a:rPr>
              <a:t>Salah </a:t>
            </a:r>
            <a:r>
              <a:rPr lang="en-ID" sz="2000" dirty="0" err="1">
                <a:latin typeface="Calibri" panose="020F0502020204030204" pitchFamily="34" charset="0"/>
              </a:rPr>
              <a:t>satu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jenis</a:t>
            </a:r>
            <a:r>
              <a:rPr lang="en-ID" sz="2000" dirty="0">
                <a:latin typeface="Calibri" panose="020F0502020204030204" pitchFamily="34" charset="0"/>
              </a:rPr>
              <a:t> platform media </a:t>
            </a:r>
            <a:r>
              <a:rPr lang="en-ID" sz="2000" dirty="0" err="1">
                <a:latin typeface="Calibri" panose="020F0502020204030204" pitchFamily="34" charset="0"/>
              </a:rPr>
              <a:t>sosial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tertua</a:t>
            </a:r>
            <a:r>
              <a:rPr lang="en-ID" sz="2000" dirty="0">
                <a:latin typeface="Calibri" panose="020F0502020204030204" pitchFamily="34" charset="0"/>
              </a:rPr>
              <a:t>, forum </a:t>
            </a:r>
            <a:r>
              <a:rPr lang="en-ID" sz="2000" dirty="0" err="1">
                <a:latin typeface="Calibri" panose="020F0502020204030204" pitchFamily="34" charset="0"/>
              </a:rPr>
              <a:t>diskusi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adalah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repertoar</a:t>
            </a:r>
            <a:r>
              <a:rPr lang="en-ID" sz="2000" dirty="0">
                <a:latin typeface="Calibri" panose="020F0502020204030204" pitchFamily="34" charset="0"/>
              </a:rPr>
              <a:t> yang </a:t>
            </a:r>
            <a:r>
              <a:rPr lang="en-ID" sz="2000" dirty="0" err="1">
                <a:latin typeface="Calibri" panose="020F0502020204030204" pitchFamily="34" charset="0"/>
              </a:rPr>
              <a:t>sangat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baik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riset</a:t>
            </a:r>
            <a:r>
              <a:rPr lang="en-ID" sz="2000" dirty="0">
                <a:latin typeface="Calibri" panose="020F0502020204030204" pitchFamily="34" charset="0"/>
              </a:rPr>
              <a:t> pasar. </a:t>
            </a:r>
            <a:r>
              <a:rPr lang="en-ID" sz="2000" dirty="0" err="1">
                <a:latin typeface="Calibri" panose="020F0502020204030204" pitchFamily="34" charset="0"/>
              </a:rPr>
              <a:t>Mereka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memberikan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berbagai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informasi</a:t>
            </a:r>
            <a:r>
              <a:rPr lang="en-ID" sz="2000" dirty="0">
                <a:latin typeface="Calibri" panose="020F0502020204030204" pitchFamily="34" charset="0"/>
              </a:rPr>
              <a:t> dan </a:t>
            </a:r>
            <a:r>
              <a:rPr lang="en-ID" sz="2000" dirty="0" err="1">
                <a:latin typeface="Calibri" panose="020F0502020204030204" pitchFamily="34" charset="0"/>
              </a:rPr>
              <a:t>diskusi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tentang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berbagai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hal</a:t>
            </a:r>
            <a:r>
              <a:rPr lang="en-ID" sz="2000" dirty="0">
                <a:latin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000" dirty="0" err="1">
                <a:latin typeface="Calibri" panose="020F0502020204030204" pitchFamily="34" charset="0"/>
              </a:rPr>
              <a:t>Kegunaan</a:t>
            </a:r>
            <a:r>
              <a:rPr lang="en-ID" sz="2000" dirty="0">
                <a:latin typeface="Calibri" panose="020F0502020204030204" pitchFamily="34" charset="0"/>
              </a:rPr>
              <a:t>: </a:t>
            </a:r>
            <a:r>
              <a:rPr lang="en-ID" sz="2000" dirty="0" err="1">
                <a:latin typeface="Calibri" panose="020F0502020204030204" pitchFamily="34" charset="0"/>
              </a:rPr>
              <a:t>Berfungsi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sebagai</a:t>
            </a:r>
            <a:r>
              <a:rPr lang="en-ID" sz="2000" dirty="0">
                <a:latin typeface="Calibri" panose="020F0502020204030204" pitchFamily="34" charset="0"/>
              </a:rPr>
              <a:t> platform </a:t>
            </a:r>
            <a:r>
              <a:rPr lang="en-ID" sz="2000" dirty="0" err="1">
                <a:latin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mencari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berdiskusi</a:t>
            </a:r>
            <a:r>
              <a:rPr lang="en-ID" sz="2000" dirty="0">
                <a:latin typeface="Calibri" panose="020F0502020204030204" pitchFamily="34" charset="0"/>
              </a:rPr>
              <a:t>, dan </a:t>
            </a:r>
            <a:r>
              <a:rPr lang="en-ID" sz="2000" dirty="0" err="1">
                <a:latin typeface="Calibri" panose="020F0502020204030204" pitchFamily="34" charset="0"/>
              </a:rPr>
              <a:t>bertukar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informasi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berita</a:t>
            </a:r>
            <a:r>
              <a:rPr lang="en-ID" sz="2000" dirty="0">
                <a:latin typeface="Calibri" panose="020F0502020204030204" pitchFamily="34" charset="0"/>
              </a:rPr>
              <a:t>, dan </a:t>
            </a:r>
            <a:r>
              <a:rPr lang="en-ID" sz="2000" dirty="0" err="1">
                <a:latin typeface="Calibri" panose="020F0502020204030204" pitchFamily="34" charset="0"/>
              </a:rPr>
              <a:t>opini</a:t>
            </a:r>
            <a:r>
              <a:rPr lang="en-ID" sz="2000" dirty="0">
                <a:latin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000" dirty="0" err="1">
                <a:latin typeface="Calibri" panose="020F0502020204030204" pitchFamily="34" charset="0"/>
              </a:rPr>
              <a:t>Contoh</a:t>
            </a:r>
            <a:r>
              <a:rPr lang="en-ID" sz="2000" dirty="0">
                <a:latin typeface="Calibri" panose="020F0502020204030204" pitchFamily="34" charset="0"/>
              </a:rPr>
              <a:t>: Reddit, Quora, Digg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</a:rPr>
              <a:t>4. </a:t>
            </a:r>
            <a:r>
              <a:rPr lang="en-US" sz="2000" b="1" dirty="0" err="1">
                <a:latin typeface="Calibri" panose="020F0502020204030204" pitchFamily="34" charset="0"/>
              </a:rPr>
              <a:t>Jaringan</a:t>
            </a:r>
            <a:r>
              <a:rPr lang="en-US" sz="2000" b="1" dirty="0">
                <a:latin typeface="Calibri" panose="020F0502020204030204" pitchFamily="34" charset="0"/>
              </a:rPr>
              <a:t> Bookmarking dan </a:t>
            </a:r>
            <a:r>
              <a:rPr lang="en-US" sz="2000" b="1" dirty="0" err="1">
                <a:latin typeface="Calibri" panose="020F0502020204030204" pitchFamily="34" charset="0"/>
              </a:rPr>
              <a:t>Kurasi</a:t>
            </a:r>
            <a:r>
              <a:rPr lang="en-US" sz="2000" b="1" dirty="0">
                <a:latin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</a:rPr>
              <a:t>Konten</a:t>
            </a:r>
            <a:r>
              <a:rPr lang="en-US" sz="2000" b="1" dirty="0">
                <a:latin typeface="Calibri" panose="020F0502020204030204" pitchFamily="34" charset="0"/>
              </a:rPr>
              <a:t> (Bookmarking and Content Curation Networks)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000" dirty="0">
                <a:latin typeface="Calibri" panose="020F0502020204030204" pitchFamily="34" charset="0"/>
              </a:rPr>
              <a:t>Platform </a:t>
            </a:r>
            <a:r>
              <a:rPr lang="en-ID" sz="2000" dirty="0" err="1">
                <a:latin typeface="Calibri" panose="020F0502020204030204" pitchFamily="34" charset="0"/>
              </a:rPr>
              <a:t>jejaring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sosial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semacam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itu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memungkinkan</a:t>
            </a:r>
            <a:r>
              <a:rPr lang="en-ID" sz="2000" dirty="0">
                <a:latin typeface="Calibri" panose="020F0502020204030204" pitchFamily="34" charset="0"/>
              </a:rPr>
              <a:t> orang </a:t>
            </a:r>
            <a:r>
              <a:rPr lang="en-ID" sz="2000" dirty="0" err="1">
                <a:latin typeface="Calibri" panose="020F0502020204030204" pitchFamily="34" charset="0"/>
              </a:rPr>
              <a:t>menjelajahi</a:t>
            </a:r>
            <a:r>
              <a:rPr lang="en-ID" sz="2000" dirty="0">
                <a:latin typeface="Calibri" panose="020F0502020204030204" pitchFamily="34" charset="0"/>
              </a:rPr>
              <a:t> dan </a:t>
            </a:r>
            <a:r>
              <a:rPr lang="en-ID" sz="2000" dirty="0" err="1">
                <a:latin typeface="Calibri" panose="020F0502020204030204" pitchFamily="34" charset="0"/>
              </a:rPr>
              <a:t>mendiskusikan</a:t>
            </a:r>
            <a:r>
              <a:rPr lang="en-ID" sz="2000" dirty="0">
                <a:latin typeface="Calibri" panose="020F0502020204030204" pitchFamily="34" charset="0"/>
              </a:rPr>
              <a:t> media dan </a:t>
            </a:r>
            <a:r>
              <a:rPr lang="en-ID" sz="2000" dirty="0" err="1">
                <a:latin typeface="Calibri" panose="020F0502020204030204" pitchFamily="34" charset="0"/>
              </a:rPr>
              <a:t>konten</a:t>
            </a:r>
            <a:r>
              <a:rPr lang="en-ID" sz="2000" dirty="0">
                <a:latin typeface="Calibri" panose="020F0502020204030204" pitchFamily="34" charset="0"/>
              </a:rPr>
              <a:t> yang </a:t>
            </a:r>
            <a:r>
              <a:rPr lang="en-ID" sz="2000" dirty="0" err="1">
                <a:latin typeface="Calibri" panose="020F0502020204030204" pitchFamily="34" charset="0"/>
              </a:rPr>
              <a:t>sedang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tren</a:t>
            </a:r>
            <a:r>
              <a:rPr lang="en-ID" sz="2000" dirty="0">
                <a:latin typeface="Calibri" panose="020F0502020204030204" pitchFamily="34" charset="0"/>
              </a:rPr>
              <a:t>. Platform </a:t>
            </a:r>
            <a:r>
              <a:rPr lang="en-ID" sz="2000" dirty="0" err="1">
                <a:latin typeface="Calibri" panose="020F0502020204030204" pitchFamily="34" charset="0"/>
              </a:rPr>
              <a:t>ini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adalah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pusat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kreativitas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bagi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mereka</a:t>
            </a:r>
            <a:r>
              <a:rPr lang="en-ID" sz="2000" dirty="0">
                <a:latin typeface="Calibri" panose="020F0502020204030204" pitchFamily="34" charset="0"/>
              </a:rPr>
              <a:t> yang </a:t>
            </a:r>
            <a:r>
              <a:rPr lang="en-ID" sz="2000" dirty="0" err="1">
                <a:latin typeface="Calibri" panose="020F0502020204030204" pitchFamily="34" charset="0"/>
              </a:rPr>
              <a:t>mencari</a:t>
            </a:r>
            <a:r>
              <a:rPr lang="en-ID" sz="2000" dirty="0">
                <a:latin typeface="Calibri" panose="020F0502020204030204" pitchFamily="34" charset="0"/>
              </a:rPr>
              <a:t> ide dan </a:t>
            </a:r>
            <a:r>
              <a:rPr lang="en-ID" sz="2000" dirty="0" err="1">
                <a:latin typeface="Calibri" panose="020F0502020204030204" pitchFamily="34" charset="0"/>
              </a:rPr>
              <a:t>informasi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baru</a:t>
            </a:r>
            <a:r>
              <a:rPr lang="en-ID" sz="2000" dirty="0">
                <a:latin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000" dirty="0" err="1">
                <a:latin typeface="Calibri" panose="020F0502020204030204" pitchFamily="34" charset="0"/>
              </a:rPr>
              <a:t>Kegunaan</a:t>
            </a:r>
            <a:r>
              <a:rPr lang="en-ID" sz="2000" dirty="0">
                <a:latin typeface="Calibri" panose="020F0502020204030204" pitchFamily="34" charset="0"/>
              </a:rPr>
              <a:t>: </a:t>
            </a:r>
            <a:r>
              <a:rPr lang="en-ID" sz="2000" dirty="0" err="1">
                <a:latin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menjelajahi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menyimpan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bertukar</a:t>
            </a:r>
            <a:r>
              <a:rPr lang="en-ID" sz="2000" dirty="0">
                <a:latin typeface="Calibri" panose="020F0502020204030204" pitchFamily="34" charset="0"/>
              </a:rPr>
              <a:t>, dan </a:t>
            </a:r>
            <a:r>
              <a:rPr lang="en-ID" sz="2000" dirty="0" err="1">
                <a:latin typeface="Calibri" panose="020F0502020204030204" pitchFamily="34" charset="0"/>
              </a:rPr>
              <a:t>mendiskusikan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konten</a:t>
            </a:r>
            <a:r>
              <a:rPr lang="en-ID" sz="2000" dirty="0">
                <a:latin typeface="Calibri" panose="020F0502020204030204" pitchFamily="34" charset="0"/>
              </a:rPr>
              <a:t> dan media </a:t>
            </a:r>
            <a:r>
              <a:rPr lang="en-ID" sz="2000" dirty="0" err="1">
                <a:latin typeface="Calibri" panose="020F0502020204030204" pitchFamily="34" charset="0"/>
              </a:rPr>
              <a:t>baru</a:t>
            </a:r>
            <a:r>
              <a:rPr lang="en-ID" sz="2000" dirty="0">
                <a:latin typeface="Calibri" panose="020F0502020204030204" pitchFamily="34" charset="0"/>
              </a:rPr>
              <a:t> dan </a:t>
            </a:r>
            <a:r>
              <a:rPr lang="en-ID" sz="2000" dirty="0" err="1">
                <a:latin typeface="Calibri" panose="020F0502020204030204" pitchFamily="34" charset="0"/>
              </a:rPr>
              <a:t>sedang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tren</a:t>
            </a:r>
            <a:r>
              <a:rPr lang="en-ID" sz="2000" dirty="0">
                <a:latin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000" dirty="0" err="1">
                <a:latin typeface="Calibri" panose="020F0502020204030204" pitchFamily="34" charset="0"/>
              </a:rPr>
              <a:t>Contoh</a:t>
            </a:r>
            <a:r>
              <a:rPr lang="en-ID" sz="2000" dirty="0">
                <a:latin typeface="Calibri" panose="020F0502020204030204" pitchFamily="34" charset="0"/>
              </a:rPr>
              <a:t>: Pinterest, Flipboard</a:t>
            </a:r>
          </a:p>
        </p:txBody>
      </p:sp>
    </p:spTree>
    <p:extLst>
      <p:ext uri="{BB962C8B-B14F-4D97-AF65-F5344CB8AC3E}">
        <p14:creationId xmlns:p14="http://schemas.microsoft.com/office/powerpoint/2010/main" val="115295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8405-A393-47AD-B16A-D499325EB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219200"/>
            <a:ext cx="8375904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sz="2000" b="1" dirty="0">
                <a:latin typeface="Calibri" panose="020F0502020204030204" pitchFamily="34" charset="0"/>
              </a:rPr>
              <a:t>5. </a:t>
            </a:r>
            <a:r>
              <a:rPr lang="en-ID" sz="2000" b="1" dirty="0" err="1">
                <a:latin typeface="Calibri" panose="020F0502020204030204" pitchFamily="34" charset="0"/>
              </a:rPr>
              <a:t>Jaringan</a:t>
            </a:r>
            <a:r>
              <a:rPr lang="en-ID" sz="2000" b="1" dirty="0">
                <a:latin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</a:rPr>
              <a:t>Tinjauan</a:t>
            </a:r>
            <a:r>
              <a:rPr lang="en-ID" sz="2000" b="1" dirty="0">
                <a:latin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</a:rPr>
              <a:t>Konsumen</a:t>
            </a:r>
            <a:r>
              <a:rPr lang="en-ID" sz="2000" b="1" dirty="0">
                <a:latin typeface="Calibri" panose="020F0502020204030204" pitchFamily="34" charset="0"/>
              </a:rPr>
              <a:t> (Consumer Review Networks)</a:t>
            </a:r>
          </a:p>
          <a:p>
            <a:r>
              <a:rPr lang="en-ID" sz="2000" dirty="0" err="1">
                <a:latin typeface="Calibri" panose="020F0502020204030204" pitchFamily="34" charset="0"/>
              </a:rPr>
              <a:t>Jaringan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ulasan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konsumen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memungkinkan</a:t>
            </a:r>
            <a:r>
              <a:rPr lang="en-ID" sz="2000" dirty="0">
                <a:latin typeface="Calibri" panose="020F0502020204030204" pitchFamily="34" charset="0"/>
              </a:rPr>
              <a:t> orang </a:t>
            </a:r>
            <a:r>
              <a:rPr lang="en-ID" sz="2000" dirty="0" err="1">
                <a:latin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mengekspresikan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pendapat</a:t>
            </a:r>
            <a:r>
              <a:rPr lang="en-ID" sz="2000" dirty="0">
                <a:latin typeface="Calibri" panose="020F0502020204030204" pitchFamily="34" charset="0"/>
              </a:rPr>
              <a:t> / </a:t>
            </a:r>
            <a:r>
              <a:rPr lang="en-ID" sz="2000" dirty="0" err="1">
                <a:latin typeface="Calibri" panose="020F0502020204030204" pitchFamily="34" charset="0"/>
              </a:rPr>
              <a:t>pengalaman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mereka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tentang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produk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layanan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merek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tempat</a:t>
            </a:r>
            <a:r>
              <a:rPr lang="en-ID" sz="2000" dirty="0">
                <a:latin typeface="Calibri" panose="020F0502020204030204" pitchFamily="34" charset="0"/>
              </a:rPr>
              <a:t>, dan </a:t>
            </a:r>
            <a:r>
              <a:rPr lang="en-ID" sz="2000" dirty="0" err="1">
                <a:latin typeface="Calibri" panose="020F0502020204030204" pitchFamily="34" charset="0"/>
              </a:rPr>
              <a:t>lainnya</a:t>
            </a:r>
            <a:r>
              <a:rPr lang="en-ID" sz="2000" dirty="0">
                <a:latin typeface="Calibri" panose="020F0502020204030204" pitchFamily="34" charset="0"/>
              </a:rPr>
              <a:t>.</a:t>
            </a:r>
          </a:p>
          <a:p>
            <a:r>
              <a:rPr lang="es-ES" sz="2000" dirty="0" err="1">
                <a:latin typeface="Calibri" panose="020F0502020204030204" pitchFamily="34" charset="0"/>
              </a:rPr>
              <a:t>Kegunaan</a:t>
            </a:r>
            <a:r>
              <a:rPr lang="es-ES" sz="2000" dirty="0">
                <a:latin typeface="Calibri" panose="020F0502020204030204" pitchFamily="34" charset="0"/>
              </a:rPr>
              <a:t>: </a:t>
            </a:r>
            <a:r>
              <a:rPr lang="es-ES" sz="2000" dirty="0" err="1">
                <a:latin typeface="Calibri" panose="020F0502020204030204" pitchFamily="34" charset="0"/>
              </a:rPr>
              <a:t>Untuk</a:t>
            </a:r>
            <a:r>
              <a:rPr lang="es-ES" sz="2000" dirty="0">
                <a:latin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</a:rPr>
              <a:t>mencari</a:t>
            </a:r>
            <a:r>
              <a:rPr lang="es-ES" sz="2000" dirty="0">
                <a:latin typeface="Calibri" panose="020F0502020204030204" pitchFamily="34" charset="0"/>
              </a:rPr>
              <a:t>, </a:t>
            </a:r>
            <a:r>
              <a:rPr lang="es-ES" sz="2000" dirty="0" err="1">
                <a:latin typeface="Calibri" panose="020F0502020204030204" pitchFamily="34" charset="0"/>
              </a:rPr>
              <a:t>mengulas</a:t>
            </a:r>
            <a:r>
              <a:rPr lang="es-ES" sz="2000" dirty="0">
                <a:latin typeface="Calibri" panose="020F0502020204030204" pitchFamily="34" charset="0"/>
              </a:rPr>
              <a:t>, dan </a:t>
            </a:r>
            <a:r>
              <a:rPr lang="es-ES" sz="2000" dirty="0" err="1">
                <a:latin typeface="Calibri" panose="020F0502020204030204" pitchFamily="34" charset="0"/>
              </a:rPr>
              <a:t>berbagi</a:t>
            </a:r>
            <a:r>
              <a:rPr lang="es-ES" sz="2000" dirty="0">
                <a:latin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</a:rPr>
              <a:t>opini</a:t>
            </a:r>
            <a:r>
              <a:rPr lang="es-ES" sz="2000" dirty="0">
                <a:latin typeface="Calibri" panose="020F0502020204030204" pitchFamily="34" charset="0"/>
              </a:rPr>
              <a:t>/</a:t>
            </a:r>
            <a:r>
              <a:rPr lang="es-ES" sz="2000" dirty="0" err="1">
                <a:latin typeface="Calibri" panose="020F0502020204030204" pitchFamily="34" charset="0"/>
              </a:rPr>
              <a:t>informasi</a:t>
            </a:r>
            <a:r>
              <a:rPr lang="es-ES" sz="2000" dirty="0">
                <a:latin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</a:rPr>
              <a:t>tentang</a:t>
            </a:r>
            <a:r>
              <a:rPr lang="es-ES" sz="2000" dirty="0">
                <a:latin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</a:rPr>
              <a:t>merek</a:t>
            </a:r>
            <a:r>
              <a:rPr lang="es-ES" sz="2000" dirty="0">
                <a:latin typeface="Calibri" panose="020F0502020204030204" pitchFamily="34" charset="0"/>
              </a:rPr>
              <a:t>, </a:t>
            </a:r>
            <a:r>
              <a:rPr lang="es-ES" sz="2000" dirty="0" err="1">
                <a:latin typeface="Calibri" panose="020F0502020204030204" pitchFamily="34" charset="0"/>
              </a:rPr>
              <a:t>restoran</a:t>
            </a:r>
            <a:r>
              <a:rPr lang="es-ES" sz="2000" dirty="0">
                <a:latin typeface="Calibri" panose="020F0502020204030204" pitchFamily="34" charset="0"/>
              </a:rPr>
              <a:t>, </a:t>
            </a:r>
            <a:r>
              <a:rPr lang="es-ES" sz="2000" dirty="0" err="1">
                <a:latin typeface="Calibri" panose="020F0502020204030204" pitchFamily="34" charset="0"/>
              </a:rPr>
              <a:t>produk</a:t>
            </a:r>
            <a:r>
              <a:rPr lang="es-ES" sz="2000" dirty="0">
                <a:latin typeface="Calibri" panose="020F0502020204030204" pitchFamily="34" charset="0"/>
              </a:rPr>
              <a:t>, </a:t>
            </a:r>
            <a:r>
              <a:rPr lang="es-ES" sz="2000" dirty="0" err="1">
                <a:latin typeface="Calibri" panose="020F0502020204030204" pitchFamily="34" charset="0"/>
              </a:rPr>
              <a:t>layanan</a:t>
            </a:r>
            <a:r>
              <a:rPr lang="es-ES" sz="2000" dirty="0">
                <a:latin typeface="Calibri" panose="020F0502020204030204" pitchFamily="34" charset="0"/>
              </a:rPr>
              <a:t>, </a:t>
            </a:r>
            <a:r>
              <a:rPr lang="es-ES" sz="2000" dirty="0" err="1">
                <a:latin typeface="Calibri" panose="020F0502020204030204" pitchFamily="34" charset="0"/>
              </a:rPr>
              <a:t>tujuan</a:t>
            </a:r>
            <a:r>
              <a:rPr lang="es-ES" sz="2000" dirty="0">
                <a:latin typeface="Calibri" panose="020F0502020204030204" pitchFamily="34" charset="0"/>
              </a:rPr>
              <a:t> </a:t>
            </a:r>
            <a:r>
              <a:rPr lang="es-ES" sz="2000" dirty="0" err="1">
                <a:latin typeface="Calibri" panose="020F0502020204030204" pitchFamily="34" charset="0"/>
              </a:rPr>
              <a:t>wisata</a:t>
            </a:r>
            <a:r>
              <a:rPr lang="es-ES" sz="2000" dirty="0">
                <a:latin typeface="Calibri" panose="020F0502020204030204" pitchFamily="34" charset="0"/>
              </a:rPr>
              <a:t>, </a:t>
            </a:r>
            <a:r>
              <a:rPr lang="es-ES" sz="2000" dirty="0" err="1">
                <a:latin typeface="Calibri" panose="020F0502020204030204" pitchFamily="34" charset="0"/>
              </a:rPr>
              <a:t>dll</a:t>
            </a:r>
            <a:r>
              <a:rPr lang="es-ES" sz="2000" dirty="0">
                <a:latin typeface="Calibri" panose="020F0502020204030204" pitchFamily="34" charset="0"/>
              </a:rPr>
              <a:t>.</a:t>
            </a:r>
          </a:p>
          <a:p>
            <a:r>
              <a:rPr lang="en-ID" sz="2000" dirty="0" err="1">
                <a:latin typeface="Calibri" panose="020F0502020204030204" pitchFamily="34" charset="0"/>
              </a:rPr>
              <a:t>Contoh</a:t>
            </a:r>
            <a:r>
              <a:rPr lang="en-ID" sz="2000" dirty="0">
                <a:latin typeface="Calibri" panose="020F0502020204030204" pitchFamily="34" charset="0"/>
              </a:rPr>
              <a:t>: Yelp, Zomato, TripAdvisor</a:t>
            </a:r>
          </a:p>
          <a:p>
            <a:pPr marL="0" indent="0">
              <a:buNone/>
            </a:pPr>
            <a:r>
              <a:rPr lang="en-ID" sz="2000" b="1" dirty="0">
                <a:latin typeface="Calibri" panose="020F0502020204030204" pitchFamily="34" charset="0"/>
              </a:rPr>
              <a:t>6. </a:t>
            </a:r>
            <a:r>
              <a:rPr lang="en-ID" sz="2000" b="1" dirty="0" err="1">
                <a:latin typeface="Calibri" panose="020F0502020204030204" pitchFamily="34" charset="0"/>
              </a:rPr>
              <a:t>Jaringan</a:t>
            </a:r>
            <a:r>
              <a:rPr lang="en-ID" sz="2000" b="1" dirty="0">
                <a:latin typeface="Calibri" panose="020F0502020204030204" pitchFamily="34" charset="0"/>
              </a:rPr>
              <a:t> Blogging dan </a:t>
            </a:r>
            <a:r>
              <a:rPr lang="en-ID" sz="2000" b="1" dirty="0" err="1">
                <a:latin typeface="Calibri" panose="020F0502020204030204" pitchFamily="34" charset="0"/>
              </a:rPr>
              <a:t>Penerbitan</a:t>
            </a:r>
            <a:r>
              <a:rPr lang="en-ID" sz="2000" b="1" dirty="0">
                <a:latin typeface="Calibri" panose="020F0502020204030204" pitchFamily="34" charset="0"/>
              </a:rPr>
              <a:t> (Blogging and Publishing Networks)</a:t>
            </a:r>
          </a:p>
          <a:p>
            <a:r>
              <a:rPr lang="en-ID" sz="2000" dirty="0" err="1">
                <a:latin typeface="Calibri" panose="020F0502020204030204" pitchFamily="34" charset="0"/>
              </a:rPr>
              <a:t>Jaringan</a:t>
            </a:r>
            <a:r>
              <a:rPr lang="en-ID" sz="2000" dirty="0">
                <a:latin typeface="Calibri" panose="020F0502020204030204" pitchFamily="34" charset="0"/>
              </a:rPr>
              <a:t> blog / </a:t>
            </a:r>
            <a:r>
              <a:rPr lang="en-ID" sz="2000" dirty="0" err="1">
                <a:latin typeface="Calibri" panose="020F0502020204030204" pitchFamily="34" charset="0"/>
              </a:rPr>
              <a:t>penerbitan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berfungsi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sebagai</a:t>
            </a:r>
            <a:r>
              <a:rPr lang="en-ID" sz="2000" dirty="0">
                <a:latin typeface="Calibri" panose="020F0502020204030204" pitchFamily="34" charset="0"/>
              </a:rPr>
              <a:t> platform </a:t>
            </a:r>
            <a:r>
              <a:rPr lang="en-ID" sz="2000" dirty="0" err="1">
                <a:latin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menerbitkan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konten</a:t>
            </a:r>
            <a:r>
              <a:rPr lang="en-ID" sz="2000" dirty="0">
                <a:latin typeface="Calibri" panose="020F0502020204030204" pitchFamily="34" charset="0"/>
              </a:rPr>
              <a:t> online </a:t>
            </a:r>
            <a:r>
              <a:rPr lang="en-ID" sz="2000" dirty="0" err="1">
                <a:latin typeface="Calibri" panose="020F0502020204030204" pitchFamily="34" charset="0"/>
              </a:rPr>
              <a:t>dengan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cara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memfasilitasi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penemuan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komentar</a:t>
            </a:r>
            <a:r>
              <a:rPr lang="en-ID" sz="2000" dirty="0">
                <a:latin typeface="Calibri" panose="020F0502020204030204" pitchFamily="34" charset="0"/>
              </a:rPr>
              <a:t>, dan </a:t>
            </a:r>
            <a:r>
              <a:rPr lang="en-ID" sz="2000" dirty="0" err="1">
                <a:latin typeface="Calibri" panose="020F0502020204030204" pitchFamily="34" charset="0"/>
              </a:rPr>
              <a:t>berbagi</a:t>
            </a:r>
            <a:r>
              <a:rPr lang="en-ID" sz="2000" dirty="0">
                <a:latin typeface="Calibri" panose="020F0502020204030204" pitchFamily="34" charset="0"/>
              </a:rPr>
              <a:t>. Platform </a:t>
            </a:r>
            <a:r>
              <a:rPr lang="en-ID" sz="2000" dirty="0" err="1">
                <a:latin typeface="Calibri" panose="020F0502020204030204" pitchFamily="34" charset="0"/>
              </a:rPr>
              <a:t>penerbitan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terdiri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</a:rPr>
              <a:t> platform blog </a:t>
            </a:r>
            <a:r>
              <a:rPr lang="en-ID" sz="2000" dirty="0" err="1">
                <a:latin typeface="Calibri" panose="020F0502020204030204" pitchFamily="34" charset="0"/>
              </a:rPr>
              <a:t>tradisional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seperti</a:t>
            </a:r>
            <a:r>
              <a:rPr lang="en-ID" sz="2000" dirty="0">
                <a:latin typeface="Calibri" panose="020F0502020204030204" pitchFamily="34" charset="0"/>
              </a:rPr>
              <a:t> Blogger dan WordPress, platform </a:t>
            </a:r>
            <a:r>
              <a:rPr lang="en-ID" sz="2000" dirty="0" err="1">
                <a:latin typeface="Calibri" panose="020F0502020204030204" pitchFamily="34" charset="0"/>
              </a:rPr>
              <a:t>mikroblog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seperti</a:t>
            </a:r>
            <a:r>
              <a:rPr lang="en-ID" sz="2000" dirty="0">
                <a:latin typeface="Calibri" panose="020F0502020204030204" pitchFamily="34" charset="0"/>
              </a:rPr>
              <a:t> Tumblr, dan </a:t>
            </a:r>
            <a:r>
              <a:rPr lang="en-ID" sz="2000" dirty="0" err="1">
                <a:latin typeface="Calibri" panose="020F0502020204030204" pitchFamily="34" charset="0"/>
              </a:rPr>
              <a:t>bahkan</a:t>
            </a:r>
            <a:r>
              <a:rPr lang="en-ID" sz="2000" dirty="0">
                <a:latin typeface="Calibri" panose="020F0502020204030204" pitchFamily="34" charset="0"/>
              </a:rPr>
              <a:t> platform </a:t>
            </a:r>
            <a:r>
              <a:rPr lang="en-ID" sz="2000" dirty="0" err="1">
                <a:latin typeface="Calibri" panose="020F0502020204030204" pitchFamily="34" charset="0"/>
              </a:rPr>
              <a:t>interaktif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seperti</a:t>
            </a:r>
            <a:r>
              <a:rPr lang="en-ID" sz="2000" dirty="0">
                <a:latin typeface="Calibri" panose="020F0502020204030204" pitchFamily="34" charset="0"/>
              </a:rPr>
              <a:t> Medium.</a:t>
            </a:r>
          </a:p>
          <a:p>
            <a:r>
              <a:rPr lang="en-ID" sz="2000" dirty="0" err="1">
                <a:latin typeface="Calibri" panose="020F0502020204030204" pitchFamily="34" charset="0"/>
              </a:rPr>
              <a:t>Kegunaan</a:t>
            </a:r>
            <a:r>
              <a:rPr lang="en-ID" sz="2000" dirty="0">
                <a:latin typeface="Calibri" panose="020F0502020204030204" pitchFamily="34" charset="0"/>
              </a:rPr>
              <a:t>: </a:t>
            </a:r>
            <a:r>
              <a:rPr lang="en-ID" sz="2000" dirty="0" err="1">
                <a:latin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menerbitkan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menjelajahi</a:t>
            </a:r>
            <a:r>
              <a:rPr lang="en-ID" sz="2000" dirty="0">
                <a:latin typeface="Calibri" panose="020F0502020204030204" pitchFamily="34" charset="0"/>
              </a:rPr>
              <a:t>, dan </a:t>
            </a:r>
            <a:r>
              <a:rPr lang="en-ID" sz="2000" dirty="0" err="1">
                <a:latin typeface="Calibri" panose="020F0502020204030204" pitchFamily="34" charset="0"/>
              </a:rPr>
              <a:t>mengomentari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konten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secara</a:t>
            </a:r>
            <a:r>
              <a:rPr lang="en-ID" sz="2000" dirty="0">
                <a:latin typeface="Calibri" panose="020F0502020204030204" pitchFamily="34" charset="0"/>
              </a:rPr>
              <a:t> online.</a:t>
            </a:r>
          </a:p>
          <a:p>
            <a:r>
              <a:rPr lang="en-ID" sz="2000" dirty="0" err="1">
                <a:latin typeface="Calibri" panose="020F0502020204030204" pitchFamily="34" charset="0"/>
              </a:rPr>
              <a:t>Contoh</a:t>
            </a:r>
            <a:r>
              <a:rPr lang="en-ID" sz="2000" dirty="0">
                <a:latin typeface="Calibri" panose="020F0502020204030204" pitchFamily="34" charset="0"/>
              </a:rPr>
              <a:t>: WordPress, Tumblr, Medium</a:t>
            </a:r>
          </a:p>
          <a:p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236850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3AF8-BC70-4D95-A67E-040474E7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219200"/>
            <a:ext cx="8375904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b="1" dirty="0">
                <a:latin typeface="Calibri" panose="020F0502020204030204" pitchFamily="34" charset="0"/>
              </a:rPr>
              <a:t>7. </a:t>
            </a:r>
            <a:r>
              <a:rPr lang="en-ID" sz="2000" b="1" dirty="0" err="1">
                <a:latin typeface="Calibri" panose="020F0502020204030204" pitchFamily="34" charset="0"/>
              </a:rPr>
              <a:t>Berbagi</a:t>
            </a:r>
            <a:r>
              <a:rPr lang="en-ID" sz="2000" b="1" dirty="0">
                <a:latin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</a:rPr>
              <a:t>Jaringan</a:t>
            </a:r>
            <a:r>
              <a:rPr lang="en-ID" sz="2000" b="1" dirty="0">
                <a:latin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</a:rPr>
              <a:t>Ekonomi</a:t>
            </a:r>
            <a:r>
              <a:rPr lang="en-ID" sz="2000" b="1" dirty="0">
                <a:latin typeface="Calibri" panose="020F0502020204030204" pitchFamily="34" charset="0"/>
              </a:rPr>
              <a:t> (Sharing Economy Networks)</a:t>
            </a:r>
          </a:p>
          <a:p>
            <a:r>
              <a:rPr lang="en-ID" sz="2000" dirty="0">
                <a:latin typeface="Calibri" panose="020F0502020204030204" pitchFamily="34" charset="0"/>
              </a:rPr>
              <a:t>Juga </a:t>
            </a:r>
            <a:r>
              <a:rPr lang="en-ID" sz="2000" dirty="0" err="1">
                <a:latin typeface="Calibri" panose="020F0502020204030204" pitchFamily="34" charset="0"/>
              </a:rPr>
              <a:t>dikenal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sebagai</a:t>
            </a:r>
            <a:r>
              <a:rPr lang="en-ID" sz="2000" dirty="0">
                <a:latin typeface="Calibri" panose="020F0502020204030204" pitchFamily="34" charset="0"/>
              </a:rPr>
              <a:t> '</a:t>
            </a:r>
            <a:r>
              <a:rPr lang="en-ID" sz="2000" dirty="0" err="1">
                <a:latin typeface="Calibri" panose="020F0502020204030204" pitchFamily="34" charset="0"/>
              </a:rPr>
              <a:t>jaringan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ekonomi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kolaboratif</a:t>
            </a:r>
            <a:r>
              <a:rPr lang="en-ID" sz="2000" dirty="0">
                <a:latin typeface="Calibri" panose="020F0502020204030204" pitchFamily="34" charset="0"/>
              </a:rPr>
              <a:t>'. </a:t>
            </a:r>
            <a:r>
              <a:rPr lang="en-ID" sz="2000" dirty="0" err="1">
                <a:latin typeface="Calibri" panose="020F0502020204030204" pitchFamily="34" charset="0"/>
              </a:rPr>
              <a:t>Jaringan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ini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memungkinkan</a:t>
            </a:r>
            <a:r>
              <a:rPr lang="en-ID" sz="2000" dirty="0">
                <a:latin typeface="Calibri" panose="020F0502020204030204" pitchFamily="34" charset="0"/>
              </a:rPr>
              <a:t> orang </a:t>
            </a:r>
            <a:r>
              <a:rPr lang="en-ID" sz="2000" dirty="0" err="1">
                <a:latin typeface="Calibri" panose="020F0502020204030204" pitchFamily="34" charset="0"/>
              </a:rPr>
              <a:t>terhubung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secara</a:t>
            </a:r>
            <a:r>
              <a:rPr lang="en-ID" sz="2000" dirty="0">
                <a:latin typeface="Calibri" panose="020F0502020204030204" pitchFamily="34" charset="0"/>
              </a:rPr>
              <a:t> online </a:t>
            </a:r>
            <a:r>
              <a:rPr lang="en-ID" sz="2000" dirty="0" err="1">
                <a:latin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beriklan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menemukan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berbagi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berdagang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membeli</a:t>
            </a:r>
            <a:r>
              <a:rPr lang="en-ID" sz="2000" dirty="0">
                <a:latin typeface="Calibri" panose="020F0502020204030204" pitchFamily="34" charset="0"/>
              </a:rPr>
              <a:t> dan </a:t>
            </a:r>
            <a:r>
              <a:rPr lang="en-ID" sz="2000" dirty="0" err="1">
                <a:latin typeface="Calibri" panose="020F0502020204030204" pitchFamily="34" charset="0"/>
              </a:rPr>
              <a:t>menjual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produk</a:t>
            </a:r>
            <a:r>
              <a:rPr lang="en-ID" sz="2000" dirty="0">
                <a:latin typeface="Calibri" panose="020F0502020204030204" pitchFamily="34" charset="0"/>
              </a:rPr>
              <a:t> dan </a:t>
            </a:r>
            <a:r>
              <a:rPr lang="en-ID" sz="2000" dirty="0" err="1">
                <a:latin typeface="Calibri" panose="020F0502020204030204" pitchFamily="34" charset="0"/>
              </a:rPr>
              <a:t>layanan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secara</a:t>
            </a:r>
            <a:r>
              <a:rPr lang="en-ID" sz="2000" dirty="0">
                <a:latin typeface="Calibri" panose="020F0502020204030204" pitchFamily="34" charset="0"/>
              </a:rPr>
              <a:t> online.</a:t>
            </a:r>
          </a:p>
          <a:p>
            <a:r>
              <a:rPr lang="en-ID" sz="2000" dirty="0" err="1">
                <a:latin typeface="Calibri" panose="020F0502020204030204" pitchFamily="34" charset="0"/>
              </a:rPr>
              <a:t>Kegunaan</a:t>
            </a:r>
            <a:r>
              <a:rPr lang="en-ID" sz="2000" dirty="0">
                <a:latin typeface="Calibri" panose="020F0502020204030204" pitchFamily="34" charset="0"/>
              </a:rPr>
              <a:t>: </a:t>
            </a:r>
            <a:r>
              <a:rPr lang="en-ID" sz="2000" dirty="0" err="1">
                <a:latin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menemukan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mengiklankan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berbagi</a:t>
            </a:r>
            <a:r>
              <a:rPr lang="en-ID" sz="2000" dirty="0">
                <a:latin typeface="Calibri" panose="020F0502020204030204" pitchFamily="34" charset="0"/>
              </a:rPr>
              <a:t>, dan </a:t>
            </a:r>
            <a:r>
              <a:rPr lang="en-ID" sz="2000" dirty="0" err="1">
                <a:latin typeface="Calibri" panose="020F0502020204030204" pitchFamily="34" charset="0"/>
              </a:rPr>
              <a:t>memperdagangkan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produk</a:t>
            </a:r>
            <a:r>
              <a:rPr lang="en-ID" sz="2000" dirty="0">
                <a:latin typeface="Calibri" panose="020F0502020204030204" pitchFamily="34" charset="0"/>
              </a:rPr>
              <a:t> dan </a:t>
            </a:r>
            <a:r>
              <a:rPr lang="en-ID" sz="2000" dirty="0" err="1">
                <a:latin typeface="Calibri" panose="020F0502020204030204" pitchFamily="34" charset="0"/>
              </a:rPr>
              <a:t>layanan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secara</a:t>
            </a:r>
            <a:r>
              <a:rPr lang="en-ID" sz="2000" dirty="0">
                <a:latin typeface="Calibri" panose="020F0502020204030204" pitchFamily="34" charset="0"/>
              </a:rPr>
              <a:t> online.</a:t>
            </a:r>
          </a:p>
          <a:p>
            <a:r>
              <a:rPr lang="en-ID" sz="2000" dirty="0" err="1">
                <a:latin typeface="Calibri" panose="020F0502020204030204" pitchFamily="34" charset="0"/>
              </a:rPr>
              <a:t>Contoh</a:t>
            </a:r>
            <a:r>
              <a:rPr lang="en-ID" sz="2000" dirty="0">
                <a:latin typeface="Calibri" panose="020F0502020204030204" pitchFamily="34" charset="0"/>
              </a:rPr>
              <a:t>: Airbnb, Uber, Grab, </a:t>
            </a:r>
            <a:r>
              <a:rPr lang="en-ID" sz="2000" dirty="0" err="1">
                <a:latin typeface="Calibri" panose="020F0502020204030204" pitchFamily="34" charset="0"/>
              </a:rPr>
              <a:t>Gojek</a:t>
            </a:r>
            <a:r>
              <a:rPr lang="en-ID" sz="2000" dirty="0">
                <a:latin typeface="Calibri" panose="020F0502020204030204" pitchFamily="34" charset="0"/>
              </a:rPr>
              <a:t>, TaskRabbit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</a:rPr>
              <a:t>8. </a:t>
            </a:r>
            <a:r>
              <a:rPr lang="en-US" sz="2000" b="1" dirty="0" err="1">
                <a:latin typeface="Calibri" panose="020F0502020204030204" pitchFamily="34" charset="0"/>
              </a:rPr>
              <a:t>Jaringan</a:t>
            </a:r>
            <a:r>
              <a:rPr lang="en-US" sz="2000" b="1" dirty="0">
                <a:latin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</a:rPr>
              <a:t>Sosial</a:t>
            </a:r>
            <a:r>
              <a:rPr lang="en-US" sz="2000" b="1" dirty="0">
                <a:latin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</a:rPr>
              <a:t>Anonim</a:t>
            </a:r>
            <a:r>
              <a:rPr lang="en-US" sz="2000" b="1" dirty="0">
                <a:latin typeface="Calibri" panose="020F0502020204030204" pitchFamily="34" charset="0"/>
              </a:rPr>
              <a:t> (Anonymous Social Networks)</a:t>
            </a:r>
          </a:p>
          <a:p>
            <a:r>
              <a:rPr lang="en-ID" sz="2000" dirty="0" err="1">
                <a:latin typeface="Calibri" panose="020F0502020204030204" pitchFamily="34" charset="0"/>
              </a:rPr>
              <a:t>Seperti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namanya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sendiri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jejaring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sosial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semacam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ini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memungkinkan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pengguna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berbagi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konten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secara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anonim</a:t>
            </a:r>
            <a:r>
              <a:rPr lang="en-ID" sz="2000" dirty="0">
                <a:latin typeface="Calibri" panose="020F0502020204030204" pitchFamily="34" charset="0"/>
              </a:rPr>
              <a:t>; orang </a:t>
            </a:r>
            <a:r>
              <a:rPr lang="en-ID" sz="2000" dirty="0" err="1">
                <a:latin typeface="Calibri" panose="020F0502020204030204" pitchFamily="34" charset="0"/>
              </a:rPr>
              <a:t>dengan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maksud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jahat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dapat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menyalahgunakan</a:t>
            </a:r>
            <a:r>
              <a:rPr lang="en-ID" sz="2000" dirty="0">
                <a:latin typeface="Calibri" panose="020F0502020204030204" pitchFamily="34" charset="0"/>
              </a:rPr>
              <a:t> platform </a:t>
            </a:r>
            <a:r>
              <a:rPr lang="en-ID" sz="2000" dirty="0" err="1">
                <a:latin typeface="Calibri" panose="020F0502020204030204" pitchFamily="34" charset="0"/>
              </a:rPr>
              <a:t>ini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melakukan</a:t>
            </a:r>
            <a:r>
              <a:rPr lang="en-ID" sz="2000" dirty="0">
                <a:latin typeface="Calibri" panose="020F0502020204030204" pitchFamily="34" charset="0"/>
              </a:rPr>
              <a:t> cyberbullying.</a:t>
            </a:r>
          </a:p>
          <a:p>
            <a:r>
              <a:rPr lang="en-ID" sz="2000" dirty="0" err="1">
                <a:latin typeface="Calibri" panose="020F0502020204030204" pitchFamily="34" charset="0"/>
              </a:rPr>
              <a:t>Kegunaan</a:t>
            </a:r>
            <a:r>
              <a:rPr lang="en-ID" sz="2000" dirty="0">
                <a:latin typeface="Calibri" panose="020F0502020204030204" pitchFamily="34" charset="0"/>
              </a:rPr>
              <a:t>: </a:t>
            </a:r>
            <a:r>
              <a:rPr lang="en-ID" sz="2000" dirty="0" err="1">
                <a:latin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memata</a:t>
            </a:r>
            <a:r>
              <a:rPr lang="en-ID" sz="2000" dirty="0">
                <a:latin typeface="Calibri" panose="020F0502020204030204" pitchFamily="34" charset="0"/>
              </a:rPr>
              <a:t>-matai, </a:t>
            </a:r>
            <a:r>
              <a:rPr lang="en-ID" sz="2000" dirty="0" err="1">
                <a:latin typeface="Calibri" panose="020F0502020204030204" pitchFamily="34" charset="0"/>
              </a:rPr>
              <a:t>curhat</a:t>
            </a:r>
            <a:r>
              <a:rPr lang="en-ID" sz="2000" dirty="0">
                <a:latin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</a:rPr>
              <a:t>bergosip</a:t>
            </a:r>
            <a:r>
              <a:rPr lang="en-ID" sz="2000" dirty="0">
                <a:latin typeface="Calibri" panose="020F0502020204030204" pitchFamily="34" charset="0"/>
              </a:rPr>
              <a:t>, dan </a:t>
            </a:r>
            <a:r>
              <a:rPr lang="en-ID" sz="2000" dirty="0" err="1">
                <a:latin typeface="Calibri" panose="020F0502020204030204" pitchFamily="34" charset="0"/>
              </a:rPr>
              <a:t>terkadang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menggertak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secara</a:t>
            </a:r>
            <a:r>
              <a:rPr lang="en-ID" sz="2000" dirty="0">
                <a:latin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</a:rPr>
              <a:t>anonim</a:t>
            </a:r>
            <a:r>
              <a:rPr lang="en-ID" sz="2000" dirty="0">
                <a:latin typeface="Calibri" panose="020F0502020204030204" pitchFamily="34" charset="0"/>
              </a:rPr>
              <a:t>.</a:t>
            </a:r>
          </a:p>
          <a:p>
            <a:r>
              <a:rPr lang="en-ID" sz="2000" dirty="0" err="1">
                <a:latin typeface="Calibri" panose="020F0502020204030204" pitchFamily="34" charset="0"/>
              </a:rPr>
              <a:t>Contoh</a:t>
            </a:r>
            <a:r>
              <a:rPr lang="en-ID" sz="2000" dirty="0">
                <a:latin typeface="Calibri" panose="020F0502020204030204" pitchFamily="34" charset="0"/>
              </a:rPr>
              <a:t>: Whisper, Ask.fm, </a:t>
            </a:r>
            <a:r>
              <a:rPr lang="en-ID" sz="2000" dirty="0" err="1">
                <a:latin typeface="Calibri" panose="020F0502020204030204" pitchFamily="34" charset="0"/>
              </a:rPr>
              <a:t>AfPlatform</a:t>
            </a:r>
            <a:r>
              <a:rPr lang="en-ID" sz="2000" dirty="0">
                <a:latin typeface="Calibri" panose="020F0502020204030204" pitchFamily="34" charset="0"/>
              </a:rPr>
              <a:t>.</a:t>
            </a:r>
          </a:p>
          <a:p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336527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173F-B468-454A-AF1A-D4E6DB6E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579438"/>
          </a:xfrm>
        </p:spPr>
        <p:txBody>
          <a:bodyPr>
            <a:normAutofit fontScale="90000"/>
          </a:bodyPr>
          <a:lstStyle/>
          <a:p>
            <a:r>
              <a:rPr lang="en-ID" dirty="0"/>
              <a:t>Media </a:t>
            </a:r>
            <a:r>
              <a:rPr lang="en-ID" dirty="0" err="1"/>
              <a:t>sosial</a:t>
            </a:r>
            <a:r>
              <a:rPr lang="en-ID" dirty="0"/>
              <a:t> &amp; </a:t>
            </a:r>
            <a:r>
              <a:rPr lang="en-ID" dirty="0" err="1"/>
              <a:t>Kejahatan</a:t>
            </a:r>
            <a:r>
              <a:rPr lang="en-ID" dirty="0"/>
              <a:t> </a:t>
            </a:r>
            <a:r>
              <a:rPr lang="en-ID" dirty="0" err="1"/>
              <a:t>Siber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8F01A-3C2B-40FD-BE18-6E1D4F0A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44196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D" sz="2400" dirty="0">
                <a:latin typeface="Calibri" panose="020F0502020204030204" pitchFamily="34" charset="0"/>
              </a:rPr>
              <a:t>Di </a:t>
            </a:r>
            <a:r>
              <a:rPr lang="en-ID" sz="2400" dirty="0" err="1">
                <a:latin typeface="Calibri" panose="020F0502020204030204" pitchFamily="34" charset="0"/>
              </a:rPr>
              <a:t>sisi</a:t>
            </a:r>
            <a:r>
              <a:rPr lang="en-ID" sz="2400" dirty="0">
                <a:latin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</a:rPr>
              <a:t>positif</a:t>
            </a:r>
            <a:r>
              <a:rPr lang="en-ID" sz="2400" dirty="0">
                <a:latin typeface="Calibri" panose="020F0502020204030204" pitchFamily="34" charset="0"/>
              </a:rPr>
              <a:t>, </a:t>
            </a:r>
            <a:r>
              <a:rPr lang="en-ID" sz="2400" dirty="0" err="1">
                <a:latin typeface="Calibri" panose="020F0502020204030204" pitchFamily="34" charset="0"/>
              </a:rPr>
              <a:t>seseorang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dapat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menggunakan</a:t>
            </a:r>
            <a:r>
              <a:rPr lang="en-ID" sz="2400" dirty="0">
                <a:latin typeface="Calibri" panose="020F0502020204030204" pitchFamily="34" charset="0"/>
              </a:rPr>
              <a:t> platform media </a:t>
            </a:r>
            <a:r>
              <a:rPr lang="en-ID" sz="2400" dirty="0" err="1">
                <a:latin typeface="Calibri" panose="020F0502020204030204" pitchFamily="34" charset="0"/>
              </a:rPr>
              <a:t>sosial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bersosialisasi</a:t>
            </a:r>
            <a:r>
              <a:rPr lang="en-ID" sz="2400" dirty="0">
                <a:latin typeface="Calibri" panose="020F0502020204030204" pitchFamily="34" charset="0"/>
              </a:rPr>
              <a:t> dan </a:t>
            </a:r>
            <a:r>
              <a:rPr lang="en-ID" sz="2400" dirty="0" err="1">
                <a:latin typeface="Calibri" panose="020F0502020204030204" pitchFamily="34" charset="0"/>
              </a:rPr>
              <a:t>berkomunikasi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dengan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baik</a:t>
            </a:r>
            <a:r>
              <a:rPr lang="en-ID" sz="2400" dirty="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sz="2400" dirty="0" err="1">
                <a:latin typeface="Calibri" panose="020F0502020204030204" pitchFamily="34" charset="0"/>
              </a:rPr>
              <a:t>Namun</a:t>
            </a:r>
            <a:r>
              <a:rPr lang="en-ID" sz="2400" dirty="0">
                <a:latin typeface="Calibri" panose="020F0502020204030204" pitchFamily="34" charset="0"/>
              </a:rPr>
              <a:t>, </a:t>
            </a:r>
            <a:r>
              <a:rPr lang="en-ID" sz="2400" dirty="0" err="1">
                <a:latin typeface="Calibri" panose="020F0502020204030204" pitchFamily="34" charset="0"/>
              </a:rPr>
              <a:t>sifat</a:t>
            </a:r>
            <a:r>
              <a:rPr lang="en-ID" sz="2400" dirty="0">
                <a:latin typeface="Calibri" panose="020F0502020204030204" pitchFamily="34" charset="0"/>
              </a:rPr>
              <a:t> platform </a:t>
            </a:r>
            <a:r>
              <a:rPr lang="en-ID" sz="2400" dirty="0" err="1">
                <a:latin typeface="Calibri" panose="020F0502020204030204" pitchFamily="34" charset="0"/>
              </a:rPr>
              <a:t>jejaring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sosial</a:t>
            </a:r>
            <a:r>
              <a:rPr lang="en-ID" sz="2400" dirty="0">
                <a:latin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</a:rPr>
              <a:t>anonim</a:t>
            </a:r>
            <a:r>
              <a:rPr lang="en-ID" sz="2400" dirty="0">
                <a:latin typeface="Calibri" panose="020F0502020204030204" pitchFamily="34" charset="0"/>
              </a:rPr>
              <a:t> dan </a:t>
            </a:r>
            <a:r>
              <a:rPr lang="en-ID" sz="2400" dirty="0" err="1">
                <a:latin typeface="Calibri" panose="020F0502020204030204" pitchFamily="34" charset="0"/>
              </a:rPr>
              <a:t>beragam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dapat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digunakan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aktivitas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tidak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etis</a:t>
            </a:r>
            <a:r>
              <a:rPr lang="en-ID" sz="2400" dirty="0">
                <a:latin typeface="Calibri" panose="020F0502020204030204" pitchFamily="34" charset="0"/>
              </a:rPr>
              <a:t>. </a:t>
            </a:r>
            <a:r>
              <a:rPr lang="en-ID" sz="2400" dirty="0" err="1">
                <a:latin typeface="Calibri" panose="020F0502020204030204" pitchFamily="34" charset="0"/>
              </a:rPr>
              <a:t>Profil</a:t>
            </a:r>
            <a:r>
              <a:rPr lang="en-ID" sz="2400" dirty="0">
                <a:latin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</a:rPr>
              <a:t>tampak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tidak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bersalah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seringkali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dapat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menjadi</a:t>
            </a:r>
            <a:r>
              <a:rPr lang="en-ID" sz="2400" dirty="0">
                <a:latin typeface="Calibri" panose="020F0502020204030204" pitchFamily="34" charset="0"/>
              </a:rPr>
              <a:t> topeng </a:t>
            </a:r>
            <a:r>
              <a:rPr lang="en-ID" sz="2400" dirty="0" err="1">
                <a:latin typeface="Calibri" panose="020F0502020204030204" pitchFamily="34" charset="0"/>
              </a:rPr>
              <a:t>bagi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penipu</a:t>
            </a:r>
            <a:r>
              <a:rPr lang="en-ID" sz="2400" dirty="0">
                <a:latin typeface="Calibri" panose="020F0502020204030204" pitchFamily="34" charset="0"/>
              </a:rPr>
              <a:t>, phisher, predator </a:t>
            </a:r>
            <a:r>
              <a:rPr lang="en-ID" sz="2400" dirty="0" err="1">
                <a:latin typeface="Calibri" panose="020F0502020204030204" pitchFamily="34" charset="0"/>
              </a:rPr>
              <a:t>anak</a:t>
            </a:r>
            <a:r>
              <a:rPr lang="en-ID" sz="2400" dirty="0">
                <a:latin typeface="Calibri" panose="020F0502020204030204" pitchFamily="34" charset="0"/>
              </a:rPr>
              <a:t>, </a:t>
            </a:r>
            <a:r>
              <a:rPr lang="en-ID" sz="2400" dirty="0" err="1">
                <a:latin typeface="Calibri" panose="020F0502020204030204" pitchFamily="34" charset="0"/>
              </a:rPr>
              <a:t>leecher</a:t>
            </a:r>
            <a:r>
              <a:rPr lang="en-ID" sz="2400" dirty="0">
                <a:latin typeface="Calibri" panose="020F0502020204030204" pitchFamily="34" charset="0"/>
              </a:rPr>
              <a:t>, dan </a:t>
            </a:r>
            <a:r>
              <a:rPr lang="en-ID" sz="2400" dirty="0" err="1">
                <a:latin typeface="Calibri" panose="020F0502020204030204" pitchFamily="34" charset="0"/>
              </a:rPr>
              <a:t>penjahat</a:t>
            </a:r>
            <a:r>
              <a:rPr lang="en-ID" sz="2400" dirty="0">
                <a:latin typeface="Calibri" panose="020F0502020204030204" pitchFamily="34" charset="0"/>
              </a:rPr>
              <a:t> dunia maya </a:t>
            </a:r>
            <a:r>
              <a:rPr lang="en-ID" sz="2400" dirty="0" err="1">
                <a:latin typeface="Calibri" panose="020F0502020204030204" pitchFamily="34" charset="0"/>
              </a:rPr>
              <a:t>lainnya</a:t>
            </a:r>
            <a:r>
              <a:rPr lang="en-ID" sz="2400" dirty="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sz="2400" dirty="0" err="1">
                <a:latin typeface="Calibri" panose="020F0502020204030204" pitchFamily="34" charset="0"/>
              </a:rPr>
              <a:t>Terlepas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dari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kebijakan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ketat</a:t>
            </a:r>
            <a:r>
              <a:rPr lang="en-ID" sz="2400" dirty="0">
                <a:latin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</a:rPr>
              <a:t>diberlakukan</a:t>
            </a:r>
            <a:r>
              <a:rPr lang="en-ID" sz="2400" dirty="0">
                <a:latin typeface="Calibri" panose="020F0502020204030204" pitchFamily="34" charset="0"/>
              </a:rPr>
              <a:t> oleh platform media </a:t>
            </a:r>
            <a:r>
              <a:rPr lang="en-ID" sz="2400" dirty="0" err="1">
                <a:latin typeface="Calibri" panose="020F0502020204030204" pitchFamily="34" charset="0"/>
              </a:rPr>
              <a:t>sosial</a:t>
            </a:r>
            <a:r>
              <a:rPr lang="en-ID" sz="2400" dirty="0">
                <a:latin typeface="Calibri" panose="020F0502020204030204" pitchFamily="34" charset="0"/>
              </a:rPr>
              <a:t>, </a:t>
            </a:r>
            <a:r>
              <a:rPr lang="en-ID" sz="2400" dirty="0" err="1">
                <a:latin typeface="Calibri" panose="020F0502020204030204" pitchFamily="34" charset="0"/>
              </a:rPr>
              <a:t>ada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sekitar</a:t>
            </a:r>
            <a:r>
              <a:rPr lang="en-ID" sz="2400" dirty="0">
                <a:latin typeface="Calibri" panose="020F0502020204030204" pitchFamily="34" charset="0"/>
              </a:rPr>
              <a:t> 270 </a:t>
            </a:r>
            <a:r>
              <a:rPr lang="en-ID" sz="2400" dirty="0" err="1">
                <a:latin typeface="Calibri" panose="020F0502020204030204" pitchFamily="34" charset="0"/>
              </a:rPr>
              <a:t>juta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profil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palsu</a:t>
            </a:r>
            <a:r>
              <a:rPr lang="en-ID" sz="2400" dirty="0">
                <a:latin typeface="Calibri" panose="020F0502020204030204" pitchFamily="34" charset="0"/>
              </a:rPr>
              <a:t> di Facebook!!!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sz="2400" dirty="0" err="1">
                <a:latin typeface="Calibri" panose="020F0502020204030204" pitchFamily="34" charset="0"/>
              </a:rPr>
              <a:t>Banyaknya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informasi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pribadi</a:t>
            </a:r>
            <a:r>
              <a:rPr lang="en-ID" sz="2400" dirty="0">
                <a:latin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</a:rPr>
              <a:t>tersedia</a:t>
            </a:r>
            <a:r>
              <a:rPr lang="en-ID" sz="2400" dirty="0">
                <a:latin typeface="Calibri" panose="020F0502020204030204" pitchFamily="34" charset="0"/>
              </a:rPr>
              <a:t> di platform </a:t>
            </a:r>
            <a:r>
              <a:rPr lang="en-ID" sz="2400" dirty="0" err="1">
                <a:latin typeface="Calibri" panose="020F0502020204030204" pitchFamily="34" charset="0"/>
              </a:rPr>
              <a:t>jejaring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sosial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dapat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disalahgunakan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aktivitas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jahat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seperti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penguntitan</a:t>
            </a:r>
            <a:r>
              <a:rPr lang="en-ID" sz="2400" dirty="0">
                <a:latin typeface="Calibri" panose="020F0502020204030204" pitchFamily="34" charset="0"/>
              </a:rPr>
              <a:t>, </a:t>
            </a:r>
            <a:r>
              <a:rPr lang="en-ID" sz="2400" dirty="0" err="1">
                <a:latin typeface="Calibri" panose="020F0502020204030204" pitchFamily="34" charset="0"/>
              </a:rPr>
              <a:t>intimidasi</a:t>
            </a:r>
            <a:r>
              <a:rPr lang="en-ID" sz="2400" dirty="0">
                <a:latin typeface="Calibri" panose="020F0502020204030204" pitchFamily="34" charset="0"/>
              </a:rPr>
              <a:t>, </a:t>
            </a:r>
            <a:r>
              <a:rPr lang="en-ID" sz="2400" dirty="0" err="1">
                <a:latin typeface="Calibri" panose="020F0502020204030204" pitchFamily="34" charset="0"/>
              </a:rPr>
              <a:t>pencemaran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nama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baik</a:t>
            </a:r>
            <a:r>
              <a:rPr lang="en-ID" sz="2400" dirty="0">
                <a:latin typeface="Calibri" panose="020F0502020204030204" pitchFamily="34" charset="0"/>
              </a:rPr>
              <a:t>, </a:t>
            </a:r>
            <a:r>
              <a:rPr lang="en-ID" sz="2400" dirty="0" err="1">
                <a:latin typeface="Calibri" panose="020F0502020204030204" pitchFamily="34" charset="0"/>
              </a:rPr>
              <a:t>peredaran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materi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ilegal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atau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</a:rPr>
              <a:t>pornografi</a:t>
            </a:r>
            <a:r>
              <a:rPr lang="en-ID" sz="2400" dirty="0">
                <a:latin typeface="Calibri" panose="020F0502020204030204" pitchFamily="34" charset="0"/>
              </a:rPr>
              <a:t>, </a:t>
            </a:r>
            <a:r>
              <a:rPr lang="en-ID" sz="2400" dirty="0" err="1">
                <a:latin typeface="Calibri" panose="020F0502020204030204" pitchFamily="34" charset="0"/>
              </a:rPr>
              <a:t>dll</a:t>
            </a:r>
            <a:r>
              <a:rPr lang="en-ID" sz="2400" dirty="0">
                <a:latin typeface="Calibri" panose="020F0502020204030204" pitchFamily="34" charset="0"/>
              </a:rPr>
              <a:t>.</a:t>
            </a:r>
          </a:p>
          <a:p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266201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3934-3B83-48AF-BBDD-907244D7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964726"/>
            <a:ext cx="7290054" cy="1124712"/>
          </a:xfrm>
        </p:spPr>
        <p:txBody>
          <a:bodyPr/>
          <a:lstStyle/>
          <a:p>
            <a:r>
              <a:rPr lang="en-US" dirty="0" err="1"/>
              <a:t>Kejahatan</a:t>
            </a:r>
            <a:r>
              <a:rPr lang="en-US" dirty="0"/>
              <a:t> di media </a:t>
            </a:r>
            <a:r>
              <a:rPr lang="en-US" dirty="0" err="1"/>
              <a:t>sosial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120D-B3A7-4E88-B168-7993DADC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32011"/>
            <a:ext cx="8375904" cy="462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600" b="1" dirty="0">
                <a:latin typeface="Calibri" panose="020F0502020204030204" pitchFamily="34" charset="0"/>
              </a:rPr>
              <a:t>1. </a:t>
            </a:r>
            <a:r>
              <a:rPr lang="en-ID" sz="1600" b="1" dirty="0" err="1">
                <a:latin typeface="Calibri" panose="020F0502020204030204" pitchFamily="34" charset="0"/>
              </a:rPr>
              <a:t>Peretasan</a:t>
            </a:r>
            <a:r>
              <a:rPr lang="en-ID" sz="1600" b="1" dirty="0">
                <a:latin typeface="Calibri" panose="020F0502020204030204" pitchFamily="34" charset="0"/>
              </a:rPr>
              <a:t> (Hacking)</a:t>
            </a:r>
          </a:p>
          <a:p>
            <a:r>
              <a:rPr lang="en-ID" sz="1600" dirty="0" err="1">
                <a:latin typeface="Calibri" panose="020F0502020204030204" pitchFamily="34" charset="0"/>
              </a:rPr>
              <a:t>Pembobolan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akun</a:t>
            </a:r>
            <a:r>
              <a:rPr lang="en-ID" sz="1600" dirty="0">
                <a:latin typeface="Calibri" panose="020F0502020204030204" pitchFamily="34" charset="0"/>
              </a:rPr>
              <a:t> dan </a:t>
            </a:r>
            <a:r>
              <a:rPr lang="en-ID" sz="1600" dirty="0" err="1">
                <a:latin typeface="Calibri" panose="020F0502020204030204" pitchFamily="34" charset="0"/>
              </a:rPr>
              <a:t>pengambilan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kendali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penuh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atas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akun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tersebut</a:t>
            </a:r>
            <a:r>
              <a:rPr lang="en-ID" sz="1600" dirty="0">
                <a:latin typeface="Calibri" panose="020F0502020204030204" pitchFamily="34" charset="0"/>
              </a:rPr>
              <a:t>. Facebook </a:t>
            </a:r>
            <a:r>
              <a:rPr lang="en-ID" sz="1600" dirty="0" err="1">
                <a:latin typeface="Calibri" panose="020F0502020204030204" pitchFamily="34" charset="0"/>
              </a:rPr>
              <a:t>adalah</a:t>
            </a:r>
            <a:r>
              <a:rPr lang="en-ID" sz="1600" dirty="0">
                <a:latin typeface="Calibri" panose="020F0502020204030204" pitchFamily="34" charset="0"/>
              </a:rPr>
              <a:t> situs </a:t>
            </a:r>
            <a:r>
              <a:rPr lang="en-ID" sz="1600" dirty="0" err="1">
                <a:latin typeface="Calibri" panose="020F0502020204030204" pitchFamily="34" charset="0"/>
              </a:rPr>
              <a:t>jejaring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sosial</a:t>
            </a:r>
            <a:r>
              <a:rPr lang="en-ID" sz="1600" dirty="0">
                <a:latin typeface="Calibri" panose="020F0502020204030204" pitchFamily="34" charset="0"/>
              </a:rPr>
              <a:t> yang paling </a:t>
            </a:r>
            <a:r>
              <a:rPr lang="en-ID" sz="1600" dirty="0" err="1">
                <a:latin typeface="Calibri" panose="020F0502020204030204" pitchFamily="34" charset="0"/>
              </a:rPr>
              <a:t>banyak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diretas</a:t>
            </a:r>
            <a:r>
              <a:rPr lang="en-ID" sz="1600" dirty="0">
                <a:latin typeface="Calibri" panose="020F0502020204030204" pitchFamily="34" charset="0"/>
              </a:rPr>
              <a:t>.</a:t>
            </a:r>
          </a:p>
          <a:p>
            <a:r>
              <a:rPr lang="en-ID" sz="1600" dirty="0" err="1">
                <a:latin typeface="Calibri" panose="020F0502020204030204" pitchFamily="34" charset="0"/>
              </a:rPr>
              <a:t>Peretasan</a:t>
            </a:r>
            <a:r>
              <a:rPr lang="en-ID" sz="1600" dirty="0">
                <a:latin typeface="Calibri" panose="020F0502020204030204" pitchFamily="34" charset="0"/>
              </a:rPr>
              <a:t> media </a:t>
            </a:r>
            <a:r>
              <a:rPr lang="en-ID" sz="1600" dirty="0" err="1">
                <a:latin typeface="Calibri" panose="020F0502020204030204" pitchFamily="34" charset="0"/>
              </a:rPr>
              <a:t>sosial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biasanya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terjadi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ketika</a:t>
            </a:r>
            <a:r>
              <a:rPr lang="en-ID" sz="1600" dirty="0">
                <a:latin typeface="Calibri" panose="020F05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D" sz="1400" dirty="0" err="1">
                <a:latin typeface="Calibri" panose="020F0502020204030204" pitchFamily="34" charset="0"/>
              </a:rPr>
              <a:t>Seseorang</a:t>
            </a:r>
            <a:r>
              <a:rPr lang="en-ID" sz="1400" dirty="0">
                <a:latin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</a:rPr>
              <a:t>tidak</a:t>
            </a:r>
            <a:r>
              <a:rPr lang="en-ID" sz="1400" dirty="0">
                <a:latin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</a:rPr>
              <a:t>keluar</a:t>
            </a:r>
            <a:r>
              <a:rPr lang="en-ID" sz="1400" dirty="0">
                <a:latin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</a:rPr>
              <a:t>dari</a:t>
            </a:r>
            <a:r>
              <a:rPr lang="en-ID" sz="1400" dirty="0">
                <a:latin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</a:rPr>
              <a:t>akun</a:t>
            </a:r>
            <a:r>
              <a:rPr lang="en-ID" sz="1400" dirty="0">
                <a:latin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</a:rPr>
              <a:t>terutama</a:t>
            </a:r>
            <a:r>
              <a:rPr lang="en-ID" sz="1400" dirty="0">
                <a:latin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</a:rPr>
              <a:t>saat</a:t>
            </a:r>
            <a:r>
              <a:rPr lang="en-ID" sz="1400" dirty="0">
                <a:latin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</a:rPr>
              <a:t>menggunakan</a:t>
            </a:r>
            <a:r>
              <a:rPr lang="en-ID" sz="1400" dirty="0">
                <a:latin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</a:rPr>
              <a:t>komputer</a:t>
            </a:r>
            <a:r>
              <a:rPr lang="en-ID" sz="1400" dirty="0">
                <a:latin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</a:rPr>
              <a:t>umum</a:t>
            </a:r>
            <a:r>
              <a:rPr lang="en-ID" sz="1400" dirty="0">
                <a:latin typeface="Calibri" panose="020F050202020403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D" sz="1400" dirty="0" err="1">
                <a:latin typeface="Calibri" panose="020F0502020204030204" pitchFamily="34" charset="0"/>
              </a:rPr>
              <a:t>Berbagi</a:t>
            </a:r>
            <a:r>
              <a:rPr lang="en-ID" sz="1400" dirty="0">
                <a:latin typeface="Calibri" panose="020F0502020204030204" pitchFamily="34" charset="0"/>
              </a:rPr>
              <a:t> kata </a:t>
            </a:r>
            <a:r>
              <a:rPr lang="en-ID" sz="1400" dirty="0" err="1">
                <a:latin typeface="Calibri" panose="020F0502020204030204" pitchFamily="34" charset="0"/>
              </a:rPr>
              <a:t>sandi</a:t>
            </a:r>
            <a:r>
              <a:rPr lang="en-ID" sz="1400" dirty="0">
                <a:latin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</a:rPr>
              <a:t> orang </a:t>
            </a:r>
            <a:r>
              <a:rPr lang="en-ID" sz="1400" dirty="0" err="1">
                <a:latin typeface="Calibri" panose="020F0502020204030204" pitchFamily="34" charset="0"/>
              </a:rPr>
              <a:t>asing</a:t>
            </a:r>
            <a:r>
              <a:rPr lang="en-ID" sz="1400" dirty="0">
                <a:latin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</a:rPr>
              <a:t>baik</a:t>
            </a:r>
            <a:r>
              <a:rPr lang="en-ID" sz="1400" dirty="0">
                <a:latin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</a:rPr>
              <a:t>secara</a:t>
            </a:r>
            <a:r>
              <a:rPr lang="en-ID" sz="1400" dirty="0">
                <a:latin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</a:rPr>
              <a:t>tidak</a:t>
            </a:r>
            <a:r>
              <a:rPr lang="en-ID" sz="1400" dirty="0">
                <a:latin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</a:rPr>
              <a:t>sengaja</a:t>
            </a:r>
            <a:r>
              <a:rPr lang="en-ID" sz="1400" dirty="0">
                <a:latin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</a:rPr>
              <a:t>atau</a:t>
            </a:r>
            <a:r>
              <a:rPr lang="en-ID" sz="1400" dirty="0">
                <a:latin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</a:rPr>
              <a:t>sebagai</a:t>
            </a:r>
            <a:r>
              <a:rPr lang="en-ID" sz="1400" dirty="0">
                <a:latin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</a:rPr>
              <a:t>akibat</a:t>
            </a:r>
            <a:r>
              <a:rPr lang="en-ID" sz="1400" dirty="0">
                <a:latin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</a:rPr>
              <a:t>dari</a:t>
            </a:r>
            <a:r>
              <a:rPr lang="en-ID" sz="1400" dirty="0">
                <a:latin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</a:rPr>
              <a:t>rekayasa</a:t>
            </a:r>
            <a:r>
              <a:rPr lang="en-ID" sz="1400" dirty="0">
                <a:latin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</a:rPr>
              <a:t>sosial</a:t>
            </a:r>
            <a:r>
              <a:rPr lang="en-ID" sz="1400" dirty="0">
                <a:latin typeface="Calibri" panose="020F0502020204030204" pitchFamily="34" charset="0"/>
              </a:rPr>
              <a:t> 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D" sz="1400" dirty="0" err="1">
                <a:latin typeface="Calibri" panose="020F0502020204030204" pitchFamily="34" charset="0"/>
              </a:rPr>
              <a:t>Menggunakan</a:t>
            </a:r>
            <a:r>
              <a:rPr lang="en-ID" sz="1400" dirty="0">
                <a:latin typeface="Calibri" panose="020F0502020204030204" pitchFamily="34" charset="0"/>
              </a:rPr>
              <a:t> kata </a:t>
            </a:r>
            <a:r>
              <a:rPr lang="en-ID" sz="1400" dirty="0" err="1">
                <a:latin typeface="Calibri" panose="020F0502020204030204" pitchFamily="34" charset="0"/>
              </a:rPr>
              <a:t>sandi</a:t>
            </a:r>
            <a:r>
              <a:rPr lang="en-ID" sz="1400" dirty="0">
                <a:latin typeface="Calibri" panose="020F0502020204030204" pitchFamily="34" charset="0"/>
              </a:rPr>
              <a:t> yang </a:t>
            </a:r>
            <a:r>
              <a:rPr lang="en-ID" sz="1400" dirty="0" err="1">
                <a:latin typeface="Calibri" panose="020F0502020204030204" pitchFamily="34" charset="0"/>
              </a:rPr>
              <a:t>mudah</a:t>
            </a:r>
            <a:r>
              <a:rPr lang="en-ID" sz="1400" dirty="0">
                <a:latin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</a:rPr>
              <a:t>diprediksi</a:t>
            </a:r>
            <a:r>
              <a:rPr lang="en-ID" sz="1400" dirty="0">
                <a:latin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</a:rPr>
              <a:t>atau</a:t>
            </a:r>
            <a:r>
              <a:rPr lang="en-ID" sz="1400" dirty="0">
                <a:latin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</a:rPr>
              <a:t>sama</a:t>
            </a:r>
            <a:r>
              <a:rPr lang="en-ID" sz="1400" dirty="0">
                <a:latin typeface="Calibri" panose="020F0502020204030204" pitchFamily="34" charset="0"/>
              </a:rPr>
              <a:t> di </a:t>
            </a:r>
            <a:r>
              <a:rPr lang="en-ID" sz="1400" dirty="0" err="1">
                <a:latin typeface="Calibri" panose="020F0502020204030204" pitchFamily="34" charset="0"/>
              </a:rPr>
              <a:t>berbagai</a:t>
            </a:r>
            <a:r>
              <a:rPr lang="en-ID" sz="1400" dirty="0">
                <a:latin typeface="Calibri" panose="020F0502020204030204" pitchFamily="34" charset="0"/>
              </a:rPr>
              <a:t> platform.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D" sz="1400" dirty="0" err="1">
                <a:latin typeface="Calibri" panose="020F0502020204030204" pitchFamily="34" charset="0"/>
              </a:rPr>
              <a:t>Meretas</a:t>
            </a:r>
            <a:r>
              <a:rPr lang="en-ID" sz="1400" dirty="0">
                <a:latin typeface="Calibri" panose="020F0502020204030204" pitchFamily="34" charset="0"/>
              </a:rPr>
              <a:t> ID email login </a:t>
            </a:r>
            <a:r>
              <a:rPr lang="en-ID" sz="1400" dirty="0" err="1">
                <a:latin typeface="Calibri" panose="020F0502020204030204" pitchFamily="34" charset="0"/>
              </a:rPr>
              <a:t>seseorang</a:t>
            </a:r>
            <a:r>
              <a:rPr lang="en-ID" sz="1400" dirty="0">
                <a:latin typeface="Calibri" panose="020F0502020204030204" pitchFamily="34" charset="0"/>
              </a:rPr>
              <a:t> .</a:t>
            </a:r>
          </a:p>
          <a:p>
            <a:pPr marL="0" indent="0">
              <a:buNone/>
            </a:pPr>
            <a:r>
              <a:rPr lang="en-ID" sz="1600" b="1" dirty="0">
                <a:latin typeface="Calibri" panose="020F0502020204030204" pitchFamily="34" charset="0"/>
              </a:rPr>
              <a:t>2. </a:t>
            </a:r>
            <a:r>
              <a:rPr lang="en-ID" sz="1600" b="1" dirty="0" err="1">
                <a:latin typeface="Calibri" panose="020F0502020204030204" pitchFamily="34" charset="0"/>
              </a:rPr>
              <a:t>Foto</a:t>
            </a:r>
            <a:r>
              <a:rPr lang="en-ID" sz="1600" b="1" dirty="0">
                <a:latin typeface="Calibri" panose="020F0502020204030204" pitchFamily="34" charset="0"/>
              </a:rPr>
              <a:t> Morphing</a:t>
            </a:r>
          </a:p>
          <a:p>
            <a:r>
              <a:rPr lang="en-ID" sz="1600" dirty="0">
                <a:latin typeface="Calibri" panose="020F0502020204030204" pitchFamily="34" charset="0"/>
              </a:rPr>
              <a:t>Photo morphing </a:t>
            </a:r>
            <a:r>
              <a:rPr lang="en-ID" sz="1600" dirty="0" err="1">
                <a:latin typeface="Calibri" panose="020F0502020204030204" pitchFamily="34" charset="0"/>
              </a:rPr>
              <a:t>adalah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mengedit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untuk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mengubah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gambar</a:t>
            </a:r>
            <a:r>
              <a:rPr lang="en-ID" sz="1600" dirty="0">
                <a:latin typeface="Calibri" panose="020F0502020204030204" pitchFamily="34" charset="0"/>
              </a:rPr>
              <a:t>/</a:t>
            </a:r>
            <a:r>
              <a:rPr lang="en-ID" sz="1600" dirty="0" err="1">
                <a:latin typeface="Calibri" panose="020F0502020204030204" pitchFamily="34" charset="0"/>
              </a:rPr>
              <a:t>bentuk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menjadi</a:t>
            </a:r>
            <a:r>
              <a:rPr lang="en-ID" sz="1600" dirty="0">
                <a:latin typeface="Calibri" panose="020F0502020204030204" pitchFamily="34" charset="0"/>
              </a:rPr>
              <a:t> lain </a:t>
            </a:r>
            <a:r>
              <a:rPr lang="en-ID" sz="1600" dirty="0" err="1">
                <a:latin typeface="Calibri" panose="020F0502020204030204" pitchFamily="34" charset="0"/>
              </a:rPr>
              <a:t>tanpa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banyak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kesulitan</a:t>
            </a:r>
            <a:r>
              <a:rPr lang="en-ID" sz="1600" dirty="0">
                <a:latin typeface="Calibri" panose="020F0502020204030204" pitchFamily="34" charset="0"/>
              </a:rPr>
              <a:t>. Data yang </a:t>
            </a:r>
            <a:r>
              <a:rPr lang="en-ID" sz="1600" dirty="0" err="1">
                <a:latin typeface="Calibri" panose="020F0502020204030204" pitchFamily="34" charset="0"/>
              </a:rPr>
              <a:t>tersedia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menunjukkan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bahwa</a:t>
            </a:r>
            <a:r>
              <a:rPr lang="en-ID" sz="1600" dirty="0">
                <a:latin typeface="Calibri" panose="020F0502020204030204" pitchFamily="34" charset="0"/>
              </a:rPr>
              <a:t> orang-orang </a:t>
            </a:r>
            <a:r>
              <a:rPr lang="en-ID" sz="1600" dirty="0" err="1">
                <a:latin typeface="Calibri" panose="020F0502020204030204" pitchFamily="34" charset="0"/>
              </a:rPr>
              <a:t>membagikan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hampir</a:t>
            </a:r>
            <a:r>
              <a:rPr lang="en-ID" sz="1600" dirty="0">
                <a:latin typeface="Calibri" panose="020F0502020204030204" pitchFamily="34" charset="0"/>
              </a:rPr>
              <a:t> 3,2 </a:t>
            </a:r>
            <a:r>
              <a:rPr lang="en-ID" sz="1600" dirty="0" err="1">
                <a:latin typeface="Calibri" panose="020F0502020204030204" pitchFamily="34" charset="0"/>
              </a:rPr>
              <a:t>miliar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gambar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setiap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hari</a:t>
            </a:r>
            <a:r>
              <a:rPr lang="en-ID" sz="1600" dirty="0">
                <a:latin typeface="Calibri" panose="020F0502020204030204" pitchFamily="34" charset="0"/>
              </a:rPr>
              <a:t> di platform media </a:t>
            </a:r>
            <a:r>
              <a:rPr lang="en-ID" sz="1600" dirty="0" err="1">
                <a:latin typeface="Calibri" panose="020F0502020204030204" pitchFamily="34" charset="0"/>
              </a:rPr>
              <a:t>sosial</a:t>
            </a:r>
            <a:r>
              <a:rPr lang="en-ID" sz="1600" dirty="0">
                <a:latin typeface="Calibri" panose="020F0502020204030204" pitchFamily="34" charset="0"/>
              </a:rPr>
              <a:t>. </a:t>
            </a:r>
            <a:r>
              <a:rPr lang="en-ID" sz="1600" dirty="0" err="1">
                <a:latin typeface="Calibri" panose="020F0502020204030204" pitchFamily="34" charset="0"/>
              </a:rPr>
              <a:t>Ketersediaan</a:t>
            </a:r>
            <a:r>
              <a:rPr lang="en-ID" sz="1600" dirty="0">
                <a:latin typeface="Calibri" panose="020F0502020204030204" pitchFamily="34" charset="0"/>
              </a:rPr>
              <a:t> media yang </a:t>
            </a:r>
            <a:r>
              <a:rPr lang="en-ID" sz="1600" dirty="0" err="1">
                <a:latin typeface="Calibri" panose="020F0502020204030204" pitchFamily="34" charset="0"/>
              </a:rPr>
              <a:t>tersebar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luas</a:t>
            </a:r>
            <a:r>
              <a:rPr lang="en-ID" sz="1600" dirty="0">
                <a:latin typeface="Calibri" panose="020F0502020204030204" pitchFamily="34" charset="0"/>
              </a:rPr>
              <a:t> di platform </a:t>
            </a:r>
            <a:r>
              <a:rPr lang="en-ID" sz="1600" dirty="0" err="1">
                <a:latin typeface="Calibri" panose="020F0502020204030204" pitchFamily="34" charset="0"/>
              </a:rPr>
              <a:t>jejaring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sosial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menjadikannya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mudah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bagi</a:t>
            </a:r>
            <a:r>
              <a:rPr lang="en-ID" sz="1600" dirty="0">
                <a:latin typeface="Calibri" panose="020F0502020204030204" pitchFamily="34" charset="0"/>
              </a:rPr>
              <a:t> para </a:t>
            </a:r>
            <a:r>
              <a:rPr lang="en-ID" sz="1600" dirty="0" err="1">
                <a:latin typeface="Calibri" panose="020F0502020204030204" pitchFamily="34" charset="0"/>
              </a:rPr>
              <a:t>penjahat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untuk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mengunduh</a:t>
            </a:r>
            <a:r>
              <a:rPr lang="en-ID" sz="1600" dirty="0">
                <a:latin typeface="Calibri" panose="020F0502020204030204" pitchFamily="34" charset="0"/>
              </a:rPr>
              <a:t> dan </a:t>
            </a:r>
            <a:r>
              <a:rPr lang="en-ID" sz="1600" dirty="0" err="1">
                <a:latin typeface="Calibri" panose="020F0502020204030204" pitchFamily="34" charset="0"/>
              </a:rPr>
              <a:t>menyalahgunakannya</a:t>
            </a:r>
            <a:r>
              <a:rPr lang="en-ID" sz="1600" dirty="0">
                <a:latin typeface="Calibri" panose="020F0502020204030204" pitchFamily="34" charset="0"/>
              </a:rPr>
              <a:t>.</a:t>
            </a:r>
          </a:p>
          <a:p>
            <a:r>
              <a:rPr lang="en-ID" sz="1600" dirty="0">
                <a:latin typeface="Calibri" panose="020F0502020204030204" pitchFamily="34" charset="0"/>
              </a:rPr>
              <a:t>Orang </a:t>
            </a:r>
            <a:r>
              <a:rPr lang="en-ID" sz="1600" dirty="0" err="1">
                <a:latin typeface="Calibri" panose="020F0502020204030204" pitchFamily="34" charset="0"/>
              </a:rPr>
              <a:t>jahat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mengubah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gambar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tokoh-tokoh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populer</a:t>
            </a:r>
            <a:r>
              <a:rPr lang="en-ID" sz="1600" dirty="0">
                <a:latin typeface="Calibri" panose="020F0502020204030204" pitchFamily="34" charset="0"/>
              </a:rPr>
              <a:t> dan </a:t>
            </a:r>
            <a:r>
              <a:rPr lang="en-ID" sz="1600" dirty="0" err="1">
                <a:latin typeface="Calibri" panose="020F0502020204030204" pitchFamily="34" charset="0"/>
              </a:rPr>
              <a:t>mengunggahnya</a:t>
            </a:r>
            <a:r>
              <a:rPr lang="en-ID" sz="1600" dirty="0">
                <a:latin typeface="Calibri" panose="020F0502020204030204" pitchFamily="34" charset="0"/>
              </a:rPr>
              <a:t> di situs web </a:t>
            </a:r>
            <a:r>
              <a:rPr lang="en-ID" sz="1600" dirty="0" err="1">
                <a:latin typeface="Calibri" panose="020F0502020204030204" pitchFamily="34" charset="0"/>
              </a:rPr>
              <a:t>dewasa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atau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menggunakannya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untuk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memeras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mereka</a:t>
            </a:r>
            <a:r>
              <a:rPr lang="en-ID" sz="1600" dirty="0">
                <a:latin typeface="Calibri" panose="020F0502020204030204" pitchFamily="34" charset="0"/>
              </a:rPr>
              <a:t> demi </a:t>
            </a:r>
            <a:r>
              <a:rPr lang="en-ID" sz="1600" dirty="0" err="1">
                <a:latin typeface="Calibri" panose="020F0502020204030204" pitchFamily="34" charset="0"/>
              </a:rPr>
              <a:t>kepentingan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seksual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atau</a:t>
            </a:r>
            <a:r>
              <a:rPr lang="en-ID" sz="1600" dirty="0">
                <a:latin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</a:rPr>
              <a:t>finansial</a:t>
            </a:r>
            <a:r>
              <a:rPr lang="en-ID" sz="1600" dirty="0">
                <a:latin typeface="Calibri" panose="020F0502020204030204" pitchFamily="34" charset="0"/>
              </a:rPr>
              <a:t>.</a:t>
            </a:r>
          </a:p>
          <a:p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133007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2230</Words>
  <Application>Microsoft Office PowerPoint</Application>
  <PresentationFormat>On-screen Show (4:3)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Brush Script Std</vt:lpstr>
      <vt:lpstr>Calibri</vt:lpstr>
      <vt:lpstr>Courier New</vt:lpstr>
      <vt:lpstr>NimbusRomNo9L-Regu</vt:lpstr>
      <vt:lpstr>Symbol</vt:lpstr>
      <vt:lpstr>Times New Roman</vt:lpstr>
      <vt:lpstr>Verdana</vt:lpstr>
      <vt:lpstr>Wingdings</vt:lpstr>
      <vt:lpstr>Office Theme</vt:lpstr>
      <vt:lpstr>Forensik Digital</vt:lpstr>
      <vt:lpstr>PENDAHULUAN</vt:lpstr>
      <vt:lpstr> Apa itu Media Sosial </vt:lpstr>
      <vt:lpstr>Klasifikasi platform media sosial berdasarkan tujuan penggunaan </vt:lpstr>
      <vt:lpstr>PowerPoint Presentation</vt:lpstr>
      <vt:lpstr>PowerPoint Presentation</vt:lpstr>
      <vt:lpstr>PowerPoint Presentation</vt:lpstr>
      <vt:lpstr>Media sosial &amp; Kejahatan Siber</vt:lpstr>
      <vt:lpstr>Kejahatan di media sosial</vt:lpstr>
      <vt:lpstr>PowerPoint Presentation</vt:lpstr>
      <vt:lpstr>PowerPoint Presentation</vt:lpstr>
      <vt:lpstr>PowerPoint Presentation</vt:lpstr>
      <vt:lpstr>Forensik Media Sosial atau Forensik Jaringan Sosial</vt:lpstr>
      <vt:lpstr>Pengumpulan Bukti dalam Forensik Media Sosial </vt:lpstr>
      <vt:lpstr>Tiga Tahap Dasar Forensik Media Sosial </vt:lpstr>
      <vt:lpstr>PowerPoint Presentation</vt:lpstr>
      <vt:lpstr>PowerPoint Presentation</vt:lpstr>
      <vt:lpstr>Aplikasi Jejaring Sosial &amp; Perangkat Seluler </vt:lpstr>
      <vt:lpstr>Tantangan Analisis Forensik Aplikasi Jejaring Sosial di Perangkat Seluler </vt:lpstr>
      <vt:lpstr>Tugas</vt:lpstr>
      <vt:lpstr>Panduan untuk pengamanan bukti digital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Gandalf</dc:creator>
  <cp:lastModifiedBy>NIKEN DWI WAHYU CAHYANI</cp:lastModifiedBy>
  <cp:revision>215</cp:revision>
  <dcterms:created xsi:type="dcterms:W3CDTF">2017-01-07T07:13:05Z</dcterms:created>
  <dcterms:modified xsi:type="dcterms:W3CDTF">2021-10-04T00:48:52Z</dcterms:modified>
</cp:coreProperties>
</file>