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95" r:id="rId2"/>
    <p:sldId id="276" r:id="rId3"/>
    <p:sldId id="303" r:id="rId4"/>
    <p:sldId id="349" r:id="rId5"/>
    <p:sldId id="426" r:id="rId6"/>
    <p:sldId id="425" r:id="rId7"/>
    <p:sldId id="427" r:id="rId8"/>
    <p:sldId id="350" r:id="rId9"/>
    <p:sldId id="428" r:id="rId10"/>
    <p:sldId id="429" r:id="rId11"/>
    <p:sldId id="347" r:id="rId12"/>
    <p:sldId id="430" r:id="rId13"/>
    <p:sldId id="331" r:id="rId14"/>
    <p:sldId id="279" r:id="rId15"/>
    <p:sldId id="346" r:id="rId16"/>
    <p:sldId id="408" r:id="rId17"/>
    <p:sldId id="412" r:id="rId18"/>
    <p:sldId id="413" r:id="rId19"/>
    <p:sldId id="411" r:id="rId20"/>
    <p:sldId id="414" r:id="rId21"/>
    <p:sldId id="415" r:id="rId22"/>
    <p:sldId id="416" r:id="rId23"/>
    <p:sldId id="419" r:id="rId24"/>
    <p:sldId id="418" r:id="rId25"/>
    <p:sldId id="417" r:id="rId26"/>
    <p:sldId id="422" r:id="rId27"/>
    <p:sldId id="423" r:id="rId28"/>
    <p:sldId id="436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4"/>
    <p:restoredTop sz="94669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0CF7-FCB9-42CF-8A57-AAAC9302501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748-D437-4A40-9BD3-222B3AF26EB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9FAF-4EA5-48A0-A480-4F69C67D3567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80897-2488-4E67-8954-DCA94B1B9BE1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CSH3J3 –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E315F2-8073-4E6C-810A-F3A87ACCDD6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CSH3J3 –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B74AAA-8A63-4D6D-9589-14A11C23B3C9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6871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3749-83F9-4E9D-9162-96E8B27DE37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E203-F0D7-4606-8DCC-B7CF9EED4C54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EA2D-ADFF-464B-8377-8C51A5DF1736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EC0B-9DA2-4C9F-AA4B-152A02B6A08D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540-8ECF-448B-827B-E78FDB92988F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1B7F-0805-4966-BD5D-F6F47F6DCCE7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A0B5-2B37-4AAC-864D-A0D6CE94B340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AD4-710E-455A-81E0-EF9D34CDF8E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BE9730-7C0E-4F6C-891C-89E7AA21775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Forensik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Digital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2895600" y="3450467"/>
            <a:ext cx="6095999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Live Forensics vs Dead Forensics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8340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0B9C-457D-4D66-B6A9-109E65B9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12" y="14478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Akuisisi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Live </a:t>
            </a:r>
            <a:r>
              <a:rPr lang="en-US" dirty="0" err="1"/>
              <a:t>atau</a:t>
            </a:r>
            <a:r>
              <a:rPr lang="en-US" dirty="0"/>
              <a:t> Dead Imaging?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54EB-DDBB-4150-812F-322234BD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12" y="2582057"/>
            <a:ext cx="8229600" cy="397114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situasi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dan </a:t>
            </a:r>
            <a:r>
              <a:rPr lang="en-US" dirty="0" err="1"/>
              <a:t>lingkungannya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diakusisi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penyidikan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Volatile data: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media </a:t>
            </a:r>
            <a:r>
              <a:rPr lang="en-US" dirty="0" err="1"/>
              <a:t>terputus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Persistent data: Data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media </a:t>
            </a:r>
            <a:r>
              <a:rPr lang="en-US" dirty="0" err="1"/>
              <a:t>dimatikan</a:t>
            </a:r>
            <a:r>
              <a:rPr lang="en-US" dirty="0"/>
              <a:t>. </a:t>
            </a:r>
          </a:p>
          <a:p>
            <a:pPr lvl="2" indent="-285750"/>
            <a:r>
              <a:rPr lang="en-US" dirty="0" err="1"/>
              <a:t>Tantangannya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persisten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disk yang </a:t>
            </a:r>
            <a:r>
              <a:rPr lang="en-US" dirty="0" err="1"/>
              <a:t>terenkrip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dekripsinya</a:t>
            </a:r>
            <a:endParaRPr lang="en-US" dirty="0"/>
          </a:p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67BAC-28BE-498A-B522-272FC880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7232B74-0101-4419-AF17-B8EBA154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113403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forensics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AEE753-5E0B-4332-B6FE-54C7BBAC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189089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E26A-C102-456A-ABB2-A108BB6F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Live imaging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F428-085D-4FD3-9147-435EB345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imaging </a:t>
            </a:r>
            <a:r>
              <a:rPr lang="en-US" dirty="0" err="1"/>
              <a:t>adalah</a:t>
            </a:r>
            <a:r>
              <a:rPr lang="en-US" dirty="0"/>
              <a:t> proses imaging pada media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media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live imaging: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Imaging 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data volatile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disk </a:t>
            </a:r>
            <a:r>
              <a:rPr lang="en-US" dirty="0" err="1"/>
              <a:t>teridentifikasi</a:t>
            </a:r>
            <a:r>
              <a:rPr lang="en-US" dirty="0"/>
              <a:t> </a:t>
            </a:r>
            <a:r>
              <a:rPr lang="en-US" dirty="0" err="1"/>
              <a:t>terenkripsi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dekripsi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Pengkat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/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dimatikan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di-imaged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/</a:t>
            </a:r>
            <a:r>
              <a:rPr lang="en-US" dirty="0" err="1"/>
              <a:t>sulit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/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mentrigger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diselidiki</a:t>
            </a:r>
            <a:r>
              <a:rPr lang="en-US" dirty="0"/>
              <a:t> </a:t>
            </a:r>
          </a:p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409B-F83F-4541-A00F-67CB209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1FF489-7A19-4430-B3BB-6DAF2EFD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5165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forensics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5AF3405-56DA-4A5C-B39E-9478DFDB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139522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 imaging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Dead imaging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imaging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digital </a:t>
            </a:r>
            <a:r>
              <a:rPr lang="en-US" dirty="0" err="1"/>
              <a:t>dimatikan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dayanya</a:t>
            </a:r>
            <a:r>
              <a:rPr lang="en-US" dirty="0"/>
              <a:t> dan media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di-imaged 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perangkatnya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pada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time bomb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dead imaging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Note: issue data integrity pada media SSD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3C3B812-4AD9-4436-97D5-8FF62E3B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53028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FTK Imager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Akuisisi</a:t>
            </a:r>
            <a:r>
              <a:rPr lang="en-US" dirty="0"/>
              <a:t> ram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akuisisi</a:t>
            </a:r>
            <a:r>
              <a:rPr lang="en-US" dirty="0"/>
              <a:t> disk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503AEA8-6B5E-448E-AB6B-195CD3D5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61059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C25C-AF1F-4D50-9051-3E10A87E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1196785"/>
            <a:ext cx="6172200" cy="434579"/>
          </a:xfrm>
        </p:spPr>
        <p:txBody>
          <a:bodyPr>
            <a:normAutofit fontScale="90000"/>
          </a:bodyPr>
          <a:lstStyle/>
          <a:p>
            <a:r>
              <a:rPr lang="en-ID" dirty="0"/>
              <a:t>Disk Sanitation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4F1B-3707-4D63-9F16-0E5F729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" y="1860361"/>
            <a:ext cx="8229600" cy="4037996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Data sanitization: a process of permanently removing the data stored on a memory device to make data unrecoverable</a:t>
            </a:r>
          </a:p>
          <a:p>
            <a:pPr lvl="1"/>
            <a:r>
              <a:rPr lang="en-US" sz="1500" dirty="0"/>
              <a:t>to avoid privacy leak </a:t>
            </a:r>
            <a:r>
              <a:rPr lang="en-US" sz="1500" dirty="0">
                <a:sym typeface="Wingdings" panose="05000000000000000000" pitchFamily="2" charset="2"/>
              </a:rPr>
              <a:t> information security</a:t>
            </a:r>
            <a:endParaRPr lang="en-US" sz="1500" dirty="0"/>
          </a:p>
          <a:p>
            <a:pPr lvl="1"/>
            <a:r>
              <a:rPr lang="en-US" sz="1500" dirty="0">
                <a:sym typeface="Wingdings" panose="05000000000000000000" pitchFamily="2" charset="2"/>
              </a:rPr>
              <a:t>to prevent data contamination  digital forensics</a:t>
            </a:r>
            <a:endParaRPr lang="en-US" sz="1500" dirty="0"/>
          </a:p>
          <a:p>
            <a:r>
              <a:rPr lang="en-US" sz="1500" b="1" dirty="0"/>
              <a:t>Delete: </a:t>
            </a:r>
          </a:p>
          <a:p>
            <a:pPr lvl="1"/>
            <a:r>
              <a:rPr lang="en-US" sz="1500" dirty="0"/>
              <a:t>Deleted file is marked as such (</a:t>
            </a:r>
            <a:r>
              <a:rPr lang="en-ID" sz="1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Master File Table </a:t>
            </a:r>
            <a:r>
              <a:rPr lang="en-ID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(MFT) record file is updated)</a:t>
            </a:r>
            <a:r>
              <a:rPr lang="en-US" sz="1500" dirty="0"/>
              <a:t>; the original files still exist on the hard drive before they are overwritten by other data; data can be easily recovered by software.</a:t>
            </a:r>
          </a:p>
          <a:p>
            <a:r>
              <a:rPr lang="en-US" sz="1500" b="1" dirty="0"/>
              <a:t>Format:</a:t>
            </a:r>
          </a:p>
          <a:p>
            <a:pPr lvl="1"/>
            <a:r>
              <a:rPr lang="en-US" sz="1500" dirty="0"/>
              <a:t>MFT is deleted</a:t>
            </a:r>
          </a:p>
          <a:p>
            <a:pPr lvl="1"/>
            <a:r>
              <a:rPr lang="en-US" sz="1500" dirty="0"/>
              <a:t>Quick format is similar to delete to some extent.; it  marks the partition as "formatted" and destroy the indexes to the file locations; the data is still on the hard drive</a:t>
            </a:r>
          </a:p>
          <a:p>
            <a:pPr lvl="1"/>
            <a:r>
              <a:rPr lang="en-US" sz="1500" dirty="0"/>
              <a:t>Full format: In Windows XP and earlier versions, it is similar to quick format; in Windows Vista and later versions, full format will add overwriting step. </a:t>
            </a:r>
          </a:p>
          <a:p>
            <a:r>
              <a:rPr lang="en-US" sz="1500" b="1" dirty="0"/>
              <a:t>Wipe </a:t>
            </a:r>
          </a:p>
          <a:p>
            <a:pPr lvl="1"/>
            <a:r>
              <a:rPr lang="en-US" sz="1500" dirty="0"/>
              <a:t>Overwrite data on the entire partition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EEF6-465C-4262-8A52-52D2C068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62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B423-6215-492F-AE89-D27C6EFA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25" y="1196149"/>
            <a:ext cx="7290054" cy="604076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deletion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F9A9-EED8-4698-8655-C65BA04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2A2C7-4C30-41D6-8AE4-C9FB1839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800225"/>
            <a:ext cx="5950531" cy="4002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06F938-333B-4B55-88F8-9CDAC9664DD9}"/>
              </a:ext>
            </a:extLst>
          </p:cNvPr>
          <p:cNvSpPr/>
          <p:nvPr/>
        </p:nvSpPr>
        <p:spPr>
          <a:xfrm>
            <a:off x="2923675" y="1967420"/>
            <a:ext cx="676777" cy="2526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29134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66BC-F171-4E21-9537-10CF7A6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46" y="1022736"/>
            <a:ext cx="7290054" cy="727222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deletion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769D-D56E-45FB-BC64-13A8ED72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CDA0E8-EB85-48E7-8744-7577240C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3063"/>
            <a:ext cx="6305593" cy="4265987"/>
          </a:xfrm>
          <a:prstGeom prst="rect">
            <a:avLst/>
          </a:prstGeom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A3192672-1A5E-4E94-B8B6-BB7FA6F9CF11}"/>
              </a:ext>
            </a:extLst>
          </p:cNvPr>
          <p:cNvSpPr/>
          <p:nvPr/>
        </p:nvSpPr>
        <p:spPr>
          <a:xfrm>
            <a:off x="3028950" y="2183607"/>
            <a:ext cx="3555332" cy="273843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>
              <a:solidFill>
                <a:prstClr val="black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F9115-FA7D-45EF-9060-D2DC175A718D}"/>
              </a:ext>
            </a:extLst>
          </p:cNvPr>
          <p:cNvSpPr txBox="1"/>
          <p:nvPr/>
        </p:nvSpPr>
        <p:spPr>
          <a:xfrm>
            <a:off x="6585519" y="2123301"/>
            <a:ext cx="8901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Calibri"/>
              </a:rPr>
              <a:t>usage flag</a:t>
            </a:r>
            <a:endParaRPr lang="en-ID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C86989-71BA-428C-A2CF-3EC4B612D5AA}"/>
              </a:ext>
            </a:extLst>
          </p:cNvPr>
          <p:cNvSpPr/>
          <p:nvPr/>
        </p:nvSpPr>
        <p:spPr>
          <a:xfrm>
            <a:off x="3167315" y="1774460"/>
            <a:ext cx="676777" cy="2526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01687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7295-6342-41EA-9C2A-2070A2E1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899D-D01C-4151-A3E4-722D900C6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1874838"/>
            <a:ext cx="8004002" cy="4481512"/>
          </a:xfrm>
        </p:spPr>
        <p:txBody>
          <a:bodyPr>
            <a:normAutofit/>
          </a:bodyPr>
          <a:lstStyle/>
          <a:p>
            <a:r>
              <a:rPr lang="en-US" sz="2400" dirty="0"/>
              <a:t>Test:</a:t>
            </a:r>
          </a:p>
          <a:p>
            <a:pPr lvl="1"/>
            <a:r>
              <a:rPr lang="en-US" sz="2100" dirty="0"/>
              <a:t>Objectives: comparing disk sanitation effectiveness to prevent data contamination </a:t>
            </a:r>
          </a:p>
          <a:p>
            <a:pPr lvl="1"/>
            <a:r>
              <a:rPr lang="en-US" sz="2100" dirty="0"/>
              <a:t>Tools:</a:t>
            </a:r>
          </a:p>
          <a:p>
            <a:pPr lvl="2"/>
            <a:r>
              <a:rPr lang="en-US" sz="1500" dirty="0" err="1"/>
              <a:t>HxD</a:t>
            </a:r>
            <a:endParaRPr lang="en-US" sz="1500" dirty="0"/>
          </a:p>
          <a:p>
            <a:pPr lvl="2"/>
            <a:r>
              <a:rPr lang="en-US" sz="1500" dirty="0"/>
              <a:t>Mini Tool Partition Wizard</a:t>
            </a:r>
          </a:p>
          <a:p>
            <a:pPr lvl="2"/>
            <a:r>
              <a:rPr lang="en-US" sz="1500" dirty="0"/>
              <a:t>Disk Management (Control Panel)</a:t>
            </a:r>
          </a:p>
          <a:p>
            <a:pPr lvl="2"/>
            <a:r>
              <a:rPr lang="en-US" sz="1500" dirty="0"/>
              <a:t>FTK Imager</a:t>
            </a:r>
          </a:p>
          <a:p>
            <a:pPr lvl="1"/>
            <a:r>
              <a:rPr lang="en-ID" sz="2100" dirty="0"/>
              <a:t>Scenario:</a:t>
            </a:r>
          </a:p>
          <a:p>
            <a:pPr lvl="2"/>
            <a:r>
              <a:rPr lang="en-ID" sz="1500" dirty="0"/>
              <a:t>Delete | check disk | data recovery</a:t>
            </a:r>
          </a:p>
          <a:p>
            <a:pPr lvl="2"/>
            <a:r>
              <a:rPr lang="en-ID" sz="1500" dirty="0"/>
              <a:t>Format | check disk | data recovery</a:t>
            </a:r>
          </a:p>
          <a:p>
            <a:pPr lvl="2"/>
            <a:r>
              <a:rPr lang="en-ID" sz="1500" dirty="0"/>
              <a:t>Wipe | check disk | data recovery</a:t>
            </a:r>
          </a:p>
          <a:p>
            <a:endParaRPr lang="en-ID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DD2C-CDC9-42A5-A7AD-969581F4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65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Outline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  <a:p>
            <a:r>
              <a:rPr lang="en-US" dirty="0"/>
              <a:t>Live Forensics</a:t>
            </a:r>
          </a:p>
          <a:p>
            <a:r>
              <a:rPr lang="en-US" dirty="0"/>
              <a:t>Dead Forensics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D24F2F-A5A4-4D5F-AAA5-7D714871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6" y="1186081"/>
            <a:ext cx="6172200" cy="434579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state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1A8E-B840-4078-A4FE-E9AAE4D8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D4176-4F4C-4753-B2A0-697200E7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0" y="1620658"/>
            <a:ext cx="3372596" cy="4236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61A28-E5B1-4514-B35B-E890F6E9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158" y="1620660"/>
            <a:ext cx="5944017" cy="4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4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8524-10A4-4105-AF77-41654880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941982"/>
            <a:ext cx="7290054" cy="1124712"/>
          </a:xfrm>
        </p:spPr>
        <p:txBody>
          <a:bodyPr>
            <a:normAutofit/>
          </a:bodyPr>
          <a:lstStyle/>
          <a:p>
            <a:r>
              <a:rPr lang="en-US" dirty="0"/>
              <a:t>After shift-delete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EDACCE-971D-404E-A083-042CBD5C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982" y="1699538"/>
            <a:ext cx="6222675" cy="46568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8B38-B229-45E4-8569-5F3663E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914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E50F-C2B7-41D4-922C-9D6A767A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941982"/>
            <a:ext cx="7290054" cy="1124712"/>
          </a:xfrm>
        </p:spPr>
        <p:txBody>
          <a:bodyPr>
            <a:normAutofit/>
          </a:bodyPr>
          <a:lstStyle/>
          <a:p>
            <a:r>
              <a:rPr lang="en-US" dirty="0"/>
              <a:t>After full format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A398-B365-40FA-88DD-19580F22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75D8A-D29F-4326-80BF-D0CAEF21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36" y="1706824"/>
            <a:ext cx="6105518" cy="46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CDCDF9-B0E7-4A9E-8C7A-772B8DD0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9" y="1371600"/>
            <a:ext cx="8647802" cy="48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CAD253-3876-46EB-9544-59204A8D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5" y="1295400"/>
            <a:ext cx="8928649" cy="50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8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B30D-B95A-44D2-B845-2960D0B6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23" y="857250"/>
            <a:ext cx="7290054" cy="1124712"/>
          </a:xfrm>
        </p:spPr>
        <p:txBody>
          <a:bodyPr>
            <a:normAutofit/>
          </a:bodyPr>
          <a:lstStyle/>
          <a:p>
            <a:r>
              <a:rPr lang="en-US" dirty="0"/>
              <a:t>After Wipe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C7D71-BF75-4208-8156-9EC90847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36D6D-98BF-4807-8F28-A1AF4B9C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71" y="1651628"/>
            <a:ext cx="6353032" cy="47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1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18B325-D241-4C0A-BB03-60A0170D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6" y="1295400"/>
            <a:ext cx="8720627" cy="4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BA4F2-83AF-4404-821F-A6C5B509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2" y="1295400"/>
            <a:ext cx="8972223" cy="50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8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Gunakan</a:t>
            </a:r>
            <a:r>
              <a:rPr lang="en-US" dirty="0"/>
              <a:t> write blocker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Gunakan</a:t>
            </a:r>
            <a:r>
              <a:rPr lang="en-US" dirty="0"/>
              <a:t> tools dan Teknik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teruji</a:t>
            </a:r>
            <a:r>
              <a:rPr lang="en-US" dirty="0"/>
              <a:t>/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forensik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power/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pada media </a:t>
            </a:r>
            <a:r>
              <a:rPr lang="en-US" dirty="0" err="1"/>
              <a:t>penyimpanan</a:t>
            </a:r>
            <a:r>
              <a:rPr lang="en-US" dirty="0"/>
              <a:t>/disk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Lakukan</a:t>
            </a:r>
            <a:r>
              <a:rPr lang="en-US" dirty="0"/>
              <a:t> live imaging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dead imaging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Pertimbangkan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logical volume </a:t>
            </a:r>
            <a:r>
              <a:rPr lang="en-US" dirty="0" err="1"/>
              <a:t>atau</a:t>
            </a:r>
            <a:r>
              <a:rPr lang="en-US" dirty="0"/>
              <a:t> physical drive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pada file image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pengamanan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chain of custody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yang </a:t>
            </a:r>
            <a:r>
              <a:rPr lang="en-US" dirty="0" err="1"/>
              <a:t>dikumpulkan</a:t>
            </a:r>
            <a:r>
              <a:rPr lang="en-US" dirty="0"/>
              <a:t>/ image yang </a:t>
            </a:r>
            <a:r>
              <a:rPr lang="en-US" dirty="0" err="1"/>
              <a:t>dihasilkan</a:t>
            </a:r>
            <a:r>
              <a:rPr lang="en-US" dirty="0"/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1A4F60C-5A52-403A-AD82-CB022182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164965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Imaging pada </a:t>
            </a:r>
            <a:r>
              <a:rPr lang="en-US" dirty="0" err="1"/>
              <a:t>forensik</a:t>
            </a:r>
            <a:r>
              <a:rPr lang="en-US" dirty="0"/>
              <a:t> digital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91A51A2-DCF3-4712-BE68-75A41FDC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89110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Imaging</a:t>
            </a:r>
            <a:r>
              <a:rPr lang="en-US" dirty="0"/>
              <a:t>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forensik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bit-wise 1:1 copy</a:t>
            </a:r>
          </a:p>
          <a:p>
            <a:pPr lvl="1"/>
            <a:r>
              <a:rPr lang="en-US" sz="2400" dirty="0"/>
              <a:t>exact duplicate (forensically sound copy)</a:t>
            </a:r>
          </a:p>
          <a:p>
            <a:pPr lvl="2"/>
            <a:r>
              <a:rPr lang="en-US" sz="2100" dirty="0"/>
              <a:t>Hash value</a:t>
            </a:r>
          </a:p>
          <a:p>
            <a:r>
              <a:rPr lang="en-US" dirty="0" err="1"/>
              <a:t>Akuisisi</a:t>
            </a:r>
            <a:r>
              <a:rPr lang="en-US" dirty="0"/>
              <a:t> data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backup</a:t>
            </a:r>
          </a:p>
          <a:p>
            <a:pPr lvl="1"/>
            <a:r>
              <a:rPr lang="en-US" sz="2300" dirty="0"/>
              <a:t>Bukti original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terlindungi</a:t>
            </a:r>
            <a:r>
              <a:rPr lang="en-US" sz="2300" dirty="0"/>
              <a:t>/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berubah</a:t>
            </a:r>
            <a:endParaRPr lang="en-US" sz="2300" dirty="0"/>
          </a:p>
          <a:p>
            <a:pPr lvl="1"/>
            <a:r>
              <a:rPr lang="en-US" sz="2300" dirty="0"/>
              <a:t>Data </a:t>
            </a:r>
            <a:r>
              <a:rPr lang="en-US" sz="2300" dirty="0" err="1"/>
              <a:t>diambil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media </a:t>
            </a:r>
            <a:r>
              <a:rPr lang="en-US" sz="2300" dirty="0" err="1"/>
              <a:t>sumber</a:t>
            </a:r>
            <a:r>
              <a:rPr lang="en-US" sz="2300" dirty="0"/>
              <a:t> 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tetap</a:t>
            </a:r>
            <a:r>
              <a:rPr lang="en-US" sz="2300" dirty="0"/>
              <a:t> </a:t>
            </a:r>
            <a:r>
              <a:rPr lang="en-US" sz="2300" dirty="0" err="1"/>
              <a:t>menjaga</a:t>
            </a:r>
            <a:r>
              <a:rPr lang="en-US" sz="2300" dirty="0"/>
              <a:t> data original </a:t>
            </a:r>
            <a:r>
              <a:rPr lang="en-US" sz="2300" dirty="0" err="1"/>
              <a:t>tetap</a:t>
            </a:r>
            <a:r>
              <a:rPr lang="en-US" sz="2300" dirty="0"/>
              <a:t> pada </a:t>
            </a:r>
            <a:r>
              <a:rPr lang="en-US" sz="2300" dirty="0" err="1"/>
              <a:t>kondisi</a:t>
            </a:r>
            <a:r>
              <a:rPr lang="en-US" sz="2300" dirty="0"/>
              <a:t> </a:t>
            </a:r>
            <a:r>
              <a:rPr lang="en-US" sz="2300" dirty="0" err="1"/>
              <a:t>semua</a:t>
            </a:r>
            <a:endParaRPr lang="en-US" sz="2300" dirty="0"/>
          </a:p>
          <a:p>
            <a:pPr lvl="2"/>
            <a:r>
              <a:rPr lang="en-US" sz="2000" dirty="0"/>
              <a:t>Active data, unused space, slack data, unallocated space, and other medias </a:t>
            </a:r>
          </a:p>
          <a:p>
            <a:r>
              <a:rPr lang="en-US" dirty="0"/>
              <a:t>Proses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vs Cloning vs Imaging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FD9489B-9DEF-4413-9CA2-8DBEFF2E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284295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AA80-431E-403D-9476-5EB4454D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Copy-paste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503C-0039-4205-8EBB-16BB86B1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9050"/>
            <a:ext cx="8077200" cy="38031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222222"/>
                </a:solidFill>
                <a:latin typeface="Roboto"/>
              </a:rPr>
              <a:t>Copying:</a:t>
            </a:r>
          </a:p>
          <a:p>
            <a:pPr lvl="1"/>
            <a:r>
              <a:rPr lang="en-US" sz="2700" dirty="0">
                <a:solidFill>
                  <a:srgbClr val="222222"/>
                </a:solidFill>
                <a:latin typeface="Roboto"/>
              </a:rPr>
              <a:t>only the actual files (active data)</a:t>
            </a:r>
          </a:p>
          <a:p>
            <a:pPr lvl="1"/>
            <a:r>
              <a:rPr lang="en-US" sz="2700" dirty="0">
                <a:solidFill>
                  <a:srgbClr val="222222"/>
                </a:solidFill>
                <a:latin typeface="Roboto"/>
              </a:rPr>
              <a:t>and not: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Roboto"/>
              </a:rPr>
              <a:t> the additional data the hard drive uses to locate and access those files (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file system data: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MBR, FAT)</a:t>
            </a:r>
          </a:p>
          <a:p>
            <a:pPr lvl="2"/>
            <a:r>
              <a:rPr lang="en-US" dirty="0">
                <a:solidFill>
                  <a:srgbClr val="2E2E2E"/>
                </a:solidFill>
                <a:latin typeface="NexusSans"/>
              </a:rPr>
              <a:t>data in the unallocated space, including deleted and partially overwritten files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405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CB3B-F64F-4A70-B14C-3635C1F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Cloning &amp; Imaging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B1AD-F6E7-4D73-9B56-B9BFEA53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00500"/>
            <a:ext cx="7968018" cy="39479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Roboto"/>
              </a:rPr>
              <a:t>A comprehensive duplicate of electronic media</a:t>
            </a:r>
          </a:p>
          <a:p>
            <a:r>
              <a:rPr lang="en-US" sz="2400" dirty="0">
                <a:latin typeface="Roboto"/>
              </a:rPr>
              <a:t>Bit-by-bit copy of the source media</a:t>
            </a:r>
          </a:p>
          <a:p>
            <a:r>
              <a:rPr lang="en-US" sz="2400" dirty="0">
                <a:latin typeface="Roboto"/>
              </a:rPr>
              <a:t>Both can be used for analysis  and evidence preservation</a:t>
            </a:r>
          </a:p>
          <a:p>
            <a:r>
              <a:rPr lang="en-US" sz="2400" dirty="0">
                <a:latin typeface="Roboto"/>
              </a:rPr>
              <a:t>Cloning:</a:t>
            </a:r>
          </a:p>
          <a:p>
            <a:pPr lvl="1"/>
            <a:r>
              <a:rPr lang="en-ID" sz="1800" dirty="0">
                <a:latin typeface="Roboto"/>
              </a:rPr>
              <a:t>Exact replacement drive </a:t>
            </a:r>
            <a:r>
              <a:rPr lang="en-US" sz="1800" dirty="0">
                <a:latin typeface="Roboto"/>
              </a:rPr>
              <a:t>to replace original evidence</a:t>
            </a:r>
          </a:p>
          <a:p>
            <a:pPr lvl="1"/>
            <a:r>
              <a:rPr lang="en-US" sz="1800" dirty="0">
                <a:latin typeface="Roboto"/>
              </a:rPr>
              <a:t>Working snapshots, that are modifiable and not necessarily preserved</a:t>
            </a:r>
          </a:p>
          <a:p>
            <a:pPr lvl="1"/>
            <a:r>
              <a:rPr lang="en-US" sz="1800" dirty="0">
                <a:latin typeface="Roboto"/>
              </a:rPr>
              <a:t>Output: exact disk copy into another disk</a:t>
            </a:r>
          </a:p>
          <a:p>
            <a:r>
              <a:rPr lang="en-US" sz="2400" dirty="0">
                <a:latin typeface="Roboto"/>
              </a:rPr>
              <a:t>Imaging:</a:t>
            </a:r>
          </a:p>
          <a:p>
            <a:pPr lvl="1"/>
            <a:r>
              <a:rPr lang="en-US" sz="1800" dirty="0">
                <a:latin typeface="Roboto"/>
              </a:rPr>
              <a:t>Fixed snapshots</a:t>
            </a:r>
          </a:p>
          <a:p>
            <a:pPr lvl="1"/>
            <a:r>
              <a:rPr lang="en-US" sz="1800" dirty="0">
                <a:latin typeface="Roboto"/>
              </a:rPr>
              <a:t>Output: exact disk copy into a file</a:t>
            </a:r>
          </a:p>
          <a:p>
            <a:endParaRPr lang="en-US" sz="1800" dirty="0">
              <a:latin typeface="Roboto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2E8D-EAD8-4DFA-843E-E3A0896D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5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22D9-4AB8-4D3C-9CB9-8A3EBE16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F44EED-A136-40D3-B3F0-3C8D9ED2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4587994"/>
            <a:ext cx="6172200" cy="1225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1B384B"/>
                </a:solidFill>
              </a:rPr>
              <a:t>Note:</a:t>
            </a:r>
          </a:p>
          <a:p>
            <a:pPr lvl="1"/>
            <a:r>
              <a:rPr lang="en-US" sz="2400" dirty="0">
                <a:solidFill>
                  <a:srgbClr val="282829"/>
                </a:solidFill>
              </a:rPr>
              <a:t>Hash value checking for individual files are the same</a:t>
            </a:r>
            <a:endParaRPr lang="en-ID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A223-BE9C-41BE-BC80-79E5129F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29FE65-F7E3-445C-9992-58150DB9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6" y="2295153"/>
            <a:ext cx="8294381" cy="22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B2090-8C2F-4445-9EC5-5CEBC827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98D3E2-8D85-4147-B57E-19955D9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478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Imaging</a:t>
            </a:r>
            <a:r>
              <a:rPr lang="en-US" dirty="0"/>
              <a:t>? (review)</a:t>
            </a:r>
            <a:endParaRPr lang="en-US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5F43E3-4E1C-4487-A11B-8AAAEC0E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7142"/>
            <a:ext cx="8229600" cy="414496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Proses imaging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media/data digital </a:t>
            </a:r>
            <a:r>
              <a:rPr lang="en-US" dirty="0" err="1"/>
              <a:t>asli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oleh </a:t>
            </a:r>
            <a:r>
              <a:rPr lang="en-US" dirty="0" err="1"/>
              <a:t>penyidik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Hasil proses imaging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Setelah proses imaging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proses lain yang </a:t>
            </a:r>
            <a:r>
              <a:rPr lang="en-US" dirty="0" err="1"/>
              <a:t>disebut</a:t>
            </a:r>
            <a:r>
              <a:rPr lang="en-US" dirty="0"/>
              <a:t> hashing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hash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file image dan media/data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1582490-4F2D-4239-A829-5E259F98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2939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F7E6-1C53-4B6A-A5F2-2F92E51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Alat </a:t>
            </a:r>
            <a:r>
              <a:rPr lang="en-US" dirty="0" err="1"/>
              <a:t>bantu</a:t>
            </a:r>
            <a:r>
              <a:rPr lang="en-US" dirty="0"/>
              <a:t> imaging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9AA3-1790-4E80-AAD0-B19E8869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dd (utility pada </a:t>
            </a:r>
            <a:r>
              <a:rPr lang="en-US" dirty="0" err="1"/>
              <a:t>mesin</a:t>
            </a:r>
            <a:r>
              <a:rPr lang="en-US" dirty="0"/>
              <a:t> Unix/Linux)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FTK Imager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Sans SIFT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ProDiscover</a:t>
            </a:r>
            <a:r>
              <a:rPr lang="en-US" dirty="0"/>
              <a:t> Basic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Sleuth Kit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Encase Forensic Imager</a:t>
            </a:r>
          </a:p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023FD-1791-4D0F-8435-8951B82E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015CB84-E4FF-4D73-AEAE-6EFE0C17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dirty="0" err="1"/>
              <a:t>Forensik</a:t>
            </a:r>
            <a:r>
              <a:rPr lang="en-US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0466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912</Words>
  <Application>Microsoft Office PowerPoint</Application>
  <PresentationFormat>On-screen Show (4:3)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Brush Script Std</vt:lpstr>
      <vt:lpstr>Calibri</vt:lpstr>
      <vt:lpstr>NexusSans</vt:lpstr>
      <vt:lpstr>Roboto</vt:lpstr>
      <vt:lpstr>Times New Roman</vt:lpstr>
      <vt:lpstr>Verdana</vt:lpstr>
      <vt:lpstr>Wingdings</vt:lpstr>
      <vt:lpstr>Office Theme</vt:lpstr>
      <vt:lpstr>Forensik Digital</vt:lpstr>
      <vt:lpstr>Outline Today</vt:lpstr>
      <vt:lpstr>Imaging pada forensik digital </vt:lpstr>
      <vt:lpstr>Apa yang dimaksud dengan Imaging?</vt:lpstr>
      <vt:lpstr>Copy-paste</vt:lpstr>
      <vt:lpstr>Cloning &amp; Imaging</vt:lpstr>
      <vt:lpstr>Contoh kasus</vt:lpstr>
      <vt:lpstr>Apa yang dimaksud dengan Imaging? (review)</vt:lpstr>
      <vt:lpstr>Alat bantu imaging</vt:lpstr>
      <vt:lpstr>Akuisisi data menggunakan metode Live atau Dead Imaging?</vt:lpstr>
      <vt:lpstr>Live forensics </vt:lpstr>
      <vt:lpstr>Live imaging</vt:lpstr>
      <vt:lpstr>Dead forensics</vt:lpstr>
      <vt:lpstr>Dead imaging</vt:lpstr>
      <vt:lpstr>DEMO FTK Imager - Akuisisi ram - akuisisi disk</vt:lpstr>
      <vt:lpstr>Disk Sanitation</vt:lpstr>
      <vt:lpstr>Before deletion</vt:lpstr>
      <vt:lpstr>After deletion</vt:lpstr>
      <vt:lpstr>PowerPoint Presentation</vt:lpstr>
      <vt:lpstr>Initial state</vt:lpstr>
      <vt:lpstr>After shift-delete</vt:lpstr>
      <vt:lpstr>After full format</vt:lpstr>
      <vt:lpstr>PowerPoint Presentation</vt:lpstr>
      <vt:lpstr>PowerPoint Presentation</vt:lpstr>
      <vt:lpstr>After Wipe</vt:lpstr>
      <vt:lpstr>PowerPoint Presentation</vt:lpstr>
      <vt:lpstr>PowerPoint Presentation</vt:lpstr>
      <vt:lpstr>Best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NIKEN DWI WAHYU CAHYANI</cp:lastModifiedBy>
  <cp:revision>213</cp:revision>
  <dcterms:created xsi:type="dcterms:W3CDTF">2017-01-07T07:13:05Z</dcterms:created>
  <dcterms:modified xsi:type="dcterms:W3CDTF">2021-09-27T01:15:20Z</dcterms:modified>
</cp:coreProperties>
</file>