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Lst>
  <p:sldSz cy="6858000" cx="12192000"/>
  <p:notesSz cx="6858000" cy="9144000"/>
  <p:embeddedFontLst>
    <p:embeddedFont>
      <p:font typeface="Gill Sans"/>
      <p:regular r:id="rId83"/>
      <p:bold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A08269D-0F3D-4010-9911-49DA7E36BC18}">
  <a:tblStyle styleId="{5A08269D-0F3D-4010-9911-49DA7E36BC18}" styleName="Table_0">
    <a:wholeTbl>
      <a:tcTxStyle b="off" i="off">
        <a:font>
          <a:latin typeface="Gill Sans MT"/>
          <a:ea typeface="Gill Sans MT"/>
          <a:cs typeface="Gill Sans MT"/>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21A996A-1162-43F6-A7E6-47DCCB2FBA8A}"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GillSans-bold.fntdata"/><Relationship Id="rId83" Type="http://schemas.openxmlformats.org/officeDocument/2006/relationships/font" Target="fonts/GillSans-regular.fntdata"/><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d00d80dbe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fd00d80dbe_5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cc152bba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cc152bb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fd00d80dbe_3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fd00d80dbe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fd00d80dbe_8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fd00d80dbe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17" name="Google Shape;17;p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cxnSp>
        <p:nvCxnSpPr>
          <p:cNvPr id="20" name="Google Shape;20;p2"/>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1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1"/>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5" name="Google Shape;85;p1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cxnSp>
        <p:nvCxnSpPr>
          <p:cNvPr id="88" name="Google Shape;88;p11"/>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12"/>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2"/>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2" name="Google Shape;92;p1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cxnSp>
        <p:nvCxnSpPr>
          <p:cNvPr id="95" name="Google Shape;95;p12"/>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cxnSp>
        <p:nvCxnSpPr>
          <p:cNvPr id="26" name="Google Shape;26;p3"/>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0" name="Google Shape;30;p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cxnSp>
        <p:nvCxnSpPr>
          <p:cNvPr id="33" name="Google Shape;33;p4"/>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6"/>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41" name="Google Shape;41;p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cxnSp>
        <p:nvCxnSpPr>
          <p:cNvPr id="44" name="Google Shape;44;p6"/>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7"/>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8" name="Google Shape;48;p7"/>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9" name="Google Shape;49;p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cxnSp>
        <p:nvCxnSpPr>
          <p:cNvPr id="52" name="Google Shape;52;p7"/>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8"/>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6" name="Google Shape;56;p8"/>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7" name="Google Shape;57;p8"/>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8" name="Google Shape;58;p8"/>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9" name="Google Shape;59;p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cxnSp>
        <p:nvCxnSpPr>
          <p:cNvPr id="62" name="Google Shape;62;p8"/>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9"/>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6" name="Google Shape;66;p9"/>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67" name="Google Shape;67;p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cxnSp>
        <p:nvCxnSpPr>
          <p:cNvPr id="70" name="Google Shape;70;p9"/>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grpSp>
        <p:nvGrpSpPr>
          <p:cNvPr id="72" name="Google Shape;72;p10"/>
          <p:cNvGrpSpPr/>
          <p:nvPr/>
        </p:nvGrpSpPr>
        <p:grpSpPr>
          <a:xfrm>
            <a:off x="7477387" y="482170"/>
            <a:ext cx="4074533" cy="5149101"/>
            <a:chOff x="7477387" y="482170"/>
            <a:chExt cx="4074533" cy="5149101"/>
          </a:xfrm>
        </p:grpSpPr>
        <p:sp>
          <p:nvSpPr>
            <p:cNvPr id="73" name="Google Shape;73;p10"/>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0"/>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0"/>
          <p:cNvSpPr/>
          <p:nvPr>
            <p:ph idx="2" type="pic"/>
          </p:nvPr>
        </p:nvSpPr>
        <p:spPr>
          <a:xfrm>
            <a:off x="8124389" y="1122542"/>
            <a:ext cx="2791171" cy="3866327"/>
          </a:xfrm>
          <a:prstGeom prst="rect">
            <a:avLst/>
          </a:prstGeom>
          <a:solidFill>
            <a:srgbClr val="D8D8D8"/>
          </a:solidFill>
          <a:ln>
            <a:noFill/>
          </a:ln>
        </p:spPr>
      </p:sp>
      <p:sp>
        <p:nvSpPr>
          <p:cNvPr id="77" name="Google Shape;77;p10"/>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8" name="Google Shape;78;p10"/>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cxnSp>
        <p:nvCxnSpPr>
          <p:cNvPr id="81" name="Google Shape;81;p10"/>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 name="Google Shape;7;p1"/>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8" name="Google Shape;8;p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0" name="Google Shape;10;p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1" name="Google Shape;11;p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2" name="Google Shape;12;p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8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8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8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8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8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8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8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ID"/>
              <a:t>‹#›</a:t>
            </a:fld>
            <a:endParaRPr/>
          </a:p>
        </p:txBody>
      </p:sp>
      <p:cxnSp>
        <p:nvCxnSpPr>
          <p:cNvPr id="13" name="Google Shape;13;p1"/>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png"/><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3.png"/><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0.png"/><Relationship Id="rId4"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2.png"/><Relationship Id="rId4" Type="http://schemas.openxmlformats.org/officeDocument/2006/relationships/image" Target="../media/image38.png"/><Relationship Id="rId5"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2.png"/><Relationship Id="rId4" Type="http://schemas.openxmlformats.org/officeDocument/2006/relationships/image" Target="../media/image2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28.png"/><Relationship Id="rId4" Type="http://schemas.openxmlformats.org/officeDocument/2006/relationships/image" Target="../media/image2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image" Target="../media/image37.png"/><Relationship Id="rId4" Type="http://schemas.openxmlformats.org/officeDocument/2006/relationships/image" Target="../media/image3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34.png"/><Relationship Id="rId4" Type="http://schemas.openxmlformats.org/officeDocument/2006/relationships/image" Target="../media/image2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30.png"/><Relationship Id="rId4" Type="http://schemas.openxmlformats.org/officeDocument/2006/relationships/image" Target="../media/image3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1.png"/><Relationship Id="rId4" Type="http://schemas.openxmlformats.org/officeDocument/2006/relationships/image" Target="../media/image2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3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5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44.png"/><Relationship Id="rId4" Type="http://schemas.openxmlformats.org/officeDocument/2006/relationships/image" Target="../media/image4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 Id="rId3" Type="http://schemas.openxmlformats.org/officeDocument/2006/relationships/image" Target="../media/image4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4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4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3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40.png"/><Relationship Id="rId4" Type="http://schemas.openxmlformats.org/officeDocument/2006/relationships/image" Target="../media/image5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 Id="rId3" Type="http://schemas.openxmlformats.org/officeDocument/2006/relationships/image" Target="../media/image4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 Id="rId3" Type="http://schemas.openxmlformats.org/officeDocument/2006/relationships/image" Target="../media/image4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 Id="rId3" Type="http://schemas.openxmlformats.org/officeDocument/2006/relationships/image" Target="../media/image4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0.xml"/><Relationship Id="rId3" Type="http://schemas.openxmlformats.org/officeDocument/2006/relationships/image" Target="../media/image4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 Id="rId3" Type="http://schemas.openxmlformats.org/officeDocument/2006/relationships/image" Target="../media/image5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 Id="rId3" Type="http://schemas.openxmlformats.org/officeDocument/2006/relationships/image" Target="../media/image5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3.xml"/><Relationship Id="rId3" Type="http://schemas.openxmlformats.org/officeDocument/2006/relationships/image" Target="../media/image5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3"/>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ID"/>
              <a:t>KELOMPOK 3 TELEGRAM FOR DESKTOP</a:t>
            </a:r>
            <a:endParaRPr/>
          </a:p>
        </p:txBody>
      </p:sp>
      <p:sp>
        <p:nvSpPr>
          <p:cNvPr id="101" name="Google Shape;101;p13"/>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Autofit/>
          </a:bodyPr>
          <a:lstStyle/>
          <a:p>
            <a:pPr indent="0" lvl="0" marL="0" rtl="0" algn="r">
              <a:lnSpc>
                <a:spcPct val="120000"/>
              </a:lnSpc>
              <a:spcBef>
                <a:spcPts val="0"/>
              </a:spcBef>
              <a:spcAft>
                <a:spcPts val="0"/>
              </a:spcAft>
              <a:buSzPts val="1600"/>
              <a:buNone/>
            </a:pPr>
            <a:r>
              <a:rPr lang="en-ID" sz="1600"/>
              <a:t>ADABI RAIHAN MUHAMMAD | 1301180379</a:t>
            </a:r>
            <a:endParaRPr/>
          </a:p>
          <a:p>
            <a:pPr indent="0" lvl="0" marL="0" rtl="0" algn="r">
              <a:lnSpc>
                <a:spcPct val="120000"/>
              </a:lnSpc>
              <a:spcBef>
                <a:spcPts val="1000"/>
              </a:spcBef>
              <a:spcAft>
                <a:spcPts val="0"/>
              </a:spcAft>
              <a:buSzPts val="1600"/>
              <a:buNone/>
            </a:pPr>
            <a:r>
              <a:rPr lang="en-ID" sz="1600"/>
              <a:t>MUHAMMAD FAISAL AMIR | 1301198497</a:t>
            </a:r>
            <a:endParaRPr/>
          </a:p>
          <a:p>
            <a:pPr indent="0" lvl="0" marL="0" rtl="0" algn="r">
              <a:lnSpc>
                <a:spcPct val="120000"/>
              </a:lnSpc>
              <a:spcBef>
                <a:spcPts val="1000"/>
              </a:spcBef>
              <a:spcAft>
                <a:spcPts val="0"/>
              </a:spcAft>
              <a:buSzPts val="1600"/>
              <a:buNone/>
            </a:pPr>
            <a:r>
              <a:rPr lang="en-ID" sz="1600"/>
              <a:t>MUHAMMAD IRFAN ALDI | 1301174524</a:t>
            </a:r>
            <a:endParaRPr/>
          </a:p>
          <a:p>
            <a:pPr indent="0" lvl="0" marL="0" rtl="0" algn="r">
              <a:lnSpc>
                <a:spcPct val="120000"/>
              </a:lnSpc>
              <a:spcBef>
                <a:spcPts val="1000"/>
              </a:spcBef>
              <a:spcAft>
                <a:spcPts val="0"/>
              </a:spcAft>
              <a:buSzPts val="1600"/>
              <a:buNone/>
            </a:pPr>
            <a:r>
              <a:rPr lang="en-ID" sz="1600"/>
              <a:t>SYA RAIHAN HEGGI | 1301184219</a:t>
            </a:r>
            <a:endParaRPr/>
          </a:p>
          <a:p>
            <a:pPr indent="0" lvl="0" marL="0" rtl="0" algn="r">
              <a:lnSpc>
                <a:spcPct val="120000"/>
              </a:lnSpc>
              <a:spcBef>
                <a:spcPts val="1000"/>
              </a:spcBef>
              <a:spcAft>
                <a:spcPts val="0"/>
              </a:spcAft>
              <a:buSzPts val="1600"/>
              <a:buNone/>
            </a:pPr>
            <a:r>
              <a:rPr lang="en-ID" sz="1600"/>
              <a:t>GIA NUSANTARA | 1301184005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lang="en-ID"/>
              <a:t>PENGGUNAAN FRAMEWORK </a:t>
            </a:r>
            <a:endParaRPr b="1"/>
          </a:p>
        </p:txBody>
      </p:sp>
      <p:sp>
        <p:nvSpPr>
          <p:cNvPr id="155" name="Google Shape;155;p22"/>
          <p:cNvSpPr txBox="1"/>
          <p:nvPr>
            <p:ph idx="1" type="body"/>
          </p:nvPr>
        </p:nvSpPr>
        <p:spPr>
          <a:xfrm>
            <a:off x="1451563" y="3565773"/>
            <a:ext cx="9603300" cy="2325000"/>
          </a:xfrm>
          <a:prstGeom prst="rect">
            <a:avLst/>
          </a:prstGeom>
          <a:noFill/>
          <a:ln>
            <a:noFill/>
          </a:ln>
        </p:spPr>
        <p:txBody>
          <a:bodyPr anchorCtr="0" anchor="t" bIns="45700" lIns="91425" spcFirstLastPara="1" rIns="91425" wrap="square" tIns="45700">
            <a:normAutofit fontScale="70000" lnSpcReduction="10000"/>
          </a:bodyPr>
          <a:lstStyle/>
          <a:p>
            <a:pPr indent="0" lvl="0" marL="0" rtl="0" algn="l">
              <a:lnSpc>
                <a:spcPct val="120000"/>
              </a:lnSpc>
              <a:spcBef>
                <a:spcPts val="0"/>
              </a:spcBef>
              <a:spcAft>
                <a:spcPts val="0"/>
              </a:spcAft>
              <a:buSzPct val="100000"/>
              <a:buNone/>
            </a:pPr>
            <a:r>
              <a:rPr lang="en-ID"/>
              <a:t>● </a:t>
            </a:r>
            <a:r>
              <a:rPr b="1" lang="en-ID"/>
              <a:t>Preservation</a:t>
            </a:r>
            <a:r>
              <a:rPr lang="en-ID"/>
              <a:t> merupakan tahap melakukan analisis mengenai aplikasi yang dilakukan. </a:t>
            </a:r>
            <a:endParaRPr/>
          </a:p>
          <a:p>
            <a:pPr indent="0" lvl="0" marL="0" rtl="0" algn="l">
              <a:lnSpc>
                <a:spcPct val="120000"/>
              </a:lnSpc>
              <a:spcBef>
                <a:spcPts val="1000"/>
              </a:spcBef>
              <a:spcAft>
                <a:spcPts val="0"/>
              </a:spcAft>
              <a:buSzPct val="100000"/>
              <a:buNone/>
            </a:pPr>
            <a:r>
              <a:rPr lang="en-ID"/>
              <a:t>● </a:t>
            </a:r>
            <a:r>
              <a:rPr b="1" lang="en-ID"/>
              <a:t>Collection</a:t>
            </a:r>
            <a:r>
              <a:rPr lang="en-ID"/>
              <a:t> merupakan tahap mengumpulkan data dari sumber yang terkait namun tetap menjaga integritas data tersebut. </a:t>
            </a:r>
            <a:endParaRPr/>
          </a:p>
          <a:p>
            <a:pPr indent="0" lvl="0" marL="0" rtl="0" algn="l">
              <a:lnSpc>
                <a:spcPct val="120000"/>
              </a:lnSpc>
              <a:spcBef>
                <a:spcPts val="1000"/>
              </a:spcBef>
              <a:spcAft>
                <a:spcPts val="0"/>
              </a:spcAft>
              <a:buSzPct val="100000"/>
              <a:buNone/>
            </a:pPr>
            <a:r>
              <a:rPr lang="en-ID"/>
              <a:t>● </a:t>
            </a:r>
            <a:r>
              <a:rPr b="1" lang="en-ID"/>
              <a:t>Examination</a:t>
            </a:r>
            <a:r>
              <a:rPr lang="en-ID"/>
              <a:t> merupakan tahap pemrosesan data yang dikumpulkan untuk dilakukan ke proses selanjutnya. </a:t>
            </a:r>
            <a:endParaRPr/>
          </a:p>
          <a:p>
            <a:pPr indent="0" lvl="0" marL="0" rtl="0" algn="l">
              <a:lnSpc>
                <a:spcPct val="120000"/>
              </a:lnSpc>
              <a:spcBef>
                <a:spcPts val="1000"/>
              </a:spcBef>
              <a:spcAft>
                <a:spcPts val="0"/>
              </a:spcAft>
              <a:buSzPct val="100000"/>
              <a:buNone/>
            </a:pPr>
            <a:r>
              <a:rPr lang="en-ID"/>
              <a:t>● </a:t>
            </a:r>
            <a:r>
              <a:rPr b="1" lang="en-ID"/>
              <a:t>Analysis</a:t>
            </a:r>
            <a:r>
              <a:rPr lang="en-ID"/>
              <a:t> merupakan tahap melakukan analisis sesuai dengan teknik dan hukum yang dibenarkan untuk mendapatkan informasi dan menjawab pertanyaan-pertanyaan .</a:t>
            </a:r>
            <a:endParaRPr/>
          </a:p>
          <a:p>
            <a:pPr indent="0" lvl="0" marL="0" rtl="0" algn="l">
              <a:lnSpc>
                <a:spcPct val="120000"/>
              </a:lnSpc>
              <a:spcBef>
                <a:spcPts val="1000"/>
              </a:spcBef>
              <a:spcAft>
                <a:spcPts val="0"/>
              </a:spcAft>
              <a:buSzPct val="100000"/>
              <a:buNone/>
            </a:pPr>
            <a:r>
              <a:rPr lang="en-ID"/>
              <a:t> ● </a:t>
            </a:r>
            <a:r>
              <a:rPr b="1" lang="en-ID"/>
              <a:t>Reporting</a:t>
            </a:r>
            <a:r>
              <a:rPr lang="en-ID"/>
              <a:t> merupakan hasil laporan analisis meliputi penjelasan tindakan yang dilakukan sehingga dapat mengidentifikasi data yang dijadikan barang bukti pada skenario yang dilakukan</a:t>
            </a:r>
            <a:endParaRPr/>
          </a:p>
        </p:txBody>
      </p:sp>
      <p:pic>
        <p:nvPicPr>
          <p:cNvPr id="156" name="Google Shape;156;p22"/>
          <p:cNvPicPr preferRelativeResize="0"/>
          <p:nvPr/>
        </p:nvPicPr>
        <p:blipFill>
          <a:blip r:embed="rId3">
            <a:alphaModFix/>
          </a:blip>
          <a:stretch>
            <a:fillRect/>
          </a:stretch>
        </p:blipFill>
        <p:spPr>
          <a:xfrm>
            <a:off x="2067466" y="2262901"/>
            <a:ext cx="8371521" cy="9814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1305650" y="697522"/>
            <a:ext cx="9394800" cy="537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lang="en-ID"/>
              <a:t>TAHAPAN UJI COBA FRAMEWORK</a:t>
            </a:r>
            <a:endParaRPr b="1"/>
          </a:p>
        </p:txBody>
      </p:sp>
      <p:graphicFrame>
        <p:nvGraphicFramePr>
          <p:cNvPr id="162" name="Google Shape;162;p23"/>
          <p:cNvGraphicFramePr/>
          <p:nvPr/>
        </p:nvGraphicFramePr>
        <p:xfrm>
          <a:off x="1509400" y="1468907"/>
          <a:ext cx="3000000" cy="3000000"/>
        </p:xfrm>
        <a:graphic>
          <a:graphicData uri="http://schemas.openxmlformats.org/drawingml/2006/table">
            <a:tbl>
              <a:tblPr bandRow="1" firstRow="1">
                <a:noFill/>
                <a:tableStyleId>{5A08269D-0F3D-4010-9911-49DA7E36BC18}</a:tableStyleId>
              </a:tblPr>
              <a:tblGrid>
                <a:gridCol w="1540750"/>
                <a:gridCol w="8187025"/>
              </a:tblGrid>
              <a:tr h="342475">
                <a:tc>
                  <a:txBody>
                    <a:bodyPr/>
                    <a:lstStyle/>
                    <a:p>
                      <a:pPr indent="0" lvl="0" marL="0" marR="0" rtl="0" algn="ctr">
                        <a:spcBef>
                          <a:spcPts val="0"/>
                        </a:spcBef>
                        <a:spcAft>
                          <a:spcPts val="0"/>
                        </a:spcAft>
                        <a:buNone/>
                      </a:pPr>
                      <a:r>
                        <a:rPr b="1" lang="en-ID" sz="1800"/>
                        <a:t>Tahapan</a:t>
                      </a:r>
                      <a:endParaRPr b="1" sz="1800"/>
                    </a:p>
                  </a:txBody>
                  <a:tcPr marT="45725" marB="45725" marR="91450" marL="91450"/>
                </a:tc>
                <a:tc>
                  <a:txBody>
                    <a:bodyPr/>
                    <a:lstStyle/>
                    <a:p>
                      <a:pPr indent="0" lvl="0" marL="0" marR="0" rtl="0" algn="ctr">
                        <a:spcBef>
                          <a:spcPts val="0"/>
                        </a:spcBef>
                        <a:spcAft>
                          <a:spcPts val="0"/>
                        </a:spcAft>
                        <a:buNone/>
                      </a:pPr>
                      <a:r>
                        <a:rPr b="1" lang="en-ID" sz="1800"/>
                        <a:t>Proses Dilakukan</a:t>
                      </a:r>
                      <a:endParaRPr b="1" sz="1800"/>
                    </a:p>
                  </a:txBody>
                  <a:tcPr marT="45725" marB="45725" marR="91450" marL="91450"/>
                </a:tc>
              </a:tr>
              <a:tr h="599300">
                <a:tc>
                  <a:txBody>
                    <a:bodyPr/>
                    <a:lstStyle/>
                    <a:p>
                      <a:pPr indent="0" lvl="0" marL="0" marR="0" rtl="0" algn="ctr">
                        <a:spcBef>
                          <a:spcPts val="0"/>
                        </a:spcBef>
                        <a:spcAft>
                          <a:spcPts val="0"/>
                        </a:spcAft>
                        <a:buNone/>
                      </a:pPr>
                      <a:r>
                        <a:rPr lang="en-ID" sz="1800"/>
                        <a:t>Preservation</a:t>
                      </a:r>
                      <a:endParaRPr sz="1800"/>
                    </a:p>
                  </a:txBody>
                  <a:tcPr marT="45725" marB="45725" marR="91450" marL="91450"/>
                </a:tc>
                <a:tc>
                  <a:txBody>
                    <a:bodyPr/>
                    <a:lstStyle/>
                    <a:p>
                      <a:pPr indent="0" lvl="0" marL="0" marR="0" rtl="0" algn="l">
                        <a:spcBef>
                          <a:spcPts val="0"/>
                        </a:spcBef>
                        <a:spcAft>
                          <a:spcPts val="0"/>
                        </a:spcAft>
                        <a:buNone/>
                      </a:pPr>
                      <a:r>
                        <a:rPr lang="en-ID" sz="1800"/>
                        <a:t>Pada tahapan ini dilakukan analisis mengenai apa aplikasi yang digunakan, dimana saja penyimpanannya, dan metode akuisisi apa yang dapat dilakukan. </a:t>
                      </a:r>
                      <a:endParaRPr/>
                    </a:p>
                  </a:txBody>
                  <a:tcPr marT="45725" marB="45725" marR="91450" marL="91450"/>
                </a:tc>
              </a:tr>
              <a:tr h="1112975">
                <a:tc>
                  <a:txBody>
                    <a:bodyPr/>
                    <a:lstStyle/>
                    <a:p>
                      <a:pPr indent="0" lvl="0" marL="0" marR="0" rtl="0" algn="ctr">
                        <a:spcBef>
                          <a:spcPts val="0"/>
                        </a:spcBef>
                        <a:spcAft>
                          <a:spcPts val="0"/>
                        </a:spcAft>
                        <a:buNone/>
                      </a:pPr>
                      <a:r>
                        <a:rPr lang="en-ID" sz="1800"/>
                        <a:t>Collection</a:t>
                      </a:r>
                      <a:endParaRPr sz="1800"/>
                    </a:p>
                  </a:txBody>
                  <a:tcPr marT="45725" marB="45725" marR="91450" marL="91450"/>
                </a:tc>
                <a:tc>
                  <a:txBody>
                    <a:bodyPr/>
                    <a:lstStyle/>
                    <a:p>
                      <a:pPr indent="0" lvl="0" marL="0" marR="0" rtl="0" algn="l">
                        <a:spcBef>
                          <a:spcPts val="0"/>
                        </a:spcBef>
                        <a:spcAft>
                          <a:spcPts val="0"/>
                        </a:spcAft>
                        <a:buNone/>
                      </a:pPr>
                      <a:r>
                        <a:rPr lang="en-ID" sz="1800"/>
                        <a:t>Pada tahapan ini dilakukan pengambilan dari public group Telegram dengan menggunakan beberapa cara seperti crawling dengan Telethon, export dari Telegram, dan terakhir mengamankan file-file yang ada di barang bukti komputer laptop (data-login, data-deleted, data-cache) </a:t>
                      </a:r>
                      <a:endParaRPr/>
                    </a:p>
                  </a:txBody>
                  <a:tcPr marT="45725" marB="45725" marR="91450" marL="91450"/>
                </a:tc>
              </a:tr>
              <a:tr h="1112975">
                <a:tc>
                  <a:txBody>
                    <a:bodyPr/>
                    <a:lstStyle/>
                    <a:p>
                      <a:pPr indent="0" lvl="0" marL="0" marR="0" rtl="0" algn="ctr">
                        <a:spcBef>
                          <a:spcPts val="0"/>
                        </a:spcBef>
                        <a:spcAft>
                          <a:spcPts val="0"/>
                        </a:spcAft>
                        <a:buNone/>
                      </a:pPr>
                      <a:r>
                        <a:rPr lang="en-ID" sz="1800"/>
                        <a:t>Examination</a:t>
                      </a:r>
                      <a:endParaRPr sz="1800"/>
                    </a:p>
                  </a:txBody>
                  <a:tcPr marT="45725" marB="45725" marR="91450" marL="91450"/>
                </a:tc>
                <a:tc>
                  <a:txBody>
                    <a:bodyPr/>
                    <a:lstStyle/>
                    <a:p>
                      <a:pPr indent="0" lvl="0" marL="0" marR="0" rtl="0" algn="l">
                        <a:spcBef>
                          <a:spcPts val="0"/>
                        </a:spcBef>
                        <a:spcAft>
                          <a:spcPts val="0"/>
                        </a:spcAft>
                        <a:buNone/>
                      </a:pPr>
                      <a:r>
                        <a:rPr lang="en-ID" sz="1800"/>
                        <a:t>Melakukan pemisahan terlebih dahulu dengan membuat image-image dari setiap file yang sudah dikumpulkan agar analysis tidak terjadi proses write, untuk proses ini membutuhkan FTK Manager, dan beberapa tools lainnya yang terintegrasi agar dapat membuka filenya. </a:t>
                      </a:r>
                      <a:endParaRPr/>
                    </a:p>
                  </a:txBody>
                  <a:tcPr marT="45725" marB="45725" marR="91450" marL="91450"/>
                </a:tc>
              </a:tr>
              <a:tr h="599300">
                <a:tc>
                  <a:txBody>
                    <a:bodyPr/>
                    <a:lstStyle/>
                    <a:p>
                      <a:pPr indent="0" lvl="0" marL="0" marR="0" rtl="0" algn="ctr">
                        <a:spcBef>
                          <a:spcPts val="0"/>
                        </a:spcBef>
                        <a:spcAft>
                          <a:spcPts val="0"/>
                        </a:spcAft>
                        <a:buNone/>
                      </a:pPr>
                      <a:r>
                        <a:rPr lang="en-ID" sz="1800"/>
                        <a:t>Analysis</a:t>
                      </a:r>
                      <a:endParaRPr sz="1800"/>
                    </a:p>
                  </a:txBody>
                  <a:tcPr marT="45725" marB="45725" marR="91450" marL="91450"/>
                </a:tc>
                <a:tc>
                  <a:txBody>
                    <a:bodyPr/>
                    <a:lstStyle/>
                    <a:p>
                      <a:pPr indent="0" lvl="0" marL="0" marR="0" rtl="0" algn="l">
                        <a:spcBef>
                          <a:spcPts val="0"/>
                        </a:spcBef>
                        <a:spcAft>
                          <a:spcPts val="0"/>
                        </a:spcAft>
                        <a:buNone/>
                      </a:pPr>
                      <a:r>
                        <a:rPr lang="en-ID" sz="1800"/>
                        <a:t>M</a:t>
                      </a:r>
                      <a:r>
                        <a:rPr lang="en-ID" sz="1800"/>
                        <a:t>embuat analisis dari setiap proses yang dilakukan dan tahapan-tahapan yang dilakukan hingga hasil yang didapatkan</a:t>
                      </a:r>
                      <a:endParaRPr sz="1800"/>
                    </a:p>
                  </a:txBody>
                  <a:tcPr marT="45725" marB="45725" marR="91450" marL="91450"/>
                </a:tc>
              </a:tr>
              <a:tr h="599300">
                <a:tc>
                  <a:txBody>
                    <a:bodyPr/>
                    <a:lstStyle/>
                    <a:p>
                      <a:pPr indent="0" lvl="0" marL="0" marR="0" rtl="0" algn="ctr">
                        <a:spcBef>
                          <a:spcPts val="0"/>
                        </a:spcBef>
                        <a:spcAft>
                          <a:spcPts val="0"/>
                        </a:spcAft>
                        <a:buNone/>
                      </a:pPr>
                      <a:r>
                        <a:rPr lang="en-ID" sz="1800"/>
                        <a:t>Reporting</a:t>
                      </a:r>
                      <a:endParaRPr sz="1800"/>
                    </a:p>
                  </a:txBody>
                  <a:tcPr marT="45725" marB="45725" marR="91450" marL="91450"/>
                </a:tc>
                <a:tc>
                  <a:txBody>
                    <a:bodyPr/>
                    <a:lstStyle/>
                    <a:p>
                      <a:pPr indent="0" lvl="0" marL="0" marR="0" rtl="0" algn="l">
                        <a:spcBef>
                          <a:spcPts val="0"/>
                        </a:spcBef>
                        <a:spcAft>
                          <a:spcPts val="0"/>
                        </a:spcAft>
                        <a:buNone/>
                      </a:pPr>
                      <a:r>
                        <a:rPr lang="en-ID" sz="1800"/>
                        <a:t>Membuat laporan dan menuliskan bukti bahwa barang bukti benar dan sah serta dapat digunakan untuk digunakan pada perkara hukum.</a:t>
                      </a:r>
                      <a:endParaRPr/>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lang="en-ID"/>
              <a:t>METODE AKUISISI</a:t>
            </a:r>
            <a:endParaRPr b="1"/>
          </a:p>
        </p:txBody>
      </p:sp>
      <p:sp>
        <p:nvSpPr>
          <p:cNvPr id="168" name="Google Shape;168;p24"/>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en-ID"/>
              <a:t>untuk melakukan akuisisi data pada Telegram Desktop terdapat dua metode yang dapat digunakan yaitu menggunakan API (Python, TaaS, dan Export Telegram) dan kemudian menggunakan metode live forensics (memdump, cache file Telegram Desktop), untuk lebih jelasnya ada pada pembahasan berikutnya.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lang="en-ID"/>
              <a:t>METODE AKUISISI DENGAN API</a:t>
            </a:r>
            <a:endParaRPr b="1"/>
          </a:p>
        </p:txBody>
      </p:sp>
      <p:sp>
        <p:nvSpPr>
          <p:cNvPr id="174" name="Google Shape;174;p25"/>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en-ID"/>
              <a:t>Metode Yang dilakukan:</a:t>
            </a:r>
            <a:endParaRPr/>
          </a:p>
          <a:p>
            <a:pPr indent="-514350" lvl="0" marL="514350" rtl="0" algn="l">
              <a:lnSpc>
                <a:spcPct val="120000"/>
              </a:lnSpc>
              <a:spcBef>
                <a:spcPts val="1000"/>
              </a:spcBef>
              <a:spcAft>
                <a:spcPts val="0"/>
              </a:spcAft>
              <a:buSzPts val="2000"/>
              <a:buAutoNum type="arabicPeriod"/>
            </a:pPr>
            <a:r>
              <a:rPr lang="en-ID"/>
              <a:t>Membuat Application di my.telegram.org </a:t>
            </a:r>
            <a:endParaRPr/>
          </a:p>
          <a:p>
            <a:pPr indent="-514350" lvl="0" marL="514350" rtl="0" algn="l">
              <a:lnSpc>
                <a:spcPct val="120000"/>
              </a:lnSpc>
              <a:spcBef>
                <a:spcPts val="1000"/>
              </a:spcBef>
              <a:spcAft>
                <a:spcPts val="0"/>
              </a:spcAft>
              <a:buSzPts val="2000"/>
              <a:buAutoNum type="arabicPeriod"/>
            </a:pPr>
            <a:r>
              <a:rPr lang="en-ID"/>
              <a:t>Kemudian simpan API_ID dan API_HASH yang anda miliki </a:t>
            </a:r>
            <a:endParaRPr/>
          </a:p>
          <a:p>
            <a:pPr indent="-514350" lvl="0" marL="514350" rtl="0" algn="l">
              <a:lnSpc>
                <a:spcPct val="120000"/>
              </a:lnSpc>
              <a:spcBef>
                <a:spcPts val="1000"/>
              </a:spcBef>
              <a:spcAft>
                <a:spcPts val="0"/>
              </a:spcAft>
              <a:buSzPts val="2000"/>
              <a:buAutoNum type="arabicPeriod"/>
            </a:pPr>
            <a:r>
              <a:rPr lang="en-ID"/>
              <a:t>Kemudian buat script menggunakan Python dengan library Telethon sehingga dapat dilakukan pengambilan metadata.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8" name="Shape 178"/>
        <p:cNvGrpSpPr/>
        <p:nvPr/>
      </p:nvGrpSpPr>
      <p:grpSpPr>
        <a:xfrm>
          <a:off x="0" y="0"/>
          <a:ext cx="0" cy="0"/>
          <a:chOff x="0" y="0"/>
          <a:chExt cx="0" cy="0"/>
        </a:xfrm>
      </p:grpSpPr>
      <p:pic>
        <p:nvPicPr>
          <p:cNvPr id="179" name="Google Shape;179;p26"/>
          <p:cNvPicPr preferRelativeResize="0"/>
          <p:nvPr/>
        </p:nvPicPr>
        <p:blipFill>
          <a:blip r:embed="rId3">
            <a:alphaModFix/>
          </a:blip>
          <a:stretch>
            <a:fillRect/>
          </a:stretch>
        </p:blipFill>
        <p:spPr>
          <a:xfrm>
            <a:off x="152400" y="152400"/>
            <a:ext cx="11655822" cy="6553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lang="en-ID"/>
              <a:t>HASIL RUNNING CODE</a:t>
            </a:r>
            <a:endParaRPr b="1"/>
          </a:p>
        </p:txBody>
      </p:sp>
      <p:pic>
        <p:nvPicPr>
          <p:cNvPr id="185" name="Google Shape;185;p27"/>
          <p:cNvPicPr preferRelativeResize="0"/>
          <p:nvPr/>
        </p:nvPicPr>
        <p:blipFill rotWithShape="1">
          <a:blip r:embed="rId3">
            <a:alphaModFix/>
          </a:blip>
          <a:srcRect b="0" l="0" r="0" t="0"/>
          <a:stretch/>
        </p:blipFill>
        <p:spPr>
          <a:xfrm>
            <a:off x="3657600" y="1853754"/>
            <a:ext cx="4876800" cy="4762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lang="en-ID"/>
              <a:t>DATA YANG DIDAPATKAN</a:t>
            </a:r>
            <a:endParaRPr b="1"/>
          </a:p>
        </p:txBody>
      </p:sp>
      <p:sp>
        <p:nvSpPr>
          <p:cNvPr id="191" name="Google Shape;191;p28"/>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fontScale="92500"/>
          </a:bodyPr>
          <a:lstStyle/>
          <a:p>
            <a:pPr indent="0" lvl="0" marL="0" rtl="0" algn="l">
              <a:lnSpc>
                <a:spcPct val="120000"/>
              </a:lnSpc>
              <a:spcBef>
                <a:spcPts val="0"/>
              </a:spcBef>
              <a:spcAft>
                <a:spcPts val="0"/>
              </a:spcAft>
              <a:buSzPct val="100000"/>
              <a:buNone/>
            </a:pPr>
            <a:r>
              <a:rPr lang="en-ID"/>
              <a:t>Message(id=190, peer_id=PeerChannel(channel_id=1600752976), date=datetime.datetime(2021, 10, 16, 8, 32, 39, tzinfo=datetime.timezone.utc), message='siap siap', out=True, mentioned=False, media_unread=False, silent=False, post=False, from_scheduled=False, legacy=False,</a:t>
            </a:r>
            <a:endParaRPr/>
          </a:p>
          <a:p>
            <a:pPr indent="0" lvl="0" marL="0" rtl="0" algn="l">
              <a:lnSpc>
                <a:spcPct val="120000"/>
              </a:lnSpc>
              <a:spcBef>
                <a:spcPts val="1000"/>
              </a:spcBef>
              <a:spcAft>
                <a:spcPts val="0"/>
              </a:spcAft>
              <a:buSzPct val="100000"/>
              <a:buNone/>
            </a:pPr>
            <a:r>
              <a:rPr lang="en-ID"/>
              <a:t>edit_hide=False, pinned=False, from_id=PeerUser(user_id=784590528), fwd_from=None, via_bot_id=None, reply_to=None, media=None, reply_markup=None, entities=[], views=None, forwards=None, replies=MessageReplies(replies=0, replies_pts=194, comments=False, recent_repliers=[], channel_id=None, max_id=None, read_max_id=None), edit_date=None, post_author=None, grouped_id=None, restriction_reason=[], ttl_period=None))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lang="en-ID"/>
              <a:t>HASIL JSON FILE YANG DIDAPATKAN DENGAN APLIKASI TAAS</a:t>
            </a:r>
            <a:endParaRPr b="1"/>
          </a:p>
        </p:txBody>
      </p:sp>
      <p:sp>
        <p:nvSpPr>
          <p:cNvPr id="197" name="Google Shape;197;p29"/>
          <p:cNvSpPr txBox="1"/>
          <p:nvPr>
            <p:ph idx="1" type="body"/>
          </p:nvPr>
        </p:nvSpPr>
        <p:spPr>
          <a:xfrm>
            <a:off x="1858617" y="2395469"/>
            <a:ext cx="2923309" cy="4351338"/>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en-ID"/>
              <a:t>metadata yang didapatkan adalah chat_id, message_id, date, typenya dan textnya dan beberapa keterangan apakah sudah direply atau bukan dan penggunaan data lainnya</a:t>
            </a:r>
            <a:endParaRPr/>
          </a:p>
        </p:txBody>
      </p:sp>
      <p:pic>
        <p:nvPicPr>
          <p:cNvPr id="198" name="Google Shape;198;p29"/>
          <p:cNvPicPr preferRelativeResize="0"/>
          <p:nvPr/>
        </p:nvPicPr>
        <p:blipFill rotWithShape="1">
          <a:blip r:embed="rId3">
            <a:alphaModFix/>
          </a:blip>
          <a:srcRect b="0" l="0" r="0" t="0"/>
          <a:stretch/>
        </p:blipFill>
        <p:spPr>
          <a:xfrm>
            <a:off x="6253216" y="1853754"/>
            <a:ext cx="2923309" cy="473824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lang="en-ID"/>
              <a:t>TANTANGAN DALAM PENERAPAN METODE</a:t>
            </a:r>
            <a:endParaRPr b="1"/>
          </a:p>
        </p:txBody>
      </p:sp>
      <p:sp>
        <p:nvSpPr>
          <p:cNvPr id="204" name="Google Shape;204;p30"/>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en-ID"/>
              <a:t>menemukan chat_id dari grup yang ditemukan, kemudian bagaimana menjaga integritas dan keutuhan data, dan terakhir pesan yang sudah dihapus tidak dapat ditemukan jika menggunakan API.</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lang="en-ID"/>
              <a:t>INTEGRITAS DARI DATA YANG DIAKUISISI</a:t>
            </a:r>
            <a:endParaRPr b="1"/>
          </a:p>
        </p:txBody>
      </p:sp>
      <p:sp>
        <p:nvSpPr>
          <p:cNvPr id="210" name="Google Shape;210;p31"/>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en-ID"/>
              <a:t>Untuk menjaga integritas dari data yang diakuisisi sebisa mungkin dilakukan isolasi dari data yang diambil dikarenakan sangat dimungkinkan untuk dilakukan perubahan karena hasilnya disimpan dalam program yang memiliki sifat write data, oleh karena itu dilakukan pembuatan image ad1 untuk analisis dan dibuktikan kembali dengan hash dari data.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4"/>
          <p:cNvSpPr txBox="1"/>
          <p:nvPr>
            <p:ph type="title"/>
          </p:nvPr>
        </p:nvSpPr>
        <p:spPr>
          <a:xfrm>
            <a:off x="838200" y="2766218"/>
            <a:ext cx="10515600" cy="1325563"/>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Gill Sans"/>
              <a:buNone/>
            </a:pPr>
            <a:r>
              <a:rPr b="1" lang="en-ID"/>
              <a:t>BAB 1</a:t>
            </a:r>
            <a:br>
              <a:rPr b="1" lang="en-ID"/>
            </a:br>
            <a:r>
              <a:rPr b="1" lang="en-ID"/>
              <a:t>PENDAHULUAN</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lang="en-ID"/>
              <a:t>ANALISIS MANFAAT DARI DATA YANG DIAKUISISI</a:t>
            </a:r>
            <a:endParaRPr b="1"/>
          </a:p>
        </p:txBody>
      </p:sp>
      <p:sp>
        <p:nvSpPr>
          <p:cNvPr id="216" name="Google Shape;216;p32"/>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en-ID"/>
              <a:t>Dari data yang diakuisisi dapat diketahui pesan yang dikirim apakah adalah message atau message dari sistem dengan melihat kolom @type yang berada di file jsonnya kemudian dapat dipastikan integritasnya dengan id dari pesan tersebut.</a:t>
            </a:r>
            <a:endParaRPr/>
          </a:p>
        </p:txBody>
      </p:sp>
      <p:pic>
        <p:nvPicPr>
          <p:cNvPr id="217" name="Google Shape;217;p32"/>
          <p:cNvPicPr preferRelativeResize="0"/>
          <p:nvPr/>
        </p:nvPicPr>
        <p:blipFill rotWithShape="1">
          <a:blip r:embed="rId3">
            <a:alphaModFix/>
          </a:blip>
          <a:srcRect b="0" l="0" r="0" t="0"/>
          <a:stretch/>
        </p:blipFill>
        <p:spPr>
          <a:xfrm>
            <a:off x="1135309" y="3866357"/>
            <a:ext cx="4556082" cy="1674668"/>
          </a:xfrm>
          <a:prstGeom prst="rect">
            <a:avLst/>
          </a:prstGeom>
          <a:noFill/>
          <a:ln>
            <a:noFill/>
          </a:ln>
        </p:spPr>
      </p:pic>
      <p:pic>
        <p:nvPicPr>
          <p:cNvPr id="218" name="Google Shape;218;p32"/>
          <p:cNvPicPr preferRelativeResize="0"/>
          <p:nvPr/>
        </p:nvPicPr>
        <p:blipFill rotWithShape="1">
          <a:blip r:embed="rId4">
            <a:alphaModFix/>
          </a:blip>
          <a:srcRect b="0" l="0" r="0" t="0"/>
          <a:stretch/>
        </p:blipFill>
        <p:spPr>
          <a:xfrm>
            <a:off x="5937506" y="3866357"/>
            <a:ext cx="5363463" cy="167466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D"/>
              <a:t>DAN KEMUDIAN DAPAT DIKETAHUI SIAPA PENGIRIMNYA DARI CHAT_IDNYA</a:t>
            </a:r>
            <a:endParaRPr/>
          </a:p>
        </p:txBody>
      </p:sp>
      <p:pic>
        <p:nvPicPr>
          <p:cNvPr id="224" name="Google Shape;224;p33"/>
          <p:cNvPicPr preferRelativeResize="0"/>
          <p:nvPr/>
        </p:nvPicPr>
        <p:blipFill rotWithShape="1">
          <a:blip r:embed="rId3">
            <a:alphaModFix/>
          </a:blip>
          <a:srcRect b="0" l="0" r="0" t="0"/>
          <a:stretch/>
        </p:blipFill>
        <p:spPr>
          <a:xfrm>
            <a:off x="4276345" y="1853754"/>
            <a:ext cx="3953741" cy="419972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8" name="Shape 228"/>
        <p:cNvGrpSpPr/>
        <p:nvPr/>
      </p:nvGrpSpPr>
      <p:grpSpPr>
        <a:xfrm>
          <a:off x="0" y="0"/>
          <a:ext cx="0" cy="0"/>
          <a:chOff x="0" y="0"/>
          <a:chExt cx="0" cy="0"/>
        </a:xfrm>
      </p:grpSpPr>
      <p:sp>
        <p:nvSpPr>
          <p:cNvPr id="229" name="Google Shape;229;p34"/>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en-ID"/>
              <a:t>Selanjutnya dari data yang diakusisi dapat dilihat content yang dikandung apakah dokumen, text, stiker atau apapun itu dan didalamnya akan mengandung text apa, pada gambar ini terlihat text yang dikirim adalah “test reply”. </a:t>
            </a:r>
            <a:endParaRPr/>
          </a:p>
        </p:txBody>
      </p:sp>
      <p:pic>
        <p:nvPicPr>
          <p:cNvPr id="230" name="Google Shape;230;p34"/>
          <p:cNvPicPr preferRelativeResize="0"/>
          <p:nvPr/>
        </p:nvPicPr>
        <p:blipFill>
          <a:blip r:embed="rId3">
            <a:alphaModFix/>
          </a:blip>
          <a:stretch>
            <a:fillRect/>
          </a:stretch>
        </p:blipFill>
        <p:spPr>
          <a:xfrm>
            <a:off x="4076938" y="3639250"/>
            <a:ext cx="4352550" cy="2590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4" name="Shape 234"/>
        <p:cNvGrpSpPr/>
        <p:nvPr/>
      </p:nvGrpSpPr>
      <p:grpSpPr>
        <a:xfrm>
          <a:off x="0" y="0"/>
          <a:ext cx="0" cy="0"/>
          <a:chOff x="0" y="0"/>
          <a:chExt cx="0" cy="0"/>
        </a:xfrm>
      </p:grpSpPr>
      <p:sp>
        <p:nvSpPr>
          <p:cNvPr id="235" name="Google Shape;235;p3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lang="en-ID"/>
              <a:t>METODE AKUISISI MANUAL</a:t>
            </a:r>
            <a:endParaRPr b="1"/>
          </a:p>
        </p:txBody>
      </p:sp>
      <p:sp>
        <p:nvSpPr>
          <p:cNvPr id="236" name="Google Shape;236;p35"/>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en-ID"/>
              <a:t>untuk melakukan akuisisi data secara manual maka perlu dilakukan terlebih dahulu lokasi penyimpanan file-file yang digunakan oleh sistem.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0" name="Shape 240"/>
        <p:cNvGrpSpPr/>
        <p:nvPr/>
      </p:nvGrpSpPr>
      <p:grpSpPr>
        <a:xfrm>
          <a:off x="0" y="0"/>
          <a:ext cx="0" cy="0"/>
          <a:chOff x="0" y="0"/>
          <a:chExt cx="0" cy="0"/>
        </a:xfrm>
      </p:grpSpPr>
      <p:sp>
        <p:nvSpPr>
          <p:cNvPr id="241" name="Google Shape;241;p36"/>
          <p:cNvSpPr txBox="1"/>
          <p:nvPr>
            <p:ph idx="1" type="body"/>
          </p:nvPr>
        </p:nvSpPr>
        <p:spPr>
          <a:xfrm>
            <a:off x="1498350" y="2004845"/>
            <a:ext cx="3775500" cy="59853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en-ID"/>
              <a:t>Kemudian dilakukan dengan cara dead forensics terlebih dahulu dengan melakukan penyimpanan dari cache, user_data, dan telegram file yang ada pada folder yang sudah diamati.</a:t>
            </a:r>
            <a:endParaRPr/>
          </a:p>
          <a:p>
            <a:pPr indent="0" lvl="0" marL="0" rtl="0" algn="l">
              <a:lnSpc>
                <a:spcPct val="120000"/>
              </a:lnSpc>
              <a:spcBef>
                <a:spcPts val="1000"/>
              </a:spcBef>
              <a:spcAft>
                <a:spcPts val="0"/>
              </a:spcAft>
              <a:buSzPts val="20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Gill Sans"/>
              <a:buNone/>
            </a:pPr>
            <a:r>
              <a:rPr b="1" lang="en-ID"/>
              <a:t>METODE AKUISISI MANUAL</a:t>
            </a:r>
            <a:endParaRPr b="1"/>
          </a:p>
          <a:p>
            <a:pPr indent="0" lvl="0" marL="0" rtl="0" algn="l">
              <a:lnSpc>
                <a:spcPct val="90000"/>
              </a:lnSpc>
              <a:spcBef>
                <a:spcPts val="0"/>
              </a:spcBef>
              <a:spcAft>
                <a:spcPts val="0"/>
              </a:spcAft>
              <a:buClr>
                <a:schemeClr val="dk1"/>
              </a:buClr>
              <a:buSzPts val="3200"/>
              <a:buFont typeface="Gill Sans"/>
              <a:buNone/>
            </a:pPr>
            <a:r>
              <a:t/>
            </a:r>
            <a:endParaRPr b="1"/>
          </a:p>
        </p:txBody>
      </p:sp>
      <p:sp>
        <p:nvSpPr>
          <p:cNvPr id="247" name="Google Shape;247;p37"/>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lang="en-ID"/>
              <a:t>Metode Akuisisi Manual </a:t>
            </a:r>
            <a:r>
              <a:rPr lang="en-ID"/>
              <a:t>perlu dilakukan terlebih dahulu lokasi penyimpanan file-file yang digunakan oleh sistem, t</a:t>
            </a:r>
            <a:r>
              <a:rPr lang="en-ID"/>
              <a:t>empat-tempat penyimpanan (Lokasi Penyimpanan File, Telegram Data, Telegram Cache), teknik yang dapat digunakan yaitu dapat melakukan dead forensics yaitu dengan membuat image dari lokasi penyimpanan setelah aplikasi dimatikan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38"/>
          <p:cNvPicPr preferRelativeResize="0"/>
          <p:nvPr/>
        </p:nvPicPr>
        <p:blipFill rotWithShape="1">
          <a:blip r:embed="rId3">
            <a:alphaModFix/>
          </a:blip>
          <a:srcRect b="0" l="0" r="0" t="0"/>
          <a:stretch/>
        </p:blipFill>
        <p:spPr>
          <a:xfrm>
            <a:off x="3083069" y="0"/>
            <a:ext cx="6025861" cy="608064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lang="en-ID"/>
              <a:t>ANALISIS MANFAAT DATA YANG DIDAPATKAN</a:t>
            </a:r>
            <a:endParaRPr b="1"/>
          </a:p>
        </p:txBody>
      </p:sp>
      <p:sp>
        <p:nvSpPr>
          <p:cNvPr id="258" name="Google Shape;258;p39"/>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en-ID"/>
              <a:t>Untuk menggunakan metode ini kurang lebih sama seperti dengan metode sebelumnya, kemudian kelebihan yang didapat adalah bisa didapatkan pesan yang sudah dihapus atau yang terkirim dari perangkat yang dikirim oleh perangkat yang disita, namun data ini yang didapatkan harus melalui perangkat yang disita karena semua file yang dijelaskan tersebut berada pada perangkat yang ada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2" name="Shape 262"/>
        <p:cNvGrpSpPr/>
        <p:nvPr/>
      </p:nvGrpSpPr>
      <p:grpSpPr>
        <a:xfrm>
          <a:off x="0" y="0"/>
          <a:ext cx="0" cy="0"/>
          <a:chOff x="0" y="0"/>
          <a:chExt cx="0" cy="0"/>
        </a:xfrm>
      </p:grpSpPr>
      <p:sp>
        <p:nvSpPr>
          <p:cNvPr id="263" name="Google Shape;263;p4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lang="en-ID"/>
              <a:t>TANTANGAN YANG DIHADAPI</a:t>
            </a:r>
            <a:endParaRPr b="1"/>
          </a:p>
        </p:txBody>
      </p:sp>
      <p:sp>
        <p:nvSpPr>
          <p:cNvPr id="264" name="Google Shape;264;p40"/>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en-ID"/>
              <a:t>Untuk menggunakan metode ini jika menggunakan dead forensics ada kemungkinan untuk mendapatkan data lebih banyak, namun masih dikhawatirkan proses pengambilan akan mengganggu integritas dari datanya.</a:t>
            </a:r>
            <a:endParaRPr/>
          </a:p>
          <a:p>
            <a:pPr indent="0" lvl="0" marL="0" rtl="0" algn="l">
              <a:lnSpc>
                <a:spcPct val="120000"/>
              </a:lnSpc>
              <a:spcBef>
                <a:spcPts val="1000"/>
              </a:spcBef>
              <a:spcAft>
                <a:spcPts val="0"/>
              </a:spcAft>
              <a:buSzPts val="2000"/>
              <a:buNone/>
            </a:pPr>
            <a:r>
              <a:t/>
            </a:r>
            <a:endParaRPr/>
          </a:p>
          <a:p>
            <a:pPr indent="0" lvl="0" marL="0" rtl="0" algn="l">
              <a:lnSpc>
                <a:spcPct val="120000"/>
              </a:lnSpc>
              <a:spcBef>
                <a:spcPts val="1000"/>
              </a:spcBef>
              <a:spcAft>
                <a:spcPts val="0"/>
              </a:spcAft>
              <a:buSzPts val="2000"/>
              <a:buNone/>
            </a:pPr>
            <a:r>
              <a:rPr lang="en-ID"/>
              <a:t>Selain itu jika menggunakan metode ini analisis yang dilakukan sedikit susah karena metadata yang didapat tidak tersusun rapi seperti baris data pada database karena data yang didapatkan hanya dari cache atau memdump sehingga perlu dilakukan analisis dengan perlahan.</a:t>
            </a:r>
            <a:endParaRPr/>
          </a:p>
          <a:p>
            <a:pPr indent="0" lvl="0" marL="0" rtl="0" algn="l">
              <a:lnSpc>
                <a:spcPct val="120000"/>
              </a:lnSpc>
              <a:spcBef>
                <a:spcPts val="1000"/>
              </a:spcBef>
              <a:spcAft>
                <a:spcPts val="0"/>
              </a:spcAft>
              <a:buSzPts val="2000"/>
              <a:buNone/>
            </a:pPr>
            <a:r>
              <a:t/>
            </a:r>
            <a:endParaRPr/>
          </a:p>
          <a:p>
            <a:pPr indent="0" lvl="0" marL="0" rtl="0" algn="l">
              <a:lnSpc>
                <a:spcPct val="120000"/>
              </a:lnSpc>
              <a:spcBef>
                <a:spcPts val="1000"/>
              </a:spcBef>
              <a:spcAft>
                <a:spcPts val="0"/>
              </a:spcAft>
              <a:buSzPts val="20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8" name="Shape 268"/>
        <p:cNvGrpSpPr/>
        <p:nvPr/>
      </p:nvGrpSpPr>
      <p:grpSpPr>
        <a:xfrm>
          <a:off x="0" y="0"/>
          <a:ext cx="0" cy="0"/>
          <a:chOff x="0" y="0"/>
          <a:chExt cx="0" cy="0"/>
        </a:xfrm>
      </p:grpSpPr>
      <p:sp>
        <p:nvSpPr>
          <p:cNvPr id="269" name="Google Shape;269;p4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lang="en-ID"/>
              <a:t>INTEGRITAS DATA</a:t>
            </a:r>
            <a:endParaRPr b="1"/>
          </a:p>
        </p:txBody>
      </p:sp>
      <p:sp>
        <p:nvSpPr>
          <p:cNvPr id="270" name="Google Shape;270;p41"/>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en-ID"/>
              <a:t>Untuk integritas data dengan menggunakan metode ini, lebih terjamin karena proses yang dilakukan dapat dibuktikan dengan nilai hash dan file imagenya.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1451579" y="804519"/>
            <a:ext cx="9603300" cy="1049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lang="en-ID"/>
              <a:t>Penjelasan Telegram</a:t>
            </a:r>
            <a:endParaRPr b="1"/>
          </a:p>
        </p:txBody>
      </p:sp>
      <p:sp>
        <p:nvSpPr>
          <p:cNvPr id="112" name="Google Shape;112;p15"/>
          <p:cNvSpPr txBox="1"/>
          <p:nvPr>
            <p:ph idx="1" type="body"/>
          </p:nvPr>
        </p:nvSpPr>
        <p:spPr>
          <a:xfrm>
            <a:off x="1451575" y="2179075"/>
            <a:ext cx="9603300" cy="33489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1200"/>
              </a:spcBef>
              <a:spcAft>
                <a:spcPts val="0"/>
              </a:spcAft>
              <a:buClr>
                <a:schemeClr val="dk1"/>
              </a:buClr>
              <a:buSzPts val="1100"/>
              <a:buFont typeface="Arial"/>
              <a:buNone/>
            </a:pPr>
            <a:r>
              <a:rPr lang="en-ID" sz="1500"/>
              <a:t>Aplikasi yang diamati adalah Telegram, Telegram merupakan salah satu platform yang didirikan oleh Pavel Durov yang memungkinkan penggunanya untuk melakukan komunikasi baik itu berbagi foto, video, percakapan, maupun perangkat lainnya seperti Stiker dan Files</a:t>
            </a:r>
            <a:endParaRPr sz="1500"/>
          </a:p>
          <a:p>
            <a:pPr indent="0" lvl="0" marL="0" rtl="0" algn="just">
              <a:lnSpc>
                <a:spcPct val="115000"/>
              </a:lnSpc>
              <a:spcBef>
                <a:spcPts val="1200"/>
              </a:spcBef>
              <a:spcAft>
                <a:spcPts val="1200"/>
              </a:spcAft>
              <a:buSzPts val="1100"/>
              <a:buNone/>
            </a:pPr>
            <a:r>
              <a:rPr lang="en-ID" sz="1600"/>
              <a:t>Telegram sendiri dapat diakses dari tiga jenis akses yaitu Website, Desktop, dan Mobile (iOS, Android, dan Windows Phone) untuk ketiga hal ini memiliki cara penyimpanan yang berbeda, namun telegram sendiri memiliki keuntungan yaitu datanya disimpan di cloud sehingga dapat diakses menggunakan API untuk melakukan akuisisi datanya</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4" name="Shape 274"/>
        <p:cNvGrpSpPr/>
        <p:nvPr/>
      </p:nvGrpSpPr>
      <p:grpSpPr>
        <a:xfrm>
          <a:off x="0" y="0"/>
          <a:ext cx="0" cy="0"/>
          <a:chOff x="0" y="0"/>
          <a:chExt cx="0" cy="0"/>
        </a:xfrm>
      </p:grpSpPr>
      <p:sp>
        <p:nvSpPr>
          <p:cNvPr id="275" name="Google Shape;275;p4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lang="en-ID"/>
              <a:t>LATAR BELAKANG</a:t>
            </a:r>
            <a:endParaRPr b="1"/>
          </a:p>
        </p:txBody>
      </p:sp>
      <p:sp>
        <p:nvSpPr>
          <p:cNvPr id="276" name="Google Shape;276;p42"/>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en-ID"/>
              <a:t>Kegiatan yang dilakukan memiliki latar belakang untuk membuktikan bahwa benar telah terjadi kegiatan Cyberbullying pada public group yang berada di Telegram Desktop, selain membuktikan akan dilakukan analisis bagaimana mendapatkan data dan juga menganalisis hingga didapatkan kesimpulan.</a:t>
            </a:r>
            <a:endParaRPr/>
          </a:p>
          <a:p>
            <a:pPr indent="0" lvl="0" marL="0" rtl="0" algn="l">
              <a:lnSpc>
                <a:spcPct val="120000"/>
              </a:lnSpc>
              <a:spcBef>
                <a:spcPts val="1000"/>
              </a:spcBef>
              <a:spcAft>
                <a:spcPts val="0"/>
              </a:spcAft>
              <a:buSzPts val="20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0" name="Shape 280"/>
        <p:cNvGrpSpPr/>
        <p:nvPr/>
      </p:nvGrpSpPr>
      <p:grpSpPr>
        <a:xfrm>
          <a:off x="0" y="0"/>
          <a:ext cx="0" cy="0"/>
          <a:chOff x="0" y="0"/>
          <a:chExt cx="0" cy="0"/>
        </a:xfrm>
      </p:grpSpPr>
      <p:sp>
        <p:nvSpPr>
          <p:cNvPr id="281" name="Google Shape;281;p4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t/>
            </a:r>
            <a:endParaRPr/>
          </a:p>
        </p:txBody>
      </p:sp>
      <p:sp>
        <p:nvSpPr>
          <p:cNvPr id="282" name="Google Shape;282;p43"/>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20000"/>
              </a:lnSpc>
              <a:spcBef>
                <a:spcPts val="0"/>
              </a:spcBef>
              <a:spcAft>
                <a:spcPts val="0"/>
              </a:spcAft>
              <a:buSzPts val="2000"/>
              <a:buNone/>
            </a:pPr>
            <a:r>
              <a:rPr lang="en-ID"/>
              <a:t>Dalam hukum Indonesia peraturan perundang-undangan yang mengatur mengenai cyber bullying adalah Undang-Undang Nomor 11 Tahun 2008 tentang Informasi dan Transaksi Elektronik (UU ITE). Sebelum adanya UU ITE, peraturan yang sering digunakan adalah Pasal 310 ayat (1) dan (2) Kitab Undang-Undang Hukum Pidana terkait penghinaan dan pencemaran nama baik. Namun menurut Putusan Mahkamah Konstitusi Nomor 50/PUU-VI/2008, penghinaan dan pencemaran nama baik yang diatur di dalam Pasal Pasal 310 ayat (1) dan (2) KUHP tersebut tidak dapat digunakan untuk perbuatan cyber bullying. Pada tahun 2016, diterbitkan peraturan baru terkait dengan ITE, Undang-Undang Nomor 19 Tahun 2016 tentang Perubahan Atas Undang-Undang Nomor 11 Tahun 2008 tentang Informasi dan Transaksi Elektronik</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4"/>
          <p:cNvSpPr txBox="1"/>
          <p:nvPr>
            <p:ph type="title"/>
          </p:nvPr>
        </p:nvSpPr>
        <p:spPr>
          <a:xfrm>
            <a:off x="838200" y="2766218"/>
            <a:ext cx="10515600" cy="1325563"/>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Gill Sans"/>
              <a:buNone/>
            </a:pPr>
            <a:r>
              <a:rPr b="1" lang="en-ID"/>
              <a:t>BAB 2</a:t>
            </a:r>
            <a:br>
              <a:rPr b="1" lang="en-ID"/>
            </a:br>
            <a:r>
              <a:rPr b="1" lang="en-ID"/>
              <a:t>ANALISIS TERHADAP DATA</a:t>
            </a:r>
            <a:endParaRPr b="1"/>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lang="en-ID"/>
              <a:t>TAHAPAN KEGIATAN</a:t>
            </a:r>
            <a:endParaRPr b="1"/>
          </a:p>
        </p:txBody>
      </p:sp>
      <p:sp>
        <p:nvSpPr>
          <p:cNvPr id="293" name="Google Shape;293;p45"/>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en-ID"/>
              <a:t>Seperti yang kita ketahui bahwa pada tugas ini menggunakan acuan kerangka NIJ (National Institute of Justice) dalam melakukan kegiatan forensik maka akan dilakukan empat tahapan preservation, collection, examination, analysis, reporting, metode yang digunakan adalah melakukan akuisisi data melalui API terlebih dahulu kemudian jika tidak digunakan maka akan dilakukan live forensics sederhana seperti melihat memdump untuk membuktikan hal ini.</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lang="en-ID"/>
              <a:t>PRESERVATION</a:t>
            </a:r>
            <a:endParaRPr b="1"/>
          </a:p>
        </p:txBody>
      </p:sp>
      <p:sp>
        <p:nvSpPr>
          <p:cNvPr id="299" name="Google Shape;299;p46"/>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just">
              <a:lnSpc>
                <a:spcPct val="120000"/>
              </a:lnSpc>
              <a:spcBef>
                <a:spcPts val="0"/>
              </a:spcBef>
              <a:spcAft>
                <a:spcPts val="0"/>
              </a:spcAft>
              <a:buSzPts val="2000"/>
              <a:buNone/>
            </a:pPr>
            <a:r>
              <a:rPr lang="en-ID"/>
              <a:t>Pada tahapan ini seperti yang sudah dijelaskan pada Bab 1 untuk aplikasi Telegram Desktop ini sendiri memiliki beberapa tempat penyimpanan yang dapat diamankan diantara lain adalah tempat file yang terunduh oleh sistem, data cache, file log, file core system dan untuk metode akuisisi yang dapat dilakukan adalah memanfaatkan fitur ekspor catatan percakapan dari Telegram namun membutuhkan akses akun sehingga perlu dilakukan penyimpanan terhadap satu akun dengan data seperti berikut ini.</a:t>
            </a:r>
            <a:endParaRPr/>
          </a:p>
        </p:txBody>
      </p:sp>
      <p:graphicFrame>
        <p:nvGraphicFramePr>
          <p:cNvPr id="300" name="Google Shape;300;p46"/>
          <p:cNvGraphicFramePr/>
          <p:nvPr/>
        </p:nvGraphicFramePr>
        <p:xfrm>
          <a:off x="2032000" y="4724665"/>
          <a:ext cx="3000000" cy="3000000"/>
        </p:xfrm>
        <a:graphic>
          <a:graphicData uri="http://schemas.openxmlformats.org/drawingml/2006/table">
            <a:tbl>
              <a:tblPr bandRow="1" firstRow="1">
                <a:noFill/>
                <a:tableStyleId>{5A08269D-0F3D-4010-9911-49DA7E36BC18}</a:tableStyleId>
              </a:tblPr>
              <a:tblGrid>
                <a:gridCol w="2709325"/>
                <a:gridCol w="2709325"/>
                <a:gridCol w="2709325"/>
              </a:tblGrid>
              <a:tr h="370850">
                <a:tc>
                  <a:txBody>
                    <a:bodyPr/>
                    <a:lstStyle/>
                    <a:p>
                      <a:pPr indent="0" lvl="0" marL="0" marR="0" rtl="0" algn="ctr">
                        <a:spcBef>
                          <a:spcPts val="0"/>
                        </a:spcBef>
                        <a:spcAft>
                          <a:spcPts val="0"/>
                        </a:spcAft>
                        <a:buNone/>
                      </a:pPr>
                      <a:r>
                        <a:rPr b="1" lang="en-ID" sz="1800"/>
                        <a:t>No Telepon</a:t>
                      </a:r>
                      <a:endParaRPr b="1" sz="1800"/>
                    </a:p>
                  </a:txBody>
                  <a:tcPr marT="45725" marB="45725" marR="91450" marL="91450"/>
                </a:tc>
                <a:tc>
                  <a:txBody>
                    <a:bodyPr/>
                    <a:lstStyle/>
                    <a:p>
                      <a:pPr indent="0" lvl="0" marL="0" marR="0" rtl="0" algn="ctr">
                        <a:spcBef>
                          <a:spcPts val="0"/>
                        </a:spcBef>
                        <a:spcAft>
                          <a:spcPts val="0"/>
                        </a:spcAft>
                        <a:buNone/>
                      </a:pPr>
                      <a:r>
                        <a:rPr b="1" lang="en-ID" sz="1800"/>
                        <a:t>Nama Akun</a:t>
                      </a:r>
                      <a:endParaRPr b="1" sz="1800"/>
                    </a:p>
                  </a:txBody>
                  <a:tcPr marT="45725" marB="45725" marR="91450" marL="91450"/>
                </a:tc>
                <a:tc>
                  <a:txBody>
                    <a:bodyPr/>
                    <a:lstStyle/>
                    <a:p>
                      <a:pPr indent="0" lvl="0" marL="0" marR="0" rtl="0" algn="ctr">
                        <a:spcBef>
                          <a:spcPts val="0"/>
                        </a:spcBef>
                        <a:spcAft>
                          <a:spcPts val="0"/>
                        </a:spcAft>
                        <a:buNone/>
                      </a:pPr>
                      <a:r>
                        <a:rPr b="1" lang="en-ID" sz="1800"/>
                        <a:t>Kode Masuk</a:t>
                      </a:r>
                      <a:endParaRPr b="1" sz="1800"/>
                    </a:p>
                  </a:txBody>
                  <a:tcPr marT="45725" marB="45725" marR="91450" marL="91450"/>
                </a:tc>
              </a:tr>
              <a:tr h="370850">
                <a:tc>
                  <a:txBody>
                    <a:bodyPr/>
                    <a:lstStyle/>
                    <a:p>
                      <a:pPr indent="0" lvl="0" marL="0" marR="0" rtl="0" algn="ctr">
                        <a:spcBef>
                          <a:spcPts val="0"/>
                        </a:spcBef>
                        <a:spcAft>
                          <a:spcPts val="0"/>
                        </a:spcAft>
                        <a:buNone/>
                      </a:pPr>
                      <a:r>
                        <a:rPr lang="en-ID" sz="1800"/>
                        <a:t>+628128454xxxx</a:t>
                      </a:r>
                      <a:endParaRPr sz="1800"/>
                    </a:p>
                  </a:txBody>
                  <a:tcPr marT="45725" marB="45725" marR="91450" marL="91450"/>
                </a:tc>
                <a:tc>
                  <a:txBody>
                    <a:bodyPr/>
                    <a:lstStyle/>
                    <a:p>
                      <a:pPr indent="0" lvl="0" marL="0" marR="0" rtl="0" algn="ctr">
                        <a:spcBef>
                          <a:spcPts val="0"/>
                        </a:spcBef>
                        <a:spcAft>
                          <a:spcPts val="0"/>
                        </a:spcAft>
                        <a:buNone/>
                      </a:pPr>
                      <a:r>
                        <a:rPr lang="en-ID" sz="1800"/>
                        <a:t>Sya Raihan Heggi</a:t>
                      </a:r>
                      <a:endParaRPr sz="1800"/>
                    </a:p>
                  </a:txBody>
                  <a:tcPr marT="45725" marB="45725" marR="91450" marL="91450"/>
                </a:tc>
                <a:tc>
                  <a:txBody>
                    <a:bodyPr/>
                    <a:lstStyle/>
                    <a:p>
                      <a:pPr indent="0" lvl="0" marL="0" marR="0" rtl="0" algn="ctr">
                        <a:spcBef>
                          <a:spcPts val="0"/>
                        </a:spcBef>
                        <a:spcAft>
                          <a:spcPts val="0"/>
                        </a:spcAft>
                        <a:buNone/>
                      </a:pPr>
                      <a:r>
                        <a:rPr lang="en-ID" sz="1800"/>
                        <a:t>79946</a:t>
                      </a:r>
                      <a:endParaRPr sz="1800"/>
                    </a:p>
                  </a:txBody>
                  <a:tcPr marT="45725" marB="45725" marR="91450" marL="91450"/>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lang="en-ID"/>
              <a:t>STRUKTUR PENYIMPANAN TELEGRAM DESKTOP (WIN10)</a:t>
            </a:r>
            <a:endParaRPr b="1"/>
          </a:p>
        </p:txBody>
      </p:sp>
      <p:graphicFrame>
        <p:nvGraphicFramePr>
          <p:cNvPr id="306" name="Google Shape;306;p47"/>
          <p:cNvGraphicFramePr/>
          <p:nvPr/>
        </p:nvGraphicFramePr>
        <p:xfrm>
          <a:off x="1635991" y="2158735"/>
          <a:ext cx="3000000" cy="3000000"/>
        </p:xfrm>
        <a:graphic>
          <a:graphicData uri="http://schemas.openxmlformats.org/drawingml/2006/table">
            <a:tbl>
              <a:tblPr bandRow="1" firstRow="1">
                <a:noFill/>
                <a:tableStyleId>{5A08269D-0F3D-4010-9911-49DA7E36BC18}</a:tableStyleId>
              </a:tblPr>
              <a:tblGrid>
                <a:gridCol w="4460000"/>
                <a:gridCol w="4460000"/>
              </a:tblGrid>
              <a:tr h="399450">
                <a:tc>
                  <a:txBody>
                    <a:bodyPr/>
                    <a:lstStyle/>
                    <a:p>
                      <a:pPr indent="0" lvl="0" marL="0" marR="0" rtl="0" algn="ctr">
                        <a:spcBef>
                          <a:spcPts val="0"/>
                        </a:spcBef>
                        <a:spcAft>
                          <a:spcPts val="0"/>
                        </a:spcAft>
                        <a:buNone/>
                      </a:pPr>
                      <a:r>
                        <a:rPr b="1" lang="en-ID" sz="1800" u="none" cap="none" strike="noStrike"/>
                        <a:t>Jenis Data</a:t>
                      </a:r>
                      <a:endParaRPr b="1" sz="1800" u="none" cap="none" strike="noStrike"/>
                    </a:p>
                  </a:txBody>
                  <a:tcPr marT="45725" marB="45725" marR="91450" marL="91450"/>
                </a:tc>
                <a:tc>
                  <a:txBody>
                    <a:bodyPr/>
                    <a:lstStyle/>
                    <a:p>
                      <a:pPr indent="0" lvl="0" marL="0" marR="0" rtl="0" algn="ctr">
                        <a:spcBef>
                          <a:spcPts val="0"/>
                        </a:spcBef>
                        <a:spcAft>
                          <a:spcPts val="0"/>
                        </a:spcAft>
                        <a:buNone/>
                      </a:pPr>
                      <a:r>
                        <a:rPr b="1" lang="en-ID" sz="1800" u="none" cap="none" strike="noStrike"/>
                        <a:t>Lokasi Penyimpanan</a:t>
                      </a:r>
                      <a:endParaRPr b="1" sz="1800" u="none" cap="none" strike="noStrike"/>
                    </a:p>
                  </a:txBody>
                  <a:tcPr marT="45725" marB="45725" marR="91450" marL="91450"/>
                </a:tc>
              </a:tr>
              <a:tr h="699050">
                <a:tc>
                  <a:txBody>
                    <a:bodyPr/>
                    <a:lstStyle/>
                    <a:p>
                      <a:pPr indent="0" lvl="0" marL="0" marR="0" rtl="0" algn="l">
                        <a:spcBef>
                          <a:spcPts val="0"/>
                        </a:spcBef>
                        <a:spcAft>
                          <a:spcPts val="0"/>
                        </a:spcAft>
                        <a:buNone/>
                      </a:pPr>
                      <a:r>
                        <a:rPr lang="en-ID" sz="1800" u="none" cap="none" strike="noStrike"/>
                        <a:t>Application Data</a:t>
                      </a:r>
                      <a:endParaRPr/>
                    </a:p>
                  </a:txBody>
                  <a:tcPr marT="45725" marB="45725" marR="91450" marL="91450"/>
                </a:tc>
                <a:tc>
                  <a:txBody>
                    <a:bodyPr/>
                    <a:lstStyle/>
                    <a:p>
                      <a:pPr indent="0" lvl="0" marL="0" marR="0" rtl="0" algn="l">
                        <a:spcBef>
                          <a:spcPts val="0"/>
                        </a:spcBef>
                        <a:spcAft>
                          <a:spcPts val="0"/>
                        </a:spcAft>
                        <a:buNone/>
                      </a:pPr>
                      <a:r>
                        <a:rPr lang="en-ID" sz="1800"/>
                        <a:t>C:\Users\user\AppData\Roaming\Telegram Desktop</a:t>
                      </a:r>
                      <a:endParaRPr/>
                    </a:p>
                  </a:txBody>
                  <a:tcPr marT="45725" marB="45725" marR="91450" marL="91450"/>
                </a:tc>
              </a:tr>
              <a:tr h="699050">
                <a:tc>
                  <a:txBody>
                    <a:bodyPr/>
                    <a:lstStyle/>
                    <a:p>
                      <a:pPr indent="0" lvl="0" marL="0" marR="0" rtl="0" algn="l">
                        <a:spcBef>
                          <a:spcPts val="0"/>
                        </a:spcBef>
                        <a:spcAft>
                          <a:spcPts val="0"/>
                        </a:spcAft>
                        <a:buNone/>
                      </a:pPr>
                      <a:r>
                        <a:rPr lang="en-ID" sz="1800"/>
                        <a:t>Telegram Files (Audio, Documents, Images, Video)</a:t>
                      </a:r>
                      <a:endParaRPr/>
                    </a:p>
                  </a:txBody>
                  <a:tcPr marT="45725" marB="45725" marR="91450" marL="91450"/>
                </a:tc>
                <a:tc>
                  <a:txBody>
                    <a:bodyPr/>
                    <a:lstStyle/>
                    <a:p>
                      <a:pPr indent="0" lvl="0" marL="0" marR="0" rtl="0" algn="l">
                        <a:spcBef>
                          <a:spcPts val="0"/>
                        </a:spcBef>
                        <a:spcAft>
                          <a:spcPts val="0"/>
                        </a:spcAft>
                        <a:buNone/>
                      </a:pPr>
                      <a:r>
                        <a:rPr lang="en-ID" sz="1800"/>
                        <a:t>C:\Users\user\Downloads\Telegram Desktop</a:t>
                      </a:r>
                      <a:endParaRPr sz="1800"/>
                    </a:p>
                  </a:txBody>
                  <a:tcPr marT="45725" marB="45725" marR="91450" marL="91450"/>
                </a:tc>
              </a:tr>
              <a:tr h="699050">
                <a:tc>
                  <a:txBody>
                    <a:bodyPr/>
                    <a:lstStyle/>
                    <a:p>
                      <a:pPr indent="0" lvl="0" marL="0" marR="0" rtl="0" algn="l">
                        <a:spcBef>
                          <a:spcPts val="0"/>
                        </a:spcBef>
                        <a:spcAft>
                          <a:spcPts val="0"/>
                        </a:spcAft>
                        <a:buNone/>
                      </a:pPr>
                      <a:r>
                        <a:rPr lang="en-ID" sz="1800"/>
                        <a:t>Telegram.exe files </a:t>
                      </a:r>
                      <a:endParaRPr/>
                    </a:p>
                  </a:txBody>
                  <a:tcPr marT="45725" marB="45725" marR="91450" marL="91450"/>
                </a:tc>
                <a:tc>
                  <a:txBody>
                    <a:bodyPr/>
                    <a:lstStyle/>
                    <a:p>
                      <a:pPr indent="0" lvl="0" marL="0" marR="0" rtl="0" algn="l">
                        <a:spcBef>
                          <a:spcPts val="0"/>
                        </a:spcBef>
                        <a:spcAft>
                          <a:spcPts val="0"/>
                        </a:spcAft>
                        <a:buNone/>
                      </a:pPr>
                      <a:r>
                        <a:rPr lang="en-ID" sz="1800"/>
                        <a:t>C:\Users\user\AppData\Roaming\Telegram 5 Desktop\Telegram.exe </a:t>
                      </a:r>
                      <a:endParaRPr/>
                    </a:p>
                  </a:txBody>
                  <a:tcPr marT="45725" marB="45725" marR="91450" marL="91450"/>
                </a:tc>
              </a:tr>
              <a:tr h="699050">
                <a:tc>
                  <a:txBody>
                    <a:bodyPr/>
                    <a:lstStyle/>
                    <a:p>
                      <a:pPr indent="0" lvl="0" marL="0" marR="0" rtl="0" algn="l">
                        <a:spcBef>
                          <a:spcPts val="0"/>
                        </a:spcBef>
                        <a:spcAft>
                          <a:spcPts val="0"/>
                        </a:spcAft>
                        <a:buNone/>
                      </a:pPr>
                      <a:r>
                        <a:rPr lang="en-ID" sz="1800"/>
                        <a:t>Log data</a:t>
                      </a:r>
                      <a:endParaRPr/>
                    </a:p>
                  </a:txBody>
                  <a:tcPr marT="45725" marB="45725" marR="91450" marL="91450"/>
                </a:tc>
                <a:tc>
                  <a:txBody>
                    <a:bodyPr/>
                    <a:lstStyle/>
                    <a:p>
                      <a:pPr indent="0" lvl="0" marL="0" marR="0" rtl="0" algn="l">
                        <a:spcBef>
                          <a:spcPts val="0"/>
                        </a:spcBef>
                        <a:spcAft>
                          <a:spcPts val="0"/>
                        </a:spcAft>
                        <a:buNone/>
                      </a:pPr>
                      <a:r>
                        <a:rPr lang="en-ID" sz="1800"/>
                        <a:t>C:\Users\user\AppData\Roaming\Telegram Desktop\Log.txt</a:t>
                      </a:r>
                      <a:endParaRPr/>
                    </a:p>
                  </a:txBody>
                  <a:tcPr marT="45725" marB="45725" marR="91450" marL="91450"/>
                </a:tc>
              </a:tr>
              <a:tr h="699050">
                <a:tc>
                  <a:txBody>
                    <a:bodyPr/>
                    <a:lstStyle/>
                    <a:p>
                      <a:pPr indent="0" lvl="0" marL="0" marR="0" rtl="0" algn="l">
                        <a:spcBef>
                          <a:spcPts val="0"/>
                        </a:spcBef>
                        <a:spcAft>
                          <a:spcPts val="0"/>
                        </a:spcAft>
                        <a:buNone/>
                      </a:pPr>
                      <a:r>
                        <a:rPr lang="en-ID" sz="1800"/>
                        <a:t>Cache</a:t>
                      </a:r>
                      <a:endParaRPr/>
                    </a:p>
                  </a:txBody>
                  <a:tcPr marT="45725" marB="45725" marR="91450" marL="91450"/>
                </a:tc>
                <a:tc>
                  <a:txBody>
                    <a:bodyPr/>
                    <a:lstStyle/>
                    <a:p>
                      <a:pPr indent="0" lvl="0" marL="0" marR="0" rtl="0" algn="l">
                        <a:spcBef>
                          <a:spcPts val="0"/>
                        </a:spcBef>
                        <a:spcAft>
                          <a:spcPts val="0"/>
                        </a:spcAft>
                        <a:buNone/>
                      </a:pPr>
                      <a:r>
                        <a:rPr lang="en-ID" sz="1800"/>
                        <a:t>C:\Users\user\AppData\Roaming\Telegram Desktop\tdata\user_data\cache</a:t>
                      </a:r>
                      <a:endParaRPr/>
                    </a:p>
                  </a:txBody>
                  <a:tcPr marT="45725" marB="45725" marR="91450" marL="91450"/>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lang="en-ID"/>
              <a:t>COLLECTION EXAMINATION</a:t>
            </a:r>
            <a:endParaRPr b="1"/>
          </a:p>
        </p:txBody>
      </p:sp>
      <p:sp>
        <p:nvSpPr>
          <p:cNvPr id="312" name="Google Shape;312;p48"/>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just">
              <a:lnSpc>
                <a:spcPct val="120000"/>
              </a:lnSpc>
              <a:spcBef>
                <a:spcPts val="0"/>
              </a:spcBef>
              <a:spcAft>
                <a:spcPts val="0"/>
              </a:spcAft>
              <a:buSzPts val="2000"/>
              <a:buNone/>
            </a:pPr>
            <a:r>
              <a:rPr lang="en-ID"/>
              <a:t>Pada tahapan ini dilakukan pengambilan semua data yang dapat diselamatkan dari barang bukti yang disita, data-data ini dapat berupa sebuah cache, data percakapan, data percakapan yang hilang, data memori, dan data file-file yang dikirimkan dan kemudian data-data tersebut disimpan menjadi image-image yang siap dilakukan tahapan berikutnya. Skenario kegiatan ini dilakukan dengan perangkat laptop dengan menggunakan aplikasi Telegram Desktop dan skenario dijalankan di dalam sebuah public group yang berada di dalam aplikasi Telegram, untuk spesifikasi perangkat yang digunakan adalah seperti berikut ini</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6" name="Shape 316"/>
        <p:cNvGrpSpPr/>
        <p:nvPr/>
      </p:nvGrpSpPr>
      <p:grpSpPr>
        <a:xfrm>
          <a:off x="0" y="0"/>
          <a:ext cx="0" cy="0"/>
          <a:chOff x="0" y="0"/>
          <a:chExt cx="0" cy="0"/>
        </a:xfrm>
      </p:grpSpPr>
      <p:graphicFrame>
        <p:nvGraphicFramePr>
          <p:cNvPr id="317" name="Google Shape;317;p49"/>
          <p:cNvGraphicFramePr/>
          <p:nvPr/>
        </p:nvGraphicFramePr>
        <p:xfrm>
          <a:off x="1126625" y="131300"/>
          <a:ext cx="3000000" cy="3000000"/>
        </p:xfrm>
        <a:graphic>
          <a:graphicData uri="http://schemas.openxmlformats.org/drawingml/2006/table">
            <a:tbl>
              <a:tblPr bandRow="1" firstRow="1">
                <a:noFill/>
                <a:tableStyleId>{5A08269D-0F3D-4010-9911-49DA7E36BC18}</a:tableStyleId>
              </a:tblPr>
              <a:tblGrid>
                <a:gridCol w="1263725"/>
                <a:gridCol w="8962725"/>
              </a:tblGrid>
              <a:tr h="248600">
                <a:tc>
                  <a:txBody>
                    <a:bodyPr/>
                    <a:lstStyle/>
                    <a:p>
                      <a:pPr indent="0" lvl="0" marL="0" marR="0" rtl="0" algn="ctr">
                        <a:spcBef>
                          <a:spcPts val="0"/>
                        </a:spcBef>
                        <a:spcAft>
                          <a:spcPts val="0"/>
                        </a:spcAft>
                        <a:buNone/>
                      </a:pPr>
                      <a:r>
                        <a:rPr b="1" lang="en-ID" sz="1200"/>
                        <a:t>Spesifikasi</a:t>
                      </a:r>
                      <a:endParaRPr b="1" sz="1200"/>
                    </a:p>
                  </a:txBody>
                  <a:tcPr marT="45725" marB="45725" marR="91450" marL="91450"/>
                </a:tc>
                <a:tc>
                  <a:txBody>
                    <a:bodyPr/>
                    <a:lstStyle/>
                    <a:p>
                      <a:pPr indent="0" lvl="0" marL="0" marR="0" rtl="0" algn="ctr">
                        <a:spcBef>
                          <a:spcPts val="0"/>
                        </a:spcBef>
                        <a:spcAft>
                          <a:spcPts val="0"/>
                        </a:spcAft>
                        <a:buNone/>
                      </a:pPr>
                      <a:r>
                        <a:rPr b="1" lang="en-ID" sz="1200"/>
                        <a:t>Detail</a:t>
                      </a:r>
                      <a:endParaRPr b="1" sz="1200"/>
                    </a:p>
                  </a:txBody>
                  <a:tcPr marT="45725" marB="45725" marR="91450" marL="91450"/>
                </a:tc>
              </a:tr>
              <a:tr h="414325">
                <a:tc>
                  <a:txBody>
                    <a:bodyPr/>
                    <a:lstStyle/>
                    <a:p>
                      <a:pPr indent="0" lvl="0" marL="0" marR="0" rtl="0" algn="l">
                        <a:spcBef>
                          <a:spcPts val="0"/>
                        </a:spcBef>
                        <a:spcAft>
                          <a:spcPts val="0"/>
                        </a:spcAft>
                        <a:buNone/>
                      </a:pPr>
                      <a:r>
                        <a:rPr lang="en-ID" sz="1200"/>
                        <a:t>Nama Perangkat</a:t>
                      </a:r>
                      <a:endParaRPr sz="1200"/>
                    </a:p>
                  </a:txBody>
                  <a:tcPr marT="45725" marB="45725" marR="91450" marL="91450"/>
                </a:tc>
                <a:tc>
                  <a:txBody>
                    <a:bodyPr/>
                    <a:lstStyle/>
                    <a:p>
                      <a:pPr indent="0" lvl="0" marL="0" marR="0" rtl="0" algn="l">
                        <a:spcBef>
                          <a:spcPts val="0"/>
                        </a:spcBef>
                        <a:spcAft>
                          <a:spcPts val="0"/>
                        </a:spcAft>
                        <a:buNone/>
                      </a:pPr>
                      <a:r>
                        <a:rPr lang="en-ID" sz="1200"/>
                        <a:t>Laptop HP ENVY 13-aq000x</a:t>
                      </a:r>
                      <a:endParaRPr sz="1200"/>
                    </a:p>
                  </a:txBody>
                  <a:tcPr marT="45725" marB="45725" marR="91450" marL="91450"/>
                </a:tc>
              </a:tr>
              <a:tr h="398975">
                <a:tc>
                  <a:txBody>
                    <a:bodyPr/>
                    <a:lstStyle/>
                    <a:p>
                      <a:pPr indent="0" lvl="0" marL="0" marR="0" rtl="0" algn="l">
                        <a:spcBef>
                          <a:spcPts val="0"/>
                        </a:spcBef>
                        <a:spcAft>
                          <a:spcPts val="0"/>
                        </a:spcAft>
                        <a:buNone/>
                      </a:pPr>
                      <a:r>
                        <a:rPr lang="en-ID" sz="1200"/>
                        <a:t>Sistem Operasi</a:t>
                      </a:r>
                      <a:endParaRPr sz="1200"/>
                    </a:p>
                  </a:txBody>
                  <a:tcPr marT="45725" marB="45725" marR="91450" marL="91450"/>
                </a:tc>
                <a:tc>
                  <a:txBody>
                    <a:bodyPr/>
                    <a:lstStyle/>
                    <a:p>
                      <a:pPr indent="0" lvl="0" marL="0" marR="0" rtl="0" algn="l">
                        <a:spcBef>
                          <a:spcPts val="0"/>
                        </a:spcBef>
                        <a:spcAft>
                          <a:spcPts val="0"/>
                        </a:spcAft>
                        <a:buNone/>
                      </a:pPr>
                      <a:r>
                        <a:rPr lang="en-ID" sz="1200"/>
                        <a:t>Windows 10</a:t>
                      </a:r>
                      <a:endParaRPr sz="1200"/>
                    </a:p>
                  </a:txBody>
                  <a:tcPr marT="45725" marB="45725" marR="91450" marL="91450"/>
                </a:tc>
              </a:tr>
              <a:tr h="563225">
                <a:tc>
                  <a:txBody>
                    <a:bodyPr/>
                    <a:lstStyle/>
                    <a:p>
                      <a:pPr indent="0" lvl="0" marL="0" marR="0" rtl="0" algn="l">
                        <a:spcBef>
                          <a:spcPts val="0"/>
                        </a:spcBef>
                        <a:spcAft>
                          <a:spcPts val="0"/>
                        </a:spcAft>
                        <a:buNone/>
                      </a:pPr>
                      <a:r>
                        <a:rPr lang="en-ID" sz="1200"/>
                        <a:t>Rirmware revision number</a:t>
                      </a:r>
                      <a:endParaRPr sz="1200"/>
                    </a:p>
                  </a:txBody>
                  <a:tcPr marT="45725" marB="45725" marR="91450" marL="91450"/>
                </a:tc>
                <a:tc>
                  <a:txBody>
                    <a:bodyPr/>
                    <a:lstStyle/>
                    <a:p>
                      <a:pPr indent="0" lvl="0" marL="0" marR="0" rtl="0" algn="l">
                        <a:spcBef>
                          <a:spcPts val="0"/>
                        </a:spcBef>
                        <a:spcAft>
                          <a:spcPts val="0"/>
                        </a:spcAft>
                        <a:buNone/>
                      </a:pPr>
                      <a:r>
                        <a:rPr lang="en-ID" sz="1200"/>
                        <a:t>8310A80002C00 </a:t>
                      </a:r>
                      <a:endParaRPr sz="1200"/>
                    </a:p>
                  </a:txBody>
                  <a:tcPr marT="45725" marB="45725" marR="91450" marL="91450"/>
                </a:tc>
              </a:tr>
              <a:tr h="563225">
                <a:tc>
                  <a:txBody>
                    <a:bodyPr/>
                    <a:lstStyle/>
                    <a:p>
                      <a:pPr indent="0" lvl="0" marL="0" marR="0" rtl="0" algn="l">
                        <a:spcBef>
                          <a:spcPts val="0"/>
                        </a:spcBef>
                        <a:spcAft>
                          <a:spcPts val="0"/>
                        </a:spcAft>
                        <a:buNone/>
                      </a:pPr>
                      <a:r>
                        <a:rPr lang="en-ID" sz="1200"/>
                        <a:t>Hardware revision number</a:t>
                      </a:r>
                      <a:endParaRPr sz="1200"/>
                    </a:p>
                  </a:txBody>
                  <a:tcPr marT="45725" marB="45725" marR="91450" marL="91450"/>
                </a:tc>
                <a:tc>
                  <a:txBody>
                    <a:bodyPr/>
                    <a:lstStyle/>
                    <a:p>
                      <a:pPr indent="0" lvl="0" marL="0" marR="0" rtl="0" algn="l">
                        <a:spcBef>
                          <a:spcPts val="0"/>
                        </a:spcBef>
                        <a:spcAft>
                          <a:spcPts val="0"/>
                        </a:spcAft>
                        <a:buNone/>
                      </a:pPr>
                      <a:r>
                        <a:rPr lang="en-ID" sz="1200"/>
                        <a:t>SK_hynix_BC501_HFM512GDJTNG</a:t>
                      </a:r>
                      <a:endParaRPr sz="1200"/>
                    </a:p>
                  </a:txBody>
                  <a:tcPr marT="45725" marB="45725" marR="91450" marL="91450"/>
                </a:tc>
              </a:tr>
              <a:tr h="398975">
                <a:tc>
                  <a:txBody>
                    <a:bodyPr/>
                    <a:lstStyle/>
                    <a:p>
                      <a:pPr indent="0" lvl="0" marL="0" marR="0" rtl="0" algn="l">
                        <a:spcBef>
                          <a:spcPts val="0"/>
                        </a:spcBef>
                        <a:spcAft>
                          <a:spcPts val="0"/>
                        </a:spcAft>
                        <a:buNone/>
                      </a:pPr>
                      <a:r>
                        <a:rPr lang="en-ID" sz="1200"/>
                        <a:t>Microprocessor</a:t>
                      </a:r>
                      <a:endParaRPr sz="1200"/>
                    </a:p>
                  </a:txBody>
                  <a:tcPr marT="45725" marB="45725" marR="91450" marL="91450"/>
                </a:tc>
                <a:tc>
                  <a:txBody>
                    <a:bodyPr/>
                    <a:lstStyle/>
                    <a:p>
                      <a:pPr indent="0" lvl="0" marL="0" marR="0" rtl="0" algn="l">
                        <a:spcBef>
                          <a:spcPts val="0"/>
                        </a:spcBef>
                        <a:spcAft>
                          <a:spcPts val="0"/>
                        </a:spcAft>
                        <a:buNone/>
                      </a:pPr>
                      <a:r>
                        <a:rPr lang="en-ID" sz="1200"/>
                        <a:t>Intel® Core™ i7 8565U (1.8 GHz base frequency, up to 4.6 GHz with Intel® Turbo Boost Technology, 8 MB cache, 4 cores) </a:t>
                      </a:r>
                      <a:endParaRPr sz="1200"/>
                    </a:p>
                  </a:txBody>
                  <a:tcPr marT="45725" marB="45725" marR="91450" marL="91450"/>
                </a:tc>
              </a:tr>
              <a:tr h="248600">
                <a:tc>
                  <a:txBody>
                    <a:bodyPr/>
                    <a:lstStyle/>
                    <a:p>
                      <a:pPr indent="0" lvl="0" marL="0" marR="0" rtl="0" algn="l">
                        <a:spcBef>
                          <a:spcPts val="0"/>
                        </a:spcBef>
                        <a:spcAft>
                          <a:spcPts val="0"/>
                        </a:spcAft>
                        <a:buNone/>
                      </a:pPr>
                      <a:r>
                        <a:rPr lang="en-ID" sz="1200"/>
                        <a:t>Chipset</a:t>
                      </a:r>
                      <a:endParaRPr sz="1200"/>
                    </a:p>
                  </a:txBody>
                  <a:tcPr marT="45725" marB="45725" marR="91450" marL="91450"/>
                </a:tc>
                <a:tc>
                  <a:txBody>
                    <a:bodyPr/>
                    <a:lstStyle/>
                    <a:p>
                      <a:pPr indent="0" lvl="0" marL="0" marR="0" rtl="0" algn="l">
                        <a:spcBef>
                          <a:spcPts val="0"/>
                        </a:spcBef>
                        <a:spcAft>
                          <a:spcPts val="0"/>
                        </a:spcAft>
                        <a:buNone/>
                      </a:pPr>
                      <a:r>
                        <a:rPr lang="en-ID" sz="1200"/>
                        <a:t>Intel® Integrated SoC</a:t>
                      </a:r>
                      <a:endParaRPr sz="1200"/>
                    </a:p>
                  </a:txBody>
                  <a:tcPr marT="45725" marB="45725" marR="91450" marL="91450"/>
                </a:tc>
              </a:tr>
              <a:tr h="248600">
                <a:tc>
                  <a:txBody>
                    <a:bodyPr/>
                    <a:lstStyle/>
                    <a:p>
                      <a:pPr indent="0" lvl="0" marL="0" marR="0" rtl="0" algn="l">
                        <a:spcBef>
                          <a:spcPts val="0"/>
                        </a:spcBef>
                        <a:spcAft>
                          <a:spcPts val="0"/>
                        </a:spcAft>
                        <a:buNone/>
                      </a:pPr>
                      <a:r>
                        <a:rPr lang="en-ID" sz="1200"/>
                        <a:t>Memory</a:t>
                      </a:r>
                      <a:endParaRPr sz="1200"/>
                    </a:p>
                  </a:txBody>
                  <a:tcPr marT="45725" marB="45725" marR="91450" marL="91450"/>
                </a:tc>
                <a:tc>
                  <a:txBody>
                    <a:bodyPr/>
                    <a:lstStyle/>
                    <a:p>
                      <a:pPr indent="0" lvl="0" marL="0" marR="0" rtl="0" algn="l">
                        <a:spcBef>
                          <a:spcPts val="0"/>
                        </a:spcBef>
                        <a:spcAft>
                          <a:spcPts val="0"/>
                        </a:spcAft>
                        <a:buNone/>
                      </a:pPr>
                      <a:r>
                        <a:rPr lang="en-ID" sz="1200"/>
                        <a:t>16 GB DDR4-2400 SDRAM (onboard) </a:t>
                      </a:r>
                      <a:endParaRPr sz="1200"/>
                    </a:p>
                  </a:txBody>
                  <a:tcPr marT="45725" marB="45725" marR="91450" marL="91450"/>
                </a:tc>
              </a:tr>
              <a:tr h="248600">
                <a:tc>
                  <a:txBody>
                    <a:bodyPr/>
                    <a:lstStyle/>
                    <a:p>
                      <a:pPr indent="0" lvl="0" marL="0" marR="0" rtl="0" algn="l">
                        <a:spcBef>
                          <a:spcPts val="0"/>
                        </a:spcBef>
                        <a:spcAft>
                          <a:spcPts val="0"/>
                        </a:spcAft>
                        <a:buNone/>
                      </a:pPr>
                      <a:r>
                        <a:rPr lang="en-ID" sz="1200"/>
                        <a:t>Hard Drive </a:t>
                      </a:r>
                      <a:endParaRPr sz="1200"/>
                    </a:p>
                  </a:txBody>
                  <a:tcPr marT="45725" marB="45725" marR="91450" marL="91450"/>
                </a:tc>
                <a:tc>
                  <a:txBody>
                    <a:bodyPr/>
                    <a:lstStyle/>
                    <a:p>
                      <a:pPr indent="0" lvl="0" marL="0" marR="0" rtl="0" algn="l">
                        <a:spcBef>
                          <a:spcPts val="0"/>
                        </a:spcBef>
                        <a:spcAft>
                          <a:spcPts val="0"/>
                        </a:spcAft>
                        <a:buNone/>
                      </a:pPr>
                      <a:r>
                        <a:rPr lang="en-ID" sz="1200"/>
                        <a:t>512 GB PCIe® NVMe™ M.2 SSD </a:t>
                      </a:r>
                      <a:endParaRPr sz="1200"/>
                    </a:p>
                  </a:txBody>
                  <a:tcPr marT="45725" marB="45725" marR="91450" marL="91450"/>
                </a:tc>
              </a:tr>
              <a:tr h="248600">
                <a:tc>
                  <a:txBody>
                    <a:bodyPr/>
                    <a:lstStyle/>
                    <a:p>
                      <a:pPr indent="0" lvl="0" marL="0" marR="0" rtl="0" algn="l">
                        <a:spcBef>
                          <a:spcPts val="0"/>
                        </a:spcBef>
                        <a:spcAft>
                          <a:spcPts val="0"/>
                        </a:spcAft>
                        <a:buNone/>
                      </a:pPr>
                      <a:r>
                        <a:rPr lang="en-ID" sz="1200"/>
                        <a:t>Display</a:t>
                      </a:r>
                      <a:endParaRPr sz="1200"/>
                    </a:p>
                  </a:txBody>
                  <a:tcPr marT="45725" marB="45725" marR="91450" marL="91450"/>
                </a:tc>
                <a:tc>
                  <a:txBody>
                    <a:bodyPr/>
                    <a:lstStyle/>
                    <a:p>
                      <a:pPr indent="0" lvl="0" marL="0" marR="0" rtl="0" algn="l">
                        <a:spcBef>
                          <a:spcPts val="0"/>
                        </a:spcBef>
                        <a:spcAft>
                          <a:spcPts val="0"/>
                        </a:spcAft>
                        <a:buNone/>
                      </a:pPr>
                      <a:r>
                        <a:rPr lang="en-ID" sz="1200"/>
                        <a:t>.3" diagonal FHD IPS BrightView micro-edge WLEDbacklit touch screen (1920 x 1080)</a:t>
                      </a:r>
                      <a:endParaRPr sz="1200"/>
                    </a:p>
                  </a:txBody>
                  <a:tcPr marT="45725" marB="45725" marR="91450" marL="91450"/>
                </a:tc>
              </a:tr>
              <a:tr h="414325">
                <a:tc>
                  <a:txBody>
                    <a:bodyPr/>
                    <a:lstStyle/>
                    <a:p>
                      <a:pPr indent="0" lvl="0" marL="0" marR="0" rtl="0" algn="l">
                        <a:spcBef>
                          <a:spcPts val="0"/>
                        </a:spcBef>
                        <a:spcAft>
                          <a:spcPts val="0"/>
                        </a:spcAft>
                        <a:buNone/>
                      </a:pPr>
                      <a:r>
                        <a:rPr lang="en-ID" sz="1200"/>
                        <a:t>Wireless Connectivity</a:t>
                      </a:r>
                      <a:endParaRPr sz="1200"/>
                    </a:p>
                  </a:txBody>
                  <a:tcPr marT="45725" marB="45725" marR="91450" marL="91450"/>
                </a:tc>
                <a:tc>
                  <a:txBody>
                    <a:bodyPr/>
                    <a:lstStyle/>
                    <a:p>
                      <a:pPr indent="0" lvl="0" marL="0" marR="0" rtl="0" algn="l">
                        <a:spcBef>
                          <a:spcPts val="0"/>
                        </a:spcBef>
                        <a:spcAft>
                          <a:spcPts val="0"/>
                        </a:spcAft>
                        <a:buNone/>
                      </a:pPr>
                      <a:r>
                        <a:rPr lang="en-ID" sz="1200"/>
                        <a:t>Intel® Wireless-AC 9560 802.11a/b/g/n/ac (2x2) Wi-Fi® and Bluetooth® 5 Combo</a:t>
                      </a:r>
                      <a:endParaRPr sz="1200"/>
                    </a:p>
                  </a:txBody>
                  <a:tcPr marT="45725" marB="45725" marR="91450" marL="91450"/>
                </a:tc>
              </a:tr>
              <a:tr h="398975">
                <a:tc>
                  <a:txBody>
                    <a:bodyPr/>
                    <a:lstStyle/>
                    <a:p>
                      <a:pPr indent="0" lvl="0" marL="0" marR="0" rtl="0" algn="l">
                        <a:spcBef>
                          <a:spcPts val="0"/>
                        </a:spcBef>
                        <a:spcAft>
                          <a:spcPts val="0"/>
                        </a:spcAft>
                        <a:buNone/>
                      </a:pPr>
                      <a:r>
                        <a:rPr lang="en-ID" sz="1200"/>
                        <a:t>Expansion slot</a:t>
                      </a:r>
                      <a:endParaRPr sz="1200"/>
                    </a:p>
                  </a:txBody>
                  <a:tcPr marT="45725" marB="45725" marR="91450" marL="91450"/>
                </a:tc>
                <a:tc>
                  <a:txBody>
                    <a:bodyPr/>
                    <a:lstStyle/>
                    <a:p>
                      <a:pPr indent="0" lvl="0" marL="0" marR="0" rtl="0" algn="l">
                        <a:spcBef>
                          <a:spcPts val="0"/>
                        </a:spcBef>
                        <a:spcAft>
                          <a:spcPts val="0"/>
                        </a:spcAft>
                        <a:buNone/>
                      </a:pPr>
                      <a:r>
                        <a:rPr lang="en-ID" sz="1200"/>
                        <a:t>1 microSD media card reader</a:t>
                      </a:r>
                      <a:endParaRPr sz="1200"/>
                    </a:p>
                  </a:txBody>
                  <a:tcPr marT="45725" marB="45725" marR="91450" marL="91450"/>
                </a:tc>
              </a:tr>
              <a:tr h="563225">
                <a:tc>
                  <a:txBody>
                    <a:bodyPr/>
                    <a:lstStyle/>
                    <a:p>
                      <a:pPr indent="0" lvl="0" marL="0" marR="0" rtl="0" algn="l">
                        <a:spcBef>
                          <a:spcPts val="0"/>
                        </a:spcBef>
                        <a:spcAft>
                          <a:spcPts val="0"/>
                        </a:spcAft>
                        <a:buNone/>
                      </a:pPr>
                      <a:r>
                        <a:rPr lang="en-ID" sz="1200"/>
                        <a:t>External port</a:t>
                      </a:r>
                      <a:endParaRPr sz="1200"/>
                    </a:p>
                  </a:txBody>
                  <a:tcPr marT="45725" marB="45725" marR="91450" marL="91450"/>
                </a:tc>
                <a:tc>
                  <a:txBody>
                    <a:bodyPr/>
                    <a:lstStyle/>
                    <a:p>
                      <a:pPr indent="0" lvl="0" marL="0" marR="0" rtl="0" algn="l">
                        <a:spcBef>
                          <a:spcPts val="0"/>
                        </a:spcBef>
                        <a:spcAft>
                          <a:spcPts val="0"/>
                        </a:spcAft>
                        <a:buNone/>
                      </a:pPr>
                      <a:r>
                        <a:rPr lang="en-ID" sz="1200"/>
                        <a:t>1 USB 3.1 Gen 1 Type-C™ (5 Gb/s signaling rate, Power 18 Delivery 3.0, DisplayPort™ 1.2, HP Sleep and Charge); 1 USB 3.1 Gen 1 Type-A (HP Sleep and Charge); 1 USB 3.1 Gen 1 Type-A (Data Transfer Only); 1 AC smart pin; 1 headphone/microphone combo</a:t>
                      </a:r>
                      <a:endParaRPr sz="1200"/>
                    </a:p>
                  </a:txBody>
                  <a:tcPr marT="45725" marB="45725" marR="91450" marL="91450"/>
                </a:tc>
              </a:tr>
              <a:tr h="248600">
                <a:tc>
                  <a:txBody>
                    <a:bodyPr/>
                    <a:lstStyle/>
                    <a:p>
                      <a:pPr indent="0" lvl="0" marL="0" marR="0" rtl="0" algn="l">
                        <a:spcBef>
                          <a:spcPts val="0"/>
                        </a:spcBef>
                        <a:spcAft>
                          <a:spcPts val="0"/>
                        </a:spcAft>
                        <a:buNone/>
                      </a:pPr>
                      <a:r>
                        <a:rPr lang="en-ID" sz="1200"/>
                        <a:t>Webcam</a:t>
                      </a:r>
                      <a:endParaRPr sz="1200"/>
                    </a:p>
                  </a:txBody>
                  <a:tcPr marT="45725" marB="45725" marR="91450" marL="91450"/>
                </a:tc>
                <a:tc>
                  <a:txBody>
                    <a:bodyPr/>
                    <a:lstStyle/>
                    <a:p>
                      <a:pPr indent="0" lvl="0" marL="0" marR="0" rtl="0" algn="l">
                        <a:spcBef>
                          <a:spcPts val="0"/>
                        </a:spcBef>
                        <a:spcAft>
                          <a:spcPts val="0"/>
                        </a:spcAft>
                        <a:buNone/>
                      </a:pPr>
                      <a:r>
                        <a:rPr lang="en-ID" sz="1200"/>
                        <a:t>HP Wide Vision HD Camera with integrated dual array digital microphone</a:t>
                      </a:r>
                      <a:endParaRPr sz="1200"/>
                    </a:p>
                  </a:txBody>
                  <a:tcPr marT="45725" marB="45725" marR="91450" marL="91450"/>
                </a:tc>
              </a:tr>
              <a:tr h="398975">
                <a:tc>
                  <a:txBody>
                    <a:bodyPr/>
                    <a:lstStyle/>
                    <a:p>
                      <a:pPr indent="0" lvl="0" marL="0" marR="0" rtl="0" algn="l">
                        <a:spcBef>
                          <a:spcPts val="0"/>
                        </a:spcBef>
                        <a:spcAft>
                          <a:spcPts val="0"/>
                        </a:spcAft>
                        <a:buNone/>
                      </a:pPr>
                      <a:r>
                        <a:rPr lang="en-ID" sz="1200"/>
                        <a:t>Audio features</a:t>
                      </a:r>
                      <a:endParaRPr sz="1200"/>
                    </a:p>
                  </a:txBody>
                  <a:tcPr marT="45725" marB="45725" marR="91450" marL="91450"/>
                </a:tc>
                <a:tc>
                  <a:txBody>
                    <a:bodyPr/>
                    <a:lstStyle/>
                    <a:p>
                      <a:pPr indent="0" lvl="0" marL="0" marR="0" rtl="0" algn="l">
                        <a:spcBef>
                          <a:spcPts val="0"/>
                        </a:spcBef>
                        <a:spcAft>
                          <a:spcPts val="0"/>
                        </a:spcAft>
                        <a:buNone/>
                      </a:pPr>
                      <a:r>
                        <a:rPr lang="en-ID" sz="1200"/>
                        <a:t>B&amp;O, quad speakers, HP Audio Boost, HP Far-field Cortana support</a:t>
                      </a:r>
                      <a:endParaRPr sz="1200"/>
                    </a:p>
                  </a:txBody>
                  <a:tcPr marT="45725" marB="45725" marR="91450" marL="91450"/>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0"/>
          <p:cNvSpPr txBox="1"/>
          <p:nvPr>
            <p:ph idx="1" type="body"/>
          </p:nvPr>
        </p:nvSpPr>
        <p:spPr>
          <a:xfrm>
            <a:off x="477981" y="685800"/>
            <a:ext cx="10557163" cy="1496291"/>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en-ID"/>
              <a:t>Kemudian tahapan dari collection kurang lebih akan seperti pada tabel dibawah ini yang menjelaskan tahapan dan bagaimana file tersebut disimpan..</a:t>
            </a:r>
            <a:endParaRPr/>
          </a:p>
        </p:txBody>
      </p:sp>
      <p:graphicFrame>
        <p:nvGraphicFramePr>
          <p:cNvPr id="323" name="Google Shape;323;p50"/>
          <p:cNvGraphicFramePr/>
          <p:nvPr/>
        </p:nvGraphicFramePr>
        <p:xfrm>
          <a:off x="2032000" y="2332075"/>
          <a:ext cx="3000000" cy="3000000"/>
        </p:xfrm>
        <a:graphic>
          <a:graphicData uri="http://schemas.openxmlformats.org/drawingml/2006/table">
            <a:tbl>
              <a:tblPr bandRow="1" firstRow="1">
                <a:noFill/>
                <a:tableStyleId>{5A08269D-0F3D-4010-9911-49DA7E36BC18}</a:tableStyleId>
              </a:tblPr>
              <a:tblGrid>
                <a:gridCol w="4064000"/>
                <a:gridCol w="4064000"/>
              </a:tblGrid>
              <a:tr h="267100">
                <a:tc>
                  <a:txBody>
                    <a:bodyPr/>
                    <a:lstStyle/>
                    <a:p>
                      <a:pPr indent="0" lvl="0" marL="0" marR="0" rtl="0" algn="ctr">
                        <a:spcBef>
                          <a:spcPts val="0"/>
                        </a:spcBef>
                        <a:spcAft>
                          <a:spcPts val="0"/>
                        </a:spcAft>
                        <a:buNone/>
                      </a:pPr>
                      <a:r>
                        <a:rPr b="1" lang="en-ID" sz="1800"/>
                        <a:t>Tahapan</a:t>
                      </a:r>
                      <a:endParaRPr b="1" sz="1800"/>
                    </a:p>
                  </a:txBody>
                  <a:tcPr marT="45725" marB="45725" marR="91450" marL="91450"/>
                </a:tc>
                <a:tc>
                  <a:txBody>
                    <a:bodyPr/>
                    <a:lstStyle/>
                    <a:p>
                      <a:pPr indent="0" lvl="0" marL="0" marR="0" rtl="0" algn="ctr">
                        <a:spcBef>
                          <a:spcPts val="0"/>
                        </a:spcBef>
                        <a:spcAft>
                          <a:spcPts val="0"/>
                        </a:spcAft>
                        <a:buNone/>
                      </a:pPr>
                      <a:r>
                        <a:rPr b="1" lang="en-ID" sz="1800"/>
                        <a:t>Keterangan Tambahan</a:t>
                      </a:r>
                      <a:endParaRPr b="1" sz="1800"/>
                    </a:p>
                  </a:txBody>
                  <a:tcPr marT="45725" marB="45725" marR="91450" marL="91450"/>
                </a:tc>
              </a:tr>
              <a:tr h="370850">
                <a:tc>
                  <a:txBody>
                    <a:bodyPr/>
                    <a:lstStyle/>
                    <a:p>
                      <a:pPr indent="0" lvl="0" marL="0" marR="0" rtl="0" algn="l">
                        <a:spcBef>
                          <a:spcPts val="0"/>
                        </a:spcBef>
                        <a:spcAft>
                          <a:spcPts val="0"/>
                        </a:spcAft>
                        <a:buNone/>
                      </a:pPr>
                      <a:r>
                        <a:rPr lang="en-ID" sz="1800"/>
                        <a:t>Akuisisi Bukti Telegram</a:t>
                      </a:r>
                      <a:endParaRPr sz="1800"/>
                    </a:p>
                  </a:txBody>
                  <a:tcPr marT="45725" marB="45725" marR="91450" marL="91450"/>
                </a:tc>
                <a:tc>
                  <a:txBody>
                    <a:bodyPr/>
                    <a:lstStyle/>
                    <a:p>
                      <a:pPr indent="0" lvl="0" marL="0" marR="0" rtl="0" algn="l">
                        <a:spcBef>
                          <a:spcPts val="0"/>
                        </a:spcBef>
                        <a:spcAft>
                          <a:spcPts val="0"/>
                        </a:spcAft>
                        <a:buNone/>
                      </a:pPr>
                      <a:r>
                        <a:rPr lang="en-ID" sz="1800"/>
                        <a:t>Untuk File Image Telegram disimpan dengan nama Data_Cache</a:t>
                      </a:r>
                      <a:endParaRPr sz="1800"/>
                    </a:p>
                  </a:txBody>
                  <a:tcPr marT="45725" marB="45725" marR="91450" marL="91450"/>
                </a:tc>
              </a:tr>
              <a:tr h="370850">
                <a:tc>
                  <a:txBody>
                    <a:bodyPr/>
                    <a:lstStyle/>
                    <a:p>
                      <a:pPr indent="0" lvl="0" marL="0" marR="0" rtl="0" algn="l">
                        <a:spcBef>
                          <a:spcPts val="0"/>
                        </a:spcBef>
                        <a:spcAft>
                          <a:spcPts val="0"/>
                        </a:spcAft>
                        <a:buNone/>
                      </a:pPr>
                      <a:r>
                        <a:rPr lang="en-ID" sz="1800"/>
                        <a:t>Akuisisi Bukti Login</a:t>
                      </a:r>
                      <a:endParaRPr sz="1800"/>
                    </a:p>
                  </a:txBody>
                  <a:tcPr marT="45725" marB="45725" marR="91450" marL="91450"/>
                </a:tc>
                <a:tc>
                  <a:txBody>
                    <a:bodyPr/>
                    <a:lstStyle/>
                    <a:p>
                      <a:pPr indent="0" lvl="0" marL="0" marR="0" rtl="0" algn="l">
                        <a:spcBef>
                          <a:spcPts val="0"/>
                        </a:spcBef>
                        <a:spcAft>
                          <a:spcPts val="0"/>
                        </a:spcAft>
                        <a:buNone/>
                      </a:pPr>
                      <a:r>
                        <a:rPr lang="en-ID" sz="1800"/>
                        <a:t>Untuk File Image Telegram disimpan dengan nama Data_Login</a:t>
                      </a:r>
                      <a:endParaRPr sz="1800"/>
                    </a:p>
                  </a:txBody>
                  <a:tcPr marT="45725" marB="45725" marR="91450" marL="91450"/>
                </a:tc>
              </a:tr>
              <a:tr h="370850">
                <a:tc>
                  <a:txBody>
                    <a:bodyPr/>
                    <a:lstStyle/>
                    <a:p>
                      <a:pPr indent="0" lvl="0" marL="0" marR="0" rtl="0" algn="l">
                        <a:spcBef>
                          <a:spcPts val="0"/>
                        </a:spcBef>
                        <a:spcAft>
                          <a:spcPts val="0"/>
                        </a:spcAft>
                        <a:buNone/>
                      </a:pPr>
                      <a:r>
                        <a:rPr lang="en-ID" sz="1800"/>
                        <a:t>Akuisisi Bukti Aktivitas Cyberbullying</a:t>
                      </a:r>
                      <a:endParaRPr sz="1800"/>
                    </a:p>
                  </a:txBody>
                  <a:tcPr marT="45725" marB="45725" marR="91450" marL="91450"/>
                </a:tc>
                <a:tc>
                  <a:txBody>
                    <a:bodyPr/>
                    <a:lstStyle/>
                    <a:p>
                      <a:pPr indent="0" lvl="0" marL="0" marR="0" rtl="0" algn="l">
                        <a:spcBef>
                          <a:spcPts val="0"/>
                        </a:spcBef>
                        <a:spcAft>
                          <a:spcPts val="0"/>
                        </a:spcAft>
                        <a:buNone/>
                      </a:pPr>
                      <a:r>
                        <a:rPr lang="en-ID" sz="1800"/>
                        <a:t>Untuk File Image Telegram disimpan dengan nama Data_Chat dan Data_Chat_Deleted</a:t>
                      </a:r>
                      <a:endParaRPr sz="1800"/>
                    </a:p>
                  </a:txBody>
                  <a:tcPr marT="45725" marB="45725" marR="91450" marL="91450"/>
                </a:tc>
              </a:tr>
              <a:tr h="370850">
                <a:tc>
                  <a:txBody>
                    <a:bodyPr/>
                    <a:lstStyle/>
                    <a:p>
                      <a:pPr indent="0" lvl="0" marL="0" marR="0" rtl="0" algn="l">
                        <a:spcBef>
                          <a:spcPts val="0"/>
                        </a:spcBef>
                        <a:spcAft>
                          <a:spcPts val="0"/>
                        </a:spcAft>
                        <a:buNone/>
                      </a:pPr>
                      <a:r>
                        <a:rPr lang="en-ID" sz="1800"/>
                        <a:t>Akuisisi Data File yang Dikirim</a:t>
                      </a:r>
                      <a:endParaRPr sz="1800"/>
                    </a:p>
                  </a:txBody>
                  <a:tcPr marT="45725" marB="45725" marR="91450" marL="91450"/>
                </a:tc>
                <a:tc>
                  <a:txBody>
                    <a:bodyPr/>
                    <a:lstStyle/>
                    <a:p>
                      <a:pPr indent="0" lvl="0" marL="0" marR="0" rtl="0" algn="l">
                        <a:spcBef>
                          <a:spcPts val="0"/>
                        </a:spcBef>
                        <a:spcAft>
                          <a:spcPts val="0"/>
                        </a:spcAft>
                        <a:buNone/>
                      </a:pPr>
                      <a:r>
                        <a:rPr lang="en-ID" sz="1800"/>
                        <a:t>Untuk File Image Telegram disimpan dengan nama Data_Chat dan Data_Chat_Deleted</a:t>
                      </a:r>
                      <a:endParaRPr sz="1800"/>
                    </a:p>
                  </a:txBody>
                  <a:tcPr marT="45725" marB="45725" marR="91450" marL="91450"/>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lang="en-ID"/>
              <a:t>MENGAMBIL DATA CHAT</a:t>
            </a:r>
            <a:endParaRPr b="1"/>
          </a:p>
        </p:txBody>
      </p:sp>
      <p:pic>
        <p:nvPicPr>
          <p:cNvPr id="329" name="Google Shape;329;p51"/>
          <p:cNvPicPr preferRelativeResize="0"/>
          <p:nvPr/>
        </p:nvPicPr>
        <p:blipFill rotWithShape="1">
          <a:blip r:embed="rId3">
            <a:alphaModFix/>
          </a:blip>
          <a:srcRect b="0" l="0" r="0" t="0"/>
          <a:stretch/>
        </p:blipFill>
        <p:spPr>
          <a:xfrm>
            <a:off x="4171850" y="1964273"/>
            <a:ext cx="4327224" cy="3808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lang="en-ID"/>
              <a:t>PENJELASAN SKENARIO</a:t>
            </a:r>
            <a:endParaRPr b="1"/>
          </a:p>
        </p:txBody>
      </p:sp>
      <p:sp>
        <p:nvSpPr>
          <p:cNvPr id="118" name="Google Shape;118;p16"/>
          <p:cNvSpPr txBox="1"/>
          <p:nvPr>
            <p:ph idx="1" type="body"/>
          </p:nvPr>
        </p:nvSpPr>
        <p:spPr>
          <a:xfrm>
            <a:off x="1009350" y="2320575"/>
            <a:ext cx="5167800" cy="3348900"/>
          </a:xfrm>
          <a:prstGeom prst="rect">
            <a:avLst/>
          </a:prstGeom>
          <a:noFill/>
          <a:ln>
            <a:noFill/>
          </a:ln>
        </p:spPr>
        <p:txBody>
          <a:bodyPr anchorCtr="0" anchor="t" bIns="45700" lIns="91425" spcFirstLastPara="1" rIns="91425" wrap="square" tIns="45700">
            <a:normAutofit/>
          </a:bodyPr>
          <a:lstStyle/>
          <a:p>
            <a:pPr indent="0" lvl="0" marL="0" rtl="0" algn="just">
              <a:lnSpc>
                <a:spcPct val="120000"/>
              </a:lnSpc>
              <a:spcBef>
                <a:spcPts val="0"/>
              </a:spcBef>
              <a:spcAft>
                <a:spcPts val="0"/>
              </a:spcAft>
              <a:buSzPts val="2000"/>
              <a:buNone/>
            </a:pPr>
            <a:r>
              <a:rPr lang="en-ID"/>
              <a:t>Untuk skenario pada pengujian ini akan topik kasus Cyberbullying yang dilakukan oleh sekelompok orang yang terdiri dari 5 orang dengan rincian 1 orang korban, 2 orang pelaku, dan 2 orang lagi orang awam dan pada proses ini akan dibuktikan siapa saja yang menjadi pelaku dalam kegiatan ini, kegiatan ini dilakukan dalam sebuah public group untuk lebih jelasnya dapat dilihat pada gambar berikut ini.</a:t>
            </a:r>
            <a:endParaRPr/>
          </a:p>
        </p:txBody>
      </p:sp>
      <p:pic>
        <p:nvPicPr>
          <p:cNvPr id="119" name="Google Shape;119;p16"/>
          <p:cNvPicPr preferRelativeResize="0"/>
          <p:nvPr/>
        </p:nvPicPr>
        <p:blipFill rotWithShape="1">
          <a:blip r:embed="rId3">
            <a:alphaModFix/>
          </a:blip>
          <a:srcRect b="0" l="0" r="0" t="0"/>
          <a:stretch/>
        </p:blipFill>
        <p:spPr>
          <a:xfrm>
            <a:off x="6707050" y="2387100"/>
            <a:ext cx="4492625" cy="29898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lang="en-ID"/>
              <a:t>MENGAMBIL DATA LOGIN</a:t>
            </a:r>
            <a:endParaRPr b="1"/>
          </a:p>
        </p:txBody>
      </p:sp>
      <p:sp>
        <p:nvSpPr>
          <p:cNvPr id="335" name="Google Shape;335;p52"/>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just">
              <a:lnSpc>
                <a:spcPct val="120000"/>
              </a:lnSpc>
              <a:spcBef>
                <a:spcPts val="0"/>
              </a:spcBef>
              <a:spcAft>
                <a:spcPts val="0"/>
              </a:spcAft>
              <a:buSzPts val="2000"/>
              <a:buNone/>
            </a:pPr>
            <a:r>
              <a:rPr lang="en-ID"/>
              <a:t>Proses untuk mengambil data login dikarenakan informasi ini dari channel resmi telegram terdapat kesulitan untuk mengambil secara langsung dengan api, karena aksesnya terbatas leh karena itu memanfaatkan fungsi ekspor yang terdapat pada Telegram dan akan didapatkan file .json berisi riwayat kode dan permintaan login yang ada.</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lang="en-ID"/>
              <a:t>MENGAMBIL DATA YANG DIHAPUS</a:t>
            </a:r>
            <a:endParaRPr b="1"/>
          </a:p>
        </p:txBody>
      </p:sp>
      <p:sp>
        <p:nvSpPr>
          <p:cNvPr id="341" name="Google Shape;341;p53"/>
          <p:cNvSpPr txBox="1"/>
          <p:nvPr>
            <p:ph idx="1" type="body"/>
          </p:nvPr>
        </p:nvSpPr>
        <p:spPr>
          <a:xfrm>
            <a:off x="1451575" y="1853738"/>
            <a:ext cx="4551300" cy="4992300"/>
          </a:xfrm>
          <a:prstGeom prst="rect">
            <a:avLst/>
          </a:prstGeom>
          <a:noFill/>
          <a:ln>
            <a:noFill/>
          </a:ln>
        </p:spPr>
        <p:txBody>
          <a:bodyPr anchorCtr="0" anchor="t" bIns="45700" lIns="91425" spcFirstLastPara="1" rIns="91425" wrap="square" tIns="45700">
            <a:normAutofit/>
          </a:bodyPr>
          <a:lstStyle/>
          <a:p>
            <a:pPr indent="0" lvl="0" marL="0" rtl="0" algn="just">
              <a:lnSpc>
                <a:spcPct val="120000"/>
              </a:lnSpc>
              <a:spcBef>
                <a:spcPts val="0"/>
              </a:spcBef>
              <a:spcAft>
                <a:spcPts val="0"/>
              </a:spcAft>
              <a:buSzPts val="2000"/>
              <a:buNone/>
            </a:pPr>
            <a:r>
              <a:rPr lang="en-ID"/>
              <a:t>Metode pengambilan yang dapat dilakukan adalah mengambil dari admin logs dengan menggunakan telethon, karena tidak ada jejak dari pesan yang sudah dihapus di telegram sehingga satu-satunya kemungkinan adalah mengambil di admin logs dalam kurun waktu 48 jam setelah chat tersebut diakuisisi, untuk kode yang digunakan seperti berikut ini.</a:t>
            </a:r>
            <a:endParaRPr/>
          </a:p>
        </p:txBody>
      </p:sp>
      <p:pic>
        <p:nvPicPr>
          <p:cNvPr id="342" name="Google Shape;342;p53"/>
          <p:cNvPicPr preferRelativeResize="0"/>
          <p:nvPr/>
        </p:nvPicPr>
        <p:blipFill rotWithShape="1">
          <a:blip r:embed="rId3">
            <a:alphaModFix/>
          </a:blip>
          <a:srcRect b="0" l="0" r="0" t="0"/>
          <a:stretch/>
        </p:blipFill>
        <p:spPr>
          <a:xfrm>
            <a:off x="6659838" y="2457450"/>
            <a:ext cx="3762375" cy="19431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54"/>
          <p:cNvPicPr preferRelativeResize="0"/>
          <p:nvPr/>
        </p:nvPicPr>
        <p:blipFill rotWithShape="1">
          <a:blip r:embed="rId3">
            <a:alphaModFix/>
          </a:blip>
          <a:srcRect b="0" l="0" r="0" t="0"/>
          <a:stretch/>
        </p:blipFill>
        <p:spPr>
          <a:xfrm>
            <a:off x="2199450" y="2160674"/>
            <a:ext cx="4147100" cy="3603075"/>
          </a:xfrm>
          <a:prstGeom prst="rect">
            <a:avLst/>
          </a:prstGeom>
          <a:noFill/>
          <a:ln>
            <a:noFill/>
          </a:ln>
        </p:spPr>
      </p:pic>
      <p:pic>
        <p:nvPicPr>
          <p:cNvPr id="348" name="Google Shape;348;p54"/>
          <p:cNvPicPr preferRelativeResize="0"/>
          <p:nvPr/>
        </p:nvPicPr>
        <p:blipFill rotWithShape="1">
          <a:blip r:embed="rId4">
            <a:alphaModFix/>
          </a:blip>
          <a:srcRect b="0" l="0" r="0" t="0"/>
          <a:stretch/>
        </p:blipFill>
        <p:spPr>
          <a:xfrm>
            <a:off x="6697625" y="3509774"/>
            <a:ext cx="4374975" cy="9048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5"/>
          <p:cNvSpPr txBox="1"/>
          <p:nvPr>
            <p:ph type="title"/>
          </p:nvPr>
        </p:nvSpPr>
        <p:spPr>
          <a:xfrm>
            <a:off x="1451579" y="804519"/>
            <a:ext cx="9603300" cy="1049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lang="en-ID"/>
              <a:t>MENDAPATKAN DATA CACHE</a:t>
            </a:r>
            <a:endParaRPr b="1"/>
          </a:p>
        </p:txBody>
      </p:sp>
      <p:sp>
        <p:nvSpPr>
          <p:cNvPr id="354" name="Google Shape;354;p55"/>
          <p:cNvSpPr txBox="1"/>
          <p:nvPr>
            <p:ph idx="1" type="body"/>
          </p:nvPr>
        </p:nvSpPr>
        <p:spPr>
          <a:xfrm>
            <a:off x="1451575" y="1982775"/>
            <a:ext cx="9603300" cy="43512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en-ID"/>
              <a:t>Untuk data cache sendiri diamankan karena bisa jadi ada data percakapan yang dihapus masih berada di file tersebut, namun alternatif dari cache ini dapat dilakukan memory capture dari perangkat yang digunakan oleh pelaku atau orang-orang yang berada di grup tersebut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lang="en-ID"/>
              <a:t>MENGAMBIL DATA FILE</a:t>
            </a:r>
            <a:endParaRPr b="1"/>
          </a:p>
        </p:txBody>
      </p:sp>
      <p:sp>
        <p:nvSpPr>
          <p:cNvPr id="360" name="Google Shape;360;p56"/>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en-ID"/>
              <a:t>Secara default untuk penyimpanan file yang dikirim atau dipertukarkan pada Telegram Desktop akan berada pada folder Downloads dengan nama Telegram Desktop, sehingga dapat langsung diamankan dengan membuat image atau membuat salinan dari folder tersebut.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7"/>
          <p:cNvSpPr txBox="1"/>
          <p:nvPr>
            <p:ph idx="4294967295" type="title"/>
          </p:nvPr>
        </p:nvSpPr>
        <p:spPr>
          <a:xfrm>
            <a:off x="1378229" y="419444"/>
            <a:ext cx="9603300" cy="1049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lang="en-ID"/>
              <a:t>HASIL PENGAMBILAN DATA</a:t>
            </a:r>
            <a:endParaRPr b="1"/>
          </a:p>
        </p:txBody>
      </p:sp>
      <p:graphicFrame>
        <p:nvGraphicFramePr>
          <p:cNvPr id="366" name="Google Shape;366;p57"/>
          <p:cNvGraphicFramePr/>
          <p:nvPr/>
        </p:nvGraphicFramePr>
        <p:xfrm>
          <a:off x="764850" y="1392479"/>
          <a:ext cx="3000000" cy="3000000"/>
        </p:xfrm>
        <a:graphic>
          <a:graphicData uri="http://schemas.openxmlformats.org/drawingml/2006/table">
            <a:tbl>
              <a:tblPr bandRow="1" firstRow="1">
                <a:noFill/>
                <a:tableStyleId>{5A08269D-0F3D-4010-9911-49DA7E36BC18}</a:tableStyleId>
              </a:tblPr>
              <a:tblGrid>
                <a:gridCol w="2087875"/>
                <a:gridCol w="8427725"/>
              </a:tblGrid>
              <a:tr h="623125">
                <a:tc>
                  <a:txBody>
                    <a:bodyPr/>
                    <a:lstStyle/>
                    <a:p>
                      <a:pPr indent="0" lvl="0" marL="0" marR="0" rtl="0" algn="ctr">
                        <a:spcBef>
                          <a:spcPts val="0"/>
                        </a:spcBef>
                        <a:spcAft>
                          <a:spcPts val="0"/>
                        </a:spcAft>
                        <a:buNone/>
                      </a:pPr>
                      <a:r>
                        <a:rPr b="1" lang="en-ID" sz="1800"/>
                        <a:t>Nama</a:t>
                      </a:r>
                      <a:endParaRPr b="1" sz="1800"/>
                    </a:p>
                  </a:txBody>
                  <a:tcPr marT="45725" marB="45725" marR="91450" marL="91450"/>
                </a:tc>
                <a:tc>
                  <a:txBody>
                    <a:bodyPr/>
                    <a:lstStyle/>
                    <a:p>
                      <a:pPr indent="0" lvl="0" marL="0" marR="0" rtl="0" algn="ctr">
                        <a:spcBef>
                          <a:spcPts val="0"/>
                        </a:spcBef>
                        <a:spcAft>
                          <a:spcPts val="0"/>
                        </a:spcAft>
                        <a:buNone/>
                      </a:pPr>
                      <a:r>
                        <a:rPr b="1" lang="en-ID" sz="1800"/>
                        <a:t>Keterangan</a:t>
                      </a:r>
                      <a:endParaRPr b="1" sz="1800"/>
                    </a:p>
                  </a:txBody>
                  <a:tcPr marT="45725" marB="45725" marR="91450" marL="91450"/>
                </a:tc>
              </a:tr>
              <a:tr h="623125">
                <a:tc>
                  <a:txBody>
                    <a:bodyPr/>
                    <a:lstStyle/>
                    <a:p>
                      <a:pPr indent="0" lvl="0" marL="0" marR="0" rtl="0" algn="l">
                        <a:spcBef>
                          <a:spcPts val="0"/>
                        </a:spcBef>
                        <a:spcAft>
                          <a:spcPts val="0"/>
                        </a:spcAft>
                        <a:buNone/>
                      </a:pPr>
                      <a:r>
                        <a:rPr lang="en-ID" sz="1800"/>
                        <a:t>Data_Chat</a:t>
                      </a:r>
                      <a:endParaRPr sz="1800"/>
                    </a:p>
                  </a:txBody>
                  <a:tcPr marT="45725" marB="45725" marR="91450" marL="91450"/>
                </a:tc>
                <a:tc>
                  <a:txBody>
                    <a:bodyPr/>
                    <a:lstStyle/>
                    <a:p>
                      <a:pPr indent="0" lvl="0" marL="0" marR="0" rtl="0" algn="l">
                        <a:spcBef>
                          <a:spcPts val="0"/>
                        </a:spcBef>
                        <a:spcAft>
                          <a:spcPts val="0"/>
                        </a:spcAft>
                        <a:buNone/>
                      </a:pPr>
                      <a:r>
                        <a:rPr lang="en-ID" sz="1800"/>
                        <a:t>Folder ini berisi data berkaitan dengan bukti percakapan yang terjadi pada public group yang ada di telegram.</a:t>
                      </a:r>
                      <a:endParaRPr/>
                    </a:p>
                  </a:txBody>
                  <a:tcPr marT="45725" marB="45725" marR="91450" marL="91450"/>
                </a:tc>
              </a:tr>
              <a:tr h="623125">
                <a:tc>
                  <a:txBody>
                    <a:bodyPr/>
                    <a:lstStyle/>
                    <a:p>
                      <a:pPr indent="0" lvl="0" marL="0" marR="0" rtl="0" algn="l">
                        <a:spcBef>
                          <a:spcPts val="0"/>
                        </a:spcBef>
                        <a:spcAft>
                          <a:spcPts val="0"/>
                        </a:spcAft>
                        <a:buNone/>
                      </a:pPr>
                      <a:r>
                        <a:rPr lang="en-ID" sz="1800"/>
                        <a:t>Data_Chat_Deleted</a:t>
                      </a:r>
                      <a:endParaRPr sz="1800"/>
                    </a:p>
                  </a:txBody>
                  <a:tcPr marT="45725" marB="45725" marR="91450" marL="91450"/>
                </a:tc>
                <a:tc>
                  <a:txBody>
                    <a:bodyPr/>
                    <a:lstStyle/>
                    <a:p>
                      <a:pPr indent="0" lvl="0" marL="0" marR="0" rtl="0" algn="l">
                        <a:spcBef>
                          <a:spcPts val="0"/>
                        </a:spcBef>
                        <a:spcAft>
                          <a:spcPts val="0"/>
                        </a:spcAft>
                        <a:buNone/>
                      </a:pPr>
                      <a:r>
                        <a:rPr lang="en-ID" sz="1800"/>
                        <a:t>Folder ini berisi data percakapan yang dihapus pada public group yang berhasil diambil dalam jangka 48 jam.</a:t>
                      </a:r>
                      <a:endParaRPr/>
                    </a:p>
                  </a:txBody>
                  <a:tcPr marT="45725" marB="45725" marR="91450" marL="91450"/>
                </a:tc>
              </a:tr>
              <a:tr h="623125">
                <a:tc>
                  <a:txBody>
                    <a:bodyPr/>
                    <a:lstStyle/>
                    <a:p>
                      <a:pPr indent="0" lvl="0" marL="0" marR="0" rtl="0" algn="l">
                        <a:spcBef>
                          <a:spcPts val="0"/>
                        </a:spcBef>
                        <a:spcAft>
                          <a:spcPts val="0"/>
                        </a:spcAft>
                        <a:buNone/>
                      </a:pPr>
                      <a:r>
                        <a:rPr lang="en-ID" sz="1800"/>
                        <a:t>Data_Foto</a:t>
                      </a:r>
                      <a:endParaRPr sz="1800"/>
                    </a:p>
                  </a:txBody>
                  <a:tcPr marT="45725" marB="45725" marR="91450" marL="91450"/>
                </a:tc>
                <a:tc>
                  <a:txBody>
                    <a:bodyPr/>
                    <a:lstStyle/>
                    <a:p>
                      <a:pPr indent="0" lvl="0" marL="0" marR="0" rtl="0" algn="l">
                        <a:spcBef>
                          <a:spcPts val="0"/>
                        </a:spcBef>
                        <a:spcAft>
                          <a:spcPts val="0"/>
                        </a:spcAft>
                        <a:buNone/>
                      </a:pPr>
                      <a:r>
                        <a:rPr lang="en-ID" sz="1800"/>
                        <a:t>Folder ini berisi file-file yang dikirim tidak hanya foto namun pdf, xlsx, rar dll </a:t>
                      </a:r>
                      <a:endParaRPr/>
                    </a:p>
                  </a:txBody>
                  <a:tcPr marT="45725" marB="45725" marR="91450" marL="91450"/>
                </a:tc>
              </a:tr>
              <a:tr h="623125">
                <a:tc>
                  <a:txBody>
                    <a:bodyPr/>
                    <a:lstStyle/>
                    <a:p>
                      <a:pPr indent="0" lvl="0" marL="0" marR="0" rtl="0" algn="l">
                        <a:spcBef>
                          <a:spcPts val="0"/>
                        </a:spcBef>
                        <a:spcAft>
                          <a:spcPts val="0"/>
                        </a:spcAft>
                        <a:buNone/>
                      </a:pPr>
                      <a:r>
                        <a:rPr lang="en-ID" sz="1800"/>
                        <a:t>Data_Login</a:t>
                      </a:r>
                      <a:endParaRPr sz="1800"/>
                    </a:p>
                  </a:txBody>
                  <a:tcPr marT="45725" marB="45725" marR="91450" marL="91450"/>
                </a:tc>
                <a:tc>
                  <a:txBody>
                    <a:bodyPr/>
                    <a:lstStyle/>
                    <a:p>
                      <a:pPr indent="0" lvl="0" marL="0" marR="0" rtl="0" algn="l">
                        <a:spcBef>
                          <a:spcPts val="0"/>
                        </a:spcBef>
                        <a:spcAft>
                          <a:spcPts val="0"/>
                        </a:spcAft>
                        <a:buNone/>
                      </a:pPr>
                      <a:r>
                        <a:rPr lang="en-ID" sz="1800"/>
                        <a:t>Folder berisi bukti data login dengan akun yang digunakan, atau bisa dibilang bukti pengamanan akun untuk bukti bahwa ada akses masuk ke akun yang digunakan</a:t>
                      </a:r>
                      <a:endParaRPr sz="1800"/>
                    </a:p>
                  </a:txBody>
                  <a:tcPr marT="45725" marB="45725" marR="91450" marL="91450"/>
                </a:tc>
              </a:tr>
              <a:tr h="623125">
                <a:tc>
                  <a:txBody>
                    <a:bodyPr/>
                    <a:lstStyle/>
                    <a:p>
                      <a:pPr indent="0" lvl="0" marL="0" marR="0" rtl="0" algn="l">
                        <a:spcBef>
                          <a:spcPts val="0"/>
                        </a:spcBef>
                        <a:spcAft>
                          <a:spcPts val="0"/>
                        </a:spcAft>
                        <a:buNone/>
                      </a:pPr>
                      <a:r>
                        <a:rPr lang="en-ID" sz="1800"/>
                        <a:t>Memdump</a:t>
                      </a:r>
                      <a:endParaRPr sz="1800"/>
                    </a:p>
                  </a:txBody>
                  <a:tcPr marT="45725" marB="45725" marR="91450" marL="91450"/>
                </a:tc>
                <a:tc>
                  <a:txBody>
                    <a:bodyPr/>
                    <a:lstStyle/>
                    <a:p>
                      <a:pPr indent="0" lvl="0" marL="0" marR="0" rtl="0" algn="l">
                        <a:spcBef>
                          <a:spcPts val="0"/>
                        </a:spcBef>
                        <a:spcAft>
                          <a:spcPts val="0"/>
                        </a:spcAft>
                        <a:buNone/>
                      </a:pPr>
                      <a:r>
                        <a:rPr lang="en-ID" sz="1800"/>
                        <a:t>Folder berisi memdump dari hasil capture dengan FTK Imager</a:t>
                      </a:r>
                      <a:endParaRPr/>
                    </a:p>
                  </a:txBody>
                  <a:tcPr marT="45725" marB="45725" marR="91450" marL="91450"/>
                </a:tc>
              </a:tr>
              <a:tr h="623125">
                <a:tc>
                  <a:txBody>
                    <a:bodyPr/>
                    <a:lstStyle/>
                    <a:p>
                      <a:pPr indent="0" lvl="0" marL="0" marR="0" rtl="0" algn="l">
                        <a:spcBef>
                          <a:spcPts val="0"/>
                        </a:spcBef>
                        <a:spcAft>
                          <a:spcPts val="0"/>
                        </a:spcAft>
                        <a:buNone/>
                      </a:pPr>
                      <a:r>
                        <a:rPr lang="en-ID" sz="1800"/>
                        <a:t>New_Analysis</a:t>
                      </a:r>
                      <a:endParaRPr sz="1800"/>
                    </a:p>
                  </a:txBody>
                  <a:tcPr marT="45725" marB="45725" marR="91450" marL="91450"/>
                </a:tc>
                <a:tc>
                  <a:txBody>
                    <a:bodyPr/>
                    <a:lstStyle/>
                    <a:p>
                      <a:pPr indent="0" lvl="0" marL="0" marR="0" rtl="0" algn="l">
                        <a:spcBef>
                          <a:spcPts val="0"/>
                        </a:spcBef>
                        <a:spcAft>
                          <a:spcPts val="0"/>
                        </a:spcAft>
                        <a:buNone/>
                      </a:pPr>
                      <a:r>
                        <a:rPr lang="en-ID" sz="1800"/>
                        <a:t>Folder yang berisi percobaan kedua yang berisi untuk percobaan tambahan yang dilakukan, yang merupakan bukti tambahan</a:t>
                      </a:r>
                      <a:endParaRPr sz="1800"/>
                    </a:p>
                  </a:txBody>
                  <a:tcPr marT="45725" marB="45725" marR="91450" marL="91450"/>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ID"/>
              <a:t>DOKUMENTASI DARI FOLDER-FOLDER YANG BERHASIL DIKUMPULKAN PADA TAHAPAN COLLECTION INI.</a:t>
            </a:r>
            <a:endParaRPr/>
          </a:p>
        </p:txBody>
      </p:sp>
      <p:pic>
        <p:nvPicPr>
          <p:cNvPr id="372" name="Google Shape;372;p58"/>
          <p:cNvPicPr preferRelativeResize="0"/>
          <p:nvPr/>
        </p:nvPicPr>
        <p:blipFill rotWithShape="1">
          <a:blip r:embed="rId3">
            <a:alphaModFix/>
          </a:blip>
          <a:srcRect b="0" l="0" r="0" t="0"/>
          <a:stretch/>
        </p:blipFill>
        <p:spPr>
          <a:xfrm>
            <a:off x="759196" y="1997566"/>
            <a:ext cx="5494020" cy="2411726"/>
          </a:xfrm>
          <a:prstGeom prst="rect">
            <a:avLst/>
          </a:prstGeom>
          <a:noFill/>
          <a:ln>
            <a:noFill/>
          </a:ln>
        </p:spPr>
      </p:pic>
      <p:pic>
        <p:nvPicPr>
          <p:cNvPr id="373" name="Google Shape;373;p58"/>
          <p:cNvPicPr preferRelativeResize="0"/>
          <p:nvPr/>
        </p:nvPicPr>
        <p:blipFill rotWithShape="1">
          <a:blip r:embed="rId4">
            <a:alphaModFix/>
          </a:blip>
          <a:srcRect b="0" l="0" r="0" t="0"/>
          <a:stretch/>
        </p:blipFill>
        <p:spPr>
          <a:xfrm>
            <a:off x="5570220" y="4553105"/>
            <a:ext cx="6291061" cy="1749743"/>
          </a:xfrm>
          <a:prstGeom prst="rect">
            <a:avLst/>
          </a:prstGeom>
          <a:noFill/>
          <a:ln>
            <a:noFill/>
          </a:ln>
        </p:spPr>
      </p:pic>
      <p:sp>
        <p:nvSpPr>
          <p:cNvPr id="374" name="Google Shape;374;p58"/>
          <p:cNvSpPr/>
          <p:nvPr/>
        </p:nvSpPr>
        <p:spPr>
          <a:xfrm>
            <a:off x="1736035" y="4914946"/>
            <a:ext cx="2491410" cy="1026060"/>
          </a:xfrm>
          <a:prstGeom prst="rightArrow">
            <a:avLst>
              <a:gd fmla="val 50000" name="adj1"/>
              <a:gd fmla="val 50000" name="adj2"/>
            </a:avLst>
          </a:prstGeom>
          <a:solidFill>
            <a:schemeClr val="accent1"/>
          </a:solidFill>
          <a:ln cap="flat" cmpd="sng" w="15875">
            <a:solidFill>
              <a:srgbClr val="85153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D" sz="1800" u="none" cap="none" strike="noStrike">
                <a:solidFill>
                  <a:schemeClr val="lt1"/>
                </a:solidFill>
                <a:latin typeface="Gill Sans"/>
                <a:ea typeface="Gill Sans"/>
                <a:cs typeface="Gill Sans"/>
                <a:sym typeface="Gill Sans"/>
              </a:rPr>
              <a:t>Hasil Examination</a:t>
            </a:r>
            <a:endParaRPr b="0" i="0" sz="1800" u="none" cap="none" strike="noStrike">
              <a:solidFill>
                <a:schemeClr val="lt1"/>
              </a:solidFill>
              <a:latin typeface="Gill Sans"/>
              <a:ea typeface="Gill Sans"/>
              <a:cs typeface="Gill Sans"/>
              <a:sym typeface="Gill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D"/>
              <a:t>PEMBUATAN FOLDER MENGGUNAKAN FTK IMAGER</a:t>
            </a:r>
            <a:endParaRPr/>
          </a:p>
        </p:txBody>
      </p:sp>
      <p:sp>
        <p:nvSpPr>
          <p:cNvPr id="380" name="Google Shape;380;p59"/>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t/>
            </a:r>
            <a:endParaRPr/>
          </a:p>
          <a:p>
            <a:pPr indent="0" lvl="0" marL="0" rtl="0" algn="l">
              <a:lnSpc>
                <a:spcPct val="120000"/>
              </a:lnSpc>
              <a:spcBef>
                <a:spcPts val="1000"/>
              </a:spcBef>
              <a:spcAft>
                <a:spcPts val="0"/>
              </a:spcAft>
              <a:buSzPts val="2000"/>
              <a:buNone/>
            </a:pPr>
            <a:r>
              <a:t/>
            </a:r>
            <a:endParaRPr/>
          </a:p>
          <a:p>
            <a:pPr indent="0" lvl="0" marL="0" rtl="0" algn="l">
              <a:lnSpc>
                <a:spcPct val="120000"/>
              </a:lnSpc>
              <a:spcBef>
                <a:spcPts val="1000"/>
              </a:spcBef>
              <a:spcAft>
                <a:spcPts val="0"/>
              </a:spcAft>
              <a:buSzPts val="2000"/>
              <a:buNone/>
            </a:pPr>
            <a:r>
              <a:t/>
            </a:r>
            <a:endParaRPr/>
          </a:p>
          <a:p>
            <a:pPr indent="0" lvl="0" marL="0" rtl="0" algn="l">
              <a:lnSpc>
                <a:spcPct val="120000"/>
              </a:lnSpc>
              <a:spcBef>
                <a:spcPts val="1000"/>
              </a:spcBef>
              <a:spcAft>
                <a:spcPts val="0"/>
              </a:spcAft>
              <a:buSzPts val="2000"/>
              <a:buNone/>
            </a:pPr>
            <a:r>
              <a:rPr lang="en-ID"/>
              <a:t>File .</a:t>
            </a:r>
            <a:r>
              <a:rPr lang="en-ID">
                <a:latin typeface="Times New Roman"/>
                <a:ea typeface="Times New Roman"/>
                <a:cs typeface="Times New Roman"/>
                <a:sym typeface="Times New Roman"/>
              </a:rPr>
              <a:t>ad1</a:t>
            </a:r>
            <a:r>
              <a:rPr lang="en-ID"/>
              <a:t> ini merupakan file yang berisi image dari folder, file csv merupakan kumpulan metadata dari file yang ada di image jika dibuka maka akan menampilkan hal berikut ini</a:t>
            </a:r>
            <a:endParaRPr/>
          </a:p>
        </p:txBody>
      </p:sp>
      <p:pic>
        <p:nvPicPr>
          <p:cNvPr id="381" name="Google Shape;381;p59"/>
          <p:cNvPicPr preferRelativeResize="0"/>
          <p:nvPr/>
        </p:nvPicPr>
        <p:blipFill rotWithShape="1">
          <a:blip r:embed="rId3">
            <a:alphaModFix/>
          </a:blip>
          <a:srcRect b="0" l="0" r="0" t="0"/>
          <a:stretch/>
        </p:blipFill>
        <p:spPr>
          <a:xfrm>
            <a:off x="2390775" y="2076036"/>
            <a:ext cx="7410450" cy="1009650"/>
          </a:xfrm>
          <a:prstGeom prst="rect">
            <a:avLst/>
          </a:prstGeom>
          <a:noFill/>
          <a:ln>
            <a:noFill/>
          </a:ln>
        </p:spPr>
      </p:pic>
      <p:pic>
        <p:nvPicPr>
          <p:cNvPr id="382" name="Google Shape;382;p59"/>
          <p:cNvPicPr preferRelativeResize="0"/>
          <p:nvPr/>
        </p:nvPicPr>
        <p:blipFill rotWithShape="1">
          <a:blip r:embed="rId4">
            <a:alphaModFix/>
          </a:blip>
          <a:srcRect b="0" l="0" r="0" t="0"/>
          <a:stretch/>
        </p:blipFill>
        <p:spPr>
          <a:xfrm>
            <a:off x="2166937" y="4585252"/>
            <a:ext cx="7858125" cy="13716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lang="en-ID"/>
              <a:t>DATA CHAT</a:t>
            </a:r>
            <a:endParaRPr b="1"/>
          </a:p>
        </p:txBody>
      </p:sp>
      <p:graphicFrame>
        <p:nvGraphicFramePr>
          <p:cNvPr id="388" name="Google Shape;388;p60"/>
          <p:cNvGraphicFramePr/>
          <p:nvPr/>
        </p:nvGraphicFramePr>
        <p:xfrm>
          <a:off x="2032000" y="2131060"/>
          <a:ext cx="3000000" cy="3000000"/>
        </p:xfrm>
        <a:graphic>
          <a:graphicData uri="http://schemas.openxmlformats.org/drawingml/2006/table">
            <a:tbl>
              <a:tblPr bandRow="1" firstRow="1">
                <a:noFill/>
                <a:tableStyleId>{5A08269D-0F3D-4010-9911-49DA7E36BC18}</a:tableStyleId>
              </a:tblPr>
              <a:tblGrid>
                <a:gridCol w="4064000"/>
                <a:gridCol w="4064000"/>
              </a:tblGrid>
              <a:tr h="370850">
                <a:tc>
                  <a:txBody>
                    <a:bodyPr/>
                    <a:lstStyle/>
                    <a:p>
                      <a:pPr indent="0" lvl="0" marL="0" marR="0" rtl="0" algn="ctr">
                        <a:spcBef>
                          <a:spcPts val="0"/>
                        </a:spcBef>
                        <a:spcAft>
                          <a:spcPts val="0"/>
                        </a:spcAft>
                        <a:buNone/>
                      </a:pPr>
                      <a:r>
                        <a:rPr b="1" lang="en-ID" sz="1800"/>
                        <a:t>Nama File</a:t>
                      </a:r>
                      <a:endParaRPr b="1" sz="1800"/>
                    </a:p>
                  </a:txBody>
                  <a:tcPr marT="45725" marB="45725" marR="91450" marL="91450"/>
                </a:tc>
                <a:tc>
                  <a:txBody>
                    <a:bodyPr/>
                    <a:lstStyle/>
                    <a:p>
                      <a:pPr indent="0" lvl="0" marL="0" marR="0" rtl="0" algn="ctr">
                        <a:spcBef>
                          <a:spcPts val="0"/>
                        </a:spcBef>
                        <a:spcAft>
                          <a:spcPts val="0"/>
                        </a:spcAft>
                        <a:buNone/>
                      </a:pPr>
                      <a:r>
                        <a:rPr b="1" lang="en-ID" sz="1800"/>
                        <a:t>Nilai Hash (MD5)</a:t>
                      </a:r>
                      <a:endParaRPr b="1" sz="1800"/>
                    </a:p>
                  </a:txBody>
                  <a:tcPr marT="45725" marB="45725" marR="91450" marL="91450"/>
                </a:tc>
              </a:tr>
              <a:tr h="370850">
                <a:tc>
                  <a:txBody>
                    <a:bodyPr/>
                    <a:lstStyle/>
                    <a:p>
                      <a:pPr indent="0" lvl="0" marL="0" marR="0" rtl="0" algn="l">
                        <a:spcBef>
                          <a:spcPts val="0"/>
                        </a:spcBef>
                        <a:spcAft>
                          <a:spcPts val="0"/>
                        </a:spcAft>
                        <a:buNone/>
                      </a:pPr>
                      <a:r>
                        <a:rPr lang="en-ID" sz="1800"/>
                        <a:t>cyberbullying_evidence.txt</a:t>
                      </a:r>
                      <a:endParaRPr/>
                    </a:p>
                  </a:txBody>
                  <a:tcPr marT="45725" marB="45725" marR="91450" marL="91450"/>
                </a:tc>
                <a:tc>
                  <a:txBody>
                    <a:bodyPr/>
                    <a:lstStyle/>
                    <a:p>
                      <a:pPr indent="0" lvl="0" marL="0" marR="0" rtl="0" algn="l">
                        <a:spcBef>
                          <a:spcPts val="0"/>
                        </a:spcBef>
                        <a:spcAft>
                          <a:spcPts val="0"/>
                        </a:spcAft>
                        <a:buNone/>
                      </a:pPr>
                      <a:r>
                        <a:rPr lang="en-ID" sz="1800"/>
                        <a:t>208f1026bbe41f5f4426977861 59ff56</a:t>
                      </a:r>
                      <a:endParaRPr/>
                    </a:p>
                  </a:txBody>
                  <a:tcPr marT="45725" marB="45725" marR="91450" marL="91450"/>
                </a:tc>
              </a:tr>
              <a:tr h="370850">
                <a:tc>
                  <a:txBody>
                    <a:bodyPr/>
                    <a:lstStyle/>
                    <a:p>
                      <a:pPr indent="0" lvl="0" marL="0" marR="0" rtl="0" algn="l">
                        <a:spcBef>
                          <a:spcPts val="0"/>
                        </a:spcBef>
                        <a:spcAft>
                          <a:spcPts val="0"/>
                        </a:spcAft>
                        <a:buNone/>
                      </a:pPr>
                      <a:r>
                        <a:rPr lang="en-ID" sz="1800"/>
                        <a:t>session_id.session</a:t>
                      </a:r>
                      <a:endParaRPr sz="1800"/>
                    </a:p>
                  </a:txBody>
                  <a:tcPr marT="45725" marB="45725" marR="91450" marL="91450"/>
                </a:tc>
                <a:tc>
                  <a:txBody>
                    <a:bodyPr/>
                    <a:lstStyle/>
                    <a:p>
                      <a:pPr indent="0" lvl="0" marL="0" marR="0" rtl="0" algn="l">
                        <a:spcBef>
                          <a:spcPts val="0"/>
                        </a:spcBef>
                        <a:spcAft>
                          <a:spcPts val="0"/>
                        </a:spcAft>
                        <a:buNone/>
                      </a:pPr>
                      <a:r>
                        <a:rPr lang="en-ID" sz="1800"/>
                        <a:t>dae921c8e2f2a864be1bfa0bc5 a4df2d</a:t>
                      </a:r>
                      <a:endParaRPr/>
                    </a:p>
                  </a:txBody>
                  <a:tcPr marT="45725" marB="45725" marR="91450" marL="91450"/>
                </a:tc>
              </a:tr>
              <a:tr h="370850">
                <a:tc>
                  <a:txBody>
                    <a:bodyPr/>
                    <a:lstStyle/>
                    <a:p>
                      <a:pPr indent="0" lvl="0" marL="0" marR="0" rtl="0" algn="l">
                        <a:spcBef>
                          <a:spcPts val="0"/>
                        </a:spcBef>
                        <a:spcAft>
                          <a:spcPts val="0"/>
                        </a:spcAft>
                        <a:buNone/>
                      </a:pPr>
                      <a:r>
                        <a:rPr lang="en-ID" sz="1800"/>
                        <a:t>tele_data.xlsx</a:t>
                      </a:r>
                      <a:endParaRPr/>
                    </a:p>
                  </a:txBody>
                  <a:tcPr marT="45725" marB="45725" marR="91450" marL="91450"/>
                </a:tc>
                <a:tc>
                  <a:txBody>
                    <a:bodyPr/>
                    <a:lstStyle/>
                    <a:p>
                      <a:pPr indent="0" lvl="0" marL="0" marR="0" rtl="0" algn="l">
                        <a:spcBef>
                          <a:spcPts val="0"/>
                        </a:spcBef>
                        <a:spcAft>
                          <a:spcPts val="0"/>
                        </a:spcAft>
                        <a:buNone/>
                      </a:pPr>
                      <a:r>
                        <a:rPr lang="en-ID" sz="1800"/>
                        <a:t>3774f885c1f2012ece185174ce 63f8b3</a:t>
                      </a:r>
                      <a:endParaRPr/>
                    </a:p>
                  </a:txBody>
                  <a:tcPr marT="45725" marB="45725" marR="91450" marL="91450"/>
                </a:tc>
              </a:tr>
              <a:tr h="370850">
                <a:tc>
                  <a:txBody>
                    <a:bodyPr/>
                    <a:lstStyle/>
                    <a:p>
                      <a:pPr indent="0" lvl="0" marL="0" marR="0" rtl="0" algn="l">
                        <a:spcBef>
                          <a:spcPts val="0"/>
                        </a:spcBef>
                        <a:spcAft>
                          <a:spcPts val="0"/>
                        </a:spcAft>
                        <a:buNone/>
                      </a:pPr>
                      <a:r>
                        <a:rPr lang="en-ID" sz="1800"/>
                        <a:t>telegram_2.py</a:t>
                      </a:r>
                      <a:endParaRPr/>
                    </a:p>
                  </a:txBody>
                  <a:tcPr marT="45725" marB="45725" marR="91450" marL="91450"/>
                </a:tc>
                <a:tc>
                  <a:txBody>
                    <a:bodyPr/>
                    <a:lstStyle/>
                    <a:p>
                      <a:pPr indent="0" lvl="0" marL="0" marR="0" rtl="0" algn="l">
                        <a:spcBef>
                          <a:spcPts val="0"/>
                        </a:spcBef>
                        <a:spcAft>
                          <a:spcPts val="0"/>
                        </a:spcAft>
                        <a:buNone/>
                      </a:pPr>
                      <a:r>
                        <a:rPr lang="en-ID" sz="1800"/>
                        <a:t>7869ccca91805cf70f4342b163 127604</a:t>
                      </a:r>
                      <a:endParaRPr/>
                    </a:p>
                  </a:txBody>
                  <a:tcPr marT="45725" marB="45725" marR="91450" marL="91450"/>
                </a:tc>
              </a:tr>
              <a:tr h="370850">
                <a:tc>
                  <a:txBody>
                    <a:bodyPr/>
                    <a:lstStyle/>
                    <a:p>
                      <a:pPr indent="0" lvl="0" marL="0" marR="0" rtl="0" algn="l">
                        <a:spcBef>
                          <a:spcPts val="0"/>
                        </a:spcBef>
                        <a:spcAft>
                          <a:spcPts val="0"/>
                        </a:spcAft>
                        <a:buNone/>
                      </a:pPr>
                      <a:r>
                        <a:rPr lang="en-ID" sz="1800"/>
                        <a:t>telegram_3.py</a:t>
                      </a:r>
                      <a:endParaRPr/>
                    </a:p>
                  </a:txBody>
                  <a:tcPr marT="45725" marB="45725" marR="91450" marL="91450"/>
                </a:tc>
                <a:tc>
                  <a:txBody>
                    <a:bodyPr/>
                    <a:lstStyle/>
                    <a:p>
                      <a:pPr indent="0" lvl="0" marL="0" marR="0" rtl="0" algn="l">
                        <a:spcBef>
                          <a:spcPts val="0"/>
                        </a:spcBef>
                        <a:spcAft>
                          <a:spcPts val="0"/>
                        </a:spcAft>
                        <a:buNone/>
                      </a:pPr>
                      <a:r>
                        <a:rPr lang="en-ID" sz="1800"/>
                        <a:t>a57c3197986847e3df0882e0ba 391f6f</a:t>
                      </a:r>
                      <a:endParaRPr/>
                    </a:p>
                  </a:txBody>
                  <a:tcPr marT="45725" marB="45725" marR="91450" marL="91450"/>
                </a:tc>
              </a:tr>
              <a:tr h="170175">
                <a:tc>
                  <a:txBody>
                    <a:bodyPr/>
                    <a:lstStyle/>
                    <a:p>
                      <a:pPr indent="0" lvl="0" marL="0" marR="0" rtl="0" algn="l">
                        <a:spcBef>
                          <a:spcPts val="0"/>
                        </a:spcBef>
                        <a:spcAft>
                          <a:spcPts val="0"/>
                        </a:spcAft>
                        <a:buNone/>
                      </a:pPr>
                      <a:r>
                        <a:rPr lang="en-ID" sz="1800"/>
                        <a:t>…</a:t>
                      </a:r>
                      <a:endParaRPr sz="1800"/>
                    </a:p>
                  </a:txBody>
                  <a:tcPr marT="45725" marB="45725" marR="91450" marL="91450"/>
                </a:tc>
                <a:tc>
                  <a:txBody>
                    <a:bodyPr/>
                    <a:lstStyle/>
                    <a:p>
                      <a:pPr indent="0" lvl="0" marL="0" marR="0" rtl="0" algn="l">
                        <a:spcBef>
                          <a:spcPts val="0"/>
                        </a:spcBef>
                        <a:spcAft>
                          <a:spcPts val="0"/>
                        </a:spcAft>
                        <a:buNone/>
                      </a:pPr>
                      <a:r>
                        <a:rPr lang="en-ID" sz="1800"/>
                        <a:t>…</a:t>
                      </a:r>
                      <a:endParaRPr sz="1800"/>
                    </a:p>
                  </a:txBody>
                  <a:tcPr marT="45725" marB="45725" marR="91450" marL="91450"/>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1"/>
          <p:cNvSpPr txBox="1"/>
          <p:nvPr>
            <p:ph idx="1" type="body"/>
          </p:nvPr>
        </p:nvSpPr>
        <p:spPr>
          <a:xfrm>
            <a:off x="1463350" y="2224525"/>
            <a:ext cx="2819400" cy="4452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en-ID"/>
              <a:t>Data Delete Chat</a:t>
            </a:r>
            <a:endParaRPr/>
          </a:p>
        </p:txBody>
      </p:sp>
      <p:pic>
        <p:nvPicPr>
          <p:cNvPr id="394" name="Google Shape;394;p61"/>
          <p:cNvPicPr preferRelativeResize="0"/>
          <p:nvPr/>
        </p:nvPicPr>
        <p:blipFill rotWithShape="1">
          <a:blip r:embed="rId3">
            <a:alphaModFix/>
          </a:blip>
          <a:srcRect b="0" l="0" r="0" t="0"/>
          <a:stretch/>
        </p:blipFill>
        <p:spPr>
          <a:xfrm>
            <a:off x="1463351" y="2800786"/>
            <a:ext cx="4480900" cy="1256425"/>
          </a:xfrm>
          <a:prstGeom prst="rect">
            <a:avLst/>
          </a:prstGeom>
          <a:noFill/>
          <a:ln>
            <a:noFill/>
          </a:ln>
        </p:spPr>
      </p:pic>
      <p:pic>
        <p:nvPicPr>
          <p:cNvPr id="395" name="Google Shape;395;p61"/>
          <p:cNvPicPr preferRelativeResize="0"/>
          <p:nvPr/>
        </p:nvPicPr>
        <p:blipFill rotWithShape="1">
          <a:blip r:embed="rId4">
            <a:alphaModFix/>
          </a:blip>
          <a:srcRect b="0" l="0" r="0" t="0"/>
          <a:stretch/>
        </p:blipFill>
        <p:spPr>
          <a:xfrm>
            <a:off x="6395758" y="2354125"/>
            <a:ext cx="4389425" cy="779100"/>
          </a:xfrm>
          <a:prstGeom prst="rect">
            <a:avLst/>
          </a:prstGeom>
          <a:noFill/>
          <a:ln>
            <a:noFill/>
          </a:ln>
        </p:spPr>
      </p:pic>
      <p:pic>
        <p:nvPicPr>
          <p:cNvPr id="396" name="Google Shape;396;p61"/>
          <p:cNvPicPr preferRelativeResize="0"/>
          <p:nvPr/>
        </p:nvPicPr>
        <p:blipFill rotWithShape="1">
          <a:blip r:embed="rId5">
            <a:alphaModFix/>
          </a:blip>
          <a:srcRect b="0" l="0" r="0" t="0"/>
          <a:stretch/>
        </p:blipFill>
        <p:spPr>
          <a:xfrm>
            <a:off x="6386325" y="3133225"/>
            <a:ext cx="4389425" cy="2952471"/>
          </a:xfrm>
          <a:prstGeom prst="rect">
            <a:avLst/>
          </a:prstGeom>
          <a:noFill/>
          <a:ln>
            <a:noFill/>
          </a:ln>
        </p:spPr>
      </p:pic>
      <p:sp>
        <p:nvSpPr>
          <p:cNvPr id="397" name="Google Shape;397;p61"/>
          <p:cNvSpPr txBox="1"/>
          <p:nvPr>
            <p:ph idx="1" type="body"/>
          </p:nvPr>
        </p:nvSpPr>
        <p:spPr>
          <a:xfrm>
            <a:off x="6386325" y="1908925"/>
            <a:ext cx="2819400" cy="4452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en-ID"/>
              <a:t>Data Files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idx="4294967295" type="title"/>
          </p:nvPr>
        </p:nvSpPr>
        <p:spPr>
          <a:xfrm>
            <a:off x="450727" y="296116"/>
            <a:ext cx="9603300" cy="1049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lang="en-ID"/>
              <a:t>PENJELASAN SKENARIO</a:t>
            </a:r>
            <a:endParaRPr b="1"/>
          </a:p>
        </p:txBody>
      </p:sp>
      <p:graphicFrame>
        <p:nvGraphicFramePr>
          <p:cNvPr id="125" name="Google Shape;125;p17"/>
          <p:cNvGraphicFramePr/>
          <p:nvPr/>
        </p:nvGraphicFramePr>
        <p:xfrm>
          <a:off x="1135356" y="1452236"/>
          <a:ext cx="3000000" cy="3000000"/>
        </p:xfrm>
        <a:graphic>
          <a:graphicData uri="http://schemas.openxmlformats.org/drawingml/2006/table">
            <a:tbl>
              <a:tblPr bandRow="1" firstRow="1">
                <a:noFill/>
                <a:tableStyleId>{5A08269D-0F3D-4010-9911-49DA7E36BC18}</a:tableStyleId>
              </a:tblPr>
              <a:tblGrid>
                <a:gridCol w="1654500"/>
                <a:gridCol w="8266800"/>
              </a:tblGrid>
              <a:tr h="1177225">
                <a:tc>
                  <a:txBody>
                    <a:bodyPr/>
                    <a:lstStyle/>
                    <a:p>
                      <a:pPr indent="0" lvl="0" marL="0" marR="0" rtl="0" algn="ctr">
                        <a:spcBef>
                          <a:spcPts val="0"/>
                        </a:spcBef>
                        <a:spcAft>
                          <a:spcPts val="0"/>
                        </a:spcAft>
                        <a:buNone/>
                      </a:pPr>
                      <a:r>
                        <a:rPr b="1" lang="en-ID" sz="1800"/>
                        <a:t>Tahap 1</a:t>
                      </a:r>
                      <a:endParaRPr b="1" sz="1800"/>
                    </a:p>
                  </a:txBody>
                  <a:tcPr marT="45725" marB="45725" marR="91450" marL="91450"/>
                </a:tc>
                <a:tc>
                  <a:txBody>
                    <a:bodyPr/>
                    <a:lstStyle/>
                    <a:p>
                      <a:pPr indent="0" lvl="0" marL="0" marR="0" rtl="0" algn="l">
                        <a:spcBef>
                          <a:spcPts val="0"/>
                        </a:spcBef>
                        <a:spcAft>
                          <a:spcPts val="0"/>
                        </a:spcAft>
                        <a:buNone/>
                      </a:pPr>
                      <a:r>
                        <a:rPr lang="en-ID"/>
                        <a:t>Pada sebuah grup telegram terdapat lima anggota yang berpartisipasi dalam grup. Satu dari 5 anggota merupakan korban. 2 di antara 4 lainnya merupakan tersangka sebagai pelaku yang melakukan cyber bullying. Pada kasus ini diharapkan penyelidik dapat mengetahui 2 di antara 4 orang yang merupakan pelaku cyberbullying. </a:t>
                      </a:r>
                      <a:endParaRPr/>
                    </a:p>
                  </a:txBody>
                  <a:tcPr marT="45725" marB="45725" marR="91450" marL="91450"/>
                </a:tc>
              </a:tr>
              <a:tr h="1363125">
                <a:tc>
                  <a:txBody>
                    <a:bodyPr/>
                    <a:lstStyle/>
                    <a:p>
                      <a:pPr indent="0" lvl="0" marL="0" marR="0" rtl="0" algn="ctr">
                        <a:spcBef>
                          <a:spcPts val="0"/>
                        </a:spcBef>
                        <a:spcAft>
                          <a:spcPts val="0"/>
                        </a:spcAft>
                        <a:buNone/>
                      </a:pPr>
                      <a:r>
                        <a:rPr b="1" lang="en-ID" sz="1800"/>
                        <a:t>Tahap 2</a:t>
                      </a:r>
                      <a:endParaRPr b="1" sz="1800"/>
                    </a:p>
                  </a:txBody>
                  <a:tcPr marT="45725" marB="45725" marR="91450" marL="91450"/>
                </a:tc>
                <a:tc>
                  <a:txBody>
                    <a:bodyPr/>
                    <a:lstStyle/>
                    <a:p>
                      <a:pPr indent="0" lvl="0" marL="0" marR="0" rtl="0" algn="l">
                        <a:spcBef>
                          <a:spcPts val="0"/>
                        </a:spcBef>
                        <a:spcAft>
                          <a:spcPts val="0"/>
                        </a:spcAft>
                        <a:buNone/>
                      </a:pPr>
                      <a:r>
                        <a:rPr lang="en-ID"/>
                        <a:t>Penyelidik melakukan analisa terhadap grup telegram mengenai laporan Yang dilaporkan oleh korban yang merupakan satu dari 5 orang anggota grup telegram tersebut. Untuk mengetahui 2 pelaku di antara 4 anggota lainnya penyidik melakukan penyelidikan terhadap bukti chatting maupun informasi yang berada pada grup telegram tersebut.</a:t>
                      </a:r>
                      <a:endParaRPr/>
                    </a:p>
                  </a:txBody>
                  <a:tcPr marT="45725" marB="45725" marR="91450" marL="91450"/>
                </a:tc>
              </a:tr>
              <a:tr h="1177225">
                <a:tc>
                  <a:txBody>
                    <a:bodyPr/>
                    <a:lstStyle/>
                    <a:p>
                      <a:pPr indent="0" lvl="0" marL="0" marR="0" rtl="0" algn="ctr">
                        <a:spcBef>
                          <a:spcPts val="0"/>
                        </a:spcBef>
                        <a:spcAft>
                          <a:spcPts val="0"/>
                        </a:spcAft>
                        <a:buNone/>
                      </a:pPr>
                      <a:r>
                        <a:rPr b="1" lang="en-ID" sz="1800"/>
                        <a:t>Tahap 3</a:t>
                      </a:r>
                      <a:endParaRPr b="1" sz="1800"/>
                    </a:p>
                  </a:txBody>
                  <a:tcPr marT="45725" marB="45725" marR="91450" marL="91450"/>
                </a:tc>
                <a:tc>
                  <a:txBody>
                    <a:bodyPr/>
                    <a:lstStyle/>
                    <a:p>
                      <a:pPr indent="0" lvl="0" marL="0" marR="0" rtl="0" algn="l">
                        <a:spcBef>
                          <a:spcPts val="0"/>
                        </a:spcBef>
                        <a:spcAft>
                          <a:spcPts val="0"/>
                        </a:spcAft>
                        <a:buNone/>
                      </a:pPr>
                      <a:r>
                        <a:rPr lang="en-ID"/>
                        <a:t>Penyelidik melakukan akuisisi data terhadap informasi ataupun data yang 15 terdapat pada grup Telegram. Penyelidik juga melakukan pengamatan terhadap data-data yang sudah didapatkan dan melakukan sinkronisasi terhadap laporan yang diterima oleh korban atau pelapor.</a:t>
                      </a:r>
                      <a:endParaRPr/>
                    </a:p>
                  </a:txBody>
                  <a:tcPr marT="45725" marB="45725" marR="91450" marL="91450"/>
                </a:tc>
              </a:tr>
              <a:tr h="619600">
                <a:tc>
                  <a:txBody>
                    <a:bodyPr/>
                    <a:lstStyle/>
                    <a:p>
                      <a:pPr indent="0" lvl="0" marL="0" marR="0" rtl="0" algn="ctr">
                        <a:spcBef>
                          <a:spcPts val="0"/>
                        </a:spcBef>
                        <a:spcAft>
                          <a:spcPts val="0"/>
                        </a:spcAft>
                        <a:buNone/>
                      </a:pPr>
                      <a:r>
                        <a:rPr b="1" lang="en-ID" sz="1800"/>
                        <a:t>Tahap 4</a:t>
                      </a:r>
                      <a:endParaRPr b="1" sz="1800"/>
                    </a:p>
                  </a:txBody>
                  <a:tcPr marT="45725" marB="45725" marR="91450" marL="91450"/>
                </a:tc>
                <a:tc>
                  <a:txBody>
                    <a:bodyPr/>
                    <a:lstStyle/>
                    <a:p>
                      <a:pPr indent="0" lvl="0" marL="0" marR="0" rtl="0" algn="l">
                        <a:spcBef>
                          <a:spcPts val="0"/>
                        </a:spcBef>
                        <a:spcAft>
                          <a:spcPts val="0"/>
                        </a:spcAft>
                        <a:buNone/>
                      </a:pPr>
                      <a:r>
                        <a:rPr lang="en-ID"/>
                        <a:t>Menentukan siapa yang merupakan tersangka cyberbullying di antara 2 dari 4 anggota yang tercatat di grup telegram tersebut.</a:t>
                      </a:r>
                      <a:endParaRPr/>
                    </a:p>
                  </a:txBody>
                  <a:tcPr marT="45725" marB="45725" marR="91450" marL="91450"/>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2"/>
          <p:cNvSpPr txBox="1"/>
          <p:nvPr>
            <p:ph idx="1" type="body"/>
          </p:nvPr>
        </p:nvSpPr>
        <p:spPr>
          <a:xfrm>
            <a:off x="1339525" y="1963500"/>
            <a:ext cx="1972800" cy="7452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1000"/>
              </a:spcBef>
              <a:spcAft>
                <a:spcPts val="0"/>
              </a:spcAft>
              <a:buSzPts val="2000"/>
              <a:buNone/>
            </a:pPr>
            <a:r>
              <a:rPr lang="en-ID"/>
              <a:t>Data Login</a:t>
            </a:r>
            <a:endParaRPr/>
          </a:p>
        </p:txBody>
      </p:sp>
      <p:pic>
        <p:nvPicPr>
          <p:cNvPr id="403" name="Google Shape;403;p62"/>
          <p:cNvPicPr preferRelativeResize="0"/>
          <p:nvPr/>
        </p:nvPicPr>
        <p:blipFill rotWithShape="1">
          <a:blip r:embed="rId3">
            <a:alphaModFix/>
          </a:blip>
          <a:srcRect b="0" l="0" r="0" t="0"/>
          <a:stretch/>
        </p:blipFill>
        <p:spPr>
          <a:xfrm>
            <a:off x="1433875" y="2367750"/>
            <a:ext cx="6569400" cy="1716875"/>
          </a:xfrm>
          <a:prstGeom prst="rect">
            <a:avLst/>
          </a:prstGeom>
          <a:noFill/>
          <a:ln>
            <a:noFill/>
          </a:ln>
        </p:spPr>
      </p:pic>
      <p:pic>
        <p:nvPicPr>
          <p:cNvPr id="404" name="Google Shape;404;p62"/>
          <p:cNvPicPr preferRelativeResize="0"/>
          <p:nvPr/>
        </p:nvPicPr>
        <p:blipFill rotWithShape="1">
          <a:blip r:embed="rId4">
            <a:alphaModFix/>
          </a:blip>
          <a:srcRect b="0" l="0" r="0" t="0"/>
          <a:stretch/>
        </p:blipFill>
        <p:spPr>
          <a:xfrm>
            <a:off x="1433875" y="4579600"/>
            <a:ext cx="6645300" cy="958775"/>
          </a:xfrm>
          <a:prstGeom prst="rect">
            <a:avLst/>
          </a:prstGeom>
          <a:noFill/>
          <a:ln>
            <a:noFill/>
          </a:ln>
        </p:spPr>
      </p:pic>
      <p:sp>
        <p:nvSpPr>
          <p:cNvPr id="405" name="Google Shape;405;p62"/>
          <p:cNvSpPr txBox="1"/>
          <p:nvPr/>
        </p:nvSpPr>
        <p:spPr>
          <a:xfrm>
            <a:off x="1433875" y="4018575"/>
            <a:ext cx="3000000" cy="4926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1000"/>
              </a:spcBef>
              <a:spcAft>
                <a:spcPts val="0"/>
              </a:spcAft>
              <a:buNone/>
            </a:pPr>
            <a:r>
              <a:rPr lang="en-ID" sz="2000">
                <a:solidFill>
                  <a:schemeClr val="dk1"/>
                </a:solidFill>
                <a:latin typeface="Gill Sans"/>
                <a:ea typeface="Gill Sans"/>
                <a:cs typeface="Gill Sans"/>
                <a:sym typeface="Gill Sans"/>
              </a:rPr>
              <a:t>Data Cache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3"/>
          <p:cNvSpPr txBox="1"/>
          <p:nvPr>
            <p:ph idx="4294967295"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D"/>
              <a:t>DATA NEW_ANALYSIS</a:t>
            </a:r>
            <a:endParaRPr/>
          </a:p>
        </p:txBody>
      </p:sp>
      <p:pic>
        <p:nvPicPr>
          <p:cNvPr id="411" name="Google Shape;411;p63"/>
          <p:cNvPicPr preferRelativeResize="0"/>
          <p:nvPr/>
        </p:nvPicPr>
        <p:blipFill rotWithShape="1">
          <a:blip r:embed="rId3">
            <a:alphaModFix/>
          </a:blip>
          <a:srcRect b="0" l="0" r="0" t="0"/>
          <a:stretch/>
        </p:blipFill>
        <p:spPr>
          <a:xfrm>
            <a:off x="3618160" y="1648924"/>
            <a:ext cx="5270100" cy="1090800"/>
          </a:xfrm>
          <a:prstGeom prst="rect">
            <a:avLst/>
          </a:prstGeom>
          <a:noFill/>
          <a:ln>
            <a:noFill/>
          </a:ln>
        </p:spPr>
      </p:pic>
      <p:pic>
        <p:nvPicPr>
          <p:cNvPr id="412" name="Google Shape;412;p63"/>
          <p:cNvPicPr preferRelativeResize="0"/>
          <p:nvPr/>
        </p:nvPicPr>
        <p:blipFill rotWithShape="1">
          <a:blip r:embed="rId4">
            <a:alphaModFix/>
          </a:blip>
          <a:srcRect b="0" l="0" r="0" t="0"/>
          <a:stretch/>
        </p:blipFill>
        <p:spPr>
          <a:xfrm>
            <a:off x="3618163" y="2739725"/>
            <a:ext cx="5270100" cy="311325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D"/>
              <a:t>DATA IMAGE</a:t>
            </a:r>
            <a:endParaRPr/>
          </a:p>
        </p:txBody>
      </p:sp>
      <p:sp>
        <p:nvSpPr>
          <p:cNvPr id="418" name="Google Shape;418;p64"/>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pic>
        <p:nvPicPr>
          <p:cNvPr id="419" name="Google Shape;419;p64"/>
          <p:cNvPicPr preferRelativeResize="0"/>
          <p:nvPr/>
        </p:nvPicPr>
        <p:blipFill rotWithShape="1">
          <a:blip r:embed="rId3">
            <a:alphaModFix/>
          </a:blip>
          <a:srcRect b="0" l="0" r="0" t="0"/>
          <a:stretch/>
        </p:blipFill>
        <p:spPr>
          <a:xfrm>
            <a:off x="3002598" y="2557706"/>
            <a:ext cx="6186804" cy="28871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lang="en-ID"/>
              <a:t>DATA ANALYSIS</a:t>
            </a:r>
            <a:endParaRPr b="1"/>
          </a:p>
        </p:txBody>
      </p:sp>
      <p:sp>
        <p:nvSpPr>
          <p:cNvPr id="425" name="Google Shape;425;p65"/>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20000"/>
              </a:lnSpc>
              <a:spcBef>
                <a:spcPts val="0"/>
              </a:spcBef>
              <a:spcAft>
                <a:spcPts val="0"/>
              </a:spcAft>
              <a:buSzPct val="100000"/>
              <a:buNone/>
            </a:pPr>
            <a:r>
              <a:rPr lang="en-ID"/>
              <a:t>Data yang sudah dipersiapkan sebelumnya pada tahapan Collection dan Examination kemudian akan dilakukan analysis tahapan analisis yang dilakukan adalah.</a:t>
            </a:r>
            <a:endParaRPr/>
          </a:p>
          <a:p>
            <a:pPr indent="-514350" lvl="0" marL="514350" rtl="0" algn="l">
              <a:lnSpc>
                <a:spcPct val="120000"/>
              </a:lnSpc>
              <a:spcBef>
                <a:spcPts val="1000"/>
              </a:spcBef>
              <a:spcAft>
                <a:spcPts val="0"/>
              </a:spcAft>
              <a:buSzPct val="100000"/>
              <a:buAutoNum type="arabicPeriod"/>
            </a:pPr>
            <a:r>
              <a:rPr lang="en-ID"/>
              <a:t>Membuat Duplicate File digunakan untuk file yang tidak dapat dilihat pada FTK imager atau file-file yang perlu dirapikan, </a:t>
            </a:r>
            <a:endParaRPr/>
          </a:p>
          <a:p>
            <a:pPr indent="-514350" lvl="0" marL="514350" rtl="0" algn="l">
              <a:lnSpc>
                <a:spcPct val="120000"/>
              </a:lnSpc>
              <a:spcBef>
                <a:spcPts val="1000"/>
              </a:spcBef>
              <a:spcAft>
                <a:spcPts val="0"/>
              </a:spcAft>
              <a:buSzPct val="100000"/>
              <a:buAutoNum type="arabicPeriod"/>
            </a:pPr>
            <a:r>
              <a:rPr lang="en-ID"/>
              <a:t>Menggunakan program yang memblok proses write dalam hal ini menggunakan FTK Imager untuk analysis program. </a:t>
            </a:r>
            <a:endParaRPr/>
          </a:p>
          <a:p>
            <a:pPr indent="-514350" lvl="0" marL="514350" rtl="0" algn="l">
              <a:lnSpc>
                <a:spcPct val="120000"/>
              </a:lnSpc>
              <a:spcBef>
                <a:spcPts val="1000"/>
              </a:spcBef>
              <a:spcAft>
                <a:spcPts val="0"/>
              </a:spcAft>
              <a:buSzPct val="100000"/>
              <a:buAutoNum type="arabicPeriod"/>
            </a:pPr>
            <a:r>
              <a:rPr lang="en-ID"/>
              <a:t>Analisis Data chat yang ada dan dapat ditemukan</a:t>
            </a:r>
            <a:endParaRPr/>
          </a:p>
          <a:p>
            <a:pPr indent="-514350" lvl="0" marL="514350" rtl="0" algn="l">
              <a:lnSpc>
                <a:spcPct val="120000"/>
              </a:lnSpc>
              <a:spcBef>
                <a:spcPts val="1000"/>
              </a:spcBef>
              <a:spcAft>
                <a:spcPts val="0"/>
              </a:spcAft>
              <a:buSzPct val="100000"/>
              <a:buAutoNum type="arabicPeriod"/>
            </a:pPr>
            <a:r>
              <a:rPr lang="en-ID"/>
              <a:t>Analisis Data chat yang dihapus </a:t>
            </a:r>
            <a:endParaRPr/>
          </a:p>
          <a:p>
            <a:pPr indent="-514350" lvl="0" marL="514350" rtl="0" algn="l">
              <a:lnSpc>
                <a:spcPct val="120000"/>
              </a:lnSpc>
              <a:spcBef>
                <a:spcPts val="1000"/>
              </a:spcBef>
              <a:spcAft>
                <a:spcPts val="0"/>
              </a:spcAft>
              <a:buSzPct val="100000"/>
              <a:buAutoNum type="arabicPeriod"/>
            </a:pPr>
            <a:r>
              <a:rPr lang="en-ID"/>
              <a:t>Analisis File yang dikirim </a:t>
            </a:r>
            <a:endParaRPr/>
          </a:p>
          <a:p>
            <a:pPr indent="-514350" lvl="0" marL="514350" rtl="0" algn="l">
              <a:lnSpc>
                <a:spcPct val="120000"/>
              </a:lnSpc>
              <a:spcBef>
                <a:spcPts val="1000"/>
              </a:spcBef>
              <a:spcAft>
                <a:spcPts val="0"/>
              </a:spcAft>
              <a:buSzPct val="100000"/>
              <a:buAutoNum type="arabicPeriod"/>
            </a:pPr>
            <a:r>
              <a:rPr lang="en-ID"/>
              <a:t>Membuat kesimpulan dari data yang ditemukan</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6"/>
          <p:cNvSpPr txBox="1"/>
          <p:nvPr>
            <p:ph idx="4294967295" type="title"/>
          </p:nvPr>
        </p:nvSpPr>
        <p:spPr>
          <a:xfrm>
            <a:off x="417229" y="804644"/>
            <a:ext cx="9603300" cy="1049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D"/>
              <a:t>MESSAGE</a:t>
            </a:r>
            <a:endParaRPr/>
          </a:p>
        </p:txBody>
      </p:sp>
      <p:pic>
        <p:nvPicPr>
          <p:cNvPr id="431" name="Google Shape;431;p66"/>
          <p:cNvPicPr preferRelativeResize="0"/>
          <p:nvPr/>
        </p:nvPicPr>
        <p:blipFill rotWithShape="1">
          <a:blip r:embed="rId3">
            <a:alphaModFix/>
          </a:blip>
          <a:srcRect b="0" l="0" r="0" t="0"/>
          <a:stretch/>
        </p:blipFill>
        <p:spPr>
          <a:xfrm>
            <a:off x="417219" y="1853754"/>
            <a:ext cx="5405745" cy="3861246"/>
          </a:xfrm>
          <a:prstGeom prst="rect">
            <a:avLst/>
          </a:prstGeom>
          <a:noFill/>
          <a:ln>
            <a:noFill/>
          </a:ln>
        </p:spPr>
      </p:pic>
      <p:pic>
        <p:nvPicPr>
          <p:cNvPr id="432" name="Google Shape;432;p66"/>
          <p:cNvPicPr preferRelativeResize="0"/>
          <p:nvPr/>
        </p:nvPicPr>
        <p:blipFill rotWithShape="1">
          <a:blip r:embed="rId4">
            <a:alphaModFix/>
          </a:blip>
          <a:srcRect b="0" l="0" r="0" t="0"/>
          <a:stretch/>
        </p:blipFill>
        <p:spPr>
          <a:xfrm>
            <a:off x="6253216" y="367701"/>
            <a:ext cx="5231890" cy="5347299"/>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7"/>
          <p:cNvSpPr txBox="1"/>
          <p:nvPr>
            <p:ph type="title"/>
          </p:nvPr>
        </p:nvSpPr>
        <p:spPr>
          <a:xfrm>
            <a:off x="1451579" y="804519"/>
            <a:ext cx="9603300" cy="1049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D"/>
              <a:t>MESSAGE REPLIES</a:t>
            </a:r>
            <a:endParaRPr/>
          </a:p>
        </p:txBody>
      </p:sp>
      <p:pic>
        <p:nvPicPr>
          <p:cNvPr id="438" name="Google Shape;438;p67"/>
          <p:cNvPicPr preferRelativeResize="0"/>
          <p:nvPr/>
        </p:nvPicPr>
        <p:blipFill rotWithShape="1">
          <a:blip r:embed="rId3">
            <a:alphaModFix/>
          </a:blip>
          <a:srcRect b="0" l="0" r="0" t="0"/>
          <a:stretch/>
        </p:blipFill>
        <p:spPr>
          <a:xfrm>
            <a:off x="1607238" y="2015725"/>
            <a:ext cx="4579875" cy="2323942"/>
          </a:xfrm>
          <a:prstGeom prst="rect">
            <a:avLst/>
          </a:prstGeom>
          <a:noFill/>
          <a:ln>
            <a:noFill/>
          </a:ln>
        </p:spPr>
      </p:pic>
      <p:pic>
        <p:nvPicPr>
          <p:cNvPr id="439" name="Google Shape;439;p67"/>
          <p:cNvPicPr preferRelativeResize="0"/>
          <p:nvPr/>
        </p:nvPicPr>
        <p:blipFill rotWithShape="1">
          <a:blip r:embed="rId4">
            <a:alphaModFix/>
          </a:blip>
          <a:srcRect b="0" l="0" r="0" t="0"/>
          <a:stretch/>
        </p:blipFill>
        <p:spPr>
          <a:xfrm>
            <a:off x="6408511" y="2015725"/>
            <a:ext cx="4490700" cy="37385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8"/>
          <p:cNvSpPr txBox="1"/>
          <p:nvPr>
            <p:ph type="title"/>
          </p:nvPr>
        </p:nvSpPr>
        <p:spPr>
          <a:xfrm>
            <a:off x="1451567" y="862874"/>
            <a:ext cx="9603300" cy="1049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D"/>
              <a:t>MESSAGE MEDIA DOCUMENT</a:t>
            </a:r>
            <a:endParaRPr/>
          </a:p>
        </p:txBody>
      </p:sp>
      <p:sp>
        <p:nvSpPr>
          <p:cNvPr id="445" name="Google Shape;445;p68"/>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pic>
        <p:nvPicPr>
          <p:cNvPr id="446" name="Google Shape;446;p68"/>
          <p:cNvPicPr preferRelativeResize="0"/>
          <p:nvPr/>
        </p:nvPicPr>
        <p:blipFill rotWithShape="1">
          <a:blip r:embed="rId3">
            <a:alphaModFix/>
          </a:blip>
          <a:srcRect b="0" l="0" r="0" t="0"/>
          <a:stretch/>
        </p:blipFill>
        <p:spPr>
          <a:xfrm>
            <a:off x="1451577" y="2015724"/>
            <a:ext cx="4442125" cy="3219725"/>
          </a:xfrm>
          <a:prstGeom prst="rect">
            <a:avLst/>
          </a:prstGeom>
          <a:noFill/>
          <a:ln>
            <a:noFill/>
          </a:ln>
        </p:spPr>
      </p:pic>
      <p:pic>
        <p:nvPicPr>
          <p:cNvPr id="447" name="Google Shape;447;p68"/>
          <p:cNvPicPr preferRelativeResize="0"/>
          <p:nvPr/>
        </p:nvPicPr>
        <p:blipFill rotWithShape="1">
          <a:blip r:embed="rId4">
            <a:alphaModFix/>
          </a:blip>
          <a:srcRect b="0" l="0" r="0" t="0"/>
          <a:stretch/>
        </p:blipFill>
        <p:spPr>
          <a:xfrm>
            <a:off x="5933525" y="2015725"/>
            <a:ext cx="5121325" cy="2812949"/>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D"/>
              <a:t>MESSAGE SERVICE</a:t>
            </a:r>
            <a:endParaRPr/>
          </a:p>
        </p:txBody>
      </p:sp>
      <p:sp>
        <p:nvSpPr>
          <p:cNvPr id="453" name="Google Shape;453;p69"/>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p:txBody>
      </p:sp>
      <p:pic>
        <p:nvPicPr>
          <p:cNvPr id="454" name="Google Shape;454;p69"/>
          <p:cNvPicPr preferRelativeResize="0"/>
          <p:nvPr/>
        </p:nvPicPr>
        <p:blipFill rotWithShape="1">
          <a:blip r:embed="rId3">
            <a:alphaModFix/>
          </a:blip>
          <a:srcRect b="0" l="0" r="0" t="0"/>
          <a:stretch/>
        </p:blipFill>
        <p:spPr>
          <a:xfrm>
            <a:off x="1894950" y="2015725"/>
            <a:ext cx="3973525" cy="3816525"/>
          </a:xfrm>
          <a:prstGeom prst="rect">
            <a:avLst/>
          </a:prstGeom>
          <a:noFill/>
          <a:ln>
            <a:noFill/>
          </a:ln>
        </p:spPr>
      </p:pic>
      <p:pic>
        <p:nvPicPr>
          <p:cNvPr id="455" name="Google Shape;455;p69"/>
          <p:cNvPicPr preferRelativeResize="0"/>
          <p:nvPr/>
        </p:nvPicPr>
        <p:blipFill rotWithShape="1">
          <a:blip r:embed="rId4">
            <a:alphaModFix/>
          </a:blip>
          <a:srcRect b="0" l="0" r="0" t="0"/>
          <a:stretch/>
        </p:blipFill>
        <p:spPr>
          <a:xfrm>
            <a:off x="6018475" y="2015725"/>
            <a:ext cx="4829100" cy="32551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D"/>
              <a:t>Data Akun</a:t>
            </a:r>
            <a:endParaRPr/>
          </a:p>
        </p:txBody>
      </p:sp>
      <p:sp>
        <p:nvSpPr>
          <p:cNvPr id="461" name="Google Shape;461;p70"/>
          <p:cNvSpPr txBox="1"/>
          <p:nvPr>
            <p:ph idx="1" type="body"/>
          </p:nvPr>
        </p:nvSpPr>
        <p:spPr>
          <a:xfrm>
            <a:off x="1451575" y="2015725"/>
            <a:ext cx="3793200" cy="3699300"/>
          </a:xfrm>
          <a:prstGeom prst="rect">
            <a:avLst/>
          </a:prstGeom>
          <a:noFill/>
          <a:ln>
            <a:noFill/>
          </a:ln>
        </p:spPr>
        <p:txBody>
          <a:bodyPr anchorCtr="0" anchor="t" bIns="45700" lIns="91425" spcFirstLastPara="1" rIns="91425" wrap="square" tIns="45700">
            <a:normAutofit/>
          </a:bodyPr>
          <a:lstStyle/>
          <a:p>
            <a:pPr indent="0" lvl="0" marL="0" rtl="0" algn="just">
              <a:lnSpc>
                <a:spcPct val="120000"/>
              </a:lnSpc>
              <a:spcBef>
                <a:spcPts val="0"/>
              </a:spcBef>
              <a:spcAft>
                <a:spcPts val="0"/>
              </a:spcAft>
              <a:buSzPts val="2000"/>
              <a:buNone/>
            </a:pPr>
            <a:r>
              <a:rPr lang="en-ID"/>
              <a:t>Kemudian selain dari header-header yang ditemukan tersebut terdapat sebuah data log dari sesi dimana akan tercatat nilai hash, user_id dan nama dari semua pengguna yang ada di dalam data yang dilakukan crawling.</a:t>
            </a:r>
            <a:endParaRPr/>
          </a:p>
        </p:txBody>
      </p:sp>
      <p:pic>
        <p:nvPicPr>
          <p:cNvPr id="462" name="Google Shape;462;p70"/>
          <p:cNvPicPr preferRelativeResize="0"/>
          <p:nvPr/>
        </p:nvPicPr>
        <p:blipFill rotWithShape="1">
          <a:blip r:embed="rId3">
            <a:alphaModFix/>
          </a:blip>
          <a:srcRect b="0" l="0" r="0" t="0"/>
          <a:stretch/>
        </p:blipFill>
        <p:spPr>
          <a:xfrm>
            <a:off x="5579275" y="2015725"/>
            <a:ext cx="5437251" cy="28612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t/>
            </a:r>
            <a:endParaRPr/>
          </a:p>
        </p:txBody>
      </p:sp>
      <p:sp>
        <p:nvSpPr>
          <p:cNvPr id="468" name="Google Shape;468;p71"/>
          <p:cNvSpPr txBox="1"/>
          <p:nvPr>
            <p:ph idx="1" type="body"/>
          </p:nvPr>
        </p:nvSpPr>
        <p:spPr>
          <a:xfrm>
            <a:off x="1451575" y="2015725"/>
            <a:ext cx="4189500" cy="3450600"/>
          </a:xfrm>
          <a:prstGeom prst="rect">
            <a:avLst/>
          </a:prstGeom>
          <a:noFill/>
          <a:ln>
            <a:noFill/>
          </a:ln>
        </p:spPr>
        <p:txBody>
          <a:bodyPr anchorCtr="0" anchor="t" bIns="45700" lIns="91425" spcFirstLastPara="1" rIns="91425" wrap="square" tIns="45700">
            <a:normAutofit/>
          </a:bodyPr>
          <a:lstStyle/>
          <a:p>
            <a:pPr indent="0" lvl="0" marL="0" rtl="0" algn="just">
              <a:lnSpc>
                <a:spcPct val="120000"/>
              </a:lnSpc>
              <a:spcBef>
                <a:spcPts val="0"/>
              </a:spcBef>
              <a:spcAft>
                <a:spcPts val="0"/>
              </a:spcAft>
              <a:buSzPts val="2000"/>
              <a:buNone/>
            </a:pPr>
            <a:r>
              <a:rPr lang="en-ID"/>
              <a:t>dengan mendapatkan id dari pengguna ini akan mudah untuk melakukan pengecekan terhadap siapa sebenarnya pelaku perbuatan cyberbullying ini untuk mengetahui secara pasti siapa saja anggotanya data ini dapat didapatkan dari hasil ekspor chat yang dilakukan dengan bantuan Telegram Desktop</a:t>
            </a:r>
            <a:endParaRPr/>
          </a:p>
        </p:txBody>
      </p:sp>
      <p:pic>
        <p:nvPicPr>
          <p:cNvPr id="469" name="Google Shape;469;p71"/>
          <p:cNvPicPr preferRelativeResize="0"/>
          <p:nvPr/>
        </p:nvPicPr>
        <p:blipFill rotWithShape="1">
          <a:blip r:embed="rId3">
            <a:alphaModFix/>
          </a:blip>
          <a:srcRect b="0" l="0" r="0" t="0"/>
          <a:stretch/>
        </p:blipFill>
        <p:spPr>
          <a:xfrm>
            <a:off x="7135177" y="2094915"/>
            <a:ext cx="2905125" cy="3409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lang="en-ID"/>
              <a:t>SKENARIO DIAGRAM</a:t>
            </a:r>
            <a:endParaRPr b="1"/>
          </a:p>
        </p:txBody>
      </p:sp>
      <p:pic>
        <p:nvPicPr>
          <p:cNvPr id="131" name="Google Shape;131;p18"/>
          <p:cNvPicPr preferRelativeResize="0"/>
          <p:nvPr/>
        </p:nvPicPr>
        <p:blipFill rotWithShape="1">
          <a:blip r:embed="rId3">
            <a:alphaModFix/>
          </a:blip>
          <a:srcRect b="0" l="0" r="0" t="0"/>
          <a:stretch/>
        </p:blipFill>
        <p:spPr>
          <a:xfrm>
            <a:off x="3495675" y="2052981"/>
            <a:ext cx="5200650" cy="40005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7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D"/>
              <a:t>Bukti berkas yang diamankan</a:t>
            </a:r>
            <a:endParaRPr/>
          </a:p>
        </p:txBody>
      </p:sp>
      <p:sp>
        <p:nvSpPr>
          <p:cNvPr id="475" name="Google Shape;475;p72"/>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t/>
            </a:r>
            <a:endParaRPr/>
          </a:p>
        </p:txBody>
      </p:sp>
      <p:pic>
        <p:nvPicPr>
          <p:cNvPr id="476" name="Google Shape;476;p72"/>
          <p:cNvPicPr preferRelativeResize="0"/>
          <p:nvPr/>
        </p:nvPicPr>
        <p:blipFill rotWithShape="1">
          <a:blip r:embed="rId3">
            <a:alphaModFix/>
          </a:blip>
          <a:srcRect b="0" l="0" r="0" t="0"/>
          <a:stretch/>
        </p:blipFill>
        <p:spPr>
          <a:xfrm>
            <a:off x="2982032" y="1908656"/>
            <a:ext cx="6227936" cy="3450613"/>
          </a:xfrm>
          <a:prstGeom prst="rect">
            <a:avLst/>
          </a:prstGeom>
          <a:noFill/>
          <a:ln>
            <a:noFill/>
          </a:ln>
        </p:spPr>
      </p:pic>
      <p:pic>
        <p:nvPicPr>
          <p:cNvPr id="477" name="Google Shape;477;p72"/>
          <p:cNvPicPr preferRelativeResize="0"/>
          <p:nvPr/>
        </p:nvPicPr>
        <p:blipFill rotWithShape="1">
          <a:blip r:embed="rId4">
            <a:alphaModFix/>
          </a:blip>
          <a:srcRect b="0" l="0" r="0" t="0"/>
          <a:stretch/>
        </p:blipFill>
        <p:spPr>
          <a:xfrm>
            <a:off x="3419475" y="5596281"/>
            <a:ext cx="5353050" cy="4572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73"/>
          <p:cNvSpPr txBox="1"/>
          <p:nvPr>
            <p:ph idx="4294967295"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D"/>
              <a:t>BUKTI DOKUMEN YANG DIAMANKAN</a:t>
            </a:r>
            <a:endParaRPr/>
          </a:p>
        </p:txBody>
      </p:sp>
      <p:pic>
        <p:nvPicPr>
          <p:cNvPr id="483" name="Google Shape;483;p73"/>
          <p:cNvPicPr preferRelativeResize="0"/>
          <p:nvPr/>
        </p:nvPicPr>
        <p:blipFill rotWithShape="1">
          <a:blip r:embed="rId3">
            <a:alphaModFix/>
          </a:blip>
          <a:srcRect b="0" l="0" r="0" t="0"/>
          <a:stretch/>
        </p:blipFill>
        <p:spPr>
          <a:xfrm>
            <a:off x="3680012" y="1486000"/>
            <a:ext cx="4831975" cy="43315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7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t/>
            </a:r>
            <a:endParaRPr/>
          </a:p>
        </p:txBody>
      </p:sp>
      <p:sp>
        <p:nvSpPr>
          <p:cNvPr id="489" name="Google Shape;489;p74"/>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120000"/>
              </a:lnSpc>
              <a:spcBef>
                <a:spcPts val="0"/>
              </a:spcBef>
              <a:spcAft>
                <a:spcPts val="0"/>
              </a:spcAft>
              <a:buSzPts val="2000"/>
              <a:buNone/>
            </a:pPr>
            <a:r>
              <a:rPr lang="en-ID"/>
              <a:t>Kemudian dari rekam percakapan sendiri keadaan mulai memanas ketika Gia N (910287747) keluar dari grup tanpa alasan apapun, sehingga ada kecenderungan untuk merundung Sya Raihan Heggi (784590528), seperti yang ditemukan pada chat_id 60 dan kemudian masuk kembali pada chat_id 96 masuk melalui tautan undangan.</a:t>
            </a:r>
            <a:endParaRPr/>
          </a:p>
          <a:p>
            <a:pPr indent="-101600" lvl="0" marL="228600" rtl="0" algn="l">
              <a:lnSpc>
                <a:spcPct val="120000"/>
              </a:lnSpc>
              <a:spcBef>
                <a:spcPts val="1000"/>
              </a:spcBef>
              <a:spcAft>
                <a:spcPts val="0"/>
              </a:spcAft>
              <a:buSzPts val="2000"/>
              <a:buNone/>
            </a:pPr>
            <a:r>
              <a:t/>
            </a:r>
            <a:endParaRPr/>
          </a:p>
          <a:p>
            <a:pPr indent="-101600" lvl="0" marL="228600" rtl="0" algn="l">
              <a:lnSpc>
                <a:spcPct val="120000"/>
              </a:lnSpc>
              <a:spcBef>
                <a:spcPts val="1000"/>
              </a:spcBef>
              <a:spcAft>
                <a:spcPts val="0"/>
              </a:spcAft>
              <a:buSzPts val="2000"/>
              <a:buNone/>
            </a:pPr>
            <a:r>
              <a:t/>
            </a:r>
            <a:endParaRPr/>
          </a:p>
          <a:p>
            <a:pPr indent="-101600" lvl="0" marL="228600" rtl="0" algn="l">
              <a:lnSpc>
                <a:spcPct val="120000"/>
              </a:lnSpc>
              <a:spcBef>
                <a:spcPts val="1000"/>
              </a:spcBef>
              <a:spcAft>
                <a:spcPts val="0"/>
              </a:spcAft>
              <a:buSzPts val="2000"/>
              <a:buNone/>
            </a:pPr>
            <a:r>
              <a:t/>
            </a:r>
            <a:endParaRPr/>
          </a:p>
          <a:p>
            <a:pPr indent="0" lvl="0" marL="0" rtl="0" algn="l">
              <a:lnSpc>
                <a:spcPct val="120000"/>
              </a:lnSpc>
              <a:spcBef>
                <a:spcPts val="1000"/>
              </a:spcBef>
              <a:spcAft>
                <a:spcPts val="0"/>
              </a:spcAft>
              <a:buSzPts val="2000"/>
              <a:buNone/>
            </a:pPr>
            <a:r>
              <a:rPr lang="en-ID"/>
              <a:t>(bukti user_id  910287747 keluar dari grup)</a:t>
            </a:r>
            <a:endParaRPr/>
          </a:p>
        </p:txBody>
      </p:sp>
      <p:pic>
        <p:nvPicPr>
          <p:cNvPr id="490" name="Google Shape;490;p74"/>
          <p:cNvPicPr preferRelativeResize="0"/>
          <p:nvPr/>
        </p:nvPicPr>
        <p:blipFill rotWithShape="1">
          <a:blip r:embed="rId3">
            <a:alphaModFix/>
          </a:blip>
          <a:srcRect b="0" l="0" r="0" t="0"/>
          <a:stretch/>
        </p:blipFill>
        <p:spPr>
          <a:xfrm>
            <a:off x="1597427" y="3566160"/>
            <a:ext cx="9201150" cy="12477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7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t/>
            </a:r>
            <a:endParaRPr/>
          </a:p>
        </p:txBody>
      </p:sp>
      <p:sp>
        <p:nvSpPr>
          <p:cNvPr id="496" name="Google Shape;496;p75"/>
          <p:cNvSpPr txBox="1"/>
          <p:nvPr>
            <p:ph idx="1" type="body"/>
          </p:nvPr>
        </p:nvSpPr>
        <p:spPr>
          <a:xfrm>
            <a:off x="7109460" y="2015732"/>
            <a:ext cx="3945394" cy="3493528"/>
          </a:xfrm>
          <a:prstGeom prst="rect">
            <a:avLst/>
          </a:prstGeom>
          <a:noFill/>
          <a:ln>
            <a:noFill/>
          </a:ln>
        </p:spPr>
        <p:txBody>
          <a:bodyPr anchorCtr="0" anchor="t" bIns="45700" lIns="91425" spcFirstLastPara="1" rIns="91425" wrap="square" tIns="45700">
            <a:normAutofit/>
          </a:bodyPr>
          <a:lstStyle/>
          <a:p>
            <a:pPr indent="0" lvl="0" marL="0" rtl="0" algn="just">
              <a:lnSpc>
                <a:spcPct val="120000"/>
              </a:lnSpc>
              <a:spcBef>
                <a:spcPts val="0"/>
              </a:spcBef>
              <a:spcAft>
                <a:spcPts val="0"/>
              </a:spcAft>
              <a:buSzPts val="2000"/>
              <a:buNone/>
            </a:pPr>
            <a:r>
              <a:rPr lang="en-ID"/>
              <a:t>Namun pesan tersebut sempat di reply dan dilakukan tangkapan layar oleh korban sehingga untuk membuktikan hal ini dilakukan pengambilan data yang berada pada admin log yang memiliki batas waktu 48 jam sebelum data tersebut dihapus selamanya.</a:t>
            </a:r>
            <a:endParaRPr/>
          </a:p>
        </p:txBody>
      </p:sp>
      <p:pic>
        <p:nvPicPr>
          <p:cNvPr id="497" name="Google Shape;497;p75"/>
          <p:cNvPicPr preferRelativeResize="0"/>
          <p:nvPr/>
        </p:nvPicPr>
        <p:blipFill rotWithShape="1">
          <a:blip r:embed="rId3">
            <a:alphaModFix/>
          </a:blip>
          <a:srcRect b="0" l="0" r="0" t="0"/>
          <a:stretch/>
        </p:blipFill>
        <p:spPr>
          <a:xfrm>
            <a:off x="2809941" y="500736"/>
            <a:ext cx="3867150" cy="5231684"/>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76"/>
          <p:cNvSpPr txBox="1"/>
          <p:nvPr>
            <p:ph idx="1" type="body"/>
          </p:nvPr>
        </p:nvSpPr>
        <p:spPr>
          <a:xfrm>
            <a:off x="7246620" y="2015732"/>
            <a:ext cx="3808234" cy="4037749"/>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20000"/>
              </a:lnSpc>
              <a:spcBef>
                <a:spcPts val="0"/>
              </a:spcBef>
              <a:spcAft>
                <a:spcPts val="0"/>
              </a:spcAft>
              <a:buSzPts val="2000"/>
              <a:buNone/>
            </a:pPr>
            <a:r>
              <a:rPr lang="en-ID"/>
              <a:t>pesan ini dikirimkan oleh id_user (784590528) dan dikirimkan sebagai pesan dengan id 196, selain dengan metode ini dapat didapatkan data dengan melakukan metode live forensic dengan melakukan memdump namun ada baiknya untuk mendapatkan data ini dilakukan hanya ketika komputer atau barang bukti belum dimatikan.</a:t>
            </a:r>
            <a:endParaRPr/>
          </a:p>
        </p:txBody>
      </p:sp>
      <p:pic>
        <p:nvPicPr>
          <p:cNvPr id="503" name="Google Shape;503;p76"/>
          <p:cNvPicPr preferRelativeResize="0"/>
          <p:nvPr/>
        </p:nvPicPr>
        <p:blipFill rotWithShape="1">
          <a:blip r:embed="rId3">
            <a:alphaModFix/>
          </a:blip>
          <a:srcRect b="0" l="0" r="0" t="0"/>
          <a:stretch/>
        </p:blipFill>
        <p:spPr>
          <a:xfrm>
            <a:off x="542123" y="2584133"/>
            <a:ext cx="6704497" cy="2445068"/>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pic>
        <p:nvPicPr>
          <p:cNvPr id="508" name="Google Shape;508;p77"/>
          <p:cNvPicPr preferRelativeResize="0"/>
          <p:nvPr/>
        </p:nvPicPr>
        <p:blipFill rotWithShape="1">
          <a:blip r:embed="rId3">
            <a:alphaModFix/>
          </a:blip>
          <a:srcRect b="0" l="0" r="0" t="0"/>
          <a:stretch/>
        </p:blipFill>
        <p:spPr>
          <a:xfrm>
            <a:off x="1386675" y="163595"/>
            <a:ext cx="4844299" cy="1594780"/>
          </a:xfrm>
          <a:prstGeom prst="rect">
            <a:avLst/>
          </a:prstGeom>
          <a:noFill/>
          <a:ln>
            <a:noFill/>
          </a:ln>
        </p:spPr>
      </p:pic>
      <p:pic>
        <p:nvPicPr>
          <p:cNvPr id="509" name="Google Shape;509;p77"/>
          <p:cNvPicPr preferRelativeResize="0"/>
          <p:nvPr/>
        </p:nvPicPr>
        <p:blipFill rotWithShape="1">
          <a:blip r:embed="rId4">
            <a:alphaModFix/>
          </a:blip>
          <a:srcRect b="0" l="0" r="0" t="0"/>
          <a:stretch/>
        </p:blipFill>
        <p:spPr>
          <a:xfrm>
            <a:off x="1386675" y="2015726"/>
            <a:ext cx="4844300" cy="3839400"/>
          </a:xfrm>
          <a:prstGeom prst="rect">
            <a:avLst/>
          </a:prstGeom>
          <a:noFill/>
          <a:ln>
            <a:noFill/>
          </a:ln>
        </p:spPr>
      </p:pic>
      <p:sp>
        <p:nvSpPr>
          <p:cNvPr id="510" name="Google Shape;510;p77"/>
          <p:cNvSpPr txBox="1"/>
          <p:nvPr>
            <p:ph idx="1" type="body"/>
          </p:nvPr>
        </p:nvSpPr>
        <p:spPr>
          <a:xfrm>
            <a:off x="6675120" y="2015732"/>
            <a:ext cx="4379734" cy="3973588"/>
          </a:xfrm>
          <a:prstGeom prst="rect">
            <a:avLst/>
          </a:prstGeom>
          <a:noFill/>
          <a:ln>
            <a:noFill/>
          </a:ln>
        </p:spPr>
        <p:txBody>
          <a:bodyPr anchorCtr="0" anchor="t" bIns="45700" lIns="91425" spcFirstLastPara="1" rIns="91425" wrap="square" tIns="45700">
            <a:normAutofit fontScale="92500"/>
          </a:bodyPr>
          <a:lstStyle/>
          <a:p>
            <a:pPr indent="0" lvl="0" marL="0" rtl="0" algn="l">
              <a:lnSpc>
                <a:spcPct val="120000"/>
              </a:lnSpc>
              <a:spcBef>
                <a:spcPts val="0"/>
              </a:spcBef>
              <a:spcAft>
                <a:spcPts val="0"/>
              </a:spcAft>
              <a:buSzPct val="100000"/>
              <a:buNone/>
            </a:pPr>
            <a:r>
              <a:rPr lang="en-ID"/>
              <a:t>Sehingga dapat dipastikan bahwa pesan yang dihapus bernilai ‘nah reply’ yang dikirimkan oleh id_user (784590528), sehingga untuk membuktikan penghapusan dalam sebuah file dapat dilakukan selama tempo waktu 48 jam bila tidak maka harapan untuk menganalisa adalah pada file cache memory atau cache telegram namun untuk cache telegram tidak dapat dianalisis dikarenakan di enkripsi dengan metode yang tidak diketahui metode dekripsinya.</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7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D"/>
              <a:t>REPORTING DAN VERIFIKASI HASH SETELAH ANALISIS</a:t>
            </a:r>
            <a:endParaRPr/>
          </a:p>
        </p:txBody>
      </p:sp>
      <p:sp>
        <p:nvSpPr>
          <p:cNvPr id="516" name="Google Shape;516;p78"/>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en-ID"/>
              <a:t>Untuk reporting dituliskan pada laporan yang telah ditulis ini dan untuk tahapan verifikasi bahwa tidak ada bukti yang dimanipulasi maka dilakukan verifikasi terhadap nilai hash dari image bukti yang dianalisis sehingga lebih membuktikan tidak ada perubahan terhadap isi dari suatu file.</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pic>
        <p:nvPicPr>
          <p:cNvPr id="521" name="Google Shape;521;p79"/>
          <p:cNvPicPr preferRelativeResize="0"/>
          <p:nvPr/>
        </p:nvPicPr>
        <p:blipFill rotWithShape="1">
          <a:blip r:embed="rId3">
            <a:alphaModFix/>
          </a:blip>
          <a:srcRect b="0" l="0" r="0" t="0"/>
          <a:stretch/>
        </p:blipFill>
        <p:spPr>
          <a:xfrm>
            <a:off x="2284009" y="511968"/>
            <a:ext cx="7623982" cy="5468303"/>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25" name="Shape 525"/>
        <p:cNvGrpSpPr/>
        <p:nvPr/>
      </p:nvGrpSpPr>
      <p:grpSpPr>
        <a:xfrm>
          <a:off x="0" y="0"/>
          <a:ext cx="0" cy="0"/>
          <a:chOff x="0" y="0"/>
          <a:chExt cx="0" cy="0"/>
        </a:xfrm>
      </p:grpSpPr>
      <p:pic>
        <p:nvPicPr>
          <p:cNvPr id="526" name="Google Shape;526;p80"/>
          <p:cNvPicPr preferRelativeResize="0"/>
          <p:nvPr/>
        </p:nvPicPr>
        <p:blipFill rotWithShape="1">
          <a:blip r:embed="rId3">
            <a:alphaModFix/>
          </a:blip>
          <a:srcRect b="0" l="0" r="0" t="0"/>
          <a:stretch/>
        </p:blipFill>
        <p:spPr>
          <a:xfrm>
            <a:off x="1999452" y="1126331"/>
            <a:ext cx="8193096" cy="4605338"/>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30" name="Shape 530"/>
        <p:cNvGrpSpPr/>
        <p:nvPr/>
      </p:nvGrpSpPr>
      <p:grpSpPr>
        <a:xfrm>
          <a:off x="0" y="0"/>
          <a:ext cx="0" cy="0"/>
          <a:chOff x="0" y="0"/>
          <a:chExt cx="0" cy="0"/>
        </a:xfrm>
      </p:grpSpPr>
      <p:pic>
        <p:nvPicPr>
          <p:cNvPr id="531" name="Google Shape;531;p81"/>
          <p:cNvPicPr preferRelativeResize="0"/>
          <p:nvPr/>
        </p:nvPicPr>
        <p:blipFill rotWithShape="1">
          <a:blip r:embed="rId3">
            <a:alphaModFix/>
          </a:blip>
          <a:srcRect b="0" l="0" r="0" t="0"/>
          <a:stretch/>
        </p:blipFill>
        <p:spPr>
          <a:xfrm>
            <a:off x="2175034" y="897030"/>
            <a:ext cx="7841932" cy="50639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D"/>
              <a:t>PERINCIAN SKENARIO YANG DIDAPATKAN</a:t>
            </a:r>
            <a:endParaRPr/>
          </a:p>
        </p:txBody>
      </p:sp>
      <p:graphicFrame>
        <p:nvGraphicFramePr>
          <p:cNvPr id="137" name="Google Shape;137;p19"/>
          <p:cNvGraphicFramePr/>
          <p:nvPr/>
        </p:nvGraphicFramePr>
        <p:xfrm>
          <a:off x="2032000" y="2465339"/>
          <a:ext cx="3000000" cy="3000000"/>
        </p:xfrm>
        <a:graphic>
          <a:graphicData uri="http://schemas.openxmlformats.org/drawingml/2006/table">
            <a:tbl>
              <a:tblPr bandRow="1" firstRow="1">
                <a:noFill/>
                <a:tableStyleId>{5A08269D-0F3D-4010-9911-49DA7E36BC18}</a:tableStyleId>
              </a:tblPr>
              <a:tblGrid>
                <a:gridCol w="4064000"/>
                <a:gridCol w="4064000"/>
              </a:tblGrid>
              <a:tr h="370850">
                <a:tc>
                  <a:txBody>
                    <a:bodyPr/>
                    <a:lstStyle/>
                    <a:p>
                      <a:pPr indent="0" lvl="0" marL="0" marR="0" rtl="0" algn="ctr">
                        <a:spcBef>
                          <a:spcPts val="0"/>
                        </a:spcBef>
                        <a:spcAft>
                          <a:spcPts val="0"/>
                        </a:spcAft>
                        <a:buNone/>
                      </a:pPr>
                      <a:r>
                        <a:rPr b="1" lang="en-ID" sz="1800"/>
                        <a:t>Jenis Data</a:t>
                      </a:r>
                      <a:endParaRPr b="1" sz="1800"/>
                    </a:p>
                  </a:txBody>
                  <a:tcPr marT="45725" marB="45725" marR="91450" marL="91450"/>
                </a:tc>
                <a:tc>
                  <a:txBody>
                    <a:bodyPr/>
                    <a:lstStyle/>
                    <a:p>
                      <a:pPr indent="0" lvl="0" marL="0" marR="0" rtl="0" algn="ctr">
                        <a:spcBef>
                          <a:spcPts val="0"/>
                        </a:spcBef>
                        <a:spcAft>
                          <a:spcPts val="0"/>
                        </a:spcAft>
                        <a:buNone/>
                      </a:pPr>
                      <a:r>
                        <a:rPr b="1" lang="en-ID" sz="1800"/>
                        <a:t>Jumlah Data</a:t>
                      </a:r>
                      <a:endParaRPr b="1" sz="1800"/>
                    </a:p>
                  </a:txBody>
                  <a:tcPr marT="45725" marB="45725" marR="91450" marL="91450"/>
                </a:tc>
              </a:tr>
              <a:tr h="370850">
                <a:tc>
                  <a:txBody>
                    <a:bodyPr/>
                    <a:lstStyle/>
                    <a:p>
                      <a:pPr indent="0" lvl="0" marL="0" marR="0" rtl="0" algn="ctr">
                        <a:spcBef>
                          <a:spcPts val="0"/>
                        </a:spcBef>
                        <a:spcAft>
                          <a:spcPts val="0"/>
                        </a:spcAft>
                        <a:buNone/>
                      </a:pPr>
                      <a:r>
                        <a:rPr lang="en-ID" sz="1800"/>
                        <a:t>.png</a:t>
                      </a:r>
                      <a:endParaRPr sz="1800"/>
                    </a:p>
                  </a:txBody>
                  <a:tcPr marT="45725" marB="45725" marR="91450" marL="91450"/>
                </a:tc>
                <a:tc>
                  <a:txBody>
                    <a:bodyPr/>
                    <a:lstStyle/>
                    <a:p>
                      <a:pPr indent="0" lvl="0" marL="0" marR="0" rtl="0" algn="ctr">
                        <a:spcBef>
                          <a:spcPts val="0"/>
                        </a:spcBef>
                        <a:spcAft>
                          <a:spcPts val="0"/>
                        </a:spcAft>
                        <a:buNone/>
                      </a:pPr>
                      <a:r>
                        <a:rPr lang="en-ID" sz="1800"/>
                        <a:t>2</a:t>
                      </a:r>
                      <a:endParaRPr sz="1800"/>
                    </a:p>
                  </a:txBody>
                  <a:tcPr marT="45725" marB="45725" marR="91450" marL="91450"/>
                </a:tc>
              </a:tr>
              <a:tr h="370850">
                <a:tc>
                  <a:txBody>
                    <a:bodyPr/>
                    <a:lstStyle/>
                    <a:p>
                      <a:pPr indent="0" lvl="0" marL="0" marR="0" rtl="0" algn="ctr">
                        <a:spcBef>
                          <a:spcPts val="0"/>
                        </a:spcBef>
                        <a:spcAft>
                          <a:spcPts val="0"/>
                        </a:spcAft>
                        <a:buNone/>
                      </a:pPr>
                      <a:r>
                        <a:rPr lang="en-ID" sz="1800"/>
                        <a:t>.ipynb</a:t>
                      </a:r>
                      <a:endParaRPr sz="1800"/>
                    </a:p>
                  </a:txBody>
                  <a:tcPr marT="45725" marB="45725" marR="91450" marL="91450"/>
                </a:tc>
                <a:tc>
                  <a:txBody>
                    <a:bodyPr/>
                    <a:lstStyle/>
                    <a:p>
                      <a:pPr indent="0" lvl="0" marL="0" marR="0" rtl="0" algn="ctr">
                        <a:spcBef>
                          <a:spcPts val="0"/>
                        </a:spcBef>
                        <a:spcAft>
                          <a:spcPts val="0"/>
                        </a:spcAft>
                        <a:buNone/>
                      </a:pPr>
                      <a:r>
                        <a:rPr lang="en-ID" sz="1800"/>
                        <a:t>1</a:t>
                      </a:r>
                      <a:endParaRPr sz="1800"/>
                    </a:p>
                  </a:txBody>
                  <a:tcPr marT="45725" marB="45725" marR="91450" marL="91450"/>
                </a:tc>
              </a:tr>
              <a:tr h="370850">
                <a:tc>
                  <a:txBody>
                    <a:bodyPr/>
                    <a:lstStyle/>
                    <a:p>
                      <a:pPr indent="0" lvl="0" marL="0" marR="0" rtl="0" algn="ctr">
                        <a:spcBef>
                          <a:spcPts val="0"/>
                        </a:spcBef>
                        <a:spcAft>
                          <a:spcPts val="0"/>
                        </a:spcAft>
                        <a:buNone/>
                      </a:pPr>
                      <a:r>
                        <a:rPr lang="en-ID" sz="1800"/>
                        <a:t>.pdf</a:t>
                      </a:r>
                      <a:endParaRPr sz="1800"/>
                    </a:p>
                  </a:txBody>
                  <a:tcPr marT="45725" marB="45725" marR="91450" marL="91450"/>
                </a:tc>
                <a:tc>
                  <a:txBody>
                    <a:bodyPr/>
                    <a:lstStyle/>
                    <a:p>
                      <a:pPr indent="0" lvl="0" marL="0" marR="0" rtl="0" algn="ctr">
                        <a:spcBef>
                          <a:spcPts val="0"/>
                        </a:spcBef>
                        <a:spcAft>
                          <a:spcPts val="0"/>
                        </a:spcAft>
                        <a:buNone/>
                      </a:pPr>
                      <a:r>
                        <a:rPr lang="en-ID" sz="1800"/>
                        <a:t>3</a:t>
                      </a:r>
                      <a:endParaRPr sz="1800"/>
                    </a:p>
                  </a:txBody>
                  <a:tcPr marT="45725" marB="45725" marR="91450" marL="91450"/>
                </a:tc>
              </a:tr>
              <a:tr h="370850">
                <a:tc>
                  <a:txBody>
                    <a:bodyPr/>
                    <a:lstStyle/>
                    <a:p>
                      <a:pPr indent="0" lvl="0" marL="0" marR="0" rtl="0" algn="ctr">
                        <a:spcBef>
                          <a:spcPts val="0"/>
                        </a:spcBef>
                        <a:spcAft>
                          <a:spcPts val="0"/>
                        </a:spcAft>
                        <a:buNone/>
                      </a:pPr>
                      <a:r>
                        <a:rPr lang="en-ID" sz="1800"/>
                        <a:t>.xlsx</a:t>
                      </a:r>
                      <a:endParaRPr sz="1800"/>
                    </a:p>
                  </a:txBody>
                  <a:tcPr marT="45725" marB="45725" marR="91450" marL="91450"/>
                </a:tc>
                <a:tc>
                  <a:txBody>
                    <a:bodyPr/>
                    <a:lstStyle/>
                    <a:p>
                      <a:pPr indent="0" lvl="0" marL="0" marR="0" rtl="0" algn="ctr">
                        <a:spcBef>
                          <a:spcPts val="0"/>
                        </a:spcBef>
                        <a:spcAft>
                          <a:spcPts val="0"/>
                        </a:spcAft>
                        <a:buNone/>
                      </a:pPr>
                      <a:r>
                        <a:rPr lang="en-ID" sz="1800"/>
                        <a:t>1</a:t>
                      </a:r>
                      <a:endParaRPr sz="1800"/>
                    </a:p>
                  </a:txBody>
                  <a:tcPr marT="45725" marB="45725" marR="91450" marL="91450"/>
                </a:tc>
              </a:tr>
              <a:tr h="370850">
                <a:tc>
                  <a:txBody>
                    <a:bodyPr/>
                    <a:lstStyle/>
                    <a:p>
                      <a:pPr indent="0" lvl="0" marL="0" marR="0" rtl="0" algn="ctr">
                        <a:spcBef>
                          <a:spcPts val="0"/>
                        </a:spcBef>
                        <a:spcAft>
                          <a:spcPts val="0"/>
                        </a:spcAft>
                        <a:buNone/>
                      </a:pPr>
                      <a:r>
                        <a:rPr lang="en-ID" sz="1800"/>
                        <a:t>Shared link</a:t>
                      </a:r>
                      <a:endParaRPr sz="1800"/>
                    </a:p>
                  </a:txBody>
                  <a:tcPr marT="45725" marB="45725" marR="91450" marL="91450"/>
                </a:tc>
                <a:tc>
                  <a:txBody>
                    <a:bodyPr/>
                    <a:lstStyle/>
                    <a:p>
                      <a:pPr indent="0" lvl="0" marL="0" marR="0" rtl="0" algn="ctr">
                        <a:spcBef>
                          <a:spcPts val="0"/>
                        </a:spcBef>
                        <a:spcAft>
                          <a:spcPts val="0"/>
                        </a:spcAft>
                        <a:buNone/>
                      </a:pPr>
                      <a:r>
                        <a:rPr lang="en-ID" sz="1800"/>
                        <a:t>1</a:t>
                      </a:r>
                      <a:endParaRPr sz="1800"/>
                    </a:p>
                  </a:txBody>
                  <a:tcPr marT="45725" marB="45725" marR="91450" marL="91450"/>
                </a:tc>
              </a:tr>
              <a:tr h="370850">
                <a:tc>
                  <a:txBody>
                    <a:bodyPr/>
                    <a:lstStyle/>
                    <a:p>
                      <a:pPr indent="0" lvl="0" marL="0" marR="0" rtl="0" algn="ctr">
                        <a:spcBef>
                          <a:spcPts val="0"/>
                        </a:spcBef>
                        <a:spcAft>
                          <a:spcPts val="0"/>
                        </a:spcAft>
                        <a:buNone/>
                      </a:pPr>
                      <a:r>
                        <a:rPr lang="en-ID" sz="1800"/>
                        <a:t>percakapan</a:t>
                      </a:r>
                      <a:endParaRPr sz="1800"/>
                    </a:p>
                  </a:txBody>
                  <a:tcPr marT="45725" marB="45725" marR="91450" marL="91450"/>
                </a:tc>
                <a:tc>
                  <a:txBody>
                    <a:bodyPr/>
                    <a:lstStyle/>
                    <a:p>
                      <a:pPr indent="0" lvl="0" marL="0" marR="0" rtl="0" algn="ctr">
                        <a:spcBef>
                          <a:spcPts val="0"/>
                        </a:spcBef>
                        <a:spcAft>
                          <a:spcPts val="0"/>
                        </a:spcAft>
                        <a:buNone/>
                      </a:pPr>
                      <a:r>
                        <a:rPr lang="en-ID" sz="1800"/>
                        <a:t>191</a:t>
                      </a:r>
                      <a:endParaRPr sz="1800"/>
                    </a:p>
                  </a:txBody>
                  <a:tcPr marT="45725" marB="45725" marR="91450" marL="91450"/>
                </a:tc>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35" name="Shape 535"/>
        <p:cNvGrpSpPr/>
        <p:nvPr/>
      </p:nvGrpSpPr>
      <p:grpSpPr>
        <a:xfrm>
          <a:off x="0" y="0"/>
          <a:ext cx="0" cy="0"/>
          <a:chOff x="0" y="0"/>
          <a:chExt cx="0" cy="0"/>
        </a:xfrm>
      </p:grpSpPr>
      <p:pic>
        <p:nvPicPr>
          <p:cNvPr id="536" name="Google Shape;536;p82"/>
          <p:cNvPicPr preferRelativeResize="0"/>
          <p:nvPr/>
        </p:nvPicPr>
        <p:blipFill rotWithShape="1">
          <a:blip r:embed="rId3">
            <a:alphaModFix/>
          </a:blip>
          <a:srcRect b="0" l="0" r="0" t="0"/>
          <a:stretch/>
        </p:blipFill>
        <p:spPr>
          <a:xfrm>
            <a:off x="2020252" y="1205865"/>
            <a:ext cx="8151495" cy="444627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40" name="Shape 540"/>
        <p:cNvGrpSpPr/>
        <p:nvPr/>
      </p:nvGrpSpPr>
      <p:grpSpPr>
        <a:xfrm>
          <a:off x="0" y="0"/>
          <a:ext cx="0" cy="0"/>
          <a:chOff x="0" y="0"/>
          <a:chExt cx="0" cy="0"/>
        </a:xfrm>
      </p:grpSpPr>
      <p:pic>
        <p:nvPicPr>
          <p:cNvPr id="541" name="Google Shape;541;p83"/>
          <p:cNvPicPr preferRelativeResize="0"/>
          <p:nvPr/>
        </p:nvPicPr>
        <p:blipFill rotWithShape="1">
          <a:blip r:embed="rId3">
            <a:alphaModFix/>
          </a:blip>
          <a:srcRect b="0" l="0" r="0" t="0"/>
          <a:stretch/>
        </p:blipFill>
        <p:spPr>
          <a:xfrm>
            <a:off x="1497743" y="953452"/>
            <a:ext cx="9196514" cy="4281488"/>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45" name="Shape 545"/>
        <p:cNvGrpSpPr/>
        <p:nvPr/>
      </p:nvGrpSpPr>
      <p:grpSpPr>
        <a:xfrm>
          <a:off x="0" y="0"/>
          <a:ext cx="0" cy="0"/>
          <a:chOff x="0" y="0"/>
          <a:chExt cx="0" cy="0"/>
        </a:xfrm>
      </p:grpSpPr>
      <p:pic>
        <p:nvPicPr>
          <p:cNvPr id="546" name="Google Shape;546;p84"/>
          <p:cNvPicPr preferRelativeResize="0"/>
          <p:nvPr/>
        </p:nvPicPr>
        <p:blipFill rotWithShape="1">
          <a:blip r:embed="rId3">
            <a:alphaModFix/>
          </a:blip>
          <a:srcRect b="0" l="0" r="0" t="0"/>
          <a:stretch/>
        </p:blipFill>
        <p:spPr>
          <a:xfrm>
            <a:off x="3552825" y="1452562"/>
            <a:ext cx="5086350" cy="395287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pic>
        <p:nvPicPr>
          <p:cNvPr id="551" name="Google Shape;551;p85"/>
          <p:cNvPicPr preferRelativeResize="0"/>
          <p:nvPr/>
        </p:nvPicPr>
        <p:blipFill rotWithShape="1">
          <a:blip r:embed="rId3">
            <a:alphaModFix/>
          </a:blip>
          <a:srcRect b="0" l="0" r="0" t="0"/>
          <a:stretch/>
        </p:blipFill>
        <p:spPr>
          <a:xfrm>
            <a:off x="1676400" y="1452562"/>
            <a:ext cx="8839200" cy="39528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8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D"/>
              <a:t>KESIMPULAN</a:t>
            </a:r>
            <a:endParaRPr/>
          </a:p>
        </p:txBody>
      </p:sp>
      <p:sp>
        <p:nvSpPr>
          <p:cNvPr id="557" name="Google Shape;557;p86"/>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en-ID"/>
              <a:t>Setelah kami menganalisis aplikasi telegram dengan studi kasus cyberbullying dapat disimpulkan sebagai berikut : </a:t>
            </a:r>
            <a:endParaRPr/>
          </a:p>
          <a:p>
            <a:pPr indent="0" lvl="0" marL="0" rtl="0" algn="l">
              <a:lnSpc>
                <a:spcPct val="120000"/>
              </a:lnSpc>
              <a:spcBef>
                <a:spcPts val="1000"/>
              </a:spcBef>
              <a:spcAft>
                <a:spcPts val="0"/>
              </a:spcAft>
              <a:buSzPts val="2000"/>
              <a:buNone/>
            </a:pPr>
            <a:r>
              <a:rPr lang="en-ID"/>
              <a:t>● Pelaksanaan kegiatan Digital Forensik pada aplikasi telegram dapat dilakukan dengan 2 metode akuisisi, yang pertama menggunakan metode akuisisi dengan API dan yang kedua menggunakan metode akuisisi manual. </a:t>
            </a:r>
            <a:endParaRPr/>
          </a:p>
          <a:p>
            <a:pPr indent="0" lvl="0" marL="0" rtl="0" algn="l">
              <a:lnSpc>
                <a:spcPct val="120000"/>
              </a:lnSpc>
              <a:spcBef>
                <a:spcPts val="1000"/>
              </a:spcBef>
              <a:spcAft>
                <a:spcPts val="0"/>
              </a:spcAft>
              <a:buSzPts val="2000"/>
              <a:buNone/>
            </a:pPr>
            <a:r>
              <a:rPr lang="en-ID"/>
              <a:t>● Perbandingan metode akuisisi dengan API dan metode akuisisi manual terdapat pada tabel di bawah ini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8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ID"/>
              <a:t>Perbandingan Manual dan API</a:t>
            </a:r>
            <a:endParaRPr/>
          </a:p>
        </p:txBody>
      </p:sp>
      <p:graphicFrame>
        <p:nvGraphicFramePr>
          <p:cNvPr id="563" name="Google Shape;563;p87"/>
          <p:cNvGraphicFramePr/>
          <p:nvPr/>
        </p:nvGraphicFramePr>
        <p:xfrm>
          <a:off x="952500" y="2476500"/>
          <a:ext cx="3000000" cy="3000000"/>
        </p:xfrm>
        <a:graphic>
          <a:graphicData uri="http://schemas.openxmlformats.org/drawingml/2006/table">
            <a:tbl>
              <a:tblPr>
                <a:noFill/>
                <a:tableStyleId>{A21A996A-1162-43F6-A7E6-47DCCB2FBA8A}</a:tableStyleId>
              </a:tblPr>
              <a:tblGrid>
                <a:gridCol w="3429000"/>
                <a:gridCol w="3429000"/>
                <a:gridCol w="3429000"/>
              </a:tblGrid>
              <a:tr h="381000">
                <a:tc>
                  <a:txBody>
                    <a:bodyPr/>
                    <a:lstStyle/>
                    <a:p>
                      <a:pPr indent="0" lvl="0" marL="0" rtl="0" algn="ctr">
                        <a:spcBef>
                          <a:spcPts val="0"/>
                        </a:spcBef>
                        <a:spcAft>
                          <a:spcPts val="0"/>
                        </a:spcAft>
                        <a:buNone/>
                      </a:pPr>
                      <a:r>
                        <a:rPr b="1" lang="en-ID"/>
                        <a:t>Perbandingan</a:t>
                      </a:r>
                      <a:endParaRPr b="1"/>
                    </a:p>
                  </a:txBody>
                  <a:tcPr marT="91425" marB="91425" marR="91425" marL="91425">
                    <a:solidFill>
                      <a:schemeClr val="accent5"/>
                    </a:solidFill>
                  </a:tcPr>
                </a:tc>
                <a:tc>
                  <a:txBody>
                    <a:bodyPr/>
                    <a:lstStyle/>
                    <a:p>
                      <a:pPr indent="0" lvl="0" marL="0" rtl="0" algn="ctr">
                        <a:spcBef>
                          <a:spcPts val="0"/>
                        </a:spcBef>
                        <a:spcAft>
                          <a:spcPts val="0"/>
                        </a:spcAft>
                        <a:buNone/>
                      </a:pPr>
                      <a:r>
                        <a:rPr b="1" lang="en-ID">
                          <a:solidFill>
                            <a:schemeClr val="dk1"/>
                          </a:solidFill>
                        </a:rPr>
                        <a:t>API</a:t>
                      </a:r>
                      <a:endParaRPr b="1"/>
                    </a:p>
                  </a:txBody>
                  <a:tcPr marT="91425" marB="91425" marR="91425" marL="91425">
                    <a:solidFill>
                      <a:schemeClr val="accent5"/>
                    </a:solidFill>
                  </a:tcPr>
                </a:tc>
                <a:tc>
                  <a:txBody>
                    <a:bodyPr/>
                    <a:lstStyle/>
                    <a:p>
                      <a:pPr indent="0" lvl="0" marL="0" rtl="0" algn="ctr">
                        <a:spcBef>
                          <a:spcPts val="0"/>
                        </a:spcBef>
                        <a:spcAft>
                          <a:spcPts val="0"/>
                        </a:spcAft>
                        <a:buNone/>
                      </a:pPr>
                      <a:r>
                        <a:rPr b="1" lang="en-ID"/>
                        <a:t>Manual</a:t>
                      </a:r>
                      <a:endParaRPr b="1"/>
                    </a:p>
                  </a:txBody>
                  <a:tcPr marT="91425" marB="91425" marR="91425" marL="91425">
                    <a:solidFill>
                      <a:schemeClr val="accent5"/>
                    </a:solidFill>
                  </a:tcPr>
                </a:tc>
              </a:tr>
              <a:tr h="381000">
                <a:tc>
                  <a:txBody>
                    <a:bodyPr/>
                    <a:lstStyle/>
                    <a:p>
                      <a:pPr indent="0" lvl="0" marL="0" rtl="0" algn="l">
                        <a:spcBef>
                          <a:spcPts val="0"/>
                        </a:spcBef>
                        <a:spcAft>
                          <a:spcPts val="0"/>
                        </a:spcAft>
                        <a:buNone/>
                      </a:pPr>
                      <a:r>
                        <a:rPr b="1" lang="en-ID"/>
                        <a:t>Metode Forensics</a:t>
                      </a:r>
                      <a:endParaRPr b="1"/>
                    </a:p>
                  </a:txBody>
                  <a:tcPr marT="91425" marB="91425" marR="91425" marL="91425">
                    <a:solidFill>
                      <a:schemeClr val="lt1"/>
                    </a:solidFill>
                  </a:tcPr>
                </a:tc>
                <a:tc>
                  <a:txBody>
                    <a:bodyPr/>
                    <a:lstStyle/>
                    <a:p>
                      <a:pPr indent="0" lvl="0" marL="0" rtl="0" algn="l">
                        <a:spcBef>
                          <a:spcPts val="0"/>
                        </a:spcBef>
                        <a:spcAft>
                          <a:spcPts val="0"/>
                        </a:spcAft>
                        <a:buNone/>
                      </a:pPr>
                      <a:r>
                        <a:rPr lang="en-ID"/>
                        <a:t>Live Analysis</a:t>
                      </a:r>
                      <a:endParaRPr/>
                    </a:p>
                  </a:txBody>
                  <a:tcPr marT="91425" marB="91425" marR="91425" marL="91425"/>
                </a:tc>
                <a:tc>
                  <a:txBody>
                    <a:bodyPr/>
                    <a:lstStyle/>
                    <a:p>
                      <a:pPr indent="0" lvl="0" marL="0" rtl="0" algn="l">
                        <a:spcBef>
                          <a:spcPts val="0"/>
                        </a:spcBef>
                        <a:spcAft>
                          <a:spcPts val="0"/>
                        </a:spcAft>
                        <a:buNone/>
                      </a:pPr>
                      <a:r>
                        <a:rPr lang="en-ID"/>
                        <a:t>Dead Forensics</a:t>
                      </a:r>
                      <a:endParaRPr/>
                    </a:p>
                  </a:txBody>
                  <a:tcPr marT="91425" marB="91425" marR="91425" marL="91425"/>
                </a:tc>
              </a:tr>
              <a:tr h="381000">
                <a:tc>
                  <a:txBody>
                    <a:bodyPr/>
                    <a:lstStyle/>
                    <a:p>
                      <a:pPr indent="0" lvl="0" marL="0" rtl="0" algn="l">
                        <a:spcBef>
                          <a:spcPts val="0"/>
                        </a:spcBef>
                        <a:spcAft>
                          <a:spcPts val="0"/>
                        </a:spcAft>
                        <a:buNone/>
                      </a:pPr>
                      <a:r>
                        <a:rPr b="1" lang="en-ID"/>
                        <a:t>Integritas Data</a:t>
                      </a:r>
                      <a:endParaRPr b="1"/>
                    </a:p>
                  </a:txBody>
                  <a:tcPr marT="91425" marB="91425" marR="91425" marL="91425">
                    <a:solidFill>
                      <a:schemeClr val="lt1"/>
                    </a:solidFill>
                  </a:tcPr>
                </a:tc>
                <a:tc>
                  <a:txBody>
                    <a:bodyPr/>
                    <a:lstStyle/>
                    <a:p>
                      <a:pPr indent="0" lvl="0" marL="0" rtl="0" algn="l">
                        <a:spcBef>
                          <a:spcPts val="0"/>
                        </a:spcBef>
                        <a:spcAft>
                          <a:spcPts val="0"/>
                        </a:spcAft>
                        <a:buNone/>
                      </a:pPr>
                      <a:r>
                        <a:rPr lang="en-ID"/>
                        <a:t>Lebih Terpercaya karena forensik dilakukan secara realtime</a:t>
                      </a:r>
                      <a:endParaRPr/>
                    </a:p>
                  </a:txBody>
                  <a:tcPr marT="91425" marB="91425" marR="91425" marL="91425"/>
                </a:tc>
                <a:tc>
                  <a:txBody>
                    <a:bodyPr/>
                    <a:lstStyle/>
                    <a:p>
                      <a:pPr indent="0" lvl="0" marL="0" rtl="0" algn="l">
                        <a:spcBef>
                          <a:spcPts val="0"/>
                        </a:spcBef>
                        <a:spcAft>
                          <a:spcPts val="0"/>
                        </a:spcAft>
                        <a:buNone/>
                      </a:pPr>
                      <a:r>
                        <a:rPr lang="en-ID"/>
                        <a:t>Kemungkinan adanya edit data sebelum dilakukan forensik</a:t>
                      </a:r>
                      <a:endParaRPr/>
                    </a:p>
                  </a:txBody>
                  <a:tcPr marT="91425" marB="91425" marR="91425" marL="91425"/>
                </a:tc>
              </a:tr>
              <a:tr h="381000">
                <a:tc>
                  <a:txBody>
                    <a:bodyPr/>
                    <a:lstStyle/>
                    <a:p>
                      <a:pPr indent="0" lvl="0" marL="0" rtl="0" algn="l">
                        <a:spcBef>
                          <a:spcPts val="0"/>
                        </a:spcBef>
                        <a:spcAft>
                          <a:spcPts val="0"/>
                        </a:spcAft>
                        <a:buNone/>
                      </a:pPr>
                      <a:r>
                        <a:rPr b="1" lang="en-ID"/>
                        <a:t>Privilege untuk Crawling Data</a:t>
                      </a:r>
                      <a:endParaRPr b="1"/>
                    </a:p>
                  </a:txBody>
                  <a:tcPr marT="91425" marB="91425" marR="91425" marL="91425">
                    <a:solidFill>
                      <a:schemeClr val="lt1"/>
                    </a:solidFill>
                  </a:tcPr>
                </a:tc>
                <a:tc>
                  <a:txBody>
                    <a:bodyPr/>
                    <a:lstStyle/>
                    <a:p>
                      <a:pPr indent="0" lvl="0" marL="0" rtl="0" algn="l">
                        <a:spcBef>
                          <a:spcPts val="0"/>
                        </a:spcBef>
                        <a:spcAft>
                          <a:spcPts val="0"/>
                        </a:spcAft>
                        <a:buNone/>
                      </a:pPr>
                      <a:r>
                        <a:rPr lang="en-ID"/>
                        <a:t>Hanya admin grup yang dapat melakukan GET / Crawling data di grup tersebut</a:t>
                      </a:r>
                      <a:endParaRPr/>
                    </a:p>
                  </a:txBody>
                  <a:tcPr marT="91425" marB="91425" marR="91425" marL="91425"/>
                </a:tc>
                <a:tc>
                  <a:txBody>
                    <a:bodyPr/>
                    <a:lstStyle/>
                    <a:p>
                      <a:pPr indent="0" lvl="0" marL="0" rtl="0" algn="l">
                        <a:spcBef>
                          <a:spcPts val="0"/>
                        </a:spcBef>
                        <a:spcAft>
                          <a:spcPts val="0"/>
                        </a:spcAft>
                        <a:buNone/>
                      </a:pPr>
                      <a:r>
                        <a:rPr lang="en-ID"/>
                        <a:t>Siapa saja dapat melakukan dump data untuk mendapatkan hasil chat yang nantinya akan dianalisis</a:t>
                      </a:r>
                      <a:endParaRPr/>
                    </a:p>
                  </a:txBody>
                  <a:tcPr marT="91425" marB="91425" marR="91425" marL="91425"/>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88"/>
          <p:cNvSpPr txBox="1"/>
          <p:nvPr>
            <p:ph type="title"/>
          </p:nvPr>
        </p:nvSpPr>
        <p:spPr>
          <a:xfrm>
            <a:off x="1451579" y="804519"/>
            <a:ext cx="9603300" cy="104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ID"/>
              <a:t>Hasil Penyelidikan</a:t>
            </a:r>
            <a:endParaRPr/>
          </a:p>
        </p:txBody>
      </p:sp>
      <p:sp>
        <p:nvSpPr>
          <p:cNvPr id="569" name="Google Shape;569;p88"/>
          <p:cNvSpPr txBox="1"/>
          <p:nvPr>
            <p:ph idx="1" type="body"/>
          </p:nvPr>
        </p:nvSpPr>
        <p:spPr>
          <a:xfrm>
            <a:off x="1451575" y="2015725"/>
            <a:ext cx="9603300" cy="4002600"/>
          </a:xfrm>
          <a:prstGeom prst="rect">
            <a:avLst/>
          </a:prstGeom>
        </p:spPr>
        <p:txBody>
          <a:bodyPr anchorCtr="0" anchor="t" bIns="45700" lIns="91425" spcFirstLastPara="1" rIns="91425" wrap="square" tIns="45700">
            <a:normAutofit fontScale="92500" lnSpcReduction="20000"/>
          </a:bodyPr>
          <a:lstStyle/>
          <a:p>
            <a:pPr indent="0" lvl="0" marL="0" rtl="0" algn="just">
              <a:spcBef>
                <a:spcPts val="1000"/>
              </a:spcBef>
              <a:spcAft>
                <a:spcPts val="0"/>
              </a:spcAft>
              <a:buNone/>
            </a:pPr>
            <a:r>
              <a:rPr lang="en-ID"/>
              <a:t>Dari hasil analisis ini berhasil didapatkan bukti kalimat-kalimat yang masuk ke kategori perundungan kepada korban, selain itu diketahui bahwa memang ada dua buah akun yang memberikan kalimat yang memojokkan korban dari bukti yang dihimpun pelaku memiliki uid 320967145(Faisal) dan uid 910287747(Gia),kemudian untuk pesan yang berusaha untuk untuk dihilangkan oleh pihak perundung dapat diselamatkan dengan metode API dalam jangka waktu 48 jam, jika sudah lewat maka harus melakukan pembacaan cache atau melakukan pembacaan memdump dalam kata lain melakukan live forensics.</a:t>
            </a:r>
            <a:endParaRPr/>
          </a:p>
          <a:p>
            <a:pPr indent="0" lvl="0" marL="0" rtl="0" algn="just">
              <a:spcBef>
                <a:spcPts val="1000"/>
              </a:spcBef>
              <a:spcAft>
                <a:spcPts val="0"/>
              </a:spcAft>
              <a:buNone/>
            </a:pPr>
            <a:r>
              <a:t/>
            </a:r>
            <a:endParaRPr/>
          </a:p>
          <a:p>
            <a:pPr indent="0" lvl="0" marL="0" rtl="0" algn="just">
              <a:spcBef>
                <a:spcPts val="1000"/>
              </a:spcBef>
              <a:spcAft>
                <a:spcPts val="0"/>
              </a:spcAft>
              <a:buNone/>
            </a:pPr>
            <a:r>
              <a:rPr lang="en-ID"/>
              <a:t>Selanjutnya dalam studi kasus ini dilakukan pengujian mengikuti kerangka kerja NIJ dimana tahapan yang dilakukan dimulai dari preservation, collection, examination, analysis, dan reporting dimana penggunaan kerangka kerja ini diharapkan agar pengujian pada studi kasus ini lebih terarah dan lebih baik, serta diharapkan memenuhi kaidah forensik.</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89"/>
          <p:cNvSpPr txBox="1"/>
          <p:nvPr>
            <p:ph type="title"/>
          </p:nvPr>
        </p:nvSpPr>
        <p:spPr>
          <a:xfrm>
            <a:off x="1404404" y="3121394"/>
            <a:ext cx="9603300" cy="10491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rPr b="1" lang="en-ID" sz="3500"/>
              <a:t>Terimakasih Atas Perhatiannya</a:t>
            </a:r>
            <a:endParaRPr b="1" sz="3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lang="en-ID"/>
              <a:t>APLIKASI DAN FRAMEWORK</a:t>
            </a:r>
            <a:endParaRPr b="1"/>
          </a:p>
        </p:txBody>
      </p:sp>
      <p:sp>
        <p:nvSpPr>
          <p:cNvPr id="143" name="Google Shape;143;p20"/>
          <p:cNvSpPr txBox="1"/>
          <p:nvPr>
            <p:ph idx="1" type="body"/>
          </p:nvPr>
        </p:nvSpPr>
        <p:spPr>
          <a:xfrm>
            <a:off x="358140" y="1917065"/>
            <a:ext cx="11391900" cy="457581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lang="en-ID"/>
              <a:t>Aplikasi yang diamati adalah Telegram, Telegram merupakan salah satu platform yang didirikan oleh Pavel Durov yang memungkinkan penggunanya untuk melakukan komunikasi baik itu berbagi foto, video, percakapan, maupun perangkat lainnya seperti Stiker dan Files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lang="en-ID"/>
              <a:t>STRUKTUR PENYIMPANAN TELEGRAM ANDROID</a:t>
            </a:r>
            <a:endParaRPr b="1"/>
          </a:p>
        </p:txBody>
      </p:sp>
      <p:pic>
        <p:nvPicPr>
          <p:cNvPr id="149" name="Google Shape;149;p21"/>
          <p:cNvPicPr preferRelativeResize="0"/>
          <p:nvPr/>
        </p:nvPicPr>
        <p:blipFill rotWithShape="1">
          <a:blip r:embed="rId3">
            <a:alphaModFix/>
          </a:blip>
          <a:srcRect b="0" l="0" r="0" t="0"/>
          <a:stretch/>
        </p:blipFill>
        <p:spPr>
          <a:xfrm>
            <a:off x="1877709" y="2299176"/>
            <a:ext cx="8436582" cy="340423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