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2" r:id="rId21"/>
    <p:sldId id="303" r:id="rId22"/>
    <p:sldId id="304" r:id="rId23"/>
    <p:sldId id="285" r:id="rId24"/>
    <p:sldId id="286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02" r:id="rId4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13D2F-C269-46F2-B330-0905087C82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  <p:sldLayoutId id="2147484129" r:id="rId12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graph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58AB-91FC-4AA1-8004-44987429D115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941696"/>
            <a:ext cx="9720262" cy="80521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Representasi</a:t>
            </a:r>
            <a:r>
              <a:rPr lang="en-US" sz="4800" b="1" dirty="0"/>
              <a:t> 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400" dirty="0"/>
              <a:t>1.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 </a:t>
            </a:r>
            <a:r>
              <a:rPr lang="en-US" sz="2400" dirty="0" smtClean="0"/>
              <a:t>  (</a:t>
            </a:r>
            <a:r>
              <a:rPr lang="en-US" sz="2400" i="1" dirty="0"/>
              <a:t>adjacency matrix</a:t>
            </a:r>
            <a:r>
              <a:rPr lang="en-US" sz="2400" dirty="0"/>
              <a:t>) </a:t>
            </a:r>
          </a:p>
          <a:p>
            <a:pPr marL="609600" indent="-609600">
              <a:buNone/>
            </a:pPr>
            <a:r>
              <a:rPr lang="en-US" sz="2400" dirty="0"/>
              <a:t>2.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Bersisian</a:t>
            </a:r>
            <a:r>
              <a:rPr lang="en-US" sz="2400" dirty="0"/>
              <a:t>        </a:t>
            </a:r>
            <a:r>
              <a:rPr lang="en-US" sz="2400" dirty="0" smtClean="0"/>
              <a:t>   (</a:t>
            </a:r>
            <a:r>
              <a:rPr lang="en-US" sz="2400" i="1" dirty="0" err="1"/>
              <a:t>incidency</a:t>
            </a:r>
            <a:r>
              <a:rPr lang="en-US" sz="2400" i="1" dirty="0"/>
              <a:t> matrix</a:t>
            </a:r>
            <a:r>
              <a:rPr lang="en-US" sz="2400" dirty="0"/>
              <a:t>) </a:t>
            </a:r>
          </a:p>
          <a:p>
            <a:pPr marL="609600" indent="-609600">
              <a:buNone/>
            </a:pPr>
            <a:r>
              <a:rPr lang="en-US" sz="2400" dirty="0"/>
              <a:t>3. 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  </a:t>
            </a:r>
            <a:r>
              <a:rPr lang="en-US" sz="2400" dirty="0" smtClean="0"/>
              <a:t>(</a:t>
            </a:r>
            <a:r>
              <a:rPr lang="en-US" sz="2400" i="1" dirty="0"/>
              <a:t>adjacency 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7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F2EE-E265-4139-A1E1-2ED67513008B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585788"/>
            <a:ext cx="9720262" cy="11557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Matriks</a:t>
            </a:r>
            <a:r>
              <a:rPr lang="en-US" sz="4800" b="1" dirty="0"/>
              <a:t> </a:t>
            </a:r>
            <a:r>
              <a:rPr lang="en-US" sz="4800" b="1" dirty="0" err="1"/>
              <a:t>Ketetanggaan</a:t>
            </a:r>
            <a:endParaRPr lang="en-US" sz="48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2133600"/>
            <a:ext cx="3995738" cy="3886200"/>
          </a:xfrm>
        </p:spPr>
        <p:txBody>
          <a:bodyPr/>
          <a:lstStyle/>
          <a:p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68120"/>
              </p:ext>
            </p:extLst>
          </p:nvPr>
        </p:nvGraphicFramePr>
        <p:xfrm>
          <a:off x="1951630" y="2514599"/>
          <a:ext cx="3428408" cy="346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1668780" imgH="1687068" progId="Visio.Drawing.6">
                  <p:embed/>
                </p:oleObj>
              </mc:Choice>
              <mc:Fallback>
                <p:oleObj name="Visio" r:id="rId3" imgW="1668780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30" y="2514599"/>
                        <a:ext cx="3428408" cy="3467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3989"/>
              </p:ext>
            </p:extLst>
          </p:nvPr>
        </p:nvGraphicFramePr>
        <p:xfrm>
          <a:off x="6714699" y="3657600"/>
          <a:ext cx="2626151" cy="242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990600" imgH="914400" progId="Equation.3">
                  <p:embed/>
                </p:oleObj>
              </mc:Choice>
              <mc:Fallback>
                <p:oleObj name="Equation" r:id="rId5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699" y="3657600"/>
                        <a:ext cx="2626151" cy="24248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7151427" y="3197514"/>
            <a:ext cx="218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b="1" dirty="0"/>
              <a:t>1    2    </a:t>
            </a:r>
            <a:r>
              <a:rPr lang="en-US" sz="2400" b="1" dirty="0" smtClean="0"/>
              <a:t> 3     </a:t>
            </a:r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4E5C-D239-40B7-BC84-8FCDC0E1B10E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752600"/>
            <a:ext cx="3995738" cy="4267200"/>
          </a:xfrm>
        </p:spPr>
        <p:txBody>
          <a:bodyPr/>
          <a:lstStyle/>
          <a:p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04241"/>
              </p:ext>
            </p:extLst>
          </p:nvPr>
        </p:nvGraphicFramePr>
        <p:xfrm>
          <a:off x="1708731" y="2659743"/>
          <a:ext cx="4118654" cy="24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2546604" imgH="1517904" progId="Visio.Drawing.6">
                  <p:embed/>
                </p:oleObj>
              </mc:Choice>
              <mc:Fallback>
                <p:oleObj name="Visio" r:id="rId3" imgW="2546604" imgH="15179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1" y="2659743"/>
                        <a:ext cx="4118654" cy="2452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524000" y="28871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09757"/>
              </p:ext>
            </p:extLst>
          </p:nvPr>
        </p:nvGraphicFramePr>
        <p:xfrm>
          <a:off x="7191665" y="3307600"/>
          <a:ext cx="1804408" cy="168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761760" imgH="711000" progId="Equation.3">
                  <p:embed/>
                </p:oleObj>
              </mc:Choice>
              <mc:Fallback>
                <p:oleObj name="Equation" r:id="rId5" imgW="761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665" y="3307600"/>
                        <a:ext cx="1804408" cy="1683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473529" y="2851595"/>
            <a:ext cx="2773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/>
              <a:t>             </a:t>
            </a:r>
            <a:r>
              <a:rPr lang="en-US" sz="2400" b="1" dirty="0"/>
              <a:t>1    2    3</a:t>
            </a: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61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9755-58A7-4E0C-A972-0AFB096C502C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dirty="0" err="1"/>
              <a:t>ketetanggaan</a:t>
            </a:r>
            <a:r>
              <a:rPr lang="en-US" sz="2400" dirty="0"/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24000" y="2625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83414"/>
              </p:ext>
            </p:extLst>
          </p:nvPr>
        </p:nvGraphicFramePr>
        <p:xfrm>
          <a:off x="2325025" y="2485510"/>
          <a:ext cx="3118513" cy="253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1517904" imgH="1243584" progId="Visio.Drawing.6">
                  <p:embed/>
                </p:oleObj>
              </mc:Choice>
              <mc:Fallback>
                <p:oleObj name="Visio" r:id="rId3" imgW="1517904" imgH="1243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025" y="2485510"/>
                        <a:ext cx="3118513" cy="25337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54053"/>
              </p:ext>
            </p:extLst>
          </p:nvPr>
        </p:nvGraphicFramePr>
        <p:xfrm>
          <a:off x="6942908" y="3036293"/>
          <a:ext cx="2301922" cy="212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990600" imgH="914400" progId="Equation.3">
                  <p:embed/>
                </p:oleObj>
              </mc:Choice>
              <mc:Fallback>
                <p:oleObj name="Equation" r:id="rId5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908" y="3036293"/>
                        <a:ext cx="2301922" cy="21248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283212" y="2472009"/>
            <a:ext cx="1819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b="1" dirty="0"/>
              <a:t>1    2    3    4</a:t>
            </a:r>
          </a:p>
        </p:txBody>
      </p:sp>
    </p:spTree>
    <p:extLst>
      <p:ext uri="{BB962C8B-B14F-4D97-AF65-F5344CB8AC3E}">
        <p14:creationId xmlns:p14="http://schemas.microsoft.com/office/powerpoint/2010/main" val="32622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14C4-1AFF-4AB4-8C40-F8CB55BEEE46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r>
              <a:rPr lang="en-US"/>
              <a:t>Matriks ketetanggaan: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0" y="24013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438400" y="2057400"/>
          <a:ext cx="256698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1353312" imgH="1687068" progId="Visio.Drawing.6">
                  <p:embed/>
                </p:oleObj>
              </mc:Choice>
              <mc:Fallback>
                <p:oleObj name="Visio" r:id="rId3" imgW="1353312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2566988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524000" y="2787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477000" y="2971801"/>
          <a:ext cx="21336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1054100" imgH="914400" progId="Equation.3">
                  <p:embed/>
                </p:oleObj>
              </mc:Choice>
              <mc:Fallback>
                <p:oleObj name="Equation" r:id="rId5" imgW="1054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71801"/>
                        <a:ext cx="2133600" cy="184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780793" y="2493902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b="1" dirty="0"/>
              <a:t>1     2    3     4</a:t>
            </a:r>
          </a:p>
        </p:txBody>
      </p:sp>
    </p:spTree>
    <p:extLst>
      <p:ext uri="{BB962C8B-B14F-4D97-AF65-F5344CB8AC3E}">
        <p14:creationId xmlns:p14="http://schemas.microsoft.com/office/powerpoint/2010/main" val="38132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B30-FFB0-4BED-95E1-C90A20A2952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err="1"/>
              <a:t>Matriks</a:t>
            </a:r>
            <a:r>
              <a:rPr lang="en-US" sz="3400" b="1" dirty="0"/>
              <a:t> </a:t>
            </a:r>
            <a:r>
              <a:rPr lang="en-US" sz="3400" b="1" dirty="0" err="1"/>
              <a:t>Bersisian</a:t>
            </a:r>
            <a:r>
              <a:rPr lang="en-US" sz="3400" b="1" dirty="0"/>
              <a:t> (</a:t>
            </a:r>
            <a:r>
              <a:rPr lang="en-US" sz="3400" b="1" i="1" dirty="0" err="1"/>
              <a:t>incidency</a:t>
            </a:r>
            <a:r>
              <a:rPr lang="en-US" sz="3400" b="1" i="1" dirty="0"/>
              <a:t> matrix</a:t>
            </a:r>
            <a:r>
              <a:rPr lang="en-US" sz="3400" b="1" dirty="0"/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9" y="2057400"/>
            <a:ext cx="3925887" cy="4114800"/>
          </a:xfrm>
        </p:spPr>
        <p:txBody>
          <a:bodyPr/>
          <a:lstStyle/>
          <a:p>
            <a:r>
              <a:rPr lang="en-US" sz="2600" dirty="0"/>
              <a:t>Graph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65850" y="2057400"/>
            <a:ext cx="3925888" cy="3962400"/>
          </a:xfrm>
        </p:spPr>
        <p:txBody>
          <a:bodyPr/>
          <a:lstStyle/>
          <a:p>
            <a:r>
              <a:rPr lang="en-US" sz="2600" b="1" dirty="0" err="1"/>
              <a:t>Matriks</a:t>
            </a:r>
            <a:r>
              <a:rPr lang="en-US" sz="2600" b="1" dirty="0"/>
              <a:t> </a:t>
            </a:r>
            <a:r>
              <a:rPr lang="en-US" sz="2600" b="1" dirty="0" err="1"/>
              <a:t>Bersisian</a:t>
            </a:r>
            <a:endParaRPr lang="en-US" sz="2600" b="1" dirty="0"/>
          </a:p>
        </p:txBody>
      </p:sp>
      <p:graphicFrame>
        <p:nvGraphicFramePr>
          <p:cNvPr id="4813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800350" y="2530476"/>
          <a:ext cx="236378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3" imgW="1696680" imgH="1832400" progId="Visio.Drawing.11">
                  <p:embed/>
                </p:oleObj>
              </mc:Choice>
              <mc:Fallback>
                <p:oleObj name="Visio" r:id="rId3" imgW="1696680" imgH="18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530476"/>
                        <a:ext cx="2363788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0" y="28585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7391401" y="3127375"/>
          <a:ext cx="24495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939392" imgH="774364" progId="Equation.3">
                  <p:embed/>
                </p:oleObj>
              </mc:Choice>
              <mc:Fallback>
                <p:oleObj name="Equation" r:id="rId5" imgW="939392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127375"/>
                        <a:ext cx="2449513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888164" y="3213101"/>
          <a:ext cx="3063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114250" imgH="748975" progId="Equation.3">
                  <p:embed/>
                </p:oleObj>
              </mc:Choice>
              <mc:Fallback>
                <p:oleObj name="Equation" r:id="rId7" imgW="114250" imgH="748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3213101"/>
                        <a:ext cx="306387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7535864" y="2636838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1 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2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3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4   </a:t>
            </a:r>
            <a:r>
              <a:rPr lang="en-US" i="1">
                <a:latin typeface="Arial" charset="0"/>
              </a:rPr>
              <a:t>e</a:t>
            </a:r>
            <a:r>
              <a:rPr lang="en-US">
                <a:latin typeface="Arial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41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99A6-A26E-4BE1-866D-2853F2AAA3A3}" type="slidenum">
              <a:rPr lang="en-US"/>
              <a:pPr/>
              <a:t>16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ketetanggaan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295400"/>
            <a:ext cx="3995738" cy="4724400"/>
          </a:xfrm>
        </p:spPr>
        <p:txBody>
          <a:bodyPr/>
          <a:lstStyle/>
          <a:p>
            <a:r>
              <a:rPr lang="en-US" sz="2800"/>
              <a:t>List Ketetanggaan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0" y="24013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471738" y="1828800"/>
          <a:ext cx="28622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Visio" r:id="rId3" imgW="1668780" imgH="1687068" progId="Visio.Drawing.6">
                  <p:embed/>
                </p:oleObj>
              </mc:Choice>
              <mc:Fallback>
                <p:oleObj name="Visio" r:id="rId3" imgW="1668780" imgH="16870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1828800"/>
                        <a:ext cx="286226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400800" y="1981201"/>
          <a:ext cx="38100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5" imgW="2958084" imgH="1408176" progId="Visio.Drawing.6">
                  <p:embed/>
                </p:oleObj>
              </mc:Choice>
              <mc:Fallback>
                <p:oleObj name="Visio" r:id="rId5" imgW="2958084" imgH="1408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1"/>
                        <a:ext cx="3810000" cy="248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DFDE-16F1-45A4-B9C6-F29B9BEE0006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295400"/>
            <a:ext cx="4833938" cy="4724400"/>
          </a:xfrm>
        </p:spPr>
        <p:txBody>
          <a:bodyPr/>
          <a:lstStyle/>
          <a:p>
            <a:r>
              <a:rPr lang="en-US" sz="2800"/>
              <a:t>List Ketetanggaan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514600" y="1447801"/>
          <a:ext cx="22098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Visio" r:id="rId3" imgW="1517904" imgH="1243584" progId="Visio.Drawing.6">
                  <p:embed/>
                </p:oleObj>
              </mc:Choice>
              <mc:Fallback>
                <p:oleObj name="Visio" r:id="rId3" imgW="1517904" imgH="1243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1"/>
                        <a:ext cx="2209800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105400" y="1828800"/>
          <a:ext cx="3962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Visio" r:id="rId5" imgW="2958084" imgH="1408176" progId="Visio.Drawing.6">
                  <p:embed/>
                </p:oleObj>
              </mc:Choice>
              <mc:Fallback>
                <p:oleObj name="Visio" r:id="rId5" imgW="2958084" imgH="1408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9624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124200" y="3429001"/>
          <a:ext cx="60960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Visio" r:id="rId7" imgW="3666744" imgH="1463040" progId="Visio.Drawing.6">
                  <p:embed/>
                </p:oleObj>
              </mc:Choice>
              <mc:Fallback>
                <p:oleObj name="Visio" r:id="rId7" imgW="3666744" imgH="146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1"/>
                        <a:ext cx="6096000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5562-5B63-45FF-9921-98B09D31DDAC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(penelusuran)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(Depth First Search)</a:t>
            </a:r>
          </a:p>
          <a:p>
            <a:r>
              <a:rPr lang="en-US"/>
              <a:t>BFS (Breadth First Search). </a:t>
            </a:r>
          </a:p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/>
          </p:nvPr>
        </p:nvGraphicFramePr>
        <p:xfrm>
          <a:off x="2263775" y="3276600"/>
          <a:ext cx="2895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3" imgW="1795328" imgH="1927695" progId="Visio.Drawing.6">
                  <p:embed/>
                </p:oleObj>
              </mc:Choice>
              <mc:Fallback>
                <p:oleObj name="Visio" r:id="rId3" imgW="1795328" imgH="19276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276600"/>
                        <a:ext cx="2895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768925" y="3507718"/>
            <a:ext cx="3752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dirty="0"/>
              <a:t>DFS : 1  2  4  8  5  6  3  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 BFS :  1  2  3  4  5  6  7  8 </a:t>
            </a:r>
          </a:p>
        </p:txBody>
      </p:sp>
    </p:spTree>
    <p:extLst>
      <p:ext uri="{BB962C8B-B14F-4D97-AF65-F5344CB8AC3E}">
        <p14:creationId xmlns:p14="http://schemas.microsoft.com/office/powerpoint/2010/main" val="39175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23938" y="1774209"/>
            <a:ext cx="10726784" cy="4604982"/>
          </a:xfrm>
        </p:spPr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Goes as far as possible from a vertex before backing up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 depth-first search, edges are explored out of the most recently discovered vertex v that still has unexplored edges leaving it. When all of v’s edges have been explored, the search “backtracks” to explore edges leaving the vertex from which v was discovered. </a:t>
            </a:r>
          </a:p>
          <a:p>
            <a:pPr marL="28575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This process continues until we have discovered all the vertices that are reachable from the original source </a:t>
            </a:r>
            <a:r>
              <a:rPr lang="en-US" sz="2400" dirty="0" smtClean="0">
                <a:solidFill>
                  <a:schemeClr val="accent2"/>
                </a:solidFill>
              </a:rPr>
              <a:t>vertex</a:t>
            </a:r>
          </a:p>
          <a:p>
            <a:endParaRPr lang="en-US" sz="2400" dirty="0" smtClean="0"/>
          </a:p>
          <a:p>
            <a:pPr marL="109728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91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Graph?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Graf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), yang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r>
              <a:rPr lang="en-US" sz="2400" i="1" dirty="0"/>
              <a:t>V</a:t>
            </a:r>
            <a:r>
              <a:rPr lang="en-US" sz="2400" dirty="0"/>
              <a:t> 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tidak-kosong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simpul-simpul</a:t>
            </a:r>
            <a:r>
              <a:rPr lang="en-US" sz="2400" dirty="0"/>
              <a:t> (</a:t>
            </a:r>
            <a:r>
              <a:rPr lang="en-US" sz="2400" i="1" dirty="0"/>
              <a:t>vertices</a:t>
            </a:r>
            <a:r>
              <a:rPr lang="en-US" sz="2400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= { </a:t>
            </a:r>
            <a:r>
              <a:rPr lang="en-US" sz="2400" i="1" dirty="0"/>
              <a:t>v</a:t>
            </a:r>
            <a:r>
              <a:rPr lang="en-US" sz="2400" dirty="0"/>
              <a:t>1 , </a:t>
            </a:r>
            <a:r>
              <a:rPr lang="en-US" sz="2400" i="1" dirty="0"/>
              <a:t>v</a:t>
            </a:r>
            <a:r>
              <a:rPr lang="en-US" sz="2400" dirty="0"/>
              <a:t>2 , ... , </a:t>
            </a:r>
            <a:r>
              <a:rPr lang="en-US" sz="2400" i="1" dirty="0" err="1"/>
              <a:t>vn</a:t>
            </a:r>
            <a:r>
              <a:rPr lang="en-US" sz="2400" dirty="0"/>
              <a:t> } </a:t>
            </a:r>
          </a:p>
          <a:p>
            <a:r>
              <a:rPr lang="en-US" sz="2400" i="1" dirty="0"/>
              <a:t>E</a:t>
            </a:r>
            <a:r>
              <a:rPr lang="en-US" sz="2400" dirty="0"/>
              <a:t>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 (</a:t>
            </a:r>
            <a:r>
              <a:rPr lang="en-US" sz="2400" i="1" dirty="0"/>
              <a:t>edges</a:t>
            </a:r>
            <a:r>
              <a:rPr lang="en-US" sz="2400" dirty="0"/>
              <a:t>)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sepasang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= {</a:t>
            </a:r>
            <a:r>
              <a:rPr lang="en-US" sz="2400" i="1" dirty="0"/>
              <a:t>e</a:t>
            </a:r>
            <a:r>
              <a:rPr lang="en-US" sz="2400" dirty="0"/>
              <a:t>1 , </a:t>
            </a:r>
            <a:r>
              <a:rPr lang="en-US" sz="2400" i="1" dirty="0"/>
              <a:t>e</a:t>
            </a:r>
            <a:r>
              <a:rPr lang="en-US" sz="2400" dirty="0"/>
              <a:t>2 , ... , </a:t>
            </a:r>
            <a:r>
              <a:rPr lang="en-US" sz="2400" i="1" dirty="0"/>
              <a:t>en</a:t>
            </a:r>
            <a:r>
              <a:rPr lang="en-US" sz="2400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tx2"/>
                </a:solidFill>
              </a:rPr>
              <a:t>Depth-first search</a:t>
            </a:r>
            <a:r>
              <a:rPr lang="en-US" sz="2400" dirty="0"/>
              <a:t> is another strategy for exploring a graph</a:t>
            </a:r>
          </a:p>
          <a:p>
            <a:pPr lvl="1"/>
            <a:r>
              <a:rPr lang="en-US" sz="2400" dirty="0"/>
              <a:t>Explore “deeper” in the graph whenever possible</a:t>
            </a:r>
          </a:p>
          <a:p>
            <a:pPr lvl="1"/>
            <a:r>
              <a:rPr lang="en-US" sz="2400" dirty="0"/>
              <a:t>Edges are explored out of the most recently discovered vertex </a:t>
            </a:r>
            <a:r>
              <a:rPr lang="en-US" sz="2400" i="1" dirty="0"/>
              <a:t>v</a:t>
            </a:r>
            <a:r>
              <a:rPr lang="en-US" sz="2400" dirty="0"/>
              <a:t> that still has unexplored edges</a:t>
            </a:r>
          </a:p>
          <a:p>
            <a:pPr lvl="1"/>
            <a:r>
              <a:rPr lang="en-US" sz="2400" dirty="0"/>
              <a:t>When all of </a:t>
            </a:r>
            <a:r>
              <a:rPr lang="en-US" sz="2400" i="1" dirty="0"/>
              <a:t>v</a:t>
            </a:r>
            <a:r>
              <a:rPr lang="en-US" sz="2400" dirty="0"/>
              <a:t>’s edges have been explored, backtrack to the vertex from which </a:t>
            </a:r>
            <a:r>
              <a:rPr lang="en-US" sz="2400" i="1" dirty="0"/>
              <a:t>v</a:t>
            </a:r>
            <a:r>
              <a:rPr lang="en-US" sz="2400" dirty="0"/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894056"/>
              </p:ext>
            </p:extLst>
          </p:nvPr>
        </p:nvGraphicFramePr>
        <p:xfrm>
          <a:off x="1023938" y="1879600"/>
          <a:ext cx="972026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Algorithm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getDepthFirstTraversal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for the resulting traversal order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stack to hold vertices as they are visited</a:t>
                      </a:r>
                    </a:p>
                    <a:p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vertexStack.push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vertexStack.isEmpty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()){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vertexStack.peek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if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 an unvisited 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){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 unvisited neighbor of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topVertex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vertexStack.push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}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   else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 neighbors are visited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vertexStack.pop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depth-first traversal visits a vertex, then a neighbor of the vertex, a neighbor of the neighbor</a:t>
            </a:r>
            <a:r>
              <a:rPr lang="en-US" dirty="0" smtClean="0"/>
              <a:t>, and </a:t>
            </a:r>
            <a:r>
              <a:rPr lang="en-US" dirty="0"/>
              <a:t>so on, advancing as far as possible from the original vertex. It then backs up by </a:t>
            </a:r>
            <a:r>
              <a:rPr lang="en-US" dirty="0" smtClean="0"/>
              <a:t>one vertex </a:t>
            </a:r>
            <a:r>
              <a:rPr lang="en-US" dirty="0"/>
              <a:t>and considers another neighbor. The order in which these neighbors are visited is </a:t>
            </a:r>
            <a:r>
              <a:rPr lang="en-US" dirty="0" smtClean="0"/>
              <a:t>not specified </a:t>
            </a:r>
            <a:r>
              <a:rPr lang="en-US" dirty="0"/>
              <a:t>and can depend on the graph’s implementation.</a:t>
            </a:r>
          </a:p>
          <a:p>
            <a:pPr algn="just"/>
            <a:r>
              <a:rPr lang="en-GB" dirty="0" smtClean="0"/>
              <a:t>Use a stack in building a DFS</a:t>
            </a:r>
            <a:endParaRPr lang="en-US" dirty="0" smtClean="0"/>
          </a:p>
          <a:p>
            <a:pPr algn="just"/>
            <a:r>
              <a:rPr lang="en-US" dirty="0" smtClean="0"/>
              <a:t>We begin </a:t>
            </a:r>
            <a:r>
              <a:rPr lang="en-US" dirty="0"/>
              <a:t>by pushing the origin vertex into the stack. When the vertex at the top of the </a:t>
            </a:r>
            <a:r>
              <a:rPr lang="en-US" dirty="0" smtClean="0"/>
              <a:t>stack has </a:t>
            </a:r>
            <a:r>
              <a:rPr lang="en-US" dirty="0"/>
              <a:t>an unvisited neighbor, we visit and push that neighbor onto the stack. If no such </a:t>
            </a:r>
            <a:r>
              <a:rPr lang="en-US" dirty="0" smtClean="0"/>
              <a:t>neighbor exists</a:t>
            </a:r>
            <a:r>
              <a:rPr lang="en-US" dirty="0"/>
              <a:t>, we pop the stack. The traversal order is the order in which vertices are added to the stack.</a:t>
            </a:r>
          </a:p>
          <a:p>
            <a:pPr algn="just"/>
            <a:r>
              <a:rPr lang="en-US" dirty="0"/>
              <a:t>We can maintain this traversal order in a queue.</a:t>
            </a:r>
          </a:p>
        </p:txBody>
      </p:sp>
    </p:spTree>
    <p:extLst>
      <p:ext uri="{BB962C8B-B14F-4D97-AF65-F5344CB8AC3E}">
        <p14:creationId xmlns:p14="http://schemas.microsoft.com/office/powerpoint/2010/main" val="150156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008" t="11520" r="5805" b="5831"/>
          <a:stretch/>
        </p:blipFill>
        <p:spPr>
          <a:xfrm>
            <a:off x="1501254" y="413321"/>
            <a:ext cx="8857397" cy="6218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239198" y="315582"/>
            <a:ext cx="8229600" cy="904875"/>
          </a:xfrm>
        </p:spPr>
        <p:txBody>
          <a:bodyPr/>
          <a:lstStyle/>
          <a:p>
            <a:r>
              <a:rPr lang="en-US" dirty="0" smtClean="0"/>
              <a:t>Breadth-First Search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1248" y="1449341"/>
            <a:ext cx="8445500" cy="5011737"/>
          </a:xfrm>
        </p:spPr>
        <p:txBody>
          <a:bodyPr/>
          <a:lstStyle/>
          <a:p>
            <a:r>
              <a:rPr lang="en-US" dirty="0" smtClean="0"/>
              <a:t>Visits all vertices adjacent to vertex before going forward</a:t>
            </a:r>
          </a:p>
          <a:p>
            <a:r>
              <a:rPr lang="en-US" dirty="0" smtClean="0"/>
              <a:t>Breadth-first search uses a </a:t>
            </a:r>
            <a:r>
              <a:rPr lang="en-US" dirty="0" smtClean="0"/>
              <a:t>queue</a:t>
            </a:r>
          </a:p>
          <a:p>
            <a:r>
              <a:rPr lang="en-US" dirty="0"/>
              <a:t>A breadth-first traversal visits a vertex and then each of the vertex’s neighbors before advancing.</a:t>
            </a:r>
          </a:p>
          <a:p>
            <a:r>
              <a:rPr lang="en-US" dirty="0"/>
              <a:t>The order in which these neighbors are visited is not specified and can depend on </a:t>
            </a:r>
            <a:r>
              <a:rPr lang="en-US" dirty="0" smtClean="0"/>
              <a:t>the graph’s </a:t>
            </a:r>
            <a:r>
              <a:rPr lang="en-US" dirty="0"/>
              <a:t>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1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900" b="1">
                <a:latin typeface="Arial" pitchFamily="34" charset="0"/>
              </a:rPr>
              <a:t>Copyright </a:t>
            </a:r>
            <a:r>
              <a:rPr lang="en-US" sz="900" b="1">
                <a:latin typeface="Arial" pitchFamily="34" charset="0"/>
                <a:cs typeface="Arial" pitchFamily="34" charset="0"/>
              </a:rPr>
              <a:t>© The McGraw-Hill Companies, Inc. Permission required for reproduction or display.</a:t>
            </a:r>
            <a:endParaRPr lang="en-US" sz="900" b="1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6152" name="Picture 8" descr="fig2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2889"/>
            <a:ext cx="6781800" cy="65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“Explore” a graph, turning it into a tree</a:t>
            </a:r>
          </a:p>
          <a:p>
            <a:pPr lvl="1"/>
            <a:r>
              <a:rPr lang="en-US" sz="2400" dirty="0"/>
              <a:t>One vertex at a time</a:t>
            </a:r>
          </a:p>
          <a:p>
            <a:pPr lvl="1"/>
            <a:r>
              <a:rPr lang="en-US" sz="2400" dirty="0"/>
              <a:t>Expand frontier of explored vertices across the </a:t>
            </a:r>
            <a:r>
              <a:rPr lang="en-US" sz="2400" i="1" dirty="0">
                <a:solidFill>
                  <a:schemeClr val="tx2"/>
                </a:solidFill>
              </a:rPr>
              <a:t>breadth</a:t>
            </a:r>
            <a:r>
              <a:rPr lang="en-US" sz="2400" dirty="0"/>
              <a:t> of the frontier</a:t>
            </a:r>
          </a:p>
          <a:p>
            <a:r>
              <a:rPr lang="en-US" sz="2400" dirty="0"/>
              <a:t>Builds a tree over the graph</a:t>
            </a:r>
          </a:p>
          <a:p>
            <a:pPr lvl="1"/>
            <a:r>
              <a:rPr lang="en-US" sz="2400" dirty="0"/>
              <a:t>Pick a </a:t>
            </a:r>
            <a:r>
              <a:rPr lang="en-US" sz="2400" i="1" dirty="0">
                <a:solidFill>
                  <a:schemeClr val="tx2"/>
                </a:solidFill>
              </a:rPr>
              <a:t>source vertex</a:t>
            </a:r>
            <a:r>
              <a:rPr lang="en-US" sz="2400" dirty="0"/>
              <a:t> to be the root</a:t>
            </a:r>
          </a:p>
          <a:p>
            <a:pPr lvl="1"/>
            <a:r>
              <a:rPr lang="en-US" sz="2400" dirty="0"/>
              <a:t>Find (“discover”)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39278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285535"/>
            <a:ext cx="9720262" cy="942761"/>
          </a:xfrm>
        </p:spPr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995"/>
              </p:ext>
            </p:extLst>
          </p:nvPr>
        </p:nvGraphicFramePr>
        <p:xfrm>
          <a:off x="901108" y="1306441"/>
          <a:ext cx="9720262" cy="546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262"/>
              </a:tblGrid>
              <a:tr h="4777641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Algorithm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getBreadthFirstTraversal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for the resulting traversal order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new queue to hold vertices as they are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originVertex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(!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vertexQueue.isEmpty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 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vertexQueue.dequeue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while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 a 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 neighbor of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frontVertex</a:t>
                      </a:r>
                      <a:endParaRPr lang="en-US" sz="1600" b="0" i="0" u="none" strike="noStrike" kern="12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if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 not visited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){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Mark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 visited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	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vertexQueue.enqueue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nextNeighbor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traversalOrder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8985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GB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90601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54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1187-288C-491A-ACD4-F2DC977D2C82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Graf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828801"/>
            <a:ext cx="3230563" cy="426719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id-ID" sz="2000" baseline="-250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61000" y="1752600"/>
            <a:ext cx="6085006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i="1" dirty="0"/>
              <a:t>V</a:t>
            </a:r>
            <a:r>
              <a:rPr lang="en-US" sz="2000" dirty="0"/>
              <a:t> = { 1, 2, 3, 4  }</a:t>
            </a:r>
            <a:endParaRPr lang="en-US" sz="2000" i="1" dirty="0"/>
          </a:p>
          <a:p>
            <a:pPr>
              <a:buFont typeface="Wingdings" pitchFamily="2" charset="2"/>
              <a:buNone/>
            </a:pPr>
            <a:r>
              <a:rPr lang="en-US" sz="2000" i="1" dirty="0"/>
              <a:t>E</a:t>
            </a:r>
            <a:r>
              <a:rPr lang="en-US" sz="2000" dirty="0"/>
              <a:t> = {(1, 2), (2, 3),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(1, 3), (1, 3), (2, 4),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(3, 4), (3, 4), (3, 3)}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= { </a:t>
            </a:r>
            <a:r>
              <a:rPr lang="en-US" sz="2000" i="1" dirty="0"/>
              <a:t>e</a:t>
            </a:r>
            <a:r>
              <a:rPr lang="en-US" sz="2000" dirty="0"/>
              <a:t>1, </a:t>
            </a:r>
            <a:r>
              <a:rPr lang="en-US" sz="2000" i="1" dirty="0"/>
              <a:t>e</a:t>
            </a:r>
            <a:r>
              <a:rPr lang="en-US" sz="2000" dirty="0"/>
              <a:t>2, </a:t>
            </a:r>
            <a:r>
              <a:rPr lang="en-US" sz="2000" i="1" dirty="0"/>
              <a:t>e</a:t>
            </a:r>
            <a:r>
              <a:rPr lang="en-US" sz="2000" dirty="0"/>
              <a:t>3, </a:t>
            </a:r>
            <a:r>
              <a:rPr lang="en-US" sz="2000" i="1" dirty="0"/>
              <a:t>e</a:t>
            </a:r>
            <a:r>
              <a:rPr lang="en-US" sz="2000" dirty="0"/>
              <a:t>4, </a:t>
            </a:r>
            <a:r>
              <a:rPr lang="en-US" sz="2000" i="1" dirty="0"/>
              <a:t>e</a:t>
            </a:r>
            <a:r>
              <a:rPr lang="en-US" sz="2000" dirty="0"/>
              <a:t>5,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 </a:t>
            </a:r>
            <a:r>
              <a:rPr lang="en-US" sz="2000" i="1" dirty="0"/>
              <a:t>e</a:t>
            </a:r>
            <a:r>
              <a:rPr lang="en-US" sz="2000" dirty="0"/>
              <a:t>6, </a:t>
            </a:r>
            <a:r>
              <a:rPr lang="en-US" sz="2000" i="1" dirty="0"/>
              <a:t>e</a:t>
            </a:r>
            <a:r>
              <a:rPr lang="en-US" sz="2000" dirty="0"/>
              <a:t>7, </a:t>
            </a:r>
            <a:r>
              <a:rPr lang="en-US" sz="2000" i="1" dirty="0"/>
              <a:t>e</a:t>
            </a:r>
            <a:r>
              <a:rPr lang="en-US" sz="2000" dirty="0"/>
              <a:t>8}</a:t>
            </a:r>
          </a:p>
          <a:p>
            <a:r>
              <a:rPr lang="en-US" sz="2000" dirty="0" err="1" smtClean="0"/>
              <a:t>sisi</a:t>
            </a:r>
            <a:r>
              <a:rPr lang="en-US" sz="2000" dirty="0" smtClean="0"/>
              <a:t>  </a:t>
            </a:r>
            <a:r>
              <a:rPr lang="en-US" sz="2000" i="1" dirty="0"/>
              <a:t>e</a:t>
            </a:r>
            <a:r>
              <a:rPr lang="en-US" sz="2000" baseline="-25000" dirty="0"/>
              <a:t>3</a:t>
            </a:r>
            <a:r>
              <a:rPr lang="en-US" sz="2000" dirty="0"/>
              <a:t> = (1, 3)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r>
              <a:rPr lang="en-US" sz="2000" dirty="0"/>
              <a:t> = (1, 3)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b="1" dirty="0" err="1"/>
              <a:t>sisi-ganda</a:t>
            </a:r>
            <a:r>
              <a:rPr lang="en-US" sz="2000" dirty="0"/>
              <a:t> (</a:t>
            </a:r>
            <a:r>
              <a:rPr lang="en-US" sz="2000" i="1" dirty="0"/>
              <a:t>multiple edges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 err="1"/>
              <a:t>paralel</a:t>
            </a:r>
            <a:r>
              <a:rPr lang="en-US" sz="2000" i="1" dirty="0"/>
              <a:t> edges</a:t>
            </a:r>
            <a:r>
              <a:rPr lang="en-US" sz="2000" dirty="0"/>
              <a:t>) 	 </a:t>
            </a:r>
          </a:p>
          <a:p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baseline="-25000" dirty="0"/>
              <a:t>8</a:t>
            </a:r>
            <a:r>
              <a:rPr lang="en-US" sz="2000" dirty="0"/>
              <a:t> = (3, 3)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b="1" dirty="0" err="1"/>
              <a:t>gelang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kalang</a:t>
            </a:r>
            <a:r>
              <a:rPr lang="en-US" sz="2000" dirty="0"/>
              <a:t> (</a:t>
            </a:r>
            <a:r>
              <a:rPr lang="en-US" sz="2000" i="1" dirty="0"/>
              <a:t>loop</a:t>
            </a:r>
            <a:r>
              <a:rPr lang="en-US" sz="2000" dirty="0"/>
              <a:t>)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919288" y="2133601"/>
            <a:ext cx="3186112" cy="2579791"/>
            <a:chOff x="7009" y="3517"/>
            <a:chExt cx="2780" cy="2361"/>
          </a:xfrm>
        </p:grpSpPr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7" name="Freeform 7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Freeform 10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Freeform 11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7287" y="4695"/>
              <a:ext cx="850" cy="8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39"/>
                </a:cxn>
                <a:cxn ang="0">
                  <a:pos x="27" y="76"/>
                </a:cxn>
                <a:cxn ang="0">
                  <a:pos x="41" y="113"/>
                </a:cxn>
                <a:cxn ang="0">
                  <a:pos x="57" y="149"/>
                </a:cxn>
                <a:cxn ang="0">
                  <a:pos x="73" y="184"/>
                </a:cxn>
                <a:cxn ang="0">
                  <a:pos x="91" y="220"/>
                </a:cxn>
                <a:cxn ang="0">
                  <a:pos x="108" y="253"/>
                </a:cxn>
                <a:cxn ang="0">
                  <a:pos x="128" y="287"/>
                </a:cxn>
                <a:cxn ang="0">
                  <a:pos x="149" y="321"/>
                </a:cxn>
                <a:cxn ang="0">
                  <a:pos x="170" y="353"/>
                </a:cxn>
                <a:cxn ang="0">
                  <a:pos x="193" y="384"/>
                </a:cxn>
                <a:cxn ang="0">
                  <a:pos x="216" y="416"/>
                </a:cxn>
                <a:cxn ang="0">
                  <a:pos x="241" y="446"/>
                </a:cxn>
                <a:cxn ang="0">
                  <a:pos x="266" y="475"/>
                </a:cxn>
                <a:cxn ang="0">
                  <a:pos x="293" y="505"/>
                </a:cxn>
                <a:cxn ang="0">
                  <a:pos x="319" y="531"/>
                </a:cxn>
                <a:cxn ang="0">
                  <a:pos x="347" y="560"/>
                </a:cxn>
                <a:cxn ang="0">
                  <a:pos x="376" y="585"/>
                </a:cxn>
                <a:cxn ang="0">
                  <a:pos x="406" y="611"/>
                </a:cxn>
                <a:cxn ang="0">
                  <a:pos x="436" y="634"/>
                </a:cxn>
                <a:cxn ang="0">
                  <a:pos x="466" y="659"/>
                </a:cxn>
                <a:cxn ang="0">
                  <a:pos x="498" y="680"/>
                </a:cxn>
                <a:cxn ang="0">
                  <a:pos x="530" y="701"/>
                </a:cxn>
                <a:cxn ang="0">
                  <a:pos x="564" y="723"/>
                </a:cxn>
                <a:cxn ang="0">
                  <a:pos x="597" y="742"/>
                </a:cxn>
                <a:cxn ang="0">
                  <a:pos x="633" y="762"/>
                </a:cxn>
                <a:cxn ang="0">
                  <a:pos x="666" y="779"/>
                </a:cxn>
                <a:cxn ang="0">
                  <a:pos x="702" y="795"/>
                </a:cxn>
                <a:cxn ang="0">
                  <a:pos x="739" y="811"/>
                </a:cxn>
                <a:cxn ang="0">
                  <a:pos x="776" y="825"/>
                </a:cxn>
                <a:cxn ang="0">
                  <a:pos x="813" y="838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13" y="39"/>
                  </a:lnTo>
                  <a:lnTo>
                    <a:pt x="27" y="76"/>
                  </a:lnTo>
                  <a:lnTo>
                    <a:pt x="41" y="113"/>
                  </a:lnTo>
                  <a:lnTo>
                    <a:pt x="57" y="149"/>
                  </a:lnTo>
                  <a:lnTo>
                    <a:pt x="73" y="184"/>
                  </a:lnTo>
                  <a:lnTo>
                    <a:pt x="91" y="220"/>
                  </a:lnTo>
                  <a:lnTo>
                    <a:pt x="108" y="253"/>
                  </a:lnTo>
                  <a:lnTo>
                    <a:pt x="128" y="287"/>
                  </a:lnTo>
                  <a:lnTo>
                    <a:pt x="149" y="321"/>
                  </a:lnTo>
                  <a:lnTo>
                    <a:pt x="170" y="353"/>
                  </a:lnTo>
                  <a:lnTo>
                    <a:pt x="193" y="384"/>
                  </a:lnTo>
                  <a:lnTo>
                    <a:pt x="216" y="416"/>
                  </a:lnTo>
                  <a:lnTo>
                    <a:pt x="241" y="446"/>
                  </a:lnTo>
                  <a:lnTo>
                    <a:pt x="266" y="475"/>
                  </a:lnTo>
                  <a:lnTo>
                    <a:pt x="293" y="505"/>
                  </a:lnTo>
                  <a:lnTo>
                    <a:pt x="319" y="531"/>
                  </a:lnTo>
                  <a:lnTo>
                    <a:pt x="347" y="560"/>
                  </a:lnTo>
                  <a:lnTo>
                    <a:pt x="376" y="585"/>
                  </a:lnTo>
                  <a:lnTo>
                    <a:pt x="406" y="611"/>
                  </a:lnTo>
                  <a:lnTo>
                    <a:pt x="436" y="634"/>
                  </a:lnTo>
                  <a:lnTo>
                    <a:pt x="466" y="659"/>
                  </a:lnTo>
                  <a:lnTo>
                    <a:pt x="498" y="680"/>
                  </a:lnTo>
                  <a:lnTo>
                    <a:pt x="530" y="701"/>
                  </a:lnTo>
                  <a:lnTo>
                    <a:pt x="564" y="723"/>
                  </a:lnTo>
                  <a:lnTo>
                    <a:pt x="597" y="742"/>
                  </a:lnTo>
                  <a:lnTo>
                    <a:pt x="633" y="762"/>
                  </a:lnTo>
                  <a:lnTo>
                    <a:pt x="666" y="779"/>
                  </a:lnTo>
                  <a:lnTo>
                    <a:pt x="702" y="795"/>
                  </a:lnTo>
                  <a:lnTo>
                    <a:pt x="739" y="811"/>
                  </a:lnTo>
                  <a:lnTo>
                    <a:pt x="776" y="825"/>
                  </a:lnTo>
                  <a:lnTo>
                    <a:pt x="813" y="838"/>
                  </a:lnTo>
                  <a:lnTo>
                    <a:pt x="85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13" y="13"/>
                </a:cxn>
                <a:cxn ang="0">
                  <a:pos x="776" y="27"/>
                </a:cxn>
                <a:cxn ang="0">
                  <a:pos x="739" y="41"/>
                </a:cxn>
                <a:cxn ang="0">
                  <a:pos x="702" y="57"/>
                </a:cxn>
                <a:cxn ang="0">
                  <a:pos x="666" y="73"/>
                </a:cxn>
                <a:cxn ang="0">
                  <a:pos x="633" y="90"/>
                </a:cxn>
                <a:cxn ang="0">
                  <a:pos x="597" y="108"/>
                </a:cxn>
                <a:cxn ang="0">
                  <a:pos x="564" y="128"/>
                </a:cxn>
                <a:cxn ang="0">
                  <a:pos x="530" y="149"/>
                </a:cxn>
                <a:cxn ang="0">
                  <a:pos x="498" y="170"/>
                </a:cxn>
                <a:cxn ang="0">
                  <a:pos x="466" y="193"/>
                </a:cxn>
                <a:cxn ang="0">
                  <a:pos x="436" y="216"/>
                </a:cxn>
                <a:cxn ang="0">
                  <a:pos x="406" y="241"/>
                </a:cxn>
                <a:cxn ang="0">
                  <a:pos x="376" y="266"/>
                </a:cxn>
                <a:cxn ang="0">
                  <a:pos x="347" y="292"/>
                </a:cxn>
                <a:cxn ang="0">
                  <a:pos x="319" y="319"/>
                </a:cxn>
                <a:cxn ang="0">
                  <a:pos x="293" y="347"/>
                </a:cxn>
                <a:cxn ang="0">
                  <a:pos x="266" y="376"/>
                </a:cxn>
                <a:cxn ang="0">
                  <a:pos x="241" y="406"/>
                </a:cxn>
                <a:cxn ang="0">
                  <a:pos x="216" y="436"/>
                </a:cxn>
                <a:cxn ang="0">
                  <a:pos x="193" y="466"/>
                </a:cxn>
                <a:cxn ang="0">
                  <a:pos x="170" y="498"/>
                </a:cxn>
                <a:cxn ang="0">
                  <a:pos x="149" y="530"/>
                </a:cxn>
                <a:cxn ang="0">
                  <a:pos x="128" y="563"/>
                </a:cxn>
                <a:cxn ang="0">
                  <a:pos x="108" y="597"/>
                </a:cxn>
                <a:cxn ang="0">
                  <a:pos x="91" y="632"/>
                </a:cxn>
                <a:cxn ang="0">
                  <a:pos x="73" y="666"/>
                </a:cxn>
                <a:cxn ang="0">
                  <a:pos x="57" y="701"/>
                </a:cxn>
                <a:cxn ang="0">
                  <a:pos x="41" y="739"/>
                </a:cxn>
                <a:cxn ang="0">
                  <a:pos x="27" y="776"/>
                </a:cxn>
                <a:cxn ang="0">
                  <a:pos x="13" y="813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13" y="13"/>
                  </a:lnTo>
                  <a:lnTo>
                    <a:pt x="776" y="27"/>
                  </a:lnTo>
                  <a:lnTo>
                    <a:pt x="739" y="41"/>
                  </a:lnTo>
                  <a:lnTo>
                    <a:pt x="702" y="57"/>
                  </a:lnTo>
                  <a:lnTo>
                    <a:pt x="666" y="73"/>
                  </a:lnTo>
                  <a:lnTo>
                    <a:pt x="633" y="90"/>
                  </a:lnTo>
                  <a:lnTo>
                    <a:pt x="597" y="108"/>
                  </a:lnTo>
                  <a:lnTo>
                    <a:pt x="564" y="128"/>
                  </a:lnTo>
                  <a:lnTo>
                    <a:pt x="530" y="149"/>
                  </a:lnTo>
                  <a:lnTo>
                    <a:pt x="498" y="170"/>
                  </a:lnTo>
                  <a:lnTo>
                    <a:pt x="466" y="193"/>
                  </a:lnTo>
                  <a:lnTo>
                    <a:pt x="436" y="216"/>
                  </a:lnTo>
                  <a:lnTo>
                    <a:pt x="406" y="241"/>
                  </a:lnTo>
                  <a:lnTo>
                    <a:pt x="376" y="266"/>
                  </a:lnTo>
                  <a:lnTo>
                    <a:pt x="347" y="292"/>
                  </a:lnTo>
                  <a:lnTo>
                    <a:pt x="319" y="319"/>
                  </a:lnTo>
                  <a:lnTo>
                    <a:pt x="293" y="347"/>
                  </a:lnTo>
                  <a:lnTo>
                    <a:pt x="266" y="376"/>
                  </a:lnTo>
                  <a:lnTo>
                    <a:pt x="241" y="406"/>
                  </a:lnTo>
                  <a:lnTo>
                    <a:pt x="216" y="436"/>
                  </a:lnTo>
                  <a:lnTo>
                    <a:pt x="193" y="466"/>
                  </a:lnTo>
                  <a:lnTo>
                    <a:pt x="170" y="498"/>
                  </a:lnTo>
                  <a:lnTo>
                    <a:pt x="149" y="530"/>
                  </a:lnTo>
                  <a:lnTo>
                    <a:pt x="128" y="563"/>
                  </a:lnTo>
                  <a:lnTo>
                    <a:pt x="108" y="597"/>
                  </a:lnTo>
                  <a:lnTo>
                    <a:pt x="91" y="632"/>
                  </a:lnTo>
                  <a:lnTo>
                    <a:pt x="73" y="666"/>
                  </a:lnTo>
                  <a:lnTo>
                    <a:pt x="57" y="701"/>
                  </a:lnTo>
                  <a:lnTo>
                    <a:pt x="41" y="739"/>
                  </a:lnTo>
                  <a:lnTo>
                    <a:pt x="27" y="776"/>
                  </a:lnTo>
                  <a:lnTo>
                    <a:pt x="13" y="813"/>
                  </a:lnTo>
                  <a:lnTo>
                    <a:pt x="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7287" y="3845"/>
              <a:ext cx="850" cy="8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7287" y="4695"/>
              <a:ext cx="17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13"/>
                </a:cxn>
                <a:cxn ang="0">
                  <a:pos x="76" y="27"/>
                </a:cxn>
                <a:cxn ang="0">
                  <a:pos x="114" y="41"/>
                </a:cxn>
                <a:cxn ang="0">
                  <a:pos x="149" y="57"/>
                </a:cxn>
                <a:cxn ang="0">
                  <a:pos x="184" y="73"/>
                </a:cxn>
                <a:cxn ang="0">
                  <a:pos x="220" y="90"/>
                </a:cxn>
                <a:cxn ang="0">
                  <a:pos x="254" y="108"/>
                </a:cxn>
                <a:cxn ang="0">
                  <a:pos x="287" y="128"/>
                </a:cxn>
                <a:cxn ang="0">
                  <a:pos x="321" y="149"/>
                </a:cxn>
                <a:cxn ang="0">
                  <a:pos x="353" y="170"/>
                </a:cxn>
                <a:cxn ang="0">
                  <a:pos x="385" y="193"/>
                </a:cxn>
                <a:cxn ang="0">
                  <a:pos x="417" y="216"/>
                </a:cxn>
                <a:cxn ang="0">
                  <a:pos x="447" y="241"/>
                </a:cxn>
                <a:cxn ang="0">
                  <a:pos x="475" y="266"/>
                </a:cxn>
                <a:cxn ang="0">
                  <a:pos x="505" y="292"/>
                </a:cxn>
                <a:cxn ang="0">
                  <a:pos x="532" y="319"/>
                </a:cxn>
                <a:cxn ang="0">
                  <a:pos x="560" y="347"/>
                </a:cxn>
                <a:cxn ang="0">
                  <a:pos x="585" y="376"/>
                </a:cxn>
                <a:cxn ang="0">
                  <a:pos x="611" y="406"/>
                </a:cxn>
                <a:cxn ang="0">
                  <a:pos x="634" y="436"/>
                </a:cxn>
                <a:cxn ang="0">
                  <a:pos x="659" y="466"/>
                </a:cxn>
                <a:cxn ang="0">
                  <a:pos x="680" y="498"/>
                </a:cxn>
                <a:cxn ang="0">
                  <a:pos x="702" y="530"/>
                </a:cxn>
                <a:cxn ang="0">
                  <a:pos x="723" y="563"/>
                </a:cxn>
                <a:cxn ang="0">
                  <a:pos x="742" y="597"/>
                </a:cxn>
                <a:cxn ang="0">
                  <a:pos x="762" y="632"/>
                </a:cxn>
                <a:cxn ang="0">
                  <a:pos x="780" y="666"/>
                </a:cxn>
                <a:cxn ang="0">
                  <a:pos x="796" y="701"/>
                </a:cxn>
                <a:cxn ang="0">
                  <a:pos x="812" y="739"/>
                </a:cxn>
                <a:cxn ang="0">
                  <a:pos x="826" y="776"/>
                </a:cxn>
                <a:cxn ang="0">
                  <a:pos x="838" y="813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39" y="13"/>
                  </a:lnTo>
                  <a:lnTo>
                    <a:pt x="76" y="27"/>
                  </a:lnTo>
                  <a:lnTo>
                    <a:pt x="114" y="41"/>
                  </a:lnTo>
                  <a:lnTo>
                    <a:pt x="149" y="57"/>
                  </a:lnTo>
                  <a:lnTo>
                    <a:pt x="184" y="73"/>
                  </a:lnTo>
                  <a:lnTo>
                    <a:pt x="220" y="90"/>
                  </a:lnTo>
                  <a:lnTo>
                    <a:pt x="254" y="108"/>
                  </a:lnTo>
                  <a:lnTo>
                    <a:pt x="287" y="128"/>
                  </a:lnTo>
                  <a:lnTo>
                    <a:pt x="321" y="149"/>
                  </a:lnTo>
                  <a:lnTo>
                    <a:pt x="353" y="170"/>
                  </a:lnTo>
                  <a:lnTo>
                    <a:pt x="385" y="193"/>
                  </a:lnTo>
                  <a:lnTo>
                    <a:pt x="417" y="216"/>
                  </a:lnTo>
                  <a:lnTo>
                    <a:pt x="447" y="241"/>
                  </a:lnTo>
                  <a:lnTo>
                    <a:pt x="475" y="266"/>
                  </a:lnTo>
                  <a:lnTo>
                    <a:pt x="505" y="292"/>
                  </a:lnTo>
                  <a:lnTo>
                    <a:pt x="532" y="319"/>
                  </a:lnTo>
                  <a:lnTo>
                    <a:pt x="560" y="347"/>
                  </a:lnTo>
                  <a:lnTo>
                    <a:pt x="585" y="376"/>
                  </a:lnTo>
                  <a:lnTo>
                    <a:pt x="611" y="406"/>
                  </a:lnTo>
                  <a:lnTo>
                    <a:pt x="634" y="436"/>
                  </a:lnTo>
                  <a:lnTo>
                    <a:pt x="659" y="466"/>
                  </a:lnTo>
                  <a:lnTo>
                    <a:pt x="680" y="498"/>
                  </a:lnTo>
                  <a:lnTo>
                    <a:pt x="702" y="530"/>
                  </a:lnTo>
                  <a:lnTo>
                    <a:pt x="723" y="563"/>
                  </a:lnTo>
                  <a:lnTo>
                    <a:pt x="742" y="597"/>
                  </a:lnTo>
                  <a:lnTo>
                    <a:pt x="762" y="632"/>
                  </a:lnTo>
                  <a:lnTo>
                    <a:pt x="780" y="666"/>
                  </a:lnTo>
                  <a:lnTo>
                    <a:pt x="796" y="701"/>
                  </a:lnTo>
                  <a:lnTo>
                    <a:pt x="812" y="739"/>
                  </a:lnTo>
                  <a:lnTo>
                    <a:pt x="826" y="776"/>
                  </a:lnTo>
                  <a:lnTo>
                    <a:pt x="838" y="813"/>
                  </a:lnTo>
                  <a:lnTo>
                    <a:pt x="85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0" name="Freeform 20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38" y="39"/>
                </a:cxn>
                <a:cxn ang="0">
                  <a:pos x="826" y="76"/>
                </a:cxn>
                <a:cxn ang="0">
                  <a:pos x="812" y="113"/>
                </a:cxn>
                <a:cxn ang="0">
                  <a:pos x="796" y="149"/>
                </a:cxn>
                <a:cxn ang="0">
                  <a:pos x="780" y="184"/>
                </a:cxn>
                <a:cxn ang="0">
                  <a:pos x="762" y="220"/>
                </a:cxn>
                <a:cxn ang="0">
                  <a:pos x="742" y="253"/>
                </a:cxn>
                <a:cxn ang="0">
                  <a:pos x="723" y="287"/>
                </a:cxn>
                <a:cxn ang="0">
                  <a:pos x="702" y="321"/>
                </a:cxn>
                <a:cxn ang="0">
                  <a:pos x="680" y="352"/>
                </a:cxn>
                <a:cxn ang="0">
                  <a:pos x="659" y="384"/>
                </a:cxn>
                <a:cxn ang="0">
                  <a:pos x="634" y="416"/>
                </a:cxn>
                <a:cxn ang="0">
                  <a:pos x="611" y="446"/>
                </a:cxn>
                <a:cxn ang="0">
                  <a:pos x="585" y="475"/>
                </a:cxn>
                <a:cxn ang="0">
                  <a:pos x="560" y="505"/>
                </a:cxn>
                <a:cxn ang="0">
                  <a:pos x="532" y="531"/>
                </a:cxn>
                <a:cxn ang="0">
                  <a:pos x="505" y="560"/>
                </a:cxn>
                <a:cxn ang="0">
                  <a:pos x="475" y="584"/>
                </a:cxn>
                <a:cxn ang="0">
                  <a:pos x="447" y="611"/>
                </a:cxn>
                <a:cxn ang="0">
                  <a:pos x="417" y="634"/>
                </a:cxn>
                <a:cxn ang="0">
                  <a:pos x="385" y="659"/>
                </a:cxn>
                <a:cxn ang="0">
                  <a:pos x="353" y="680"/>
                </a:cxn>
                <a:cxn ang="0">
                  <a:pos x="321" y="701"/>
                </a:cxn>
                <a:cxn ang="0">
                  <a:pos x="287" y="723"/>
                </a:cxn>
                <a:cxn ang="0">
                  <a:pos x="254" y="742"/>
                </a:cxn>
                <a:cxn ang="0">
                  <a:pos x="220" y="762"/>
                </a:cxn>
                <a:cxn ang="0">
                  <a:pos x="184" y="779"/>
                </a:cxn>
                <a:cxn ang="0">
                  <a:pos x="149" y="795"/>
                </a:cxn>
                <a:cxn ang="0">
                  <a:pos x="114" y="811"/>
                </a:cxn>
                <a:cxn ang="0">
                  <a:pos x="76" y="825"/>
                </a:cxn>
                <a:cxn ang="0">
                  <a:pos x="39" y="838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38" y="39"/>
                  </a:lnTo>
                  <a:lnTo>
                    <a:pt x="826" y="76"/>
                  </a:lnTo>
                  <a:lnTo>
                    <a:pt x="812" y="113"/>
                  </a:lnTo>
                  <a:lnTo>
                    <a:pt x="796" y="149"/>
                  </a:lnTo>
                  <a:lnTo>
                    <a:pt x="780" y="184"/>
                  </a:lnTo>
                  <a:lnTo>
                    <a:pt x="762" y="220"/>
                  </a:lnTo>
                  <a:lnTo>
                    <a:pt x="742" y="253"/>
                  </a:lnTo>
                  <a:lnTo>
                    <a:pt x="723" y="287"/>
                  </a:lnTo>
                  <a:lnTo>
                    <a:pt x="702" y="321"/>
                  </a:lnTo>
                  <a:lnTo>
                    <a:pt x="680" y="352"/>
                  </a:lnTo>
                  <a:lnTo>
                    <a:pt x="659" y="384"/>
                  </a:lnTo>
                  <a:lnTo>
                    <a:pt x="634" y="416"/>
                  </a:lnTo>
                  <a:lnTo>
                    <a:pt x="611" y="446"/>
                  </a:lnTo>
                  <a:lnTo>
                    <a:pt x="585" y="475"/>
                  </a:lnTo>
                  <a:lnTo>
                    <a:pt x="560" y="505"/>
                  </a:lnTo>
                  <a:lnTo>
                    <a:pt x="532" y="531"/>
                  </a:lnTo>
                  <a:lnTo>
                    <a:pt x="505" y="560"/>
                  </a:lnTo>
                  <a:lnTo>
                    <a:pt x="475" y="584"/>
                  </a:lnTo>
                  <a:lnTo>
                    <a:pt x="447" y="611"/>
                  </a:lnTo>
                  <a:lnTo>
                    <a:pt x="417" y="634"/>
                  </a:lnTo>
                  <a:lnTo>
                    <a:pt x="385" y="659"/>
                  </a:lnTo>
                  <a:lnTo>
                    <a:pt x="353" y="680"/>
                  </a:lnTo>
                  <a:lnTo>
                    <a:pt x="321" y="701"/>
                  </a:lnTo>
                  <a:lnTo>
                    <a:pt x="287" y="723"/>
                  </a:lnTo>
                  <a:lnTo>
                    <a:pt x="254" y="742"/>
                  </a:lnTo>
                  <a:lnTo>
                    <a:pt x="220" y="762"/>
                  </a:lnTo>
                  <a:lnTo>
                    <a:pt x="184" y="779"/>
                  </a:lnTo>
                  <a:lnTo>
                    <a:pt x="149" y="795"/>
                  </a:lnTo>
                  <a:lnTo>
                    <a:pt x="114" y="811"/>
                  </a:lnTo>
                  <a:lnTo>
                    <a:pt x="76" y="825"/>
                  </a:lnTo>
                  <a:lnTo>
                    <a:pt x="39" y="838"/>
                  </a:lnTo>
                  <a:lnTo>
                    <a:pt x="0" y="8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2" name="Freeform 22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8070" y="351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7009" y="4553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070" y="559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8921" y="4792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7603" y="3940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7736" y="4049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7764" y="436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7894" y="4471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8189" y="4130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8321" y="423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8614" y="3895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8743" y="3998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7445" y="4980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7577" y="5087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8189" y="4792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8321" y="4898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8614" y="5217"/>
              <a:ext cx="12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8743" y="5324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9570" y="4556"/>
              <a:ext cx="12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9700" y="4662"/>
              <a:ext cx="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5410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4724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2667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2667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4724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4724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6781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6781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8839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8839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2904372" y="1676401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4957071" y="1676401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7009770" y="1676401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9031204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2887642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4941618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704609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9126517" y="44196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30480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34432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5105400" y="2909889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5375275" y="2798764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55006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71628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7558089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7558089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9220200" y="290988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3352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4038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Shortest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749561"/>
            <a:ext cx="9720262" cy="942761"/>
          </a:xfrm>
        </p:spPr>
        <p:txBody>
          <a:bodyPr>
            <a:normAutofit/>
          </a:bodyPr>
          <a:lstStyle/>
          <a:p>
            <a:r>
              <a:rPr lang="en-GB" sz="4400" dirty="0" smtClean="0"/>
              <a:t>Length of weighted graph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822" y="1794681"/>
            <a:ext cx="9720262" cy="46334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a weighted graph. The </a:t>
            </a:r>
            <a:r>
              <a:rPr lang="en-US" b="1" i="1" dirty="0"/>
              <a:t>length </a:t>
            </a:r>
            <a:r>
              <a:rPr lang="en-US" dirty="0"/>
              <a:t>(or weight) of a path is the sum of </a:t>
            </a:r>
            <a:r>
              <a:rPr lang="en-US" dirty="0" smtClean="0"/>
              <a:t>the weights </a:t>
            </a:r>
            <a:r>
              <a:rPr lang="en-US" dirty="0"/>
              <a:t>of the edges of </a:t>
            </a:r>
            <a:r>
              <a:rPr lang="en-US" i="1" dirty="0"/>
              <a:t>P</a:t>
            </a:r>
            <a:r>
              <a:rPr lang="en-US" dirty="0"/>
              <a:t>. That is, if </a:t>
            </a:r>
            <a:r>
              <a:rPr lang="en-US" i="1" dirty="0"/>
              <a:t>P </a:t>
            </a:r>
            <a:r>
              <a:rPr lang="en-US" dirty="0"/>
              <a:t>= ((</a:t>
            </a:r>
            <a:r>
              <a:rPr lang="en-US" i="1" dirty="0"/>
              <a:t>v</a:t>
            </a:r>
            <a:r>
              <a:rPr lang="en-US" dirty="0"/>
              <a:t>0,</a:t>
            </a:r>
            <a:r>
              <a:rPr lang="en-US" i="1" dirty="0"/>
              <a:t>v</a:t>
            </a:r>
            <a:r>
              <a:rPr lang="en-US" dirty="0"/>
              <a:t>1), (</a:t>
            </a:r>
            <a:r>
              <a:rPr lang="en-US" i="1" dirty="0"/>
              <a:t>v</a:t>
            </a:r>
            <a:r>
              <a:rPr lang="en-US" dirty="0"/>
              <a:t>1,</a:t>
            </a:r>
            <a:r>
              <a:rPr lang="en-US" i="1" dirty="0"/>
              <a:t>v</a:t>
            </a:r>
            <a:r>
              <a:rPr lang="en-US" dirty="0"/>
              <a:t>2), . . . , (</a:t>
            </a:r>
            <a:r>
              <a:rPr lang="en-US" i="1" dirty="0"/>
              <a:t>vk</a:t>
            </a:r>
            <a:r>
              <a:rPr lang="en-US" dirty="0"/>
              <a:t>−1,</a:t>
            </a:r>
            <a:r>
              <a:rPr lang="en-US" i="1" dirty="0"/>
              <a:t>vk</a:t>
            </a:r>
            <a:r>
              <a:rPr lang="en-US" dirty="0"/>
              <a:t>)), then </a:t>
            </a:r>
            <a:r>
              <a:rPr lang="en-US" dirty="0" smtClean="0"/>
              <a:t>the length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, denoted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</a:t>
            </a:r>
            <a:r>
              <a:rPr lang="en-US" dirty="0" smtClean="0"/>
              <a:t>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 smtClean="0"/>
          </a:p>
          <a:p>
            <a:r>
              <a:rPr lang="en-US" dirty="0"/>
              <a:t>The </a:t>
            </a:r>
            <a:r>
              <a:rPr lang="en-US" b="1" i="1" dirty="0"/>
              <a:t>distance </a:t>
            </a:r>
            <a:r>
              <a:rPr lang="en-US" dirty="0"/>
              <a:t>from a vertex </a:t>
            </a:r>
            <a:r>
              <a:rPr lang="en-US" i="1" dirty="0"/>
              <a:t>u </a:t>
            </a:r>
            <a:r>
              <a:rPr lang="en-US" dirty="0"/>
              <a:t>to a vertex </a:t>
            </a:r>
            <a:r>
              <a:rPr lang="en-US" i="1" dirty="0"/>
              <a:t>v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, denoted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), is the length of </a:t>
            </a:r>
            <a:r>
              <a:rPr lang="en-US" dirty="0" smtClean="0"/>
              <a:t>a minimum-length </a:t>
            </a:r>
            <a:r>
              <a:rPr lang="en-US" dirty="0"/>
              <a:t>path (also called </a:t>
            </a:r>
            <a:r>
              <a:rPr lang="en-US" b="1" i="1" dirty="0"/>
              <a:t>shortest path</a:t>
            </a:r>
            <a:r>
              <a:rPr lang="en-US" dirty="0"/>
              <a:t>) from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/>
              <a:t>v</a:t>
            </a:r>
            <a:r>
              <a:rPr lang="en-US" dirty="0"/>
              <a:t>, if such a path exists.</a:t>
            </a:r>
          </a:p>
          <a:p>
            <a:r>
              <a:rPr lang="en-US" dirty="0"/>
              <a:t>People often use the convention that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=∞ if there is no path at all </a:t>
            </a:r>
            <a:r>
              <a:rPr lang="en-US" dirty="0" smtClean="0"/>
              <a:t>from </a:t>
            </a:r>
            <a:r>
              <a:rPr lang="pl-PL" i="1" dirty="0" smtClean="0"/>
              <a:t>u </a:t>
            </a:r>
            <a:r>
              <a:rPr lang="pl-PL" dirty="0"/>
              <a:t>to </a:t>
            </a:r>
            <a:r>
              <a:rPr lang="pl-PL" i="1" dirty="0"/>
              <a:t>v </a:t>
            </a:r>
            <a:r>
              <a:rPr lang="pl-PL" dirty="0"/>
              <a:t>in </a:t>
            </a:r>
            <a:r>
              <a:rPr lang="pl-PL" i="1" dirty="0"/>
              <a:t>G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00" y="2855227"/>
            <a:ext cx="2416215" cy="7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Dijkstra</a:t>
            </a:r>
            <a:r>
              <a:rPr lang="en-GB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869744"/>
            <a:ext cx="9720262" cy="4438982"/>
          </a:xfrm>
        </p:spPr>
        <p:txBody>
          <a:bodyPr/>
          <a:lstStyle/>
          <a:p>
            <a:r>
              <a:rPr lang="en-US" sz="2400" dirty="0" err="1" smtClean="0"/>
              <a:t>Dijkstra</a:t>
            </a:r>
            <a:r>
              <a:rPr lang="en-US" sz="2400" dirty="0" smtClean="0"/>
              <a:t> Algorithm: greedy-method </a:t>
            </a:r>
            <a:r>
              <a:rPr lang="en-US" sz="2400" dirty="0"/>
              <a:t>pattern </a:t>
            </a:r>
            <a:r>
              <a:rPr lang="en-US" sz="2400" dirty="0" smtClean="0"/>
              <a:t>for single-source shortest path problem.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a “weighted” breadth-first search starting at the </a:t>
            </a:r>
            <a:r>
              <a:rPr lang="en-US" sz="2400" dirty="0" smtClean="0"/>
              <a:t>source vertex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particular, we can use the greedy method to develop an algorithm </a:t>
            </a:r>
            <a:r>
              <a:rPr lang="en-US" sz="2400" dirty="0" smtClean="0"/>
              <a:t>that iteratively </a:t>
            </a:r>
            <a:r>
              <a:rPr lang="en-US" sz="2400" dirty="0"/>
              <a:t>grows a “cloud” of vertices out of </a:t>
            </a:r>
            <a:r>
              <a:rPr lang="en-US" sz="2400" i="1" dirty="0"/>
              <a:t>s</a:t>
            </a:r>
            <a:r>
              <a:rPr lang="en-US" sz="2400" dirty="0"/>
              <a:t>, with the vertices entering the </a:t>
            </a:r>
            <a:r>
              <a:rPr lang="en-US" sz="2400" dirty="0" smtClean="0"/>
              <a:t>cloud in </a:t>
            </a:r>
            <a:r>
              <a:rPr lang="en-US" sz="2400" dirty="0"/>
              <a:t>order of their distances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Thus</a:t>
            </a:r>
            <a:r>
              <a:rPr lang="en-US" sz="2400" dirty="0"/>
              <a:t>, in each iteration, the next vertex </a:t>
            </a:r>
            <a:r>
              <a:rPr lang="en-US" sz="2400" dirty="0" smtClean="0"/>
              <a:t>chosen is </a:t>
            </a:r>
            <a:r>
              <a:rPr lang="en-US" sz="2400" dirty="0"/>
              <a:t>the vertex outside the cloud that is closest to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algorithm terminates </a:t>
            </a:r>
            <a:r>
              <a:rPr lang="en-US" sz="2400" dirty="0" smtClean="0"/>
              <a:t>when no </a:t>
            </a:r>
            <a:r>
              <a:rPr lang="en-US" sz="2400" dirty="0"/>
              <a:t>more vertices are outside the cloud (or when those outside the cloud are </a:t>
            </a:r>
            <a:r>
              <a:rPr lang="en-US" sz="2400" dirty="0" smtClean="0"/>
              <a:t>not connected </a:t>
            </a:r>
            <a:r>
              <a:rPr lang="en-US" sz="2400" dirty="0"/>
              <a:t>to those within the </a:t>
            </a:r>
            <a:r>
              <a:rPr lang="en-US" sz="2400" dirty="0" smtClean="0"/>
              <a:t>cloud)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which point we have a shortest path </a:t>
            </a:r>
            <a:r>
              <a:rPr lang="en-US" sz="2400" dirty="0" smtClean="0"/>
              <a:t>from </a:t>
            </a:r>
            <a:r>
              <a:rPr lang="en-US" sz="2400" i="1" dirty="0" smtClean="0"/>
              <a:t>s </a:t>
            </a:r>
            <a:r>
              <a:rPr lang="en-US" sz="2400" dirty="0"/>
              <a:t>to every vertex of </a:t>
            </a:r>
            <a:r>
              <a:rPr lang="en-US" sz="2400" i="1" dirty="0"/>
              <a:t>G </a:t>
            </a:r>
            <a:r>
              <a:rPr lang="en-US" sz="2400" dirty="0"/>
              <a:t>that is reachable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8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2048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74900" y="5133186"/>
            <a:ext cx="7848600" cy="83661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FIGURE 20-3 Graphs that are (a) connected; 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b) disconnected; and (c) complete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362200"/>
            <a:ext cx="6578600" cy="27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5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03649"/>
              </p:ext>
            </p:extLst>
          </p:nvPr>
        </p:nvGraphicFramePr>
        <p:xfrm>
          <a:off x="1365132" y="1583046"/>
          <a:ext cx="972026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Algorithm </a:t>
                      </a:r>
                      <a:r>
                        <a:rPr lang="en-US" dirty="0" err="1" smtClean="0"/>
                        <a:t>ShortestPath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Input: </a:t>
                      </a:r>
                      <a:r>
                        <a:rPr lang="en-US" dirty="0" smtClean="0"/>
                        <a:t>A directed or undirected graph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with nonnegative edge weights, and a distinguished vertex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Output: </a:t>
                      </a:r>
                      <a:r>
                        <a:rPr lang="en-US" dirty="0" smtClean="0"/>
                        <a:t>The length of a shortest path from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Initialize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] = 0 and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∞for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6=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Let a priority queue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contain all the vertices of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using the </a:t>
                      </a:r>
                      <a:r>
                        <a:rPr lang="en-US" i="1" dirty="0" smtClean="0"/>
                        <a:t>D </a:t>
                      </a:r>
                      <a:r>
                        <a:rPr lang="en-US" dirty="0" smtClean="0"/>
                        <a:t>labels as keys.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while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is not empty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{pull a new vertex </a:t>
                      </a:r>
                      <a:r>
                        <a:rPr lang="en-US" i="1" dirty="0" smtClean="0"/>
                        <a:t>u </a:t>
                      </a:r>
                      <a:r>
                        <a:rPr lang="en-US" dirty="0" smtClean="0"/>
                        <a:t>into the cloud}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u </a:t>
                      </a:r>
                      <a:r>
                        <a:rPr lang="en-US" dirty="0" smtClean="0"/>
                        <a:t>= value returned by 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dirty="0" err="1" smtClean="0"/>
                        <a:t>.removeMin</a:t>
                      </a:r>
                      <a:r>
                        <a:rPr lang="en-US" dirty="0" smtClean="0"/>
                        <a:t>( 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for </a:t>
                      </a:r>
                      <a:r>
                        <a:rPr lang="en-US" dirty="0" smtClean="0"/>
                        <a:t>each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 such that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is 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{perform the </a:t>
                      </a:r>
                      <a:r>
                        <a:rPr lang="en-US" b="1" i="1" dirty="0" smtClean="0"/>
                        <a:t>relaxation </a:t>
                      </a:r>
                      <a:r>
                        <a:rPr lang="en-US" dirty="0" smtClean="0"/>
                        <a:t>procedure on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b="1" dirty="0" smtClean="0"/>
                        <a:t>	</a:t>
                      </a:r>
                      <a:r>
                        <a:rPr lang="pl-PL" b="1" dirty="0" smtClean="0"/>
                        <a:t>if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]+</a:t>
                      </a:r>
                      <a:r>
                        <a:rPr lang="pl-PL" i="1" dirty="0" smtClean="0"/>
                        <a:t>w</a:t>
                      </a:r>
                      <a:r>
                        <a:rPr lang="pl-PL" dirty="0" smtClean="0"/>
                        <a:t>(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,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) &lt;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] </a:t>
                      </a:r>
                      <a:r>
                        <a:rPr lang="pl-PL" b="1" dirty="0" smtClean="0"/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u</a:t>
                      </a:r>
                      <a:r>
                        <a:rPr lang="en-US" dirty="0" smtClean="0"/>
                        <a:t>]+</a:t>
                      </a:r>
                      <a:r>
                        <a:rPr lang="en-US" i="1" dirty="0" smtClean="0"/>
                        <a:t>w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Change the key of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return </a:t>
                      </a:r>
                      <a:r>
                        <a:rPr lang="en-US" dirty="0" smtClean="0"/>
                        <a:t>the label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of each vertex </a:t>
                      </a:r>
                      <a:r>
                        <a:rPr lang="en-US" i="1" dirty="0" smtClean="0"/>
                        <a:t>v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17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59" t="16558" r="12308" b="21316"/>
          <a:stretch/>
        </p:blipFill>
        <p:spPr>
          <a:xfrm>
            <a:off x="1586135" y="750627"/>
            <a:ext cx="8444971" cy="52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057" t="12080" r="12623" b="4897"/>
          <a:stretch/>
        </p:blipFill>
        <p:spPr>
          <a:xfrm>
            <a:off x="2552131" y="341195"/>
            <a:ext cx="7588155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56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42" t="29431" r="11574" b="28405"/>
          <a:stretch/>
        </p:blipFill>
        <p:spPr>
          <a:xfrm>
            <a:off x="2101755" y="423080"/>
            <a:ext cx="7765577" cy="3084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477" t="25140" r="12413" b="32323"/>
          <a:stretch/>
        </p:blipFill>
        <p:spPr>
          <a:xfrm>
            <a:off x="2101755" y="3507474"/>
            <a:ext cx="7560861" cy="31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2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8382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229600" cy="4517136"/>
          </a:xfrm>
        </p:spPr>
        <p:txBody>
          <a:bodyPr>
            <a:normAutofit/>
          </a:bodyPr>
          <a:lstStyle/>
          <a:p>
            <a:r>
              <a:rPr lang="id-ID" dirty="0"/>
              <a:t>Tjokorda Agung Budi Wirayuda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id-ID" dirty="0"/>
              <a:t>PI1043</a:t>
            </a:r>
            <a:r>
              <a:rPr lang="en-US" dirty="0"/>
              <a:t> </a:t>
            </a:r>
            <a:r>
              <a:rPr lang="id-ID" dirty="0"/>
              <a:t>Struktur Data</a:t>
            </a:r>
            <a:r>
              <a:rPr lang="en-US" dirty="0"/>
              <a:t>: Graph Data Structure”.</a:t>
            </a:r>
          </a:p>
          <a:p>
            <a:r>
              <a:rPr lang="en-US" dirty="0" err="1" smtClean="0"/>
              <a:t>Carrano</a:t>
            </a:r>
            <a:r>
              <a:rPr lang="en-US" dirty="0" smtClean="0"/>
              <a:t>, F., M., Lectures </a:t>
            </a:r>
            <a:r>
              <a:rPr lang="en-US" dirty="0" smtClean="0"/>
              <a:t>Graphs. </a:t>
            </a:r>
            <a:r>
              <a:rPr lang="en-US" i="1" dirty="0"/>
              <a:t>Data Structures and </a:t>
            </a:r>
            <a:r>
              <a:rPr lang="en-US" i="1" dirty="0" smtClean="0"/>
              <a:t>Abstraction With Java, </a:t>
            </a:r>
            <a:r>
              <a:rPr lang="en-US" dirty="0" smtClean="0"/>
              <a:t>Prentice Hall, 2012</a:t>
            </a:r>
            <a:endParaRPr lang="en-US" dirty="0"/>
          </a:p>
          <a:p>
            <a:r>
              <a:rPr lang="en-US" dirty="0" smtClean="0"/>
              <a:t>Lectures CS </a:t>
            </a:r>
            <a:r>
              <a:rPr lang="en-US" dirty="0"/>
              <a:t>308 – Data </a:t>
            </a:r>
            <a:r>
              <a:rPr lang="en-US" dirty="0" smtClean="0"/>
              <a:t>Structures, “Graphs”.</a:t>
            </a:r>
          </a:p>
          <a:p>
            <a:r>
              <a:rPr lang="en-US" dirty="0" smtClean="0"/>
              <a:t>Denny, “</a:t>
            </a:r>
            <a:r>
              <a:rPr lang="en-US" dirty="0" err="1"/>
              <a:t>Struktur</a:t>
            </a:r>
            <a:r>
              <a:rPr lang="en-US" dirty="0"/>
              <a:t> Data &amp; </a:t>
            </a:r>
            <a:r>
              <a:rPr lang="en-US" dirty="0" err="1" smtClean="0"/>
              <a:t>Algoritme</a:t>
            </a:r>
            <a:r>
              <a:rPr lang="en-US" dirty="0" smtClean="0"/>
              <a:t> – Graphs”,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 2001</a:t>
            </a:r>
          </a:p>
          <a:p>
            <a:r>
              <a:rPr lang="en-US" dirty="0" smtClean="0"/>
              <a:t>Lectures </a:t>
            </a:r>
            <a:r>
              <a:rPr lang="en-US" dirty="0" smtClean="0"/>
              <a:t>CS </a:t>
            </a:r>
            <a:r>
              <a:rPr lang="en-US" dirty="0"/>
              <a:t>332: </a:t>
            </a:r>
            <a:r>
              <a:rPr lang="en-US" dirty="0" smtClean="0"/>
              <a:t>Algorithms, “</a:t>
            </a:r>
            <a:r>
              <a:rPr lang="en-US" dirty="0"/>
              <a:t>Graph Algorithms </a:t>
            </a:r>
            <a:r>
              <a:rPr lang="en-US" dirty="0" smtClean="0"/>
              <a:t>“</a:t>
            </a:r>
          </a:p>
          <a:p>
            <a:r>
              <a:rPr lang="en-US" dirty="0"/>
              <a:t>Michael T. </a:t>
            </a:r>
            <a:r>
              <a:rPr lang="en-US" dirty="0" smtClean="0"/>
              <a:t>Goodrich, </a:t>
            </a:r>
            <a:r>
              <a:rPr lang="en-US" dirty="0"/>
              <a:t>Roberto </a:t>
            </a:r>
            <a:r>
              <a:rPr lang="en-US" dirty="0" err="1"/>
              <a:t>Tamassia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Michael H. </a:t>
            </a:r>
            <a:r>
              <a:rPr lang="en-US" dirty="0" err="1"/>
              <a:t>Goldwasser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i="1" dirty="0" smtClean="0"/>
              <a:t>Data </a:t>
            </a:r>
            <a:r>
              <a:rPr lang="en-US" i="1" dirty="0"/>
              <a:t>Structures </a:t>
            </a:r>
            <a:r>
              <a:rPr lang="en-US" i="1" dirty="0" smtClean="0"/>
              <a:t>and Algorithms </a:t>
            </a:r>
            <a:r>
              <a:rPr lang="en-US" i="1" dirty="0"/>
              <a:t>in Java</a:t>
            </a:r>
            <a:r>
              <a:rPr lang="en-US" i="1" dirty="0" smtClean="0"/>
              <a:t>™,</a:t>
            </a:r>
            <a:r>
              <a:rPr lang="en-US" dirty="0" smtClean="0"/>
              <a:t> John </a:t>
            </a:r>
            <a:r>
              <a:rPr lang="en-US" dirty="0" err="1" smtClean="0"/>
              <a:t>Wiley&amp;Sons</a:t>
            </a:r>
            <a:r>
              <a:rPr lang="en-US" dirty="0" smtClean="0"/>
              <a:t>, 2014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71259" y="990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7333" y="2251880"/>
            <a:ext cx="11260667" cy="4072719"/>
          </a:xfrm>
        </p:spPr>
        <p:txBody>
          <a:bodyPr/>
          <a:lstStyle/>
          <a:p>
            <a:r>
              <a:rPr lang="en-US" sz="2400" dirty="0" smtClean="0"/>
              <a:t>Simple path:  passes through vertex only once</a:t>
            </a:r>
          </a:p>
          <a:p>
            <a:r>
              <a:rPr lang="en-US" sz="2400" dirty="0" smtClean="0"/>
              <a:t>Cycle: a path that begins and ends at same vertex</a:t>
            </a:r>
          </a:p>
          <a:p>
            <a:r>
              <a:rPr lang="en-US" sz="2400" dirty="0" smtClean="0"/>
              <a:t>Simple cycle: cycle that does not pass through other vertices more than once</a:t>
            </a:r>
          </a:p>
          <a:p>
            <a:r>
              <a:rPr lang="en-US" sz="2400" dirty="0" smtClean="0"/>
              <a:t>Connected graph: each pair of distinct vertices has a path between them</a:t>
            </a:r>
          </a:p>
          <a:p>
            <a:r>
              <a:rPr lang="en-US" sz="2400" dirty="0"/>
              <a:t>Undirected graphs: edges do not indicate a direction</a:t>
            </a:r>
          </a:p>
          <a:p>
            <a:r>
              <a:rPr lang="en-US" sz="2400" dirty="0"/>
              <a:t>Directed graph, or digraph: each edge has a direction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2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378" y="945109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>
                <a:cs typeface="Times New Roman" pitchFamily="18" charset="0"/>
              </a:rPr>
              <a:t>Graph terminology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4" y="1837897"/>
            <a:ext cx="8925636" cy="4303594"/>
          </a:xfrm>
        </p:spPr>
        <p:txBody>
          <a:bodyPr>
            <a:normAutofit/>
          </a:bodyPr>
          <a:lstStyle/>
          <a:p>
            <a:r>
              <a:rPr lang="en-US" sz="2400" u="sng" dirty="0">
                <a:cs typeface="Times New Roman" pitchFamily="18" charset="0"/>
              </a:rPr>
              <a:t>Adjacent nodes</a:t>
            </a:r>
            <a:r>
              <a:rPr lang="en-US" sz="2400" dirty="0">
                <a:cs typeface="Times New Roman" pitchFamily="18" charset="0"/>
              </a:rPr>
              <a:t>: two nodes are adjacent if they are connected by an edge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u="sng" dirty="0">
              <a:cs typeface="Times New Roman" pitchFamily="18" charset="0"/>
            </a:endParaRPr>
          </a:p>
          <a:p>
            <a:endParaRPr lang="en-US" sz="2400" u="sng" dirty="0">
              <a:cs typeface="Times New Roman" pitchFamily="18" charset="0"/>
            </a:endParaRPr>
          </a:p>
          <a:p>
            <a:r>
              <a:rPr lang="en-US" sz="2400" u="sng" dirty="0">
                <a:cs typeface="Times New Roman" pitchFamily="18" charset="0"/>
              </a:rPr>
              <a:t>Path</a:t>
            </a:r>
            <a:r>
              <a:rPr lang="en-US" sz="2400" dirty="0">
                <a:cs typeface="Times New Roman" pitchFamily="18" charset="0"/>
              </a:rPr>
              <a:t>: a sequence of vertices that connect two nodes in a graph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u="sng" dirty="0">
                <a:cs typeface="Times New Roman" pitchFamily="18" charset="0"/>
              </a:rPr>
              <a:t>Complete graph</a:t>
            </a:r>
            <a:r>
              <a:rPr lang="en-US" sz="2400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3722426" y="2652345"/>
            <a:ext cx="2286000" cy="8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86265" y="2652345"/>
            <a:ext cx="20395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5 is adjacent to 7</a:t>
            </a:r>
          </a:p>
          <a:p>
            <a:r>
              <a:rPr lang="en-US" dirty="0"/>
              <a:t>7 is adjacent from 5</a:t>
            </a:r>
          </a:p>
        </p:txBody>
      </p:sp>
    </p:spTree>
    <p:extLst>
      <p:ext uri="{BB962C8B-B14F-4D97-AF65-F5344CB8AC3E}">
        <p14:creationId xmlns:p14="http://schemas.microsoft.com/office/powerpoint/2010/main" val="14728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28299" y="1086134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28299" y="2060812"/>
            <a:ext cx="9249201" cy="4263788"/>
          </a:xfrm>
        </p:spPr>
        <p:txBody>
          <a:bodyPr/>
          <a:lstStyle/>
          <a:p>
            <a:r>
              <a:rPr lang="en-US" sz="2600" b="1" dirty="0"/>
              <a:t>degree (of a vertex): # of adjacent vertices</a:t>
            </a:r>
          </a:p>
          <a:p>
            <a:r>
              <a:rPr lang="en-US" sz="2600" dirty="0"/>
              <a:t>for directed graph</a:t>
            </a:r>
          </a:p>
          <a:p>
            <a:pPr lvl="1"/>
            <a:r>
              <a:rPr lang="en-US" sz="2400" dirty="0"/>
              <a:t>in-degree</a:t>
            </a:r>
          </a:p>
          <a:p>
            <a:pPr lvl="1"/>
            <a:r>
              <a:rPr lang="en-US" sz="2400" dirty="0"/>
              <a:t>out-degree</a:t>
            </a:r>
          </a:p>
          <a:p>
            <a:r>
              <a:rPr lang="en-US" sz="2600" b="1" dirty="0"/>
              <a:t>weighted graph</a:t>
            </a:r>
          </a:p>
          <a:p>
            <a:pPr lvl="1"/>
            <a:r>
              <a:rPr lang="en-US" sz="2400" dirty="0"/>
              <a:t>each edge have </a:t>
            </a:r>
          </a:p>
          <a:p>
            <a:pPr marL="411480" lvl="1" indent="0">
              <a:buNone/>
            </a:pPr>
            <a:r>
              <a:rPr lang="en-US" sz="2400" dirty="0"/>
              <a:t>weighted/cost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819400"/>
            <a:ext cx="4657725" cy="26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16" y="2286000"/>
            <a:ext cx="722449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Trees are special cases of graphs!!</a:t>
            </a:r>
            <a:r>
              <a:rPr 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3124200" y="2819401"/>
            <a:ext cx="58674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charset="-128"/>
              </a:rPr>
              <a:t>Trees vs graphs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1419</Words>
  <Application>Microsoft Office PowerPoint</Application>
  <PresentationFormat>Widescreen</PresentationFormat>
  <Paragraphs>384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Mincho</vt:lpstr>
      <vt:lpstr>Arial</vt:lpstr>
      <vt:lpstr>Calibri</vt:lpstr>
      <vt:lpstr>Courier New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Equation</vt:lpstr>
      <vt:lpstr>Implementasi Struktur Data  graph</vt:lpstr>
      <vt:lpstr>Graph?</vt:lpstr>
      <vt:lpstr>Definisi Graf</vt:lpstr>
      <vt:lpstr>Terminology</vt:lpstr>
      <vt:lpstr>Terminology</vt:lpstr>
      <vt:lpstr>Graph terminology</vt:lpstr>
      <vt:lpstr>Terminology</vt:lpstr>
      <vt:lpstr>Weighted graph</vt:lpstr>
      <vt:lpstr>Trees vs graphs</vt:lpstr>
      <vt:lpstr>Representasi Graph</vt:lpstr>
      <vt:lpstr>Matriks Ketetanggaan</vt:lpstr>
      <vt:lpstr>PowerPoint Presentation</vt:lpstr>
      <vt:lpstr>PowerPoint Presentation</vt:lpstr>
      <vt:lpstr>PowerPoint Presentation</vt:lpstr>
      <vt:lpstr>Matriks Bersisian (incidency matrix)</vt:lpstr>
      <vt:lpstr>List ketetanggaan </vt:lpstr>
      <vt:lpstr>PowerPoint Presentation</vt:lpstr>
      <vt:lpstr>Traversal (penelusuran)</vt:lpstr>
      <vt:lpstr>Depth-First Search</vt:lpstr>
      <vt:lpstr>Depth-First Search</vt:lpstr>
      <vt:lpstr>Depth-First Search</vt:lpstr>
      <vt:lpstr>PowerPoint Presentation</vt:lpstr>
      <vt:lpstr>PowerPoint Presentation</vt:lpstr>
      <vt:lpstr>Breadth-First Search</vt:lpstr>
      <vt:lpstr>PowerPoint Presentation</vt:lpstr>
      <vt:lpstr>Breadth-First Search</vt:lpstr>
      <vt:lpstr>Breadth-First Search</vt:lpstr>
      <vt:lpstr>Breadth-First Search: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Shortest path</vt:lpstr>
      <vt:lpstr>Length of weighted graph</vt:lpstr>
      <vt:lpstr>Dijkstra algorithm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178</cp:revision>
  <dcterms:created xsi:type="dcterms:W3CDTF">2016-12-28T02:49:21Z</dcterms:created>
  <dcterms:modified xsi:type="dcterms:W3CDTF">2017-03-19T16:40:03Z</dcterms:modified>
</cp:coreProperties>
</file>