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32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05" r:id="rId14"/>
    <p:sldId id="323" r:id="rId15"/>
    <p:sldId id="324" r:id="rId16"/>
    <p:sldId id="306" r:id="rId17"/>
    <p:sldId id="307" r:id="rId18"/>
    <p:sldId id="308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02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D93DF-25B1-416F-9A8D-7E8E3C31ADB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7749-C63F-4BF4-AB71-29DBF4A8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  <p:sldLayoutId id="2147484129" r:id="rId12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topological sort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shortest path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8305800" cy="651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2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1"/>
            <a:ext cx="8001000" cy="625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5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1"/>
            <a:ext cx="8534400" cy="620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00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Shortest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548640"/>
            <a:ext cx="8698230" cy="822960"/>
          </a:xfrm>
        </p:spPr>
        <p:txBody>
          <a:bodyPr vert="horz" lIns="0" tIns="0" rIns="0" bIns="0" rtlCol="0" anchor="t">
            <a:normAutofit fontScale="90000"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844040" y="1600200"/>
            <a:ext cx="8698230" cy="477774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b="1" u="sng" dirty="0" smtClean="0">
                <a:solidFill>
                  <a:srgbClr val="444444"/>
                </a:solidFill>
                <a:latin typeface="Arial" pitchFamily="34" charset="0"/>
              </a:rPr>
              <a:t>Single-Source Shortest Path Problem</a:t>
            </a:r>
            <a:r>
              <a:rPr lang="en-US" b="1" dirty="0" smtClean="0">
                <a:solidFill>
                  <a:srgbClr val="444444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Arial" pitchFamily="34" charset="0"/>
              </a:rPr>
              <a:t>- The problem of finding shortest paths from a source vertex </a:t>
            </a:r>
            <a:r>
              <a:rPr lang="en-US" i="1" dirty="0" smtClean="0">
                <a:solidFill>
                  <a:srgbClr val="444444"/>
                </a:solidFill>
                <a:latin typeface="Arial" pitchFamily="34" charset="0"/>
              </a:rPr>
              <a:t>v</a:t>
            </a:r>
            <a:r>
              <a:rPr lang="en-US" dirty="0" smtClean="0">
                <a:solidFill>
                  <a:srgbClr val="444444"/>
                </a:solidFill>
                <a:latin typeface="Arial" pitchFamily="34" charset="0"/>
              </a:rPr>
              <a:t> to all other vertices in the graph.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22" y="3086101"/>
            <a:ext cx="3807618" cy="25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 b="1">
                <a:solidFill>
                  <a:srgbClr val="3B62AF"/>
                </a:solidFill>
                <a:latin typeface="Arial" charset="0"/>
              </a:rPr>
              <a:t>Dijkstra's algorithm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744029" y="1171576"/>
            <a:ext cx="8398193" cy="493918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b="1" u="sng" smtClean="0">
                <a:solidFill>
                  <a:srgbClr val="444444"/>
                </a:solidFill>
                <a:latin typeface="Arial" pitchFamily="34" charset="0"/>
              </a:rPr>
              <a:t>Dijkstra's algorithm</a:t>
            </a:r>
            <a:r>
              <a:rPr lang="en-US" b="1" smtClean="0">
                <a:solidFill>
                  <a:srgbClr val="444444"/>
                </a:solidFill>
                <a:latin typeface="Arial" pitchFamily="34" charset="0"/>
              </a:rPr>
              <a:t> </a:t>
            </a: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-</a:t>
            </a:r>
            <a:r>
              <a:rPr lang="en-US" b="1" smtClean="0">
                <a:solidFill>
                  <a:srgbClr val="444444"/>
                </a:solidFill>
                <a:latin typeface="Arial" pitchFamily="34" charset="0"/>
              </a:rPr>
              <a:t> </a:t>
            </a: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is a solution to the single-source shortest path problem in graph theory. 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Approach:</a:t>
            </a: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Input:</a:t>
            </a: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 Weighted graph G={E,V} and source vertex </a:t>
            </a:r>
            <a:r>
              <a:rPr lang="en-US" i="1" smtClean="0">
                <a:solidFill>
                  <a:srgbClr val="444444"/>
                </a:solidFill>
                <a:latin typeface="Arial" pitchFamily="34" charset="0"/>
              </a:rPr>
              <a:t>v</a:t>
            </a:r>
            <a:r>
              <a:rPr lang="en-US" smtClean="0">
                <a:latin typeface="Constantia" pitchFamily="18" charset="0"/>
              </a:rPr>
              <a:t>∈</a:t>
            </a: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V, such that all edge weights are nonnegative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 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mtClean="0">
                <a:solidFill>
                  <a:srgbClr val="990000"/>
                </a:solidFill>
                <a:latin typeface="Arial" pitchFamily="34" charset="0"/>
              </a:rPr>
              <a:t>Output:</a:t>
            </a: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 Lengths of shortest paths (or the shortest paths themselves) from a given source vertex</a:t>
            </a:r>
            <a:r>
              <a:rPr lang="en-US" i="1" smtClean="0">
                <a:solidFill>
                  <a:srgbClr val="444444"/>
                </a:solidFill>
                <a:latin typeface="Arial" pitchFamily="34" charset="0"/>
              </a:rPr>
              <a:t> v</a:t>
            </a:r>
            <a:r>
              <a:rPr lang="en-US" smtClean="0">
                <a:latin typeface="Constantia" pitchFamily="18" charset="0"/>
              </a:rPr>
              <a:t>∈</a:t>
            </a:r>
            <a:r>
              <a:rPr lang="en-US" smtClean="0">
                <a:solidFill>
                  <a:srgbClr val="444444"/>
                </a:solidFill>
                <a:latin typeface="Arial" pitchFamily="34" charset="0"/>
              </a:rPr>
              <a:t>V  to all other vertices</a:t>
            </a:r>
            <a:endParaRPr 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b="1" smtClean="0">
              <a:solidFill>
                <a:srgbClr val="444444"/>
              </a:solidFill>
              <a:latin typeface="Arial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b="1" u="sng" smtClean="0">
              <a:solidFill>
                <a:srgbClr val="44444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1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749561"/>
            <a:ext cx="9720262" cy="942761"/>
          </a:xfrm>
        </p:spPr>
        <p:txBody>
          <a:bodyPr>
            <a:normAutofit/>
          </a:bodyPr>
          <a:lstStyle/>
          <a:p>
            <a:r>
              <a:rPr lang="en-GB" sz="4400" dirty="0" smtClean="0"/>
              <a:t>Length of weighted graph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822" y="1794681"/>
            <a:ext cx="9720262" cy="46334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Let </a:t>
            </a:r>
            <a:r>
              <a:rPr lang="en-US" i="1" dirty="0"/>
              <a:t>G </a:t>
            </a:r>
            <a:r>
              <a:rPr lang="en-US" dirty="0"/>
              <a:t>be a weighted graph. The </a:t>
            </a:r>
            <a:r>
              <a:rPr lang="en-US" b="1" i="1" dirty="0"/>
              <a:t>length </a:t>
            </a:r>
            <a:r>
              <a:rPr lang="en-US" dirty="0"/>
              <a:t>(or weight) of a path is the sum of </a:t>
            </a:r>
            <a:r>
              <a:rPr lang="en-US" dirty="0" smtClean="0"/>
              <a:t>the weights </a:t>
            </a:r>
            <a:r>
              <a:rPr lang="en-US" dirty="0"/>
              <a:t>of the edges of </a:t>
            </a:r>
            <a:r>
              <a:rPr lang="en-US" i="1" dirty="0"/>
              <a:t>P</a:t>
            </a:r>
            <a:r>
              <a:rPr lang="en-US" dirty="0"/>
              <a:t>. That is, if </a:t>
            </a:r>
            <a:r>
              <a:rPr lang="en-US" i="1" dirty="0"/>
              <a:t>P </a:t>
            </a:r>
            <a:r>
              <a:rPr lang="en-US" dirty="0"/>
              <a:t>= ((</a:t>
            </a:r>
            <a:r>
              <a:rPr lang="en-US" i="1" dirty="0"/>
              <a:t>v</a:t>
            </a:r>
            <a:r>
              <a:rPr lang="en-US" dirty="0"/>
              <a:t>0,</a:t>
            </a:r>
            <a:r>
              <a:rPr lang="en-US" i="1" dirty="0"/>
              <a:t>v</a:t>
            </a:r>
            <a:r>
              <a:rPr lang="en-US" dirty="0"/>
              <a:t>1), (</a:t>
            </a:r>
            <a:r>
              <a:rPr lang="en-US" i="1" dirty="0"/>
              <a:t>v</a:t>
            </a:r>
            <a:r>
              <a:rPr lang="en-US" dirty="0"/>
              <a:t>1,</a:t>
            </a:r>
            <a:r>
              <a:rPr lang="en-US" i="1" dirty="0"/>
              <a:t>v</a:t>
            </a:r>
            <a:r>
              <a:rPr lang="en-US" dirty="0"/>
              <a:t>2), . . . , (</a:t>
            </a:r>
            <a:r>
              <a:rPr lang="en-US" i="1" dirty="0"/>
              <a:t>vk</a:t>
            </a:r>
            <a:r>
              <a:rPr lang="en-US" dirty="0"/>
              <a:t>−1,</a:t>
            </a:r>
            <a:r>
              <a:rPr lang="en-US" i="1" dirty="0"/>
              <a:t>vk</a:t>
            </a:r>
            <a:r>
              <a:rPr lang="en-US" dirty="0"/>
              <a:t>)), then </a:t>
            </a:r>
            <a:r>
              <a:rPr lang="en-US" dirty="0" smtClean="0"/>
              <a:t>the length </a:t>
            </a:r>
            <a:r>
              <a:rPr lang="en-US" dirty="0"/>
              <a:t>of </a:t>
            </a:r>
            <a:r>
              <a:rPr lang="en-US" i="1" dirty="0"/>
              <a:t>P</a:t>
            </a:r>
            <a:r>
              <a:rPr lang="en-US" dirty="0"/>
              <a:t>, denoted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</a:t>
            </a:r>
            <a:r>
              <a:rPr lang="en-US" dirty="0" smtClean="0"/>
              <a:t>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 smtClean="0"/>
          </a:p>
          <a:p>
            <a:r>
              <a:rPr lang="en-US" dirty="0"/>
              <a:t>The </a:t>
            </a:r>
            <a:r>
              <a:rPr lang="en-US" b="1" i="1" dirty="0"/>
              <a:t>distance </a:t>
            </a:r>
            <a:r>
              <a:rPr lang="en-US" dirty="0"/>
              <a:t>from a vertex </a:t>
            </a:r>
            <a:r>
              <a:rPr lang="en-US" i="1" dirty="0"/>
              <a:t>u </a:t>
            </a:r>
            <a:r>
              <a:rPr lang="en-US" dirty="0"/>
              <a:t>to a vertex </a:t>
            </a:r>
            <a:r>
              <a:rPr lang="en-US" i="1" dirty="0"/>
              <a:t>v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, denoted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), is the length of </a:t>
            </a:r>
            <a:r>
              <a:rPr lang="en-US" dirty="0" smtClean="0"/>
              <a:t>a minimum-length </a:t>
            </a:r>
            <a:r>
              <a:rPr lang="en-US" dirty="0"/>
              <a:t>path (also called </a:t>
            </a:r>
            <a:r>
              <a:rPr lang="en-US" b="1" i="1" dirty="0"/>
              <a:t>shortest path</a:t>
            </a:r>
            <a:r>
              <a:rPr lang="en-US" dirty="0"/>
              <a:t>) from </a:t>
            </a:r>
            <a:r>
              <a:rPr lang="en-US" i="1" dirty="0"/>
              <a:t>u </a:t>
            </a:r>
            <a:r>
              <a:rPr lang="en-US" dirty="0"/>
              <a:t>to </a:t>
            </a:r>
            <a:r>
              <a:rPr lang="en-US" i="1" dirty="0"/>
              <a:t>v</a:t>
            </a:r>
            <a:r>
              <a:rPr lang="en-US" dirty="0"/>
              <a:t>, if such a path exists.</a:t>
            </a:r>
          </a:p>
          <a:p>
            <a:r>
              <a:rPr lang="en-US" dirty="0"/>
              <a:t>People often use the convention that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=∞ if there is no path at all </a:t>
            </a:r>
            <a:r>
              <a:rPr lang="en-US" dirty="0" smtClean="0"/>
              <a:t>from </a:t>
            </a:r>
            <a:r>
              <a:rPr lang="pl-PL" i="1" dirty="0" smtClean="0"/>
              <a:t>u </a:t>
            </a:r>
            <a:r>
              <a:rPr lang="pl-PL" dirty="0"/>
              <a:t>to </a:t>
            </a:r>
            <a:r>
              <a:rPr lang="pl-PL" i="1" dirty="0"/>
              <a:t>v </a:t>
            </a:r>
            <a:r>
              <a:rPr lang="pl-PL" dirty="0"/>
              <a:t>in </a:t>
            </a:r>
            <a:r>
              <a:rPr lang="pl-PL" i="1" dirty="0"/>
              <a:t>G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00" y="2855227"/>
            <a:ext cx="2416215" cy="7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Dijkstra</a:t>
            </a:r>
            <a:r>
              <a:rPr lang="en-GB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869744"/>
            <a:ext cx="9720262" cy="4438982"/>
          </a:xfrm>
        </p:spPr>
        <p:txBody>
          <a:bodyPr/>
          <a:lstStyle/>
          <a:p>
            <a:r>
              <a:rPr lang="en-US" sz="2400" dirty="0" err="1" smtClean="0"/>
              <a:t>Dijkstra</a:t>
            </a:r>
            <a:r>
              <a:rPr lang="en-US" sz="2400" dirty="0" smtClean="0"/>
              <a:t> Algorithm: greedy-method </a:t>
            </a:r>
            <a:r>
              <a:rPr lang="en-US" sz="2400" dirty="0"/>
              <a:t>pattern </a:t>
            </a:r>
            <a:r>
              <a:rPr lang="en-US" sz="2400" dirty="0" smtClean="0"/>
              <a:t>for single-source shortest path problem.</a:t>
            </a:r>
          </a:p>
          <a:p>
            <a:pPr lvl="1"/>
            <a:r>
              <a:rPr lang="en-US" sz="2400" dirty="0" smtClean="0"/>
              <a:t>Perform </a:t>
            </a:r>
            <a:r>
              <a:rPr lang="en-US" sz="2400" dirty="0"/>
              <a:t>a “weighted” breadth-first search starting at the </a:t>
            </a:r>
            <a:r>
              <a:rPr lang="en-US" sz="2400" dirty="0" smtClean="0"/>
              <a:t>source vertex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particular, we can use the greedy method to develop an algorithm </a:t>
            </a:r>
            <a:r>
              <a:rPr lang="en-US" sz="2400" dirty="0" smtClean="0"/>
              <a:t>that iteratively </a:t>
            </a:r>
            <a:r>
              <a:rPr lang="en-US" sz="2400" dirty="0"/>
              <a:t>grows a “cloud” of vertices out of </a:t>
            </a:r>
            <a:r>
              <a:rPr lang="en-US" sz="2400" i="1" dirty="0"/>
              <a:t>s</a:t>
            </a:r>
            <a:r>
              <a:rPr lang="en-US" sz="2400" dirty="0"/>
              <a:t>, with the vertices entering the </a:t>
            </a:r>
            <a:r>
              <a:rPr lang="en-US" sz="2400" dirty="0" smtClean="0"/>
              <a:t>cloud in </a:t>
            </a:r>
            <a:r>
              <a:rPr lang="en-US" sz="2400" dirty="0"/>
              <a:t>order of their distances from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Thus</a:t>
            </a:r>
            <a:r>
              <a:rPr lang="en-US" sz="2400" dirty="0"/>
              <a:t>, in each iteration, the next vertex </a:t>
            </a:r>
            <a:r>
              <a:rPr lang="en-US" sz="2400" dirty="0" smtClean="0"/>
              <a:t>chosen is </a:t>
            </a:r>
            <a:r>
              <a:rPr lang="en-US" sz="2400" dirty="0"/>
              <a:t>the vertex outside the cloud that is closest to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algorithm terminates </a:t>
            </a:r>
            <a:r>
              <a:rPr lang="en-US" sz="2400" dirty="0" smtClean="0"/>
              <a:t>when no </a:t>
            </a:r>
            <a:r>
              <a:rPr lang="en-US" sz="2400" dirty="0"/>
              <a:t>more vertices are outside the cloud (or when those outside the cloud are </a:t>
            </a:r>
            <a:r>
              <a:rPr lang="en-US" sz="2400" dirty="0" smtClean="0"/>
              <a:t>not connected </a:t>
            </a:r>
            <a:r>
              <a:rPr lang="en-US" sz="2400" dirty="0"/>
              <a:t>to those within the </a:t>
            </a:r>
            <a:r>
              <a:rPr lang="en-US" sz="2400" dirty="0" smtClean="0"/>
              <a:t>cloud)</a:t>
            </a:r>
          </a:p>
          <a:p>
            <a:pPr lvl="1"/>
            <a:r>
              <a:rPr lang="en-US" sz="2400" dirty="0" smtClean="0"/>
              <a:t>At </a:t>
            </a:r>
            <a:r>
              <a:rPr lang="en-US" sz="2400" dirty="0"/>
              <a:t>which point we have a shortest path </a:t>
            </a:r>
            <a:r>
              <a:rPr lang="en-US" sz="2400" dirty="0" smtClean="0"/>
              <a:t>from </a:t>
            </a:r>
            <a:r>
              <a:rPr lang="en-US" sz="2400" i="1" dirty="0" smtClean="0"/>
              <a:t>s </a:t>
            </a:r>
            <a:r>
              <a:rPr lang="en-US" sz="2400" dirty="0"/>
              <a:t>to every vertex of </a:t>
            </a:r>
            <a:r>
              <a:rPr lang="en-US" sz="2400" i="1" dirty="0"/>
              <a:t>G </a:t>
            </a:r>
            <a:r>
              <a:rPr lang="en-US" sz="2400" dirty="0"/>
              <a:t>that is reachable from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689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003649"/>
              </p:ext>
            </p:extLst>
          </p:nvPr>
        </p:nvGraphicFramePr>
        <p:xfrm>
          <a:off x="1365132" y="1583046"/>
          <a:ext cx="9720262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Algorithm </a:t>
                      </a:r>
                      <a:r>
                        <a:rPr lang="en-US" dirty="0" err="1" smtClean="0"/>
                        <a:t>ShortestPath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, 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i="1" dirty="0" smtClean="0"/>
                        <a:t>	Input: </a:t>
                      </a:r>
                      <a:r>
                        <a:rPr lang="en-US" dirty="0" smtClean="0"/>
                        <a:t>A directed or undirected graph </a:t>
                      </a:r>
                      <a:r>
                        <a:rPr lang="en-US" i="1" dirty="0" smtClean="0"/>
                        <a:t>G </a:t>
                      </a:r>
                      <a:r>
                        <a:rPr lang="en-US" dirty="0" smtClean="0"/>
                        <a:t>with nonnegative edge weights, and a distinguished vertex </a:t>
                      </a:r>
                      <a:r>
                        <a:rPr lang="en-US" i="1" dirty="0" smtClean="0"/>
                        <a:t>s </a:t>
                      </a:r>
                      <a:r>
                        <a:rPr lang="en-US" dirty="0" smtClean="0"/>
                        <a:t>of 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i="1" dirty="0" smtClean="0"/>
                        <a:t>	Output: </a:t>
                      </a:r>
                      <a:r>
                        <a:rPr lang="en-US" dirty="0" smtClean="0"/>
                        <a:t>The length of a shortest path from </a:t>
                      </a:r>
                      <a:r>
                        <a:rPr lang="en-US" i="1" dirty="0" smtClean="0"/>
                        <a:t>s </a:t>
                      </a:r>
                      <a:r>
                        <a:rPr lang="en-US" dirty="0" smtClean="0"/>
                        <a:t>to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for each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of </a:t>
                      </a:r>
                      <a:r>
                        <a:rPr lang="en-US" i="1" dirty="0" smtClean="0"/>
                        <a:t>G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Initialize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] = 0 and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= ∞for each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6= </a:t>
                      </a:r>
                      <a:r>
                        <a:rPr lang="en-US" i="1" dirty="0" smtClean="0"/>
                        <a:t>s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Let a priority queue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contain all the vertices of </a:t>
                      </a:r>
                      <a:r>
                        <a:rPr lang="en-US" i="1" dirty="0" smtClean="0"/>
                        <a:t>G </a:t>
                      </a:r>
                      <a:r>
                        <a:rPr lang="en-US" dirty="0" smtClean="0"/>
                        <a:t>using the </a:t>
                      </a:r>
                      <a:r>
                        <a:rPr lang="en-US" i="1" dirty="0" smtClean="0"/>
                        <a:t>D </a:t>
                      </a:r>
                      <a:r>
                        <a:rPr lang="en-US" dirty="0" smtClean="0"/>
                        <a:t>labels as keys.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while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is not empty </a:t>
                      </a:r>
                      <a:r>
                        <a:rPr lang="en-US" b="1" dirty="0" smtClean="0"/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{pull a new vertex </a:t>
                      </a:r>
                      <a:r>
                        <a:rPr lang="en-US" i="1" dirty="0" smtClean="0"/>
                        <a:t>u </a:t>
                      </a:r>
                      <a:r>
                        <a:rPr lang="en-US" dirty="0" smtClean="0"/>
                        <a:t>into the cloud}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i="1" dirty="0" smtClean="0"/>
                        <a:t>		u </a:t>
                      </a:r>
                      <a:r>
                        <a:rPr lang="en-US" dirty="0" smtClean="0"/>
                        <a:t>= value returned by </a:t>
                      </a:r>
                      <a:r>
                        <a:rPr lang="en-US" i="1" dirty="0" err="1" smtClean="0"/>
                        <a:t>Q</a:t>
                      </a:r>
                      <a:r>
                        <a:rPr lang="en-US" dirty="0" err="1" smtClean="0"/>
                        <a:t>.removeMin</a:t>
                      </a:r>
                      <a:r>
                        <a:rPr lang="en-US" dirty="0" smtClean="0"/>
                        <a:t>( 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for </a:t>
                      </a:r>
                      <a:r>
                        <a:rPr lang="en-US" dirty="0" smtClean="0"/>
                        <a:t>each edge 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 such that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is in </a:t>
                      </a:r>
                      <a:r>
                        <a:rPr lang="en-US" i="1" dirty="0" smtClean="0"/>
                        <a:t>Q </a:t>
                      </a:r>
                      <a:r>
                        <a:rPr lang="en-US" b="1" dirty="0" smtClean="0"/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{perform the </a:t>
                      </a:r>
                      <a:r>
                        <a:rPr lang="en-US" b="1" i="1" dirty="0" smtClean="0"/>
                        <a:t>relaxation </a:t>
                      </a:r>
                      <a:r>
                        <a:rPr lang="en-US" dirty="0" smtClean="0"/>
                        <a:t>procedure on edge 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b="1" dirty="0" smtClean="0"/>
                        <a:t>	</a:t>
                      </a:r>
                      <a:r>
                        <a:rPr lang="pl-PL" b="1" dirty="0" smtClean="0"/>
                        <a:t>if </a:t>
                      </a:r>
                      <a:r>
                        <a:rPr lang="pl-PL" i="1" dirty="0" smtClean="0"/>
                        <a:t>D</a:t>
                      </a:r>
                      <a:r>
                        <a:rPr lang="pl-PL" dirty="0" smtClean="0"/>
                        <a:t>[</a:t>
                      </a:r>
                      <a:r>
                        <a:rPr lang="pl-PL" i="1" dirty="0" smtClean="0"/>
                        <a:t>u</a:t>
                      </a:r>
                      <a:r>
                        <a:rPr lang="pl-PL" dirty="0" smtClean="0"/>
                        <a:t>]+</a:t>
                      </a:r>
                      <a:r>
                        <a:rPr lang="pl-PL" i="1" dirty="0" smtClean="0"/>
                        <a:t>w</a:t>
                      </a:r>
                      <a:r>
                        <a:rPr lang="pl-PL" dirty="0" smtClean="0"/>
                        <a:t>(</a:t>
                      </a:r>
                      <a:r>
                        <a:rPr lang="pl-PL" i="1" dirty="0" smtClean="0"/>
                        <a:t>u</a:t>
                      </a:r>
                      <a:r>
                        <a:rPr lang="pl-PL" dirty="0" smtClean="0"/>
                        <a:t>,</a:t>
                      </a:r>
                      <a:r>
                        <a:rPr lang="pl-PL" i="1" dirty="0" smtClean="0"/>
                        <a:t>v</a:t>
                      </a:r>
                      <a:r>
                        <a:rPr lang="pl-PL" dirty="0" smtClean="0"/>
                        <a:t>) &lt; </a:t>
                      </a:r>
                      <a:r>
                        <a:rPr lang="pl-PL" i="1" dirty="0" smtClean="0"/>
                        <a:t>D</a:t>
                      </a:r>
                      <a:r>
                        <a:rPr lang="pl-PL" dirty="0" smtClean="0"/>
                        <a:t>[</a:t>
                      </a:r>
                      <a:r>
                        <a:rPr lang="pl-PL" i="1" dirty="0" smtClean="0"/>
                        <a:t>v</a:t>
                      </a:r>
                      <a:r>
                        <a:rPr lang="pl-PL" dirty="0" smtClean="0"/>
                        <a:t>] </a:t>
                      </a:r>
                      <a:r>
                        <a:rPr lang="pl-PL" b="1" dirty="0" smtClean="0"/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i="1" dirty="0" smtClean="0"/>
                        <a:t>		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=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u</a:t>
                      </a:r>
                      <a:r>
                        <a:rPr lang="en-US" dirty="0" smtClean="0"/>
                        <a:t>]+</a:t>
                      </a:r>
                      <a:r>
                        <a:rPr lang="en-US" i="1" dirty="0" smtClean="0"/>
                        <a:t>w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u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v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		Change the key of vertex </a:t>
                      </a:r>
                      <a:r>
                        <a:rPr lang="en-US" i="1" dirty="0" smtClean="0"/>
                        <a:t>v </a:t>
                      </a:r>
                      <a:r>
                        <a:rPr lang="en-US" dirty="0" smtClean="0"/>
                        <a:t>in </a:t>
                      </a:r>
                      <a:r>
                        <a:rPr lang="en-US" i="1" dirty="0" smtClean="0"/>
                        <a:t>Q </a:t>
                      </a:r>
                      <a:r>
                        <a:rPr lang="en-US" dirty="0" smtClean="0"/>
                        <a:t>to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	return </a:t>
                      </a:r>
                      <a:r>
                        <a:rPr lang="en-US" dirty="0" smtClean="0"/>
                        <a:t>the label </a:t>
                      </a:r>
                      <a:r>
                        <a:rPr lang="en-US" i="1" dirty="0" smtClean="0"/>
                        <a:t>D</a:t>
                      </a:r>
                      <a:r>
                        <a:rPr lang="en-US" dirty="0" smtClean="0"/>
                        <a:t>[</a:t>
                      </a:r>
                      <a:r>
                        <a:rPr lang="en-US" i="1" dirty="0" smtClean="0"/>
                        <a:t>v</a:t>
                      </a:r>
                      <a:r>
                        <a:rPr lang="en-US" dirty="0" smtClean="0"/>
                        <a:t>] of each vertex </a:t>
                      </a:r>
                      <a:r>
                        <a:rPr lang="en-US" i="1" dirty="0" smtClean="0"/>
                        <a:t>v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1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2990"/>
            <a:ext cx="8229600" cy="46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7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topological sort </a:t>
            </a:r>
            <a:r>
              <a:rPr lang="en-US" dirty="0" smtClean="0"/>
              <a:t>of a dag (directed acyclic graph) </a:t>
            </a:r>
            <a:r>
              <a:rPr lang="en-US" i="1" dirty="0" smtClean="0"/>
              <a:t>G </a:t>
            </a:r>
            <a:r>
              <a:rPr lang="en-US" dirty="0" smtClean="0"/>
              <a:t>= </a:t>
            </a:r>
            <a:r>
              <a:rPr lang="en-US" i="1" dirty="0" smtClean="0"/>
              <a:t>(V, E) </a:t>
            </a:r>
            <a:r>
              <a:rPr lang="en-US" dirty="0" smtClean="0"/>
              <a:t>is a linear ordering of all its vertices such that if </a:t>
            </a:r>
            <a:r>
              <a:rPr lang="en-US" i="1" dirty="0" smtClean="0"/>
              <a:t>G </a:t>
            </a:r>
            <a:r>
              <a:rPr lang="en-US" dirty="0" smtClean="0"/>
              <a:t>contains an edge </a:t>
            </a:r>
            <a:r>
              <a:rPr lang="en-US" i="1" dirty="0" smtClean="0"/>
              <a:t>(u, v)</a:t>
            </a:r>
            <a:r>
              <a:rPr lang="en-US" dirty="0" smtClean="0"/>
              <a:t>, then </a:t>
            </a:r>
            <a:r>
              <a:rPr lang="en-US" i="1" dirty="0" smtClean="0"/>
              <a:t>u </a:t>
            </a:r>
            <a:r>
              <a:rPr lang="en-US" dirty="0" smtClean="0"/>
              <a:t>appears before </a:t>
            </a:r>
            <a:r>
              <a:rPr lang="en-US" i="1" dirty="0" smtClean="0"/>
              <a:t>v </a:t>
            </a:r>
            <a:r>
              <a:rPr lang="en-US" dirty="0" smtClean="0"/>
              <a:t>in the ordering. </a:t>
            </a:r>
            <a:r>
              <a:rPr lang="en-US" dirty="0" smtClean="0">
                <a:solidFill>
                  <a:srgbClr val="FF0000"/>
                </a:solidFill>
              </a:rPr>
              <a:t>Not acyclic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no linear ordering </a:t>
            </a:r>
            <a:r>
              <a:rPr lang="en-US" dirty="0" smtClean="0"/>
              <a:t>is possible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Because </a:t>
            </a:r>
            <a:r>
              <a:rPr lang="en-US" dirty="0"/>
              <a:t>the graph has no cycles: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200" dirty="0"/>
              <a:t>There exists a vertex </a:t>
            </a:r>
            <a:r>
              <a:rPr lang="en-US" sz="2200" i="1" dirty="0"/>
              <a:t>u</a:t>
            </a:r>
            <a:r>
              <a:rPr lang="en-US" sz="2200" dirty="0"/>
              <a:t> in </a:t>
            </a:r>
            <a:r>
              <a:rPr lang="en-US" sz="2200" i="1" dirty="0"/>
              <a:t>G</a:t>
            </a:r>
            <a:r>
              <a:rPr lang="en-US" sz="2200" dirty="0"/>
              <a:t> such that </a:t>
            </a:r>
            <a:r>
              <a:rPr lang="en-US" sz="2200" i="1" dirty="0"/>
              <a:t>u</a:t>
            </a:r>
            <a:r>
              <a:rPr lang="en-US" sz="2200" dirty="0"/>
              <a:t> has no predecessor.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sz="2200" dirty="0"/>
              <a:t>There exists a vertex </a:t>
            </a:r>
            <a:r>
              <a:rPr lang="en-US" sz="2200" i="1" dirty="0"/>
              <a:t>v</a:t>
            </a:r>
            <a:r>
              <a:rPr lang="en-US" sz="2200" dirty="0"/>
              <a:t> in </a:t>
            </a:r>
            <a:r>
              <a:rPr lang="en-US" sz="2200" i="1" dirty="0"/>
              <a:t>G</a:t>
            </a:r>
            <a:r>
              <a:rPr lang="en-US" sz="2200" dirty="0"/>
              <a:t> such that </a:t>
            </a:r>
            <a:r>
              <a:rPr lang="en-US" sz="2200" i="1" dirty="0"/>
              <a:t>v</a:t>
            </a:r>
            <a:r>
              <a:rPr lang="en-US" sz="2200" dirty="0"/>
              <a:t> has no successor.</a:t>
            </a:r>
          </a:p>
          <a:p>
            <a:r>
              <a:rPr lang="en-US" dirty="0" smtClean="0"/>
              <a:t>Topological sort of a graph can be viewed as an ordering of its vertices along a horizontal line so that all directed edges go from left to right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754381"/>
            <a:ext cx="7912418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26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1" y="908686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41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1" y="960121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54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908686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62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908686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594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9" y="1071564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303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96" y="1071564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632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9" y="1071564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730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90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9" y="1071564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967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Execution of </a:t>
            </a:r>
            <a:r>
              <a:rPr lang="en-US" altLang="zh-CN" sz="2800" dirty="0" err="1">
                <a:ea typeface="宋体" charset="-122"/>
              </a:rPr>
              <a:t>Dijkstra’s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algorithm – Another Representation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30/10/'06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Queue/rmb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6" y="1600200"/>
            <a:ext cx="7535795" cy="490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2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14401"/>
            <a:ext cx="8229600" cy="6842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328953-BCF5-4D98-9FE7-B8D10C5AB439}" type="slidenum">
              <a:rPr lang="en-US">
                <a:solidFill>
                  <a:srgbClr val="FFFFFF"/>
                </a:solidFill>
              </a:rPr>
              <a:pPr eaLnBrk="1" hangingPunct="1"/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8614"/>
            <a:ext cx="7753350" cy="525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275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8229600" cy="8382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229600" cy="4517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Programming</a:t>
            </a:r>
            <a:r>
              <a:rPr lang="en-US" dirty="0" smtClean="0"/>
              <a:t>: Program </a:t>
            </a:r>
            <a:r>
              <a:rPr lang="en-US" dirty="0"/>
              <a:t>Design Including </a:t>
            </a:r>
            <a:r>
              <a:rPr lang="en-US" dirty="0" smtClean="0"/>
              <a:t>Data </a:t>
            </a:r>
            <a:r>
              <a:rPr lang="en-US" dirty="0"/>
              <a:t>Structures,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Edition, </a:t>
            </a:r>
            <a:r>
              <a:rPr lang="en-US" dirty="0" err="1" smtClean="0"/>
              <a:t>Ch</a:t>
            </a:r>
            <a:r>
              <a:rPr lang="en-US" dirty="0" smtClean="0"/>
              <a:t> 21 lecture slide</a:t>
            </a:r>
          </a:p>
          <a:p>
            <a:r>
              <a:rPr lang="en-US" dirty="0" err="1" smtClean="0"/>
              <a:t>Carrano</a:t>
            </a:r>
            <a:r>
              <a:rPr lang="en-US" dirty="0" smtClean="0"/>
              <a:t>, F., M., Lectures Graphs. </a:t>
            </a:r>
            <a:r>
              <a:rPr lang="en-US" i="1" dirty="0" smtClean="0"/>
              <a:t>Data Structures and Abstraction With Java, </a:t>
            </a:r>
            <a:r>
              <a:rPr lang="en-US" dirty="0" smtClean="0"/>
              <a:t>Prentice Hall, 2012</a:t>
            </a:r>
          </a:p>
          <a:p>
            <a:r>
              <a:rPr lang="en-US" dirty="0" err="1"/>
              <a:t>Cormen</a:t>
            </a:r>
            <a:r>
              <a:rPr lang="en-US" dirty="0"/>
              <a:t>, T.H et all, “Introduction to Algorithms”, 2</a:t>
            </a:r>
            <a:r>
              <a:rPr lang="en-US" baseline="30000" dirty="0"/>
              <a:t>nd</a:t>
            </a:r>
            <a:r>
              <a:rPr lang="en-US" dirty="0"/>
              <a:t> edition, </a:t>
            </a:r>
            <a:r>
              <a:rPr lang="en-US" dirty="0" err="1"/>
              <a:t>Mc-Graw</a:t>
            </a:r>
            <a:r>
              <a:rPr lang="en-US" dirty="0"/>
              <a:t> Hill Book, 2001</a:t>
            </a:r>
          </a:p>
          <a:p>
            <a:r>
              <a:rPr lang="en-US" dirty="0" smtClean="0"/>
              <a:t>Lectures </a:t>
            </a:r>
            <a:r>
              <a:rPr lang="id-ID" dirty="0"/>
              <a:t>PI1043</a:t>
            </a:r>
            <a:r>
              <a:rPr lang="en-US" dirty="0"/>
              <a:t> – </a:t>
            </a:r>
            <a:r>
              <a:rPr lang="id-ID" dirty="0"/>
              <a:t>Struktur </a:t>
            </a:r>
            <a:r>
              <a:rPr lang="id-ID" dirty="0" smtClean="0"/>
              <a:t>Data</a:t>
            </a:r>
            <a:r>
              <a:rPr lang="en-US" dirty="0" smtClean="0"/>
              <a:t>, </a:t>
            </a:r>
            <a:r>
              <a:rPr lang="en-US" dirty="0"/>
              <a:t>“Graph Data Structure”.</a:t>
            </a:r>
            <a:endParaRPr lang="en-US" dirty="0" smtClean="0"/>
          </a:p>
          <a:p>
            <a:r>
              <a:rPr lang="en-US" dirty="0" smtClean="0"/>
              <a:t>Denny, “</a:t>
            </a:r>
            <a:r>
              <a:rPr lang="en-US" dirty="0" err="1"/>
              <a:t>Struktur</a:t>
            </a:r>
            <a:r>
              <a:rPr lang="en-US" dirty="0"/>
              <a:t> Data &amp; </a:t>
            </a:r>
            <a:r>
              <a:rPr lang="en-US" dirty="0" err="1" smtClean="0"/>
              <a:t>Algoritme</a:t>
            </a:r>
            <a:r>
              <a:rPr lang="en-US" dirty="0" smtClean="0"/>
              <a:t> – Graphs”,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Indonesia </a:t>
            </a:r>
            <a:r>
              <a:rPr lang="en-US" dirty="0" smtClean="0"/>
              <a:t>2001</a:t>
            </a:r>
          </a:p>
          <a:p>
            <a:r>
              <a:rPr lang="en-US" dirty="0"/>
              <a:t>Michelle Wang, Lecture Slide TAT ’01, “Shortest Path Problems-</a:t>
            </a:r>
            <a:r>
              <a:rPr lang="en-US" dirty="0" err="1"/>
              <a:t>Dijkstra’s</a:t>
            </a:r>
            <a:r>
              <a:rPr lang="en-US" dirty="0"/>
              <a:t> Algorithm”.</a:t>
            </a:r>
          </a:p>
          <a:p>
            <a:r>
              <a:rPr lang="en-US" altLang="zh-CN" dirty="0" smtClean="0">
                <a:ea typeface="宋体" charset="-122"/>
              </a:rPr>
              <a:t>Lecture </a:t>
            </a:r>
            <a:r>
              <a:rPr lang="en-US" altLang="zh-CN" dirty="0">
                <a:ea typeface="宋体" charset="-122"/>
              </a:rPr>
              <a:t>slide, “</a:t>
            </a:r>
            <a:r>
              <a:rPr lang="en-US" altLang="zh-CN" dirty="0" err="1">
                <a:ea typeface="宋体" charset="-122"/>
              </a:rPr>
              <a:t>Dijkstra</a:t>
            </a:r>
            <a:r>
              <a:rPr lang="en-US" altLang="zh-CN" dirty="0">
                <a:ea typeface="宋体" charset="-122"/>
              </a:rPr>
              <a:t> Algorithm:  Finding shortest paths in order”</a:t>
            </a:r>
          </a:p>
          <a:p>
            <a:r>
              <a:rPr lang="en-US" dirty="0" err="1">
                <a:ea typeface="宋体" charset="-122"/>
              </a:rPr>
              <a:t>Endang</a:t>
            </a:r>
            <a:r>
              <a:rPr lang="en-US" dirty="0">
                <a:ea typeface="宋体" charset="-122"/>
              </a:rPr>
              <a:t> </a:t>
            </a:r>
            <a:r>
              <a:rPr lang="en-US" dirty="0" err="1">
                <a:ea typeface="宋体" charset="-122"/>
              </a:rPr>
              <a:t>Purnomo</a:t>
            </a:r>
            <a:r>
              <a:rPr lang="en-US" dirty="0">
                <a:ea typeface="宋体" charset="-122"/>
              </a:rPr>
              <a:t> </a:t>
            </a:r>
            <a:r>
              <a:rPr lang="en-US" dirty="0" err="1">
                <a:ea typeface="宋体" charset="-122"/>
              </a:rPr>
              <a:t>Giri</a:t>
            </a:r>
            <a:r>
              <a:rPr lang="en-US" dirty="0">
                <a:ea typeface="宋体" charset="-122"/>
              </a:rPr>
              <a:t>, “</a:t>
            </a:r>
            <a:r>
              <a:rPr lang="en-US" dirty="0"/>
              <a:t>Graf”, Diploma IPB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59"/>
          <p:cNvSpPr>
            <a:spLocks noChangeArrowheads="1"/>
          </p:cNvSpPr>
          <p:nvPr/>
        </p:nvSpPr>
        <p:spPr bwMode="auto">
          <a:xfrm>
            <a:off x="3519489" y="2251076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3" name="Oval 260"/>
          <p:cNvSpPr>
            <a:spLocks noChangeArrowheads="1"/>
          </p:cNvSpPr>
          <p:nvPr/>
        </p:nvSpPr>
        <p:spPr bwMode="auto">
          <a:xfrm>
            <a:off x="3570289" y="276701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4" name="Oval 261"/>
          <p:cNvSpPr>
            <a:spLocks noChangeArrowheads="1"/>
          </p:cNvSpPr>
          <p:nvPr/>
        </p:nvSpPr>
        <p:spPr bwMode="auto">
          <a:xfrm>
            <a:off x="6002339" y="2724151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5" name="Oval 262"/>
          <p:cNvSpPr>
            <a:spLocks noChangeArrowheads="1"/>
          </p:cNvSpPr>
          <p:nvPr/>
        </p:nvSpPr>
        <p:spPr bwMode="auto">
          <a:xfrm>
            <a:off x="5257800" y="3541714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6" name="Oval 263"/>
          <p:cNvSpPr>
            <a:spLocks noChangeArrowheads="1"/>
          </p:cNvSpPr>
          <p:nvPr/>
        </p:nvSpPr>
        <p:spPr bwMode="auto">
          <a:xfrm>
            <a:off x="6477000" y="3505201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7" name="Oval 264"/>
          <p:cNvSpPr>
            <a:spLocks noChangeArrowheads="1"/>
          </p:cNvSpPr>
          <p:nvPr/>
        </p:nvSpPr>
        <p:spPr bwMode="auto">
          <a:xfrm>
            <a:off x="3713164" y="3886201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8" name="Oval 265"/>
          <p:cNvSpPr>
            <a:spLocks noChangeArrowheads="1"/>
          </p:cNvSpPr>
          <p:nvPr/>
        </p:nvSpPr>
        <p:spPr bwMode="auto">
          <a:xfrm>
            <a:off x="4724400" y="432435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9" name="Oval 266"/>
          <p:cNvSpPr>
            <a:spLocks noChangeArrowheads="1"/>
          </p:cNvSpPr>
          <p:nvPr/>
        </p:nvSpPr>
        <p:spPr bwMode="auto">
          <a:xfrm>
            <a:off x="6907214" y="471963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0" name="Oval 267"/>
          <p:cNvSpPr>
            <a:spLocks noChangeArrowheads="1"/>
          </p:cNvSpPr>
          <p:nvPr/>
        </p:nvSpPr>
        <p:spPr bwMode="auto">
          <a:xfrm>
            <a:off x="3519488" y="4953000"/>
            <a:ext cx="1738312" cy="70643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1" name="Oval 268"/>
          <p:cNvSpPr>
            <a:spLocks noChangeArrowheads="1"/>
          </p:cNvSpPr>
          <p:nvPr/>
        </p:nvSpPr>
        <p:spPr bwMode="auto">
          <a:xfrm>
            <a:off x="5105401" y="571500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2" name="Oval 269"/>
          <p:cNvSpPr>
            <a:spLocks noChangeArrowheads="1"/>
          </p:cNvSpPr>
          <p:nvPr/>
        </p:nvSpPr>
        <p:spPr bwMode="auto">
          <a:xfrm>
            <a:off x="6477001" y="594360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40973" name="AutoShape 270"/>
          <p:cNvCxnSpPr>
            <a:cxnSpLocks noChangeShapeType="1"/>
            <a:stCxn id="40962" idx="5"/>
            <a:endCxn id="40963" idx="0"/>
          </p:cNvCxnSpPr>
          <p:nvPr/>
        </p:nvCxnSpPr>
        <p:spPr bwMode="auto">
          <a:xfrm>
            <a:off x="4313239" y="25431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" name="AutoShape 271"/>
          <p:cNvCxnSpPr>
            <a:cxnSpLocks noChangeShapeType="1"/>
            <a:stCxn id="40963" idx="7"/>
            <a:endCxn id="40964" idx="2"/>
          </p:cNvCxnSpPr>
          <p:nvPr/>
        </p:nvCxnSpPr>
        <p:spPr bwMode="auto">
          <a:xfrm>
            <a:off x="5340350" y="2822576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5" name="AutoShape 272"/>
          <p:cNvCxnSpPr>
            <a:cxnSpLocks noChangeShapeType="1"/>
            <a:stCxn id="40963" idx="4"/>
            <a:endCxn id="40965" idx="1"/>
          </p:cNvCxnSpPr>
          <p:nvPr/>
        </p:nvCxnSpPr>
        <p:spPr bwMode="auto">
          <a:xfrm>
            <a:off x="4606926" y="33004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6" name="AutoShape 273"/>
          <p:cNvCxnSpPr>
            <a:cxnSpLocks noChangeShapeType="1"/>
            <a:stCxn id="40964" idx="5"/>
            <a:endCxn id="40966" idx="0"/>
          </p:cNvCxnSpPr>
          <p:nvPr/>
        </p:nvCxnSpPr>
        <p:spPr bwMode="auto">
          <a:xfrm>
            <a:off x="6611938" y="2951164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7" name="AutoShape 274"/>
          <p:cNvCxnSpPr>
            <a:cxnSpLocks noChangeShapeType="1"/>
            <a:stCxn id="40965" idx="6"/>
            <a:endCxn id="40966" idx="2"/>
          </p:cNvCxnSpPr>
          <p:nvPr/>
        </p:nvCxnSpPr>
        <p:spPr bwMode="auto">
          <a:xfrm>
            <a:off x="5803900" y="36639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AutoShape 275"/>
          <p:cNvCxnSpPr>
            <a:cxnSpLocks noChangeShapeType="1"/>
            <a:stCxn id="40966" idx="4"/>
            <a:endCxn id="40968" idx="7"/>
          </p:cNvCxnSpPr>
          <p:nvPr/>
        </p:nvCxnSpPr>
        <p:spPr bwMode="auto">
          <a:xfrm flipH="1">
            <a:off x="6335714" y="3954464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276"/>
          <p:cNvCxnSpPr>
            <a:cxnSpLocks noChangeShapeType="1"/>
            <a:stCxn id="40966" idx="3"/>
            <a:endCxn id="40967" idx="6"/>
          </p:cNvCxnSpPr>
          <p:nvPr/>
        </p:nvCxnSpPr>
        <p:spPr bwMode="auto">
          <a:xfrm flipH="1">
            <a:off x="4370388" y="38909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0" name="AutoShape 277"/>
          <p:cNvCxnSpPr>
            <a:cxnSpLocks noChangeShapeType="1"/>
            <a:stCxn id="40966" idx="5"/>
            <a:endCxn id="40969" idx="0"/>
          </p:cNvCxnSpPr>
          <p:nvPr/>
        </p:nvCxnSpPr>
        <p:spPr bwMode="auto">
          <a:xfrm>
            <a:off x="7443788" y="3890964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1" name="AutoShape 278"/>
          <p:cNvCxnSpPr>
            <a:cxnSpLocks noChangeShapeType="1"/>
            <a:stCxn id="40969" idx="1"/>
            <a:endCxn id="40968" idx="6"/>
          </p:cNvCxnSpPr>
          <p:nvPr/>
        </p:nvCxnSpPr>
        <p:spPr bwMode="auto">
          <a:xfrm flipH="1" flipV="1">
            <a:off x="6630989" y="45243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2" name="AutoShape 279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4257675" y="424973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AutoShape 280"/>
          <p:cNvCxnSpPr>
            <a:cxnSpLocks noChangeShapeType="1"/>
            <a:stCxn id="40968" idx="4"/>
            <a:endCxn id="40970" idx="7"/>
          </p:cNvCxnSpPr>
          <p:nvPr/>
        </p:nvCxnSpPr>
        <p:spPr bwMode="auto">
          <a:xfrm flipH="1">
            <a:off x="5003801" y="4743450"/>
            <a:ext cx="665163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AutoShape 281"/>
          <p:cNvCxnSpPr>
            <a:cxnSpLocks noChangeShapeType="1"/>
            <a:stCxn id="40970" idx="5"/>
            <a:endCxn id="40971" idx="1"/>
          </p:cNvCxnSpPr>
          <p:nvPr/>
        </p:nvCxnSpPr>
        <p:spPr bwMode="auto">
          <a:xfrm>
            <a:off x="5003801" y="5575300"/>
            <a:ext cx="200025" cy="166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5" name="AutoShape 282"/>
          <p:cNvCxnSpPr>
            <a:cxnSpLocks noChangeShapeType="1"/>
            <a:stCxn id="40971" idx="6"/>
            <a:endCxn id="40972" idx="2"/>
          </p:cNvCxnSpPr>
          <p:nvPr/>
        </p:nvCxnSpPr>
        <p:spPr bwMode="auto">
          <a:xfrm>
            <a:off x="5795964" y="58705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6" name="Rectangle 244"/>
          <p:cNvSpPr>
            <a:spLocks noChangeArrowheads="1"/>
          </p:cNvSpPr>
          <p:nvPr/>
        </p:nvSpPr>
        <p:spPr bwMode="auto">
          <a:xfrm>
            <a:off x="4879975" y="4365626"/>
            <a:ext cx="159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write c.s. program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87" name="Rectangle 239"/>
          <p:cNvSpPr>
            <a:spLocks noChangeArrowheads="1"/>
          </p:cNvSpPr>
          <p:nvPr/>
        </p:nvSpPr>
        <p:spPr bwMode="auto">
          <a:xfrm>
            <a:off x="3886201" y="3962401"/>
            <a:ext cx="373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play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63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Topological Sort</a:t>
            </a:r>
          </a:p>
        </p:txBody>
      </p:sp>
      <p:sp>
        <p:nvSpPr>
          <p:cNvPr id="40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46300" y="1547813"/>
            <a:ext cx="8140700" cy="762000"/>
          </a:xfrm>
        </p:spPr>
        <p:txBody>
          <a:bodyPr/>
          <a:lstStyle/>
          <a:p>
            <a:r>
              <a:rPr lang="en-US" altLang="en-US" smtClean="0"/>
              <a:t>Number vertices, so that (u,v) in E implies u &lt; v</a:t>
            </a:r>
          </a:p>
        </p:txBody>
      </p:sp>
      <p:sp>
        <p:nvSpPr>
          <p:cNvPr id="40990" name="Rectangle 234"/>
          <p:cNvSpPr>
            <a:spLocks noChangeArrowheads="1"/>
          </p:cNvSpPr>
          <p:nvPr/>
        </p:nvSpPr>
        <p:spPr bwMode="auto">
          <a:xfrm>
            <a:off x="3619501" y="2251076"/>
            <a:ext cx="72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wake up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1" name="Rectangle 235"/>
          <p:cNvSpPr>
            <a:spLocks noChangeArrowheads="1"/>
          </p:cNvSpPr>
          <p:nvPr/>
        </p:nvSpPr>
        <p:spPr bwMode="auto">
          <a:xfrm>
            <a:off x="6273800" y="2724151"/>
            <a:ext cx="260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eat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2" name="Rectangle 236"/>
          <p:cNvSpPr>
            <a:spLocks noChangeArrowheads="1"/>
          </p:cNvSpPr>
          <p:nvPr/>
        </p:nvSpPr>
        <p:spPr bwMode="auto">
          <a:xfrm>
            <a:off x="5378450" y="3524251"/>
            <a:ext cx="623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nap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3" name="Rectangle 237"/>
          <p:cNvSpPr>
            <a:spLocks noChangeArrowheads="1"/>
          </p:cNvSpPr>
          <p:nvPr/>
        </p:nvSpPr>
        <p:spPr bwMode="auto">
          <a:xfrm>
            <a:off x="3763964" y="2867026"/>
            <a:ext cx="1690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study computer sci.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4" name="Rectangle 238"/>
          <p:cNvSpPr>
            <a:spLocks noChangeArrowheads="1"/>
          </p:cNvSpPr>
          <p:nvPr/>
        </p:nvSpPr>
        <p:spPr bwMode="auto">
          <a:xfrm>
            <a:off x="6716713" y="3541714"/>
            <a:ext cx="774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more c.s.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5" name="Rectangle 240"/>
          <p:cNvSpPr>
            <a:spLocks noChangeArrowheads="1"/>
          </p:cNvSpPr>
          <p:nvPr/>
        </p:nvSpPr>
        <p:spPr bwMode="auto">
          <a:xfrm>
            <a:off x="7183439" y="4741864"/>
            <a:ext cx="784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work out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6" name="Rectangle 241"/>
          <p:cNvSpPr>
            <a:spLocks noChangeArrowheads="1"/>
          </p:cNvSpPr>
          <p:nvPr/>
        </p:nvSpPr>
        <p:spPr bwMode="auto">
          <a:xfrm>
            <a:off x="3519488" y="5043489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7" name="Rectangle 242"/>
          <p:cNvSpPr>
            <a:spLocks noChangeArrowheads="1"/>
          </p:cNvSpPr>
          <p:nvPr/>
        </p:nvSpPr>
        <p:spPr bwMode="auto">
          <a:xfrm>
            <a:off x="5224463" y="5737226"/>
            <a:ext cx="4344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sleep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8" name="Rectangle 243"/>
          <p:cNvSpPr>
            <a:spLocks noChangeArrowheads="1"/>
          </p:cNvSpPr>
          <p:nvPr/>
        </p:nvSpPr>
        <p:spPr bwMode="auto">
          <a:xfrm>
            <a:off x="6761164" y="6081714"/>
            <a:ext cx="1762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dream about graphs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0999" name="Rectangle 245"/>
          <p:cNvSpPr>
            <a:spLocks noChangeArrowheads="1"/>
          </p:cNvSpPr>
          <p:nvPr/>
        </p:nvSpPr>
        <p:spPr bwMode="auto">
          <a:xfrm>
            <a:off x="5954713" y="2176463"/>
            <a:ext cx="2176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A typical student day</a:t>
            </a:r>
            <a:endParaRPr lang="en-US" altLang="en-US" sz="2000" b="1">
              <a:latin typeface="Times" panose="02020603050405020304" pitchFamily="18" charset="0"/>
            </a:endParaRPr>
          </a:p>
        </p:txBody>
      </p:sp>
      <p:sp>
        <p:nvSpPr>
          <p:cNvPr id="41000" name="Rectangle 246"/>
          <p:cNvSpPr>
            <a:spLocks noChangeArrowheads="1"/>
          </p:cNvSpPr>
          <p:nvPr/>
        </p:nvSpPr>
        <p:spPr bwMode="auto">
          <a:xfrm>
            <a:off x="4449763" y="213360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1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1" name="Rectangle 247"/>
          <p:cNvSpPr>
            <a:spLocks noChangeArrowheads="1"/>
          </p:cNvSpPr>
          <p:nvPr/>
        </p:nvSpPr>
        <p:spPr bwMode="auto">
          <a:xfrm>
            <a:off x="5113338" y="257175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2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2" name="Rectangle 248"/>
          <p:cNvSpPr>
            <a:spLocks noChangeArrowheads="1"/>
          </p:cNvSpPr>
          <p:nvPr/>
        </p:nvSpPr>
        <p:spPr bwMode="auto">
          <a:xfrm>
            <a:off x="6794501" y="2522539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3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3" name="Rectangle 249"/>
          <p:cNvSpPr>
            <a:spLocks noChangeArrowheads="1"/>
          </p:cNvSpPr>
          <p:nvPr/>
        </p:nvSpPr>
        <p:spPr bwMode="auto">
          <a:xfrm>
            <a:off x="5810251" y="3297239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4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4" name="Rectangle 250"/>
          <p:cNvSpPr>
            <a:spLocks noChangeArrowheads="1"/>
          </p:cNvSpPr>
          <p:nvPr/>
        </p:nvSpPr>
        <p:spPr bwMode="auto">
          <a:xfrm>
            <a:off x="7237413" y="3281364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5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5" name="Rectangle 251"/>
          <p:cNvSpPr>
            <a:spLocks noChangeArrowheads="1"/>
          </p:cNvSpPr>
          <p:nvPr/>
        </p:nvSpPr>
        <p:spPr bwMode="auto">
          <a:xfrm>
            <a:off x="7643813" y="444500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6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6" name="Rectangle 252"/>
          <p:cNvSpPr>
            <a:spLocks noChangeArrowheads="1"/>
          </p:cNvSpPr>
          <p:nvPr/>
        </p:nvSpPr>
        <p:spPr bwMode="auto">
          <a:xfrm>
            <a:off x="4238626" y="3709989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7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7" name="Rectangle 253"/>
          <p:cNvSpPr>
            <a:spLocks noChangeArrowheads="1"/>
          </p:cNvSpPr>
          <p:nvPr/>
        </p:nvSpPr>
        <p:spPr bwMode="auto">
          <a:xfrm>
            <a:off x="5907088" y="4114801"/>
            <a:ext cx="113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8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8" name="Rectangle 254"/>
          <p:cNvSpPr>
            <a:spLocks noChangeArrowheads="1"/>
          </p:cNvSpPr>
          <p:nvPr/>
        </p:nvSpPr>
        <p:spPr bwMode="auto">
          <a:xfrm>
            <a:off x="4114801" y="4724401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9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09" name="Rectangle 255"/>
          <p:cNvSpPr>
            <a:spLocks noChangeArrowheads="1"/>
          </p:cNvSpPr>
          <p:nvPr/>
        </p:nvSpPr>
        <p:spPr bwMode="auto">
          <a:xfrm>
            <a:off x="5654676" y="5473701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10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10" name="Rectangle 256"/>
          <p:cNvSpPr>
            <a:spLocks noChangeArrowheads="1"/>
          </p:cNvSpPr>
          <p:nvPr/>
        </p:nvSpPr>
        <p:spPr bwMode="auto">
          <a:xfrm>
            <a:off x="7775575" y="5715001"/>
            <a:ext cx="2162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11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  <p:sp>
        <p:nvSpPr>
          <p:cNvPr id="41011" name="Text Box 257"/>
          <p:cNvSpPr txBox="1">
            <a:spLocks noChangeArrowheads="1"/>
          </p:cNvSpPr>
          <p:nvPr/>
        </p:nvSpPr>
        <p:spPr bwMode="auto">
          <a:xfrm>
            <a:off x="3713164" y="4973639"/>
            <a:ext cx="1570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make cookies for professors</a:t>
            </a:r>
            <a:endParaRPr lang="en-US" altLang="en-US" sz="1600" b="1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/>
              <a:t>Menggunakan</a:t>
            </a:r>
            <a:r>
              <a:rPr lang="en-GB" sz="2400" dirty="0" smtClean="0"/>
              <a:t> DFS</a:t>
            </a:r>
          </a:p>
          <a:p>
            <a:r>
              <a:rPr lang="en-GB" sz="2400" dirty="0" err="1" smtClean="0"/>
              <a:t>Menggunakan</a:t>
            </a:r>
            <a:r>
              <a:rPr lang="en-GB" sz="2400" dirty="0" smtClean="0"/>
              <a:t> BFS</a:t>
            </a:r>
          </a:p>
          <a:p>
            <a:pPr lvl="1"/>
            <a:r>
              <a:rPr lang="en-GB" sz="2400" dirty="0" err="1" smtClean="0"/>
              <a:t>Temukan</a:t>
            </a:r>
            <a:r>
              <a:rPr lang="en-GB" sz="2400" dirty="0" smtClean="0"/>
              <a:t> vertex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InDegree</a:t>
            </a:r>
            <a:r>
              <a:rPr lang="en-GB" sz="2400" dirty="0"/>
              <a:t> = </a:t>
            </a:r>
            <a:r>
              <a:rPr lang="en-GB" sz="2400" dirty="0" smtClean="0"/>
              <a:t>0 </a:t>
            </a:r>
            <a:r>
              <a:rPr lang="en-GB" sz="2400" dirty="0" smtClean="0">
                <a:sym typeface="Wingdings" panose="05000000000000000000" pitchFamily="2" charset="2"/>
              </a:rPr>
              <a:t></a:t>
            </a:r>
            <a:r>
              <a:rPr lang="en-GB" sz="2400" dirty="0" err="1" smtClean="0">
                <a:sym typeface="Wingdings" panose="05000000000000000000" pitchFamily="2" charset="2"/>
              </a:rPr>
              <a:t>tidak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memiliki</a:t>
            </a:r>
            <a:r>
              <a:rPr lang="en-GB" sz="2400" dirty="0" smtClean="0">
                <a:sym typeface="Wingdings" panose="05000000000000000000" pitchFamily="2" charset="2"/>
              </a:rPr>
              <a:t> predecessor</a:t>
            </a:r>
            <a:endParaRPr lang="en-GB" sz="2400" dirty="0"/>
          </a:p>
          <a:p>
            <a:pPr lvl="1"/>
            <a:r>
              <a:rPr lang="en-GB" sz="2400" dirty="0"/>
              <a:t>Print vertex</a:t>
            </a:r>
          </a:p>
          <a:p>
            <a:pPr lvl="1"/>
            <a:r>
              <a:rPr lang="en-GB" sz="2400" dirty="0" err="1"/>
              <a:t>Hapus</a:t>
            </a:r>
            <a:r>
              <a:rPr lang="en-GB" sz="2400" dirty="0"/>
              <a:t> vertex </a:t>
            </a:r>
            <a:r>
              <a:rPr lang="en-GB" sz="2400" dirty="0" err="1"/>
              <a:t>tersebut</a:t>
            </a:r>
            <a:r>
              <a:rPr lang="en-GB" sz="2400" dirty="0"/>
              <a:t> </a:t>
            </a:r>
            <a:r>
              <a:rPr lang="en-GB" sz="2400" dirty="0" err="1"/>
              <a:t>serta</a:t>
            </a:r>
            <a:r>
              <a:rPr lang="en-GB" sz="2400" dirty="0"/>
              <a:t> </a:t>
            </a:r>
            <a:r>
              <a:rPr lang="en-GB" sz="2400" dirty="0" err="1" smtClean="0"/>
              <a:t>edgenya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84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algoritma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7" y="2084388"/>
            <a:ext cx="8833338" cy="422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91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Proses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:</a:t>
            </a:r>
          </a:p>
          <a:p>
            <a:r>
              <a:rPr lang="en-US" sz="2400" dirty="0"/>
              <a:t>Array </a:t>
            </a:r>
            <a:r>
              <a:rPr lang="en-US" sz="2400" dirty="0" err="1"/>
              <a:t>indegree</a:t>
            </a:r>
            <a:r>
              <a:rPr lang="en-US" sz="2400" dirty="0"/>
              <a:t> </a:t>
            </a:r>
            <a:r>
              <a:rPr lang="en-US" sz="2400" dirty="0" err="1"/>
              <a:t>diisi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indegree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vertex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vertex-vertex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indegree</a:t>
            </a:r>
            <a:r>
              <a:rPr lang="en-US" sz="2400" dirty="0"/>
              <a:t> = 0,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queue</a:t>
            </a:r>
          </a:p>
          <a:p>
            <a:r>
              <a:rPr lang="en-US" sz="2400" dirty="0"/>
              <a:t>While queue is not empty, </a:t>
            </a:r>
            <a:r>
              <a:rPr lang="en-US" sz="2400" dirty="0" err="1"/>
              <a:t>sebuah</a:t>
            </a:r>
            <a:r>
              <a:rPr lang="en-US" sz="2400" dirty="0"/>
              <a:t> vertex v </a:t>
            </a:r>
            <a:r>
              <a:rPr lang="en-US" sz="2400" dirty="0" err="1"/>
              <a:t>dihapus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queue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smtClean="0"/>
              <a:t>edge </a:t>
            </a:r>
            <a:r>
              <a:rPr lang="en-US" sz="2400" dirty="0"/>
              <a:t>yang adjacent (</a:t>
            </a:r>
            <a:r>
              <a:rPr lang="en-US" sz="2400" dirty="0" err="1"/>
              <a:t>berisisan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vertex v </a:t>
            </a:r>
            <a:r>
              <a:rPr lang="en-US" sz="2400" dirty="0" err="1"/>
              <a:t>diturunkan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nilainya</a:t>
            </a:r>
            <a:r>
              <a:rPr lang="en-US" sz="2400" dirty="0"/>
              <a:t> (</a:t>
            </a:r>
            <a:r>
              <a:rPr lang="en-US" sz="2400" dirty="0" err="1"/>
              <a:t>Indegree</a:t>
            </a:r>
            <a:r>
              <a:rPr lang="en-US" sz="2400" dirty="0"/>
              <a:t>(w) = </a:t>
            </a:r>
            <a:r>
              <a:rPr lang="en-US" sz="2400" dirty="0" err="1"/>
              <a:t>Indegree</a:t>
            </a:r>
            <a:r>
              <a:rPr lang="en-US" sz="2400" dirty="0"/>
              <a:t> – 1, </a:t>
            </a:r>
            <a:r>
              <a:rPr lang="en-US" sz="2400" dirty="0" err="1"/>
              <a:t>dengan</a:t>
            </a:r>
            <a:r>
              <a:rPr lang="en-US" sz="2400" dirty="0"/>
              <a:t> w </a:t>
            </a:r>
            <a:r>
              <a:rPr lang="en-US" sz="2400" dirty="0" err="1"/>
              <a:t>adalah</a:t>
            </a:r>
            <a:r>
              <a:rPr lang="en-US" sz="2400" dirty="0"/>
              <a:t> vertex yang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vertex 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2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1"/>
            <a:ext cx="8763000" cy="598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1"/>
            <a:ext cx="7924800" cy="622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58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</TotalTime>
  <Words>768</Words>
  <Application>Microsoft Office PowerPoint</Application>
  <PresentationFormat>Widescreen</PresentationFormat>
  <Paragraphs>117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宋体</vt:lpstr>
      <vt:lpstr>Arial</vt:lpstr>
      <vt:lpstr>Calibri</vt:lpstr>
      <vt:lpstr>Constantia</vt:lpstr>
      <vt:lpstr>Times</vt:lpstr>
      <vt:lpstr>Times New Roman</vt:lpstr>
      <vt:lpstr>Tw Cen MT</vt:lpstr>
      <vt:lpstr>Tw Cen MT Condensed</vt:lpstr>
      <vt:lpstr>Wingdings</vt:lpstr>
      <vt:lpstr>Wingdings 3</vt:lpstr>
      <vt:lpstr>Integral</vt:lpstr>
      <vt:lpstr>Implementasi Struktur Data  topological sort shortest path</vt:lpstr>
      <vt:lpstr>Topological Sort</vt:lpstr>
      <vt:lpstr>Topological Sort</vt:lpstr>
      <vt:lpstr>Topological Sort</vt:lpstr>
      <vt:lpstr>algoritma</vt:lpstr>
      <vt:lpstr>algoritma</vt:lpstr>
      <vt:lpstr>algoritma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Shortest path</vt:lpstr>
      <vt:lpstr>Single-Source Shortest Path Problem </vt:lpstr>
      <vt:lpstr>Dijkstra's algorithm </vt:lpstr>
      <vt:lpstr>Length of weighted graph</vt:lpstr>
      <vt:lpstr>Dijkstra algorithm</vt:lpstr>
      <vt:lpstr>PowerPoint Presentation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Execution of Dijkstra’s algorithm – Another Representation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ACERR</cp:lastModifiedBy>
  <cp:revision>183</cp:revision>
  <dcterms:created xsi:type="dcterms:W3CDTF">2016-12-28T02:49:21Z</dcterms:created>
  <dcterms:modified xsi:type="dcterms:W3CDTF">2017-03-28T14:54:16Z</dcterms:modified>
</cp:coreProperties>
</file>