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4" r:id="rId1"/>
  </p:sldMasterIdLst>
  <p:sldIdLst>
    <p:sldId id="256" r:id="rId2"/>
    <p:sldId id="268" r:id="rId3"/>
    <p:sldId id="280" r:id="rId4"/>
    <p:sldId id="275" r:id="rId5"/>
    <p:sldId id="281" r:id="rId6"/>
    <p:sldId id="282" r:id="rId7"/>
    <p:sldId id="283" r:id="rId8"/>
    <p:sldId id="284" r:id="rId9"/>
    <p:sldId id="285" r:id="rId10"/>
    <p:sldId id="273" r:id="rId11"/>
    <p:sldId id="276" r:id="rId12"/>
    <p:sldId id="288" r:id="rId13"/>
    <p:sldId id="289" r:id="rId14"/>
    <p:sldId id="267" r:id="rId15"/>
    <p:sldId id="286" r:id="rId16"/>
    <p:sldId id="287" r:id="rId17"/>
    <p:sldId id="260" r:id="rId18"/>
    <p:sldId id="262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1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03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10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0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5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0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98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3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2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ftang/courses/CS240/lectures/adt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</a:t>
            </a:r>
            <a:r>
              <a:rPr lang="en-GB" smtClean="0"/>
              <a:t>- Revisited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ADT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set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/>
          </a:p>
          <a:p>
            <a:r>
              <a:rPr lang="en-US" dirty="0" smtClean="0"/>
              <a:t>ADT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abstraksi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“APA”, </a:t>
            </a:r>
            <a:r>
              <a:rPr lang="en-US" dirty="0" err="1">
                <a:sym typeface="Wingdings" panose="05000000000000000000" pitchFamily="2" charset="2"/>
              </a:rPr>
              <a:t>bukan</a:t>
            </a:r>
            <a:r>
              <a:rPr lang="en-US" dirty="0">
                <a:sym typeface="Wingdings" panose="05000000000000000000" pitchFamily="2" charset="2"/>
              </a:rPr>
              <a:t> “BAGAIMANA”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Apa</a:t>
            </a:r>
            <a:r>
              <a:rPr lang="en-US" sz="1800" dirty="0">
                <a:sym typeface="Wingdings" panose="05000000000000000000" pitchFamily="2" charset="2"/>
              </a:rPr>
              <a:t> yang data </a:t>
            </a:r>
            <a:r>
              <a:rPr lang="en-US" sz="1800" dirty="0" err="1">
                <a:sym typeface="Wingdings" panose="05000000000000000000" pitchFamily="2" charset="2"/>
              </a:rPr>
              <a:t>bisa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lakukan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apa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akan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dilakukan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pada</a:t>
            </a:r>
            <a:r>
              <a:rPr lang="en-US" sz="1800" dirty="0">
                <a:sym typeface="Wingdings" panose="05000000000000000000" pitchFamily="2" charset="2"/>
              </a:rPr>
              <a:t> data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Tidak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usah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dipikirkan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dahulu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bagaimana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representasi</a:t>
            </a:r>
            <a:r>
              <a:rPr lang="en-US" sz="1800" dirty="0">
                <a:sym typeface="Wingdings" panose="05000000000000000000" pitchFamily="2" charset="2"/>
              </a:rPr>
              <a:t> data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manipulasi</a:t>
            </a:r>
            <a:r>
              <a:rPr lang="en-US" sz="18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70000"/>
              </a:lnSpc>
            </a:pPr>
            <a:r>
              <a:rPr lang="en-US" dirty="0" err="1">
                <a:sym typeface="Wingdings" panose="05000000000000000000" pitchFamily="2" charset="2"/>
              </a:rPr>
              <a:t>Representasi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implementasi</a:t>
            </a:r>
            <a:r>
              <a:rPr lang="en-US" dirty="0">
                <a:sym typeface="Wingdings" panose="05000000000000000000" pitchFamily="2" charset="2"/>
              </a:rPr>
              <a:t> method “</a:t>
            </a:r>
            <a:r>
              <a:rPr lang="en-US" dirty="0" err="1">
                <a:sym typeface="Wingdings" panose="05000000000000000000" pitchFamily="2" charset="2"/>
              </a:rPr>
              <a:t>disembunyikan</a:t>
            </a:r>
            <a:r>
              <a:rPr lang="en-US" dirty="0">
                <a:sym typeface="Wingdings" panose="05000000000000000000" pitchFamily="2" charset="2"/>
              </a:rPr>
              <a:t>”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pengguna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enkapsulasi</a:t>
            </a:r>
            <a:r>
              <a:rPr lang="en-US" dirty="0">
                <a:sym typeface="Wingdings" panose="05000000000000000000" pitchFamily="2" charset="2"/>
              </a:rPr>
              <a:t>, “information hiding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ADT </a:t>
            </a:r>
            <a:r>
              <a:rPr lang="en-GB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Spesifikasikan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(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  </a:t>
            </a:r>
            <a:r>
              <a:rPr lang="en-US" sz="2200" dirty="0" err="1" smtClean="0"/>
              <a:t>Misal</a:t>
            </a:r>
            <a:r>
              <a:rPr lang="en-US" sz="2200" dirty="0" smtClean="0"/>
              <a:t>, </a:t>
            </a:r>
            <a:r>
              <a:rPr lang="en-US" sz="2200" dirty="0" err="1" smtClean="0"/>
              <a:t>karakteristik</a:t>
            </a:r>
            <a:r>
              <a:rPr lang="en-US" sz="2200" dirty="0" smtClean="0"/>
              <a:t> </a:t>
            </a:r>
            <a:r>
              <a:rPr lang="en-US" sz="2200" dirty="0" err="1" smtClean="0"/>
              <a:t>buku</a:t>
            </a:r>
            <a:r>
              <a:rPr lang="en-US" sz="2200" dirty="0" smtClean="0"/>
              <a:t>: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judul</a:t>
            </a:r>
            <a:r>
              <a:rPr lang="en-US" sz="2200" dirty="0" smtClean="0"/>
              <a:t>, </a:t>
            </a:r>
            <a:r>
              <a:rPr lang="en-US" sz="2200" dirty="0" err="1" smtClean="0"/>
              <a:t>pengarang</a:t>
            </a:r>
            <a:r>
              <a:rPr lang="en-US" sz="2200" dirty="0" smtClean="0"/>
              <a:t>,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terbit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penerbit</a:t>
            </a:r>
            <a:r>
              <a:rPr lang="en-US" sz="2200" dirty="0" smtClean="0"/>
              <a:t>.</a:t>
            </a:r>
          </a:p>
          <a:p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karakteristik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r>
              <a:rPr lang="en-GB" sz="2400" dirty="0" smtClean="0"/>
              <a:t>, </a:t>
            </a:r>
            <a:r>
              <a:rPr lang="en-GB" sz="2400" dirty="0" err="1" smtClean="0"/>
              <a:t>tentukan</a:t>
            </a:r>
            <a:r>
              <a:rPr lang="en-GB" sz="2400" dirty="0" smtClean="0"/>
              <a:t> </a:t>
            </a:r>
            <a:r>
              <a:rPr lang="en-GB" sz="2400" dirty="0" err="1" smtClean="0"/>
              <a:t>operasi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bisa</a:t>
            </a:r>
            <a:r>
              <a:rPr lang="en-GB" sz="2400" dirty="0" smtClean="0"/>
              <a:t>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data </a:t>
            </a:r>
            <a:r>
              <a:rPr lang="en-GB" sz="2400" dirty="0" err="1" smtClean="0"/>
              <a:t>buku</a:t>
            </a:r>
            <a:endParaRPr lang="en-GB" sz="2400" dirty="0" smtClean="0"/>
          </a:p>
          <a:p>
            <a:pPr lvl="1"/>
            <a:r>
              <a:rPr lang="en-GB" sz="2200" dirty="0" err="1" smtClean="0"/>
              <a:t>Memasukkan</a:t>
            </a:r>
            <a:r>
              <a:rPr lang="en-GB" sz="2200" dirty="0" smtClean="0"/>
              <a:t> </a:t>
            </a:r>
            <a:r>
              <a:rPr lang="en-GB" sz="2200" dirty="0" err="1" smtClean="0"/>
              <a:t>judul</a:t>
            </a:r>
            <a:r>
              <a:rPr lang="en-GB" sz="2200" dirty="0" smtClean="0"/>
              <a:t> </a:t>
            </a:r>
            <a:r>
              <a:rPr lang="en-GB" sz="2200" dirty="0" err="1" smtClean="0"/>
              <a:t>buku</a:t>
            </a:r>
            <a:endParaRPr lang="en-GB" sz="2200" dirty="0" smtClean="0"/>
          </a:p>
          <a:p>
            <a:pPr lvl="1"/>
            <a:r>
              <a:rPr lang="en-GB" sz="2200" dirty="0" err="1" smtClean="0"/>
              <a:t>Memasukkan</a:t>
            </a:r>
            <a:r>
              <a:rPr lang="en-GB" sz="2200" dirty="0" smtClean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 smtClean="0"/>
              <a:t>pengarang</a:t>
            </a:r>
            <a:endParaRPr lang="en-GB" sz="2200" dirty="0" smtClean="0"/>
          </a:p>
          <a:p>
            <a:pPr lvl="1"/>
            <a:r>
              <a:rPr lang="en-GB" sz="2200" dirty="0" err="1" smtClean="0"/>
              <a:t>Memasukkan</a:t>
            </a:r>
            <a:r>
              <a:rPr lang="en-GB" sz="2200" dirty="0" smtClean="0"/>
              <a:t> </a:t>
            </a:r>
            <a:r>
              <a:rPr lang="en-GB" sz="2200" dirty="0" err="1" smtClean="0"/>
              <a:t>tahun</a:t>
            </a:r>
            <a:r>
              <a:rPr lang="en-GB" sz="2200" dirty="0" smtClean="0"/>
              <a:t> </a:t>
            </a:r>
            <a:r>
              <a:rPr lang="en-GB" sz="2200" dirty="0" err="1" smtClean="0"/>
              <a:t>terbit</a:t>
            </a:r>
            <a:endParaRPr lang="en-US" sz="2200" dirty="0"/>
          </a:p>
          <a:p>
            <a:pPr lvl="1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5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ADT </a:t>
            </a:r>
            <a:r>
              <a:rPr lang="en-GB" dirty="0" err="1" smtClean="0"/>
              <a:t>Buku</a:t>
            </a:r>
            <a:r>
              <a:rPr lang="en-GB" dirty="0" smtClean="0"/>
              <a:t> (</a:t>
            </a:r>
            <a:r>
              <a:rPr lang="en-GB" dirty="0" err="1" smtClean="0"/>
              <a:t>Cont’l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GB" sz="2200" dirty="0" err="1" smtClean="0"/>
              <a:t>Memasukkan</a:t>
            </a:r>
            <a:r>
              <a:rPr lang="en-GB" sz="2200" dirty="0" smtClean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 smtClean="0"/>
              <a:t>penerbit</a:t>
            </a:r>
            <a:endParaRPr lang="en-GB" sz="2200" dirty="0" smtClean="0"/>
          </a:p>
          <a:p>
            <a:pPr lvl="1"/>
            <a:r>
              <a:rPr lang="en-GB" sz="2200" dirty="0" err="1" smtClean="0"/>
              <a:t>Melihat</a:t>
            </a:r>
            <a:r>
              <a:rPr lang="en-GB" sz="2200" dirty="0" smtClean="0"/>
              <a:t> </a:t>
            </a:r>
            <a:r>
              <a:rPr lang="en-GB" sz="2200" dirty="0" err="1" smtClean="0"/>
              <a:t>judul</a:t>
            </a:r>
            <a:r>
              <a:rPr lang="en-GB" sz="2200" dirty="0" smtClean="0"/>
              <a:t> </a:t>
            </a:r>
            <a:r>
              <a:rPr lang="en-GB" sz="2200" dirty="0" err="1"/>
              <a:t>buku</a:t>
            </a:r>
            <a:endParaRPr lang="en-GB" sz="2200" dirty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/>
              <a:t>pengarang</a:t>
            </a:r>
            <a:endParaRPr lang="en-GB" sz="2200" dirty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tahun</a:t>
            </a:r>
            <a:r>
              <a:rPr lang="en-GB" sz="2200" dirty="0" smtClean="0"/>
              <a:t> </a:t>
            </a:r>
            <a:r>
              <a:rPr lang="en-GB" sz="2200" dirty="0" err="1" smtClean="0"/>
              <a:t>terbit</a:t>
            </a:r>
            <a:endParaRPr lang="en-GB" sz="2200" dirty="0" smtClean="0"/>
          </a:p>
          <a:p>
            <a:pPr lvl="1"/>
            <a:r>
              <a:rPr lang="en-GB" sz="2200" dirty="0" err="1"/>
              <a:t>Melihat</a:t>
            </a:r>
            <a:r>
              <a:rPr lang="en-GB" sz="2200" dirty="0"/>
              <a:t> </a:t>
            </a:r>
            <a:r>
              <a:rPr lang="en-GB" sz="2200" dirty="0" err="1" smtClean="0"/>
              <a:t>nama</a:t>
            </a:r>
            <a:r>
              <a:rPr lang="en-GB" sz="2200" dirty="0" smtClean="0"/>
              <a:t> </a:t>
            </a:r>
            <a:r>
              <a:rPr lang="en-GB" sz="2200" dirty="0" err="1" smtClean="0"/>
              <a:t>penerbit</a:t>
            </a:r>
            <a:endParaRPr lang="en-GB" sz="2200" dirty="0" smtClean="0"/>
          </a:p>
          <a:p>
            <a:pPr>
              <a:lnSpc>
                <a:spcPct val="120000"/>
              </a:lnSpc>
            </a:pPr>
            <a:r>
              <a:rPr lang="en-GB" sz="2400" dirty="0" err="1" smtClean="0"/>
              <a:t>Sebelum</a:t>
            </a:r>
            <a:r>
              <a:rPr lang="en-GB" sz="2400" dirty="0" smtClean="0"/>
              <a:t> </a:t>
            </a:r>
            <a:r>
              <a:rPr lang="en-GB" sz="2400" dirty="0" err="1" smtClean="0"/>
              <a:t>implementasi</a:t>
            </a:r>
            <a:r>
              <a:rPr lang="en-GB" sz="2400" dirty="0" smtClean="0"/>
              <a:t>, </a:t>
            </a:r>
            <a:r>
              <a:rPr lang="en-GB" sz="2400" dirty="0" err="1" smtClean="0"/>
              <a:t>tentukan</a:t>
            </a:r>
            <a:r>
              <a:rPr lang="en-GB" sz="2400" dirty="0" smtClean="0"/>
              <a:t> method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spesifikasi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ada</a:t>
            </a:r>
            <a:endParaRPr lang="en-GB" sz="2400" dirty="0"/>
          </a:p>
          <a:p>
            <a:pPr lvl="1">
              <a:lnSpc>
                <a:spcPct val="120000"/>
              </a:lnSpc>
            </a:pPr>
            <a:r>
              <a:rPr lang="en-US" sz="2200" dirty="0" err="1" smtClean="0"/>
              <a:t>Beri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method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, parameter </a:t>
            </a:r>
            <a:r>
              <a:rPr lang="en-US" sz="2200" dirty="0" err="1" smtClean="0"/>
              <a:t>masukannya</a:t>
            </a:r>
            <a:r>
              <a:rPr lang="en-US" sz="2200" dirty="0" smtClean="0"/>
              <a:t>, </a:t>
            </a:r>
            <a:r>
              <a:rPr lang="en-US" sz="2200" dirty="0" err="1" smtClean="0"/>
              <a:t>tipe</a:t>
            </a:r>
            <a:r>
              <a:rPr lang="en-US" sz="2200" dirty="0" smtClean="0"/>
              <a:t> data </a:t>
            </a:r>
            <a:r>
              <a:rPr lang="en-US" sz="2200" dirty="0" err="1" smtClean="0"/>
              <a:t>kembalian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komentar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diperlukan</a:t>
            </a:r>
            <a:endParaRPr lang="en-US" sz="2200" dirty="0" smtClean="0"/>
          </a:p>
          <a:p>
            <a:pPr lvl="1">
              <a:lnSpc>
                <a:spcPct val="120000"/>
              </a:lnSpc>
            </a:pPr>
            <a:r>
              <a:rPr lang="en-GB" sz="2200" dirty="0" err="1" smtClean="0"/>
              <a:t>Bisa</a:t>
            </a:r>
            <a:r>
              <a:rPr lang="en-GB" sz="2200" dirty="0" smtClean="0"/>
              <a:t> </a:t>
            </a:r>
            <a:r>
              <a:rPr lang="en-GB" sz="2200" dirty="0" err="1" smtClean="0"/>
              <a:t>menggunakan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notasi</a:t>
            </a:r>
            <a:r>
              <a:rPr lang="en-GB" sz="2200" dirty="0" smtClean="0"/>
              <a:t> UML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memudahkan</a:t>
            </a:r>
            <a:endParaRPr lang="en-GB" sz="2200" dirty="0" smtClean="0"/>
          </a:p>
          <a:p>
            <a:pPr>
              <a:lnSpc>
                <a:spcPct val="120000"/>
              </a:lnSpc>
            </a:pPr>
            <a:r>
              <a:rPr lang="en-GB" sz="2400" dirty="0" err="1" smtClean="0"/>
              <a:t>Ketika</a:t>
            </a:r>
            <a:r>
              <a:rPr lang="en-GB" sz="2400" dirty="0" smtClean="0"/>
              <a:t> </a:t>
            </a:r>
            <a:r>
              <a:rPr lang="en-GB" sz="2400" dirty="0" err="1" smtClean="0"/>
              <a:t>mengimplementasikan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program </a:t>
            </a:r>
            <a:r>
              <a:rPr lang="en-GB" sz="2400" dirty="0" err="1" smtClean="0"/>
              <a:t>kelak</a:t>
            </a:r>
            <a:r>
              <a:rPr lang="en-GB" sz="2400" dirty="0" smtClean="0"/>
              <a:t>, </a:t>
            </a:r>
            <a:r>
              <a:rPr lang="en-GB" sz="2400" dirty="0" err="1" smtClean="0"/>
              <a:t>spesifikasi</a:t>
            </a:r>
            <a:r>
              <a:rPr lang="en-GB" sz="2400" dirty="0" smtClean="0"/>
              <a:t> </a:t>
            </a:r>
            <a:r>
              <a:rPr lang="en-GB" sz="2400" dirty="0" err="1" smtClean="0"/>
              <a:t>bagi</a:t>
            </a:r>
            <a:r>
              <a:rPr lang="en-GB" sz="2400" dirty="0" smtClean="0"/>
              <a:t> ADT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dipisahkan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UML Notation for Class Bag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1189" t="40644" r="21311" b="13461"/>
          <a:stretch/>
        </p:blipFill>
        <p:spPr bwMode="auto">
          <a:xfrm>
            <a:off x="1435634" y="1930400"/>
            <a:ext cx="4285897" cy="2759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634" y="4637315"/>
            <a:ext cx="276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Source: </a:t>
            </a:r>
            <a:r>
              <a:rPr lang="en-GB" sz="1600" dirty="0" err="1" smtClean="0"/>
              <a:t>Carrano</a:t>
            </a:r>
            <a:r>
              <a:rPr lang="en-GB" sz="1600" dirty="0" smtClean="0"/>
              <a:t>, 2001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88184" y="3543274"/>
            <a:ext cx="3278776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Bagaimana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ADT </a:t>
            </a:r>
            <a:r>
              <a:rPr lang="en-GB" sz="2000" dirty="0" err="1" smtClean="0"/>
              <a:t>Buku</a:t>
            </a:r>
            <a:r>
              <a:rPr lang="en-GB" sz="2000" dirty="0" smtClean="0"/>
              <a:t> yang </a:t>
            </a:r>
            <a:r>
              <a:rPr lang="en-GB" sz="2000" dirty="0" err="1" smtClean="0"/>
              <a:t>sudah</a:t>
            </a:r>
            <a:r>
              <a:rPr lang="en-GB" sz="2000" dirty="0" smtClean="0"/>
              <a:t> </a:t>
            </a:r>
            <a:r>
              <a:rPr lang="en-GB" sz="2000" dirty="0" err="1" smtClean="0"/>
              <a:t>kita</a:t>
            </a:r>
            <a:r>
              <a:rPr lang="en-GB" sz="2000" dirty="0" smtClean="0"/>
              <a:t> </a:t>
            </a:r>
            <a:r>
              <a:rPr lang="en-GB" sz="2000" dirty="0" err="1" smtClean="0"/>
              <a:t>buat</a:t>
            </a:r>
            <a:r>
              <a:rPr lang="en-GB" sz="2000" dirty="0" smtClean="0"/>
              <a:t> </a:t>
            </a:r>
            <a:r>
              <a:rPr lang="en-GB" sz="2000" dirty="0" err="1" smtClean="0"/>
              <a:t>sebelumnya</a:t>
            </a:r>
            <a:r>
              <a:rPr lang="en-GB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0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of ADT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6931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 err="1" smtClean="0"/>
              <a:t>Penambahan</a:t>
            </a:r>
            <a:r>
              <a:rPr lang="en-GB" dirty="0" smtClean="0"/>
              <a:t> data (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akhir</a:t>
            </a:r>
            <a:r>
              <a:rPr lang="en-GB" dirty="0" smtClean="0"/>
              <a:t> list, </a:t>
            </a:r>
            <a:r>
              <a:rPr lang="en-GB" dirty="0" err="1" smtClean="0"/>
              <a:t>tapi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dasarnya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di </a:t>
            </a:r>
            <a:r>
              <a:rPr lang="en-GB" dirty="0" err="1" smtClean="0"/>
              <a:t>awal</a:t>
            </a:r>
            <a:r>
              <a:rPr lang="en-GB" dirty="0" smtClean="0"/>
              <a:t>, di </a:t>
            </a:r>
            <a:r>
              <a:rPr lang="en-GB" dirty="0" err="1" smtClean="0"/>
              <a:t>akhir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di </a:t>
            </a:r>
            <a:r>
              <a:rPr lang="en-GB" dirty="0" err="1" smtClean="0"/>
              <a:t>tengah-tengah</a:t>
            </a:r>
            <a:r>
              <a:rPr lang="en-GB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tertentu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list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list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03"/>
            <a:ext cx="8596668" cy="470262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Membangun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berbeda</a:t>
            </a:r>
            <a:endParaRPr lang="en-US" sz="2000" b="1" dirty="0"/>
          </a:p>
          <a:p>
            <a:pPr lvl="1"/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&lt;String&gt;, </a:t>
            </a:r>
            <a:r>
              <a:rPr lang="en-US" sz="2000" dirty="0" err="1" smtClean="0"/>
              <a:t>ArrayList</a:t>
            </a:r>
            <a:r>
              <a:rPr lang="en-US" sz="2000" dirty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&gt;,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&lt;Integer&gt;,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mendeklarasikan</a:t>
            </a:r>
            <a:r>
              <a:rPr lang="en-US" sz="2000" dirty="0" smtClean="0"/>
              <a:t> generic class, </a:t>
            </a:r>
            <a:r>
              <a:rPr lang="en-US" sz="2000" dirty="0" err="1" smtClean="0"/>
              <a:t>spesifikasikan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parameternya</a:t>
            </a:r>
            <a:r>
              <a:rPr lang="en-US" sz="2000" dirty="0" smtClean="0"/>
              <a:t>.</a:t>
            </a:r>
          </a:p>
          <a:p>
            <a:pPr lvl="1"/>
            <a:r>
              <a:rPr lang="en-GB" sz="2000" dirty="0" err="1" smtClean="0"/>
              <a:t>Contoh</a:t>
            </a:r>
            <a:r>
              <a:rPr lang="en-GB" sz="2000" dirty="0" smtClean="0"/>
              <a:t>, </a:t>
            </a:r>
            <a:r>
              <a:rPr lang="en-GB" sz="2000" dirty="0" err="1" smtClean="0"/>
              <a:t>deklarasi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:</a:t>
            </a:r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r>
              <a:rPr lang="en-GB" sz="2000" dirty="0" smtClean="0"/>
              <a:t>&lt;E&gt;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tipe</a:t>
            </a:r>
            <a:r>
              <a:rPr lang="en-GB" sz="2000" dirty="0" smtClean="0"/>
              <a:t> variable,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diganti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huruf</a:t>
            </a:r>
            <a:r>
              <a:rPr lang="en-GB" sz="2000" dirty="0" smtClean="0"/>
              <a:t> </a:t>
            </a:r>
            <a:r>
              <a:rPr lang="en-GB" sz="2000" dirty="0" err="1" smtClean="0"/>
              <a:t>apa</a:t>
            </a:r>
            <a:r>
              <a:rPr lang="en-GB" sz="2000" dirty="0" smtClean="0"/>
              <a:t> </a:t>
            </a:r>
            <a:r>
              <a:rPr lang="en-GB" sz="2000" dirty="0" err="1" smtClean="0"/>
              <a:t>saja</a:t>
            </a:r>
            <a:r>
              <a:rPr lang="en-GB" sz="2000" dirty="0" smtClean="0"/>
              <a:t>, </a:t>
            </a:r>
            <a:r>
              <a:rPr lang="en-GB" sz="2000" dirty="0" err="1" smtClean="0"/>
              <a:t>atau</a:t>
            </a:r>
            <a:r>
              <a:rPr lang="en-GB" sz="2000" dirty="0" smtClean="0"/>
              <a:t> kata </a:t>
            </a:r>
            <a:r>
              <a:rPr lang="en-GB" sz="2000" dirty="0" err="1" smtClean="0"/>
              <a:t>apa</a:t>
            </a:r>
            <a:r>
              <a:rPr lang="en-GB" sz="2000" dirty="0" smtClean="0"/>
              <a:t> </a:t>
            </a:r>
            <a:r>
              <a:rPr lang="en-GB" sz="2000" dirty="0" err="1" smtClean="0"/>
              <a:t>saja</a:t>
            </a:r>
            <a:r>
              <a:rPr lang="en-GB" sz="2000" dirty="0" smtClean="0"/>
              <a:t>. </a:t>
            </a:r>
            <a:r>
              <a:rPr lang="en-GB" sz="2000" dirty="0" err="1" smtClean="0"/>
              <a:t>Namun</a:t>
            </a:r>
            <a:r>
              <a:rPr lang="en-GB" sz="2000" dirty="0" smtClean="0"/>
              <a:t>, </a:t>
            </a:r>
            <a:r>
              <a:rPr lang="en-GB" sz="2000" dirty="0" err="1" smtClean="0"/>
              <a:t>biasanya</a:t>
            </a:r>
            <a:r>
              <a:rPr lang="en-GB" sz="2000" dirty="0" smtClean="0"/>
              <a:t> </a:t>
            </a:r>
            <a:r>
              <a:rPr lang="en-GB" sz="2000" dirty="0" err="1" smtClean="0"/>
              <a:t>berupa</a:t>
            </a:r>
            <a:r>
              <a:rPr lang="en-GB" sz="2000" dirty="0" smtClean="0"/>
              <a:t> </a:t>
            </a:r>
            <a:r>
              <a:rPr lang="en-GB" sz="2000" dirty="0" err="1" smtClean="0"/>
              <a:t>satu</a:t>
            </a:r>
            <a:r>
              <a:rPr lang="en-GB" sz="2000" dirty="0" smtClean="0"/>
              <a:t> </a:t>
            </a:r>
            <a:r>
              <a:rPr lang="en-GB" sz="2000" dirty="0" err="1" smtClean="0"/>
              <a:t>huruf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11488" y="4101737"/>
            <a:ext cx="4504759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(){..}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add(E element)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generik</a:t>
            </a:r>
            <a:r>
              <a:rPr lang="en-US" sz="2000" dirty="0" smtClean="0"/>
              <a:t>, di-</a:t>
            </a:r>
            <a:r>
              <a:rPr lang="en-US" sz="2000" i="1" dirty="0" smtClean="0"/>
              <a:t>instance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1"/>
            <a:r>
              <a:rPr lang="en-GB" sz="2000" dirty="0" err="1" smtClean="0"/>
              <a:t>Misal</a:t>
            </a:r>
            <a:r>
              <a:rPr lang="en-GB" sz="2000" dirty="0" smtClean="0"/>
              <a:t>,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pembuatan</a:t>
            </a:r>
            <a:r>
              <a:rPr lang="en-GB" sz="2000" dirty="0" smtClean="0"/>
              <a:t> </a:t>
            </a:r>
            <a:r>
              <a:rPr lang="en-GB" sz="2000" dirty="0" err="1" smtClean="0"/>
              <a:t>objek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: </a:t>
            </a:r>
          </a:p>
          <a:p>
            <a:pPr lvl="1"/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/>
              <a:t>Tipe</a:t>
            </a:r>
            <a:r>
              <a:rPr lang="en-US" sz="2000" dirty="0" smtClean="0"/>
              <a:t> data primitive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parameter.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wrappernya</a:t>
            </a:r>
            <a:r>
              <a:rPr lang="en-US" sz="2000" dirty="0" smtClean="0"/>
              <a:t>.</a:t>
            </a:r>
          </a:p>
          <a:p>
            <a:pPr lvl="1"/>
            <a:r>
              <a:rPr lang="en-GB" sz="2000" dirty="0" err="1" smtClean="0"/>
              <a:t>ArrayList</a:t>
            </a:r>
            <a:r>
              <a:rPr lang="en-GB" sz="2000" dirty="0" smtClean="0"/>
              <a:t>&lt;double&gt;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boleh</a:t>
            </a:r>
            <a:r>
              <a:rPr lang="en-GB" sz="2000" dirty="0" smtClean="0"/>
              <a:t>, </a:t>
            </a:r>
            <a:r>
              <a:rPr lang="en-GB" sz="2000" dirty="0" err="1" smtClean="0"/>
              <a:t>tapi</a:t>
            </a:r>
            <a:r>
              <a:rPr lang="en-GB" sz="2000" dirty="0" smtClean="0"/>
              <a:t> </a:t>
            </a:r>
            <a:r>
              <a:rPr lang="en-GB" sz="2000" dirty="0" err="1" smtClean="0"/>
              <a:t>ArrayList</a:t>
            </a:r>
            <a:r>
              <a:rPr lang="en-GB" sz="2000" dirty="0" smtClean="0"/>
              <a:t>&lt;Double&gt; </a:t>
            </a:r>
            <a:r>
              <a:rPr lang="en-GB" sz="2000" dirty="0" err="1" smtClean="0"/>
              <a:t>bisa</a:t>
            </a:r>
            <a:r>
              <a:rPr lang="en-GB" sz="2000" dirty="0" smtClean="0"/>
              <a:t>.</a:t>
            </a:r>
          </a:p>
          <a:p>
            <a:r>
              <a:rPr lang="en-US" sz="2000" dirty="0" smtClean="0"/>
              <a:t>● </a:t>
            </a:r>
            <a:r>
              <a:rPr lang="en-US" sz="2000" dirty="0"/>
              <a:t>A collection is an object that holds a group of other objects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3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Dot…..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Suatu</a:t>
            </a:r>
            <a:r>
              <a:rPr lang="en-US" sz="2000" dirty="0" smtClean="0"/>
              <a:t> list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apapun</a:t>
            </a:r>
            <a:r>
              <a:rPr lang="en-US" sz="2000" dirty="0" smtClean="0"/>
              <a:t>; </a:t>
            </a:r>
            <a:r>
              <a:rPr lang="en-US" sz="2000" dirty="0" err="1" smtClean="0"/>
              <a:t>Buku</a:t>
            </a:r>
            <a:r>
              <a:rPr lang="en-US" sz="2000" dirty="0" smtClean="0"/>
              <a:t>,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, </a:t>
            </a:r>
            <a:r>
              <a:rPr lang="en-US" sz="2000" dirty="0" err="1" smtClean="0"/>
              <a:t>Rekening</a:t>
            </a:r>
            <a:r>
              <a:rPr lang="en-US" sz="2000" dirty="0" smtClean="0"/>
              <a:t> Bank,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endParaRPr lang="en-US" sz="2000" dirty="0" smtClean="0"/>
          </a:p>
          <a:p>
            <a:r>
              <a:rPr lang="en-GB" sz="2000" dirty="0" err="1" smtClean="0"/>
              <a:t>Implementasi</a:t>
            </a:r>
            <a:r>
              <a:rPr lang="en-GB" sz="2000" dirty="0" smtClean="0"/>
              <a:t> ADT List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mempertimbangkan</a:t>
            </a:r>
            <a:r>
              <a:rPr lang="en-GB" sz="2000" dirty="0" smtClean="0"/>
              <a:t> </a:t>
            </a:r>
            <a:r>
              <a:rPr lang="en-GB" sz="2000" dirty="0" err="1" smtClean="0"/>
              <a:t>tipe</a:t>
            </a:r>
            <a:r>
              <a:rPr lang="en-GB" sz="2000" dirty="0" smtClean="0"/>
              <a:t> </a:t>
            </a:r>
            <a:r>
              <a:rPr lang="en-GB" sz="2000" dirty="0" err="1" smtClean="0"/>
              <a:t>objek</a:t>
            </a:r>
            <a:r>
              <a:rPr lang="en-GB" sz="2000" dirty="0" smtClean="0"/>
              <a:t> </a:t>
            </a:r>
            <a:r>
              <a:rPr lang="en-GB" sz="2000" dirty="0" err="1" smtClean="0"/>
              <a:t>berbeda</a:t>
            </a:r>
            <a:r>
              <a:rPr lang="en-GB" sz="2000" dirty="0" smtClean="0"/>
              <a:t> yang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ditampungnya</a:t>
            </a:r>
            <a:endParaRPr lang="en-GB" sz="2000" dirty="0" smtClean="0"/>
          </a:p>
          <a:p>
            <a:r>
              <a:rPr lang="en-GB" sz="2000" dirty="0" err="1" smtClean="0"/>
              <a:t>Karena</a:t>
            </a:r>
            <a:r>
              <a:rPr lang="en-GB" sz="2000" dirty="0" smtClean="0"/>
              <a:t> </a:t>
            </a:r>
            <a:r>
              <a:rPr lang="en-GB" sz="2000" dirty="0" err="1" smtClean="0"/>
              <a:t>itu</a:t>
            </a:r>
            <a:r>
              <a:rPr lang="en-GB" sz="2000" dirty="0" smtClean="0"/>
              <a:t>, </a:t>
            </a:r>
            <a:r>
              <a:rPr lang="en-GB" sz="2000" dirty="0" err="1" smtClean="0"/>
              <a:t>implementasi</a:t>
            </a:r>
            <a:r>
              <a:rPr lang="en-GB" sz="2000" dirty="0" smtClean="0"/>
              <a:t> list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generic programming</a:t>
            </a:r>
          </a:p>
          <a:p>
            <a:endParaRPr lang="en-GB" sz="2000" dirty="0"/>
          </a:p>
          <a:p>
            <a:r>
              <a:rPr lang="en-GB" sz="2000" dirty="0" smtClean="0"/>
              <a:t>Still confuse? Let’s wait the practice session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https://www.cpp.edu/~</a:t>
            </a:r>
            <a:r>
              <a:rPr lang="en-US" dirty="0" smtClean="0">
                <a:hlinkClick r:id="rId2"/>
              </a:rPr>
              <a:t>ftang/courses/CS240/lectures/adt.htm</a:t>
            </a:r>
            <a:endParaRPr lang="en-US" dirty="0" smtClean="0"/>
          </a:p>
          <a:p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r>
              <a:rPr lang="en-GB" dirty="0" err="1" smtClean="0"/>
              <a:t>Hortsmann</a:t>
            </a:r>
            <a:r>
              <a:rPr lang="en-GB" dirty="0" smtClean="0"/>
              <a:t>, C., </a:t>
            </a:r>
            <a:r>
              <a:rPr lang="en-US" i="1" dirty="0" smtClean="0"/>
              <a:t>Big Java,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Ed., John </a:t>
            </a:r>
            <a:r>
              <a:rPr lang="en-US" dirty="0" err="1" smtClean="0"/>
              <a:t>Waley</a:t>
            </a:r>
            <a:r>
              <a:rPr lang="en-US" dirty="0" smtClean="0"/>
              <a:t> &amp; Sons, Inc. (2010)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7056" y="573608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2409097" y="814726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7179" y="1182030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1256" y="3785996"/>
            <a:ext cx="1574097" cy="1145848"/>
            <a:chOff x="4712415" y="1142984"/>
            <a:chExt cx="1574097" cy="1145848"/>
          </a:xfrm>
        </p:grpSpPr>
        <p:sp>
          <p:nvSpPr>
            <p:cNvPr id="8" name="Rectangle 7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16200000" flipH="1">
            <a:off x="4399762" y="187591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16223" y="2168095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61847" y="1540991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2147665" y="1725028"/>
            <a:ext cx="724238" cy="2405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06122" y="2786219"/>
            <a:ext cx="1571636" cy="428628"/>
            <a:chOff x="4714876" y="1142984"/>
            <a:chExt cx="1571636" cy="428628"/>
          </a:xfrm>
        </p:grpSpPr>
        <p:sp>
          <p:nvSpPr>
            <p:cNvPr id="16" name="Rectangle 15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18" name="Elbow Connector 17"/>
          <p:cNvCxnSpPr/>
          <p:nvPr/>
        </p:nvCxnSpPr>
        <p:spPr>
          <a:xfrm rot="16200000" flipH="1">
            <a:off x="5433981" y="302733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50442" y="3319515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79535" y="275143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1" name="Curved Connector 20"/>
          <p:cNvCxnSpPr/>
          <p:nvPr/>
        </p:nvCxnSpPr>
        <p:spPr>
          <a:xfrm>
            <a:off x="3338596" y="2778291"/>
            <a:ext cx="540769" cy="151281"/>
          </a:xfrm>
          <a:prstGeom prst="curvedConnector3">
            <a:avLst>
              <a:gd name="adj1" fmla="val 523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71903" y="1632310"/>
            <a:ext cx="1571636" cy="428628"/>
            <a:chOff x="4714876" y="1142984"/>
            <a:chExt cx="1571636" cy="428628"/>
          </a:xfrm>
        </p:grpSpPr>
        <p:sp>
          <p:nvSpPr>
            <p:cNvPr id="23" name="Rectangle 22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5" name="Straight Connector 24"/>
          <p:cNvCxnSpPr>
            <a:stCxn id="10" idx="0"/>
            <a:endCxn id="8" idx="2"/>
          </p:cNvCxnSpPr>
          <p:nvPr/>
        </p:nvCxnSpPr>
        <p:spPr>
          <a:xfrm flipV="1">
            <a:off x="2184165" y="4214624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3"/>
            <a:endCxn id="16" idx="1"/>
          </p:cNvCxnSpPr>
          <p:nvPr/>
        </p:nvCxnSpPr>
        <p:spPr>
          <a:xfrm flipV="1">
            <a:off x="3365353" y="3000533"/>
            <a:ext cx="540769" cy="9997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linked list </a:t>
            </a:r>
            <a:r>
              <a:rPr lang="en-US" dirty="0" smtClean="0"/>
              <a:t>is </a:t>
            </a:r>
            <a:r>
              <a:rPr lang="en-US" dirty="0"/>
              <a:t>a data structure used for collecting a sequence of objects that </a:t>
            </a:r>
            <a:r>
              <a:rPr lang="en-US" dirty="0" smtClean="0"/>
              <a:t>allows efficient </a:t>
            </a:r>
            <a:r>
              <a:rPr lang="en-US" dirty="0"/>
              <a:t>addition and removal of elements in the middle of the sequence</a:t>
            </a:r>
            <a:r>
              <a:rPr lang="en-US" dirty="0" smtClean="0"/>
              <a:t>.</a:t>
            </a:r>
          </a:p>
          <a:p>
            <a:r>
              <a:rPr lang="en-US" dirty="0"/>
              <a:t>A linked list </a:t>
            </a:r>
            <a:r>
              <a:rPr lang="en-US" dirty="0" smtClean="0"/>
              <a:t>consists of </a:t>
            </a:r>
            <a:r>
              <a:rPr lang="en-US" dirty="0"/>
              <a:t>a number </a:t>
            </a:r>
            <a:r>
              <a:rPr lang="en-US" dirty="0" smtClean="0"/>
              <a:t>of nodes</a:t>
            </a:r>
            <a:r>
              <a:rPr lang="en-US" dirty="0"/>
              <a:t>, each of </a:t>
            </a:r>
            <a:r>
              <a:rPr lang="en-US" dirty="0" smtClean="0"/>
              <a:t>which has </a:t>
            </a:r>
            <a:r>
              <a:rPr lang="en-US" dirty="0"/>
              <a:t>a reference </a:t>
            </a:r>
            <a:r>
              <a:rPr lang="en-US" dirty="0" smtClean="0"/>
              <a:t>to the </a:t>
            </a:r>
            <a:r>
              <a:rPr lang="en-US" dirty="0"/>
              <a:t>next node</a:t>
            </a:r>
            <a:r>
              <a:rPr lang="en-US" dirty="0" smtClean="0"/>
              <a:t>. </a:t>
            </a:r>
          </a:p>
          <a:p>
            <a:r>
              <a:rPr lang="en-US" dirty="0"/>
              <a:t>The linked list consists of a series of nodes, which are not necessarily adjacent </a:t>
            </a:r>
            <a:r>
              <a:rPr lang="en-US" dirty="0" smtClean="0"/>
              <a:t>in memory</a:t>
            </a:r>
            <a:r>
              <a:rPr lang="en-US" dirty="0"/>
              <a:t>. Each node contains the element and a link to a node containing its successor. </a:t>
            </a:r>
            <a:r>
              <a:rPr lang="en-US" dirty="0" smtClean="0"/>
              <a:t>We call </a:t>
            </a:r>
            <a:r>
              <a:rPr lang="en-US" dirty="0"/>
              <a:t>this the next link. The last cell’s next link references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0937" y="4784756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59570" y="5618159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</a:t>
            </a:r>
            <a:r>
              <a:rPr lang="en-US" dirty="0" err="1" smtClean="0"/>
              <a:t>ke</a:t>
            </a:r>
            <a:r>
              <a:rPr lang="en-US" dirty="0" smtClean="0"/>
              <a:t> node </a:t>
            </a:r>
            <a:r>
              <a:rPr lang="en-US" dirty="0" err="1" smtClean="0"/>
              <a:t>berikutnya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6719664" y="5213384"/>
            <a:ext cx="456407" cy="472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1361" y="566966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94668" y="5246441"/>
            <a:ext cx="949761" cy="43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List (</a:t>
            </a:r>
            <a:r>
              <a:rPr lang="en-GB" dirty="0" err="1" smtClean="0"/>
              <a:t>Cont’l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Jenis</a:t>
            </a:r>
            <a:r>
              <a:rPr lang="en-GB" sz="2400" dirty="0" smtClean="0"/>
              <a:t>:</a:t>
            </a:r>
          </a:p>
          <a:p>
            <a:pPr lvl="1"/>
            <a:r>
              <a:rPr lang="en-GB" sz="2200" dirty="0" smtClean="0"/>
              <a:t>Singly Linked List</a:t>
            </a:r>
          </a:p>
          <a:p>
            <a:pPr lvl="1"/>
            <a:r>
              <a:rPr lang="en-GB" sz="2200" dirty="0" smtClean="0"/>
              <a:t>Doubly Linked List</a:t>
            </a:r>
          </a:p>
          <a:p>
            <a:pPr lvl="1"/>
            <a:r>
              <a:rPr lang="en-GB" sz="2200" dirty="0" smtClean="0"/>
              <a:t>Circular Linked List</a:t>
            </a:r>
          </a:p>
          <a:p>
            <a:r>
              <a:rPr lang="en-GB" sz="2400" dirty="0" err="1" smtClean="0"/>
              <a:t>Operasi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Linked List:</a:t>
            </a:r>
          </a:p>
          <a:p>
            <a:pPr lvl="1"/>
            <a:r>
              <a:rPr lang="en-GB" sz="2200" dirty="0" smtClean="0"/>
              <a:t>Insert</a:t>
            </a:r>
          </a:p>
          <a:p>
            <a:pPr lvl="1"/>
            <a:r>
              <a:rPr lang="en-GB" sz="2200" dirty="0" smtClean="0"/>
              <a:t>Delete</a:t>
            </a:r>
          </a:p>
          <a:p>
            <a:pPr lvl="1"/>
            <a:r>
              <a:rPr lang="en-GB" sz="2200" dirty="0" err="1" smtClean="0"/>
              <a:t>Search,dll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65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Bentuk</a:t>
            </a:r>
            <a:r>
              <a:rPr lang="en-US" sz="2400" dirty="0" smtClean="0"/>
              <a:t> linked list yang paling </a:t>
            </a:r>
            <a:r>
              <a:rPr lang="en-US" sz="2400" dirty="0" err="1" smtClean="0"/>
              <a:t>sederhana</a:t>
            </a:r>
            <a:endParaRPr lang="en-US" sz="2400" dirty="0" smtClean="0"/>
          </a:p>
          <a:p>
            <a:r>
              <a:rPr lang="en-US" sz="2400" dirty="0" err="1" smtClean="0"/>
              <a:t>Objek</a:t>
            </a:r>
            <a:r>
              <a:rPr lang="en-US" sz="2400" dirty="0" smtClean="0"/>
              <a:t> linked list (</a:t>
            </a:r>
            <a:r>
              <a:rPr lang="en-US" sz="2400" dirty="0">
                <a:sym typeface="Wingdings" panose="05000000000000000000" pitchFamily="2" charset="2"/>
              </a:rPr>
              <a:t>head/ first </a:t>
            </a:r>
            <a:r>
              <a:rPr lang="en-US" sz="2400" dirty="0" smtClean="0">
                <a:sym typeface="Wingdings" panose="05000000000000000000" pitchFamily="2" charset="2"/>
              </a:rPr>
              <a:t>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reference </a:t>
            </a:r>
            <a:r>
              <a:rPr lang="en-US" sz="2400" dirty="0" err="1" smtClean="0"/>
              <a:t>ke</a:t>
            </a:r>
            <a:r>
              <a:rPr lang="en-US" sz="2400" dirty="0" smtClean="0"/>
              <a:t> node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linked list</a:t>
            </a:r>
            <a:endParaRPr lang="en-US" sz="2400" i="1" dirty="0" smtClean="0"/>
          </a:p>
          <a:p>
            <a:r>
              <a:rPr lang="en-US" sz="2400" dirty="0" err="1" smtClean="0"/>
              <a:t>Merupakan</a:t>
            </a:r>
            <a:r>
              <a:rPr lang="en-US" sz="2400" dirty="0" smtClean="0"/>
              <a:t> list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: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reference </a:t>
            </a:r>
            <a:r>
              <a:rPr lang="en-US" sz="2400" dirty="0" err="1" smtClean="0"/>
              <a:t>ke</a:t>
            </a:r>
            <a:r>
              <a:rPr lang="en-US" sz="2400" dirty="0" smtClean="0"/>
              <a:t> node </a:t>
            </a:r>
            <a:r>
              <a:rPr lang="en-US" sz="2400" dirty="0" err="1" smtClean="0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linked list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83051" y="4851013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27352" y="4867985"/>
            <a:ext cx="1571636" cy="428628"/>
            <a:chOff x="4714876" y="1142984"/>
            <a:chExt cx="1571636" cy="428628"/>
          </a:xfrm>
        </p:grpSpPr>
        <p:sp>
          <p:nvSpPr>
            <p:cNvPr id="8" name="Rectangle 7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2269" y="4867985"/>
            <a:ext cx="1571636" cy="428628"/>
            <a:chOff x="4714876" y="1142984"/>
            <a:chExt cx="1571636" cy="42862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38750" y="4851013"/>
            <a:ext cx="1571636" cy="428628"/>
            <a:chOff x="4714876" y="1142984"/>
            <a:chExt cx="1571636" cy="428628"/>
          </a:xfrm>
        </p:grpSpPr>
        <p:sp>
          <p:nvSpPr>
            <p:cNvPr id="14" name="Rectangle 1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17" name="Curved Connector 16"/>
          <p:cNvCxnSpPr/>
          <p:nvPr/>
        </p:nvCxnSpPr>
        <p:spPr>
          <a:xfrm>
            <a:off x="3336298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5367584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7425018" y="4931986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9400128" y="5109103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16589" y="5401281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538210" y="5476407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(</a:t>
            </a:r>
            <a:r>
              <a:rPr lang="en-US" sz="2400" dirty="0" err="1" smtClean="0"/>
              <a:t>Sisip</a:t>
            </a:r>
            <a:r>
              <a:rPr lang="en-US" sz="2400" dirty="0" smtClean="0"/>
              <a:t>) :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US" sz="2200" dirty="0" err="1" smtClean="0"/>
              <a:t>Depan</a:t>
            </a:r>
            <a:endParaRPr lang="en-US" sz="2200" dirty="0" smtClean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err="1" smtClean="0"/>
              <a:t>Belakang</a:t>
            </a:r>
            <a:endParaRPr lang="en-GB" sz="2200" dirty="0" smtClean="0"/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smtClean="0"/>
              <a:t>Tengah</a:t>
            </a:r>
          </a:p>
          <a:p>
            <a:r>
              <a:rPr lang="en-GB" sz="2400" dirty="0" smtClean="0"/>
              <a:t>Delete (</a:t>
            </a:r>
            <a:r>
              <a:rPr lang="en-GB" sz="2400" dirty="0" err="1" smtClean="0"/>
              <a:t>Hapus</a:t>
            </a:r>
            <a:r>
              <a:rPr lang="en-GB" sz="2400" dirty="0" smtClean="0"/>
              <a:t>):</a:t>
            </a:r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GB" sz="2200" dirty="0" smtClean="0"/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Belakang</a:t>
            </a:r>
            <a:endParaRPr lang="en-GB" sz="2200" dirty="0" smtClean="0"/>
          </a:p>
          <a:p>
            <a:pPr lvl="1"/>
            <a:r>
              <a:rPr lang="en-GB" sz="2200" dirty="0" err="1" smtClean="0"/>
              <a:t>Hapus</a:t>
            </a:r>
            <a:r>
              <a:rPr lang="en-GB" sz="2200" dirty="0" smtClean="0"/>
              <a:t> Tengah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07234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Linked List </a:t>
            </a:r>
            <a:r>
              <a:rPr lang="en-GB" sz="2000" dirty="0" err="1" smtClean="0"/>
              <a:t>masih</a:t>
            </a:r>
            <a:r>
              <a:rPr lang="en-GB" sz="2000" dirty="0" smtClean="0"/>
              <a:t> </a:t>
            </a:r>
            <a:r>
              <a:rPr lang="en-GB" sz="2000" dirty="0" err="1" smtClean="0"/>
              <a:t>kosong</a:t>
            </a:r>
            <a:r>
              <a:rPr lang="en-GB" sz="2000" dirty="0" smtClean="0"/>
              <a:t>, head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NULL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01511" y="1572969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7" name="Elbow Connector 6"/>
          <p:cNvCxnSpPr/>
          <p:nvPr/>
        </p:nvCxnSpPr>
        <p:spPr>
          <a:xfrm rot="16200000" flipH="1">
            <a:off x="7729370" y="181408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67452" y="2181391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334" y="2600058"/>
            <a:ext cx="415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head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node </a:t>
            </a:r>
            <a:r>
              <a:rPr lang="en-GB" sz="2000" dirty="0" err="1" smtClean="0"/>
              <a:t>tersebut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1529" y="4785357"/>
            <a:ext cx="1574097" cy="1145848"/>
            <a:chOff x="4712415" y="1142984"/>
            <a:chExt cx="1574097" cy="114584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</p:grpSp>
      <p:cxnSp>
        <p:nvCxnSpPr>
          <p:cNvPr id="13" name="Elbow Connector 12"/>
          <p:cNvCxnSpPr/>
          <p:nvPr/>
        </p:nvCxnSpPr>
        <p:spPr>
          <a:xfrm rot="16200000" flipH="1">
            <a:off x="9720035" y="2875278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36496" y="3167456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896302" y="2540352"/>
            <a:ext cx="1571636" cy="428628"/>
            <a:chOff x="4714876" y="1142984"/>
            <a:chExt cx="1571636" cy="428628"/>
          </a:xfrm>
        </p:grpSpPr>
        <p:sp>
          <p:nvSpPr>
            <p:cNvPr id="16" name="Rectangle 15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19" name="Curved Connector 18"/>
          <p:cNvCxnSpPr/>
          <p:nvPr/>
        </p:nvCxnSpPr>
        <p:spPr>
          <a:xfrm>
            <a:off x="7467938" y="2724389"/>
            <a:ext cx="724238" cy="2405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334" y="3998988"/>
            <a:ext cx="4159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di </a:t>
            </a:r>
            <a:r>
              <a:rPr lang="en-GB" sz="2000" dirty="0" err="1" smtClean="0"/>
              <a:t>depan</a:t>
            </a:r>
            <a:r>
              <a:rPr lang="en-GB" sz="2000" dirty="0" smtClean="0"/>
              <a:t> linked list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head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226395" y="3785580"/>
            <a:ext cx="1571636" cy="428628"/>
            <a:chOff x="4714876" y="1142984"/>
            <a:chExt cx="1571636" cy="428628"/>
          </a:xfrm>
        </p:grpSpPr>
        <p:sp>
          <p:nvSpPr>
            <p:cNvPr id="24" name="Rectangle 2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6" name="Elbow Connector 25"/>
          <p:cNvCxnSpPr/>
          <p:nvPr/>
        </p:nvCxnSpPr>
        <p:spPr>
          <a:xfrm rot="16200000" flipH="1">
            <a:off x="10754254" y="4026698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870715" y="4318876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113990" y="3750791"/>
            <a:ext cx="1571636" cy="428628"/>
            <a:chOff x="4714876" y="1142984"/>
            <a:chExt cx="1571636" cy="428628"/>
          </a:xfrm>
        </p:grpSpPr>
        <p:sp>
          <p:nvSpPr>
            <p:cNvPr id="29" name="Rectangle 2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31" name="Curved Connector 30"/>
          <p:cNvCxnSpPr/>
          <p:nvPr/>
        </p:nvCxnSpPr>
        <p:spPr>
          <a:xfrm>
            <a:off x="8658869" y="3777652"/>
            <a:ext cx="540769" cy="151281"/>
          </a:xfrm>
          <a:prstGeom prst="curvedConnector3">
            <a:avLst>
              <a:gd name="adj1" fmla="val 523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192176" y="2631671"/>
            <a:ext cx="1571636" cy="428628"/>
            <a:chOff x="4714876" y="1142984"/>
            <a:chExt cx="1571636" cy="428628"/>
          </a:xfrm>
        </p:grpSpPr>
        <p:sp>
          <p:nvSpPr>
            <p:cNvPr id="35" name="Rectangle 3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Connector 40"/>
          <p:cNvCxnSpPr>
            <a:stCxn id="37" idx="0"/>
            <a:endCxn id="11" idx="2"/>
          </p:cNvCxnSpPr>
          <p:nvPr/>
        </p:nvCxnSpPr>
        <p:spPr>
          <a:xfrm flipV="1">
            <a:off x="7504438" y="5213985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3"/>
            <a:endCxn id="24" idx="1"/>
          </p:cNvCxnSpPr>
          <p:nvPr/>
        </p:nvCxnSpPr>
        <p:spPr>
          <a:xfrm flipV="1">
            <a:off x="8685626" y="3999894"/>
            <a:ext cx="540769" cy="9997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329" y="2182786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Terakhir</a:t>
            </a:r>
            <a:r>
              <a:rPr lang="en-GB" sz="2000" dirty="0" smtClean="0"/>
              <a:t>, head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73318" y="2930177"/>
            <a:ext cx="1574097" cy="1145848"/>
            <a:chOff x="4712415" y="1142984"/>
            <a:chExt cx="1574097" cy="114584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78622" y="4793246"/>
            <a:ext cx="549808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Tengah?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76708" y="2928745"/>
            <a:ext cx="1571636" cy="428628"/>
            <a:chOff x="4714876" y="1142984"/>
            <a:chExt cx="1571636" cy="428628"/>
          </a:xfrm>
        </p:grpSpPr>
        <p:sp>
          <p:nvSpPr>
            <p:cNvPr id="24" name="Rectangle 2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6" name="Elbow Connector 25"/>
          <p:cNvCxnSpPr/>
          <p:nvPr/>
        </p:nvCxnSpPr>
        <p:spPr>
          <a:xfrm rot="16200000" flipH="1">
            <a:off x="10104567" y="322971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21028" y="352189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78682" y="1928632"/>
            <a:ext cx="1571636" cy="428628"/>
            <a:chOff x="4714876" y="1142984"/>
            <a:chExt cx="1571636" cy="428628"/>
          </a:xfrm>
        </p:grpSpPr>
        <p:sp>
          <p:nvSpPr>
            <p:cNvPr id="29" name="Rectangle 2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31" name="Curved Connector 30"/>
          <p:cNvCxnSpPr>
            <a:stCxn id="30" idx="2"/>
            <a:endCxn id="11" idx="0"/>
          </p:cNvCxnSpPr>
          <p:nvPr/>
        </p:nvCxnSpPr>
        <p:spPr>
          <a:xfrm rot="16200000" flipH="1">
            <a:off x="6226590" y="2388078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11" idx="2"/>
          </p:cNvCxnSpPr>
          <p:nvPr/>
        </p:nvCxnSpPr>
        <p:spPr>
          <a:xfrm flipV="1">
            <a:off x="6766227" y="3358805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3"/>
            <a:endCxn id="24" idx="1"/>
          </p:cNvCxnSpPr>
          <p:nvPr/>
        </p:nvCxnSpPr>
        <p:spPr>
          <a:xfrm flipV="1">
            <a:off x="7947415" y="3143059"/>
            <a:ext cx="629293" cy="14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07234"/>
            <a:ext cx="415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Buat</a:t>
            </a:r>
            <a:r>
              <a:rPr lang="en-GB" sz="2000" dirty="0"/>
              <a:t> </a:t>
            </a:r>
            <a:r>
              <a:rPr lang="en-GB" sz="2000" dirty="0" smtClean="0"/>
              <a:t>iterator </a:t>
            </a:r>
            <a:r>
              <a:rPr lang="en-GB" sz="2000" dirty="0" err="1" smtClean="0"/>
              <a:t>mencapai</a:t>
            </a:r>
            <a:r>
              <a:rPr lang="en-GB" sz="2000" dirty="0" smtClean="0"/>
              <a:t> </a:t>
            </a:r>
            <a:r>
              <a:rPr lang="en-GB" sz="2000" dirty="0" err="1" smtClean="0"/>
              <a:t>akhir</a:t>
            </a:r>
            <a:r>
              <a:rPr lang="en-GB" sz="2000" dirty="0" smtClean="0"/>
              <a:t> linked list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969445" y="2939237"/>
            <a:ext cx="10045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cxnSp>
        <p:nvCxnSpPr>
          <p:cNvPr id="19" name="Curved Connector 18"/>
          <p:cNvCxnSpPr>
            <a:stCxn id="5" idx="3"/>
          </p:cNvCxnSpPr>
          <p:nvPr/>
        </p:nvCxnSpPr>
        <p:spPr>
          <a:xfrm flipV="1">
            <a:off x="7973961" y="2552755"/>
            <a:ext cx="621161" cy="60079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334" y="3521893"/>
            <a:ext cx="415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Hapus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iterator. </a:t>
            </a:r>
            <a:r>
              <a:rPr lang="en-GB" sz="2000" dirty="0" err="1" smtClean="0"/>
              <a:t>Arahkan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sebelum</a:t>
            </a:r>
            <a:r>
              <a:rPr lang="en-GB" sz="2000" dirty="0" smtClean="0"/>
              <a:t> </a:t>
            </a:r>
            <a:r>
              <a:rPr lang="en-GB" sz="2000" dirty="0" err="1" smtClean="0"/>
              <a:t>terakhir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menunjuk</a:t>
            </a:r>
            <a:r>
              <a:rPr lang="en-GB" sz="2000" dirty="0" smtClean="0"/>
              <a:t> null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588546" y="2173801"/>
            <a:ext cx="1571636" cy="428628"/>
            <a:chOff x="4714876" y="1142984"/>
            <a:chExt cx="1571636" cy="428628"/>
          </a:xfrm>
        </p:grpSpPr>
        <p:sp>
          <p:nvSpPr>
            <p:cNvPr id="39" name="Rectangle 3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95122" y="2170464"/>
            <a:ext cx="1571636" cy="428628"/>
            <a:chOff x="4714876" y="1142984"/>
            <a:chExt cx="1571636" cy="428628"/>
          </a:xfrm>
        </p:grpSpPr>
        <p:sp>
          <p:nvSpPr>
            <p:cNvPr id="44" name="Rectangle 4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10040811" y="2428555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57272" y="2720733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388429" y="1217472"/>
            <a:ext cx="1571636" cy="428628"/>
            <a:chOff x="4714876" y="1142984"/>
            <a:chExt cx="1571636" cy="428628"/>
          </a:xfrm>
        </p:grpSpPr>
        <p:sp>
          <p:nvSpPr>
            <p:cNvPr id="50" name="Rectangle 49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52" name="Curved Connector 51"/>
          <p:cNvCxnSpPr>
            <a:stCxn id="51" idx="2"/>
            <a:endCxn id="39" idx="0"/>
          </p:cNvCxnSpPr>
          <p:nvPr/>
        </p:nvCxnSpPr>
        <p:spPr>
          <a:xfrm rot="16200000" flipH="1">
            <a:off x="6510455" y="1702800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3"/>
            <a:endCxn id="44" idx="1"/>
          </p:cNvCxnSpPr>
          <p:nvPr/>
        </p:nvCxnSpPr>
        <p:spPr>
          <a:xfrm flipV="1">
            <a:off x="8160182" y="2384778"/>
            <a:ext cx="434940" cy="3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67156" y="4661002"/>
            <a:ext cx="1571636" cy="428628"/>
            <a:chOff x="4714876" y="1142984"/>
            <a:chExt cx="1571636" cy="428628"/>
          </a:xfrm>
        </p:grpSpPr>
        <p:sp>
          <p:nvSpPr>
            <p:cNvPr id="55" name="Rectangle 5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67039" y="3704673"/>
            <a:ext cx="1571636" cy="428628"/>
            <a:chOff x="4714876" y="1142984"/>
            <a:chExt cx="1571636" cy="428628"/>
          </a:xfrm>
        </p:grpSpPr>
        <p:sp>
          <p:nvSpPr>
            <p:cNvPr id="58" name="Rectangle 57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60" name="Curved Connector 59"/>
          <p:cNvCxnSpPr>
            <a:stCxn id="59" idx="2"/>
            <a:endCxn id="55" idx="0"/>
          </p:cNvCxnSpPr>
          <p:nvPr/>
        </p:nvCxnSpPr>
        <p:spPr>
          <a:xfrm rot="16200000" flipH="1">
            <a:off x="6489065" y="4190001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8123158" y="4924910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9619" y="5217088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68773" y="5686374"/>
            <a:ext cx="549808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Tengah?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3576</TotalTime>
  <Words>905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Trebuchet MS</vt:lpstr>
      <vt:lpstr>Wingdings</vt:lpstr>
      <vt:lpstr>Wingdings 3</vt:lpstr>
      <vt:lpstr>Facet</vt:lpstr>
      <vt:lpstr>Implementasi Struktur Data  Linked List</vt:lpstr>
      <vt:lpstr>Linked List</vt:lpstr>
      <vt:lpstr>Linked List (Cont’l)</vt:lpstr>
      <vt:lpstr>Singly Linked List</vt:lpstr>
      <vt:lpstr>Operasi pada Singly Linked List</vt:lpstr>
      <vt:lpstr>Sisip Depan</vt:lpstr>
      <vt:lpstr>Sisip Depan</vt:lpstr>
      <vt:lpstr>Hapus Belakang</vt:lpstr>
      <vt:lpstr>ADT List</vt:lpstr>
      <vt:lpstr>ADT - Revisited</vt:lpstr>
      <vt:lpstr>Example – ADT Buku</vt:lpstr>
      <vt:lpstr>Example – ADT Buku (Cont’l)</vt:lpstr>
      <vt:lpstr>Example: UML Notation for Class Bag</vt:lpstr>
      <vt:lpstr>Specification of ADT List</vt:lpstr>
      <vt:lpstr>Generic Programming</vt:lpstr>
      <vt:lpstr>Generic Programming</vt:lpstr>
      <vt:lpstr>Connecting the Dot…..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79</cp:revision>
  <dcterms:created xsi:type="dcterms:W3CDTF">2016-12-28T02:49:21Z</dcterms:created>
  <dcterms:modified xsi:type="dcterms:W3CDTF">2017-01-24T02:54:05Z</dcterms:modified>
</cp:coreProperties>
</file>