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85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68" r:id="rId10"/>
    <p:sldId id="280" r:id="rId11"/>
    <p:sldId id="275" r:id="rId12"/>
    <p:sldId id="281" r:id="rId13"/>
    <p:sldId id="282" r:id="rId14"/>
    <p:sldId id="283" r:id="rId15"/>
    <p:sldId id="284" r:id="rId16"/>
    <p:sldId id="295" r:id="rId17"/>
    <p:sldId id="286" r:id="rId18"/>
    <p:sldId id="287" r:id="rId19"/>
    <p:sldId id="260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2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2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857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5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04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93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9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7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20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43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1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48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Implementasi</a:t>
            </a:r>
            <a:r>
              <a:rPr lang="en-GB" dirty="0" smtClean="0"/>
              <a:t> </a:t>
            </a:r>
            <a:r>
              <a:rPr lang="en-GB" dirty="0" err="1" smtClean="0"/>
              <a:t>Struktur</a:t>
            </a:r>
            <a:r>
              <a:rPr lang="en-GB" dirty="0" smtClean="0"/>
              <a:t> Data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Linked List (</a:t>
            </a:r>
            <a:r>
              <a:rPr lang="en-GB" dirty="0" err="1" smtClean="0"/>
              <a:t>Cont’l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/>
              <a:t>Jenis</a:t>
            </a:r>
            <a:r>
              <a:rPr lang="en-GB" sz="2400" dirty="0" smtClean="0"/>
              <a:t>:</a:t>
            </a:r>
          </a:p>
          <a:p>
            <a:pPr lvl="1"/>
            <a:r>
              <a:rPr lang="en-GB" sz="2200" dirty="0" smtClean="0"/>
              <a:t>Singly Linked List</a:t>
            </a:r>
          </a:p>
          <a:p>
            <a:pPr lvl="1"/>
            <a:r>
              <a:rPr lang="en-GB" sz="2200" dirty="0" smtClean="0"/>
              <a:t>Doubly Linked List</a:t>
            </a:r>
          </a:p>
          <a:p>
            <a:pPr lvl="1"/>
            <a:r>
              <a:rPr lang="en-GB" sz="2200" dirty="0" smtClean="0"/>
              <a:t>Circular Linked List</a:t>
            </a:r>
          </a:p>
          <a:p>
            <a:r>
              <a:rPr lang="en-GB" sz="2400" dirty="0" err="1" smtClean="0"/>
              <a:t>Operasi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Linked List:</a:t>
            </a:r>
          </a:p>
          <a:p>
            <a:pPr lvl="1"/>
            <a:r>
              <a:rPr lang="en-GB" sz="2200" dirty="0" smtClean="0"/>
              <a:t>Insert</a:t>
            </a:r>
          </a:p>
          <a:p>
            <a:pPr lvl="1"/>
            <a:r>
              <a:rPr lang="en-GB" sz="2200" dirty="0" smtClean="0"/>
              <a:t>Delete</a:t>
            </a:r>
          </a:p>
          <a:p>
            <a:pPr lvl="1"/>
            <a:r>
              <a:rPr lang="en-GB" sz="2200" dirty="0" err="1" smtClean="0"/>
              <a:t>Search,dll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465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Bentuk</a:t>
            </a:r>
            <a:r>
              <a:rPr lang="en-US" sz="2400" dirty="0" smtClean="0"/>
              <a:t> linked list yang paling </a:t>
            </a:r>
            <a:r>
              <a:rPr lang="en-US" sz="2400" dirty="0" err="1" smtClean="0"/>
              <a:t>sederhana</a:t>
            </a:r>
            <a:endParaRPr lang="en-US" sz="2400" dirty="0" smtClean="0"/>
          </a:p>
          <a:p>
            <a:r>
              <a:rPr lang="en-US" sz="2400" dirty="0" err="1" smtClean="0"/>
              <a:t>Objek</a:t>
            </a:r>
            <a:r>
              <a:rPr lang="en-US" sz="2400" dirty="0" smtClean="0"/>
              <a:t> linked list (</a:t>
            </a:r>
            <a:r>
              <a:rPr lang="en-US" sz="2400" dirty="0">
                <a:sym typeface="Wingdings" panose="05000000000000000000" pitchFamily="2" charset="2"/>
              </a:rPr>
              <a:t>head/ first </a:t>
            </a:r>
            <a:r>
              <a:rPr lang="en-US" sz="2400" dirty="0" smtClean="0">
                <a:sym typeface="Wingdings" panose="05000000000000000000" pitchFamily="2" charset="2"/>
              </a:rPr>
              <a:t>)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reference </a:t>
            </a:r>
            <a:r>
              <a:rPr lang="en-US" sz="2400" dirty="0" err="1" smtClean="0"/>
              <a:t>ke</a:t>
            </a:r>
            <a:r>
              <a:rPr lang="en-US" sz="2400" dirty="0" smtClean="0"/>
              <a:t> node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linked list</a:t>
            </a:r>
            <a:endParaRPr lang="en-US" sz="2400" i="1" dirty="0" smtClean="0"/>
          </a:p>
          <a:p>
            <a:r>
              <a:rPr lang="en-US" sz="2400" dirty="0" err="1" smtClean="0"/>
              <a:t>Merupakan</a:t>
            </a:r>
            <a:r>
              <a:rPr lang="en-US" sz="2400" dirty="0" smtClean="0"/>
              <a:t> list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arah</a:t>
            </a:r>
            <a:r>
              <a:rPr lang="en-US" sz="2400" dirty="0" smtClean="0"/>
              <a:t>: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node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reference </a:t>
            </a:r>
            <a:r>
              <a:rPr lang="en-US" sz="2400" dirty="0" err="1" smtClean="0"/>
              <a:t>ke</a:t>
            </a:r>
            <a:r>
              <a:rPr lang="en-US" sz="2400" dirty="0" smtClean="0"/>
              <a:t> node </a:t>
            </a:r>
            <a:r>
              <a:rPr lang="en-US" sz="2400" dirty="0" err="1" smtClean="0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linked list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917477" y="4422385"/>
            <a:ext cx="6924289" cy="1390953"/>
            <a:chOff x="2917477" y="4422385"/>
            <a:chExt cx="6924289" cy="1390953"/>
          </a:xfrm>
        </p:grpSpPr>
        <p:grpSp>
          <p:nvGrpSpPr>
            <p:cNvPr id="4" name="Group 3"/>
            <p:cNvGrpSpPr/>
            <p:nvPr/>
          </p:nvGrpSpPr>
          <p:grpSpPr>
            <a:xfrm>
              <a:off x="3808809" y="5186967"/>
              <a:ext cx="1571636" cy="428628"/>
              <a:chOff x="4714876" y="1142984"/>
              <a:chExt cx="1571636" cy="4286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853110" y="5203939"/>
              <a:ext cx="1571636" cy="428628"/>
              <a:chOff x="4714876" y="1142984"/>
              <a:chExt cx="1571636" cy="42862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898027" y="5203939"/>
              <a:ext cx="1571636" cy="428628"/>
              <a:chOff x="4714876" y="1142984"/>
              <a:chExt cx="1571636" cy="42862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917477" y="4422385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17" name="Curved Connector 16"/>
            <p:cNvCxnSpPr>
              <a:stCxn id="14" idx="3"/>
              <a:endCxn id="5" idx="0"/>
            </p:cNvCxnSpPr>
            <p:nvPr/>
          </p:nvCxnSpPr>
          <p:spPr>
            <a:xfrm>
              <a:off x="3703295" y="4636699"/>
              <a:ext cx="498423" cy="550268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>
              <a:off x="5393342" y="5311063"/>
              <a:ext cx="446753" cy="266682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>
              <a:off x="7450776" y="5267940"/>
              <a:ext cx="446753" cy="266682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6200000" flipH="1">
              <a:off x="9427022" y="5445278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469663" y="5767583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483286" y="5812361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 flipH="1">
            <a:off x="7897529" y="4366889"/>
            <a:ext cx="78631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27" name="Curved Connector 26"/>
          <p:cNvCxnSpPr>
            <a:stCxn id="26" idx="3"/>
          </p:cNvCxnSpPr>
          <p:nvPr/>
        </p:nvCxnSpPr>
        <p:spPr>
          <a:xfrm rot="10800000" flipH="1" flipV="1">
            <a:off x="7897529" y="4581203"/>
            <a:ext cx="498422" cy="550268"/>
          </a:xfrm>
          <a:prstGeom prst="curvedConnector4">
            <a:avLst>
              <a:gd name="adj1" fmla="val -45865"/>
              <a:gd name="adj2" fmla="val 694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Insert (</a:t>
            </a:r>
            <a:r>
              <a:rPr lang="en-US" sz="2400" dirty="0" err="1" smtClean="0"/>
              <a:t>Sisip</a:t>
            </a:r>
            <a:r>
              <a:rPr lang="en-US" sz="2400" dirty="0" smtClean="0"/>
              <a:t>) :</a:t>
            </a:r>
          </a:p>
          <a:p>
            <a:pPr lvl="1"/>
            <a:r>
              <a:rPr lang="en-US" sz="2200" dirty="0" err="1"/>
              <a:t>Sisip</a:t>
            </a:r>
            <a:r>
              <a:rPr lang="en-US" sz="2000" dirty="0"/>
              <a:t> </a:t>
            </a:r>
            <a:r>
              <a:rPr lang="en-US" sz="2200" dirty="0" err="1" smtClean="0"/>
              <a:t>Depan</a:t>
            </a:r>
            <a:endParaRPr lang="en-US" sz="2200" dirty="0" smtClean="0"/>
          </a:p>
          <a:p>
            <a:pPr lvl="1"/>
            <a:r>
              <a:rPr lang="en-US" sz="2200" dirty="0" err="1"/>
              <a:t>Sisip</a:t>
            </a:r>
            <a:r>
              <a:rPr lang="en-US" sz="2000" dirty="0"/>
              <a:t> </a:t>
            </a:r>
            <a:r>
              <a:rPr lang="en-GB" sz="2200" dirty="0" err="1" smtClean="0"/>
              <a:t>Belakang</a:t>
            </a:r>
            <a:endParaRPr lang="en-GB" sz="2200" dirty="0" smtClean="0"/>
          </a:p>
          <a:p>
            <a:pPr lvl="1"/>
            <a:r>
              <a:rPr lang="en-US" sz="2200" dirty="0" err="1"/>
              <a:t>Sisip</a:t>
            </a:r>
            <a:r>
              <a:rPr lang="en-US" sz="2000" dirty="0"/>
              <a:t> </a:t>
            </a:r>
            <a:r>
              <a:rPr lang="en-GB" sz="2200" dirty="0" smtClean="0"/>
              <a:t>Tengah</a:t>
            </a:r>
          </a:p>
          <a:p>
            <a:r>
              <a:rPr lang="en-GB" sz="2400" dirty="0" smtClean="0"/>
              <a:t>Delete (</a:t>
            </a:r>
            <a:r>
              <a:rPr lang="en-GB" sz="2400" dirty="0" err="1" smtClean="0"/>
              <a:t>Hapus</a:t>
            </a:r>
            <a:r>
              <a:rPr lang="en-GB" sz="2400" dirty="0" smtClean="0"/>
              <a:t>):</a:t>
            </a:r>
          </a:p>
          <a:p>
            <a:pPr lvl="1"/>
            <a:r>
              <a:rPr lang="en-GB" sz="2200" dirty="0" err="1" smtClean="0"/>
              <a:t>Hapus</a:t>
            </a:r>
            <a:r>
              <a:rPr lang="en-GB" sz="2200" dirty="0" smtClean="0"/>
              <a:t> </a:t>
            </a:r>
            <a:r>
              <a:rPr lang="en-GB" sz="2200" dirty="0" err="1" smtClean="0"/>
              <a:t>Depan</a:t>
            </a:r>
            <a:endParaRPr lang="en-GB" sz="2200" dirty="0" smtClean="0"/>
          </a:p>
          <a:p>
            <a:pPr lvl="1"/>
            <a:r>
              <a:rPr lang="en-GB" sz="2200" dirty="0" err="1" smtClean="0"/>
              <a:t>Hapus</a:t>
            </a:r>
            <a:r>
              <a:rPr lang="en-GB" sz="2200" dirty="0" smtClean="0"/>
              <a:t> </a:t>
            </a:r>
            <a:r>
              <a:rPr lang="en-GB" sz="2200" dirty="0" err="1" smtClean="0"/>
              <a:t>Belakang</a:t>
            </a:r>
            <a:endParaRPr lang="en-GB" sz="2200" dirty="0" smtClean="0"/>
          </a:p>
          <a:p>
            <a:pPr lvl="1"/>
            <a:r>
              <a:rPr lang="en-GB" sz="2200" dirty="0" err="1" smtClean="0"/>
              <a:t>Hapus</a:t>
            </a:r>
            <a:r>
              <a:rPr lang="en-GB" sz="2200" dirty="0" smtClean="0"/>
              <a:t> Tengah</a:t>
            </a:r>
            <a:endParaRPr lang="en-US" sz="22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6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422" y="506825"/>
            <a:ext cx="9720072" cy="1499616"/>
          </a:xfrm>
        </p:spPr>
        <p:txBody>
          <a:bodyPr/>
          <a:lstStyle/>
          <a:p>
            <a:r>
              <a:rPr lang="en-GB" dirty="0" err="1" smtClean="0"/>
              <a:t>Sisip</a:t>
            </a:r>
            <a:r>
              <a:rPr lang="en-GB" dirty="0" smtClean="0"/>
              <a:t> </a:t>
            </a:r>
            <a:r>
              <a:rPr lang="en-GB" dirty="0" err="1" smtClean="0"/>
              <a:t>Depan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862848"/>
            <a:ext cx="415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1. Linked List </a:t>
            </a:r>
            <a:r>
              <a:rPr lang="en-GB" sz="2000" dirty="0" err="1" smtClean="0"/>
              <a:t>masih</a:t>
            </a:r>
            <a:r>
              <a:rPr lang="en-GB" sz="2000" dirty="0" smtClean="0"/>
              <a:t> </a:t>
            </a:r>
            <a:r>
              <a:rPr lang="en-GB" sz="2000" dirty="0" err="1" smtClean="0"/>
              <a:t>kosong</a:t>
            </a:r>
            <a:r>
              <a:rPr lang="en-GB" sz="2000" dirty="0" smtClean="0"/>
              <a:t>, head </a:t>
            </a:r>
            <a:r>
              <a:rPr lang="en-GB" sz="2000" dirty="0" err="1" smtClean="0"/>
              <a:t>menunjuk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NULL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77334" y="2791954"/>
            <a:ext cx="415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2. </a:t>
            </a:r>
            <a:r>
              <a:rPr lang="en-GB" sz="2000" dirty="0" err="1" smtClean="0"/>
              <a:t>Ketika</a:t>
            </a:r>
            <a:r>
              <a:rPr lang="en-GB" sz="2000" dirty="0" smtClean="0"/>
              <a:t> </a:t>
            </a:r>
            <a:r>
              <a:rPr lang="en-GB" sz="2000" dirty="0" err="1" smtClean="0"/>
              <a:t>disisipkan</a:t>
            </a:r>
            <a:r>
              <a:rPr lang="en-GB" sz="2000" dirty="0" smtClean="0"/>
              <a:t> node </a:t>
            </a:r>
            <a:r>
              <a:rPr lang="en-GB" sz="2000" dirty="0" err="1" smtClean="0"/>
              <a:t>baru</a:t>
            </a:r>
            <a:r>
              <a:rPr lang="en-GB" sz="2000" dirty="0" smtClean="0"/>
              <a:t>, </a:t>
            </a:r>
            <a:r>
              <a:rPr lang="en-GB" sz="2000" dirty="0" err="1" smtClean="0"/>
              <a:t>maka</a:t>
            </a:r>
            <a:r>
              <a:rPr lang="en-GB" sz="2000" dirty="0" smtClean="0"/>
              <a:t> head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menunjuk</a:t>
            </a:r>
            <a:r>
              <a:rPr lang="en-GB" sz="2000" dirty="0" smtClean="0"/>
              <a:t> node </a:t>
            </a:r>
            <a:r>
              <a:rPr lang="en-GB" sz="2000" dirty="0" err="1" smtClean="0"/>
              <a:t>tersebut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77334" y="3998988"/>
            <a:ext cx="41598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3. </a:t>
            </a:r>
            <a:r>
              <a:rPr lang="en-GB" sz="2000" dirty="0" err="1" smtClean="0"/>
              <a:t>Ketika</a:t>
            </a:r>
            <a:r>
              <a:rPr lang="en-GB" sz="2000" dirty="0" smtClean="0"/>
              <a:t> </a:t>
            </a:r>
            <a:r>
              <a:rPr lang="en-GB" sz="2000" dirty="0" err="1" smtClean="0"/>
              <a:t>kemudian</a:t>
            </a:r>
            <a:r>
              <a:rPr lang="en-GB" sz="2000" dirty="0" smtClean="0"/>
              <a:t>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disisipkan</a:t>
            </a:r>
            <a:r>
              <a:rPr lang="en-GB" sz="2000" dirty="0" smtClean="0"/>
              <a:t> node </a:t>
            </a:r>
            <a:r>
              <a:rPr lang="en-GB" sz="2000" dirty="0" err="1" smtClean="0"/>
              <a:t>baru</a:t>
            </a:r>
            <a:r>
              <a:rPr lang="en-GB" sz="2000" dirty="0" smtClean="0"/>
              <a:t> di </a:t>
            </a:r>
            <a:r>
              <a:rPr lang="en-GB" sz="2000" dirty="0" err="1" smtClean="0"/>
              <a:t>depan</a:t>
            </a:r>
            <a:r>
              <a:rPr lang="en-GB" sz="2000" dirty="0" smtClean="0"/>
              <a:t> linked list yang </a:t>
            </a:r>
            <a:r>
              <a:rPr lang="en-GB" sz="2000" dirty="0" err="1" smtClean="0"/>
              <a:t>ada</a:t>
            </a:r>
            <a:r>
              <a:rPr lang="en-GB" sz="2000" dirty="0" smtClean="0"/>
              <a:t>, </a:t>
            </a:r>
            <a:r>
              <a:rPr lang="en-GB" sz="2000" dirty="0" err="1" smtClean="0"/>
              <a:t>maka</a:t>
            </a:r>
            <a:r>
              <a:rPr lang="en-GB" sz="2000" dirty="0" smtClean="0"/>
              <a:t> </a:t>
            </a:r>
            <a:r>
              <a:rPr lang="en-GB" sz="2000" dirty="0" err="1" smtClean="0"/>
              <a:t>newNode</a:t>
            </a:r>
            <a:r>
              <a:rPr lang="en-GB" sz="2000" dirty="0" smtClean="0"/>
              <a:t>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menunjuk</a:t>
            </a:r>
            <a:r>
              <a:rPr lang="en-GB" sz="2000" dirty="0" smtClean="0"/>
              <a:t> </a:t>
            </a:r>
            <a:r>
              <a:rPr lang="en-GB" sz="2000" dirty="0" err="1" smtClean="0"/>
              <a:t>ditunjuk</a:t>
            </a:r>
            <a:r>
              <a:rPr lang="en-GB" sz="2000" dirty="0" smtClean="0"/>
              <a:t> </a:t>
            </a:r>
            <a:r>
              <a:rPr lang="en-GB" sz="2000" dirty="0" err="1" smtClean="0"/>
              <a:t>oleh</a:t>
            </a:r>
            <a:r>
              <a:rPr lang="en-GB" sz="2000" dirty="0" smtClean="0"/>
              <a:t> head</a:t>
            </a:r>
            <a:endParaRPr lang="en-US" sz="20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556027" y="2656171"/>
            <a:ext cx="3124294" cy="1340242"/>
            <a:chOff x="6769523" y="2142106"/>
            <a:chExt cx="3124294" cy="1340242"/>
          </a:xfrm>
        </p:grpSpPr>
        <p:grpSp>
          <p:nvGrpSpPr>
            <p:cNvPr id="20" name="Group 19"/>
            <p:cNvGrpSpPr/>
            <p:nvPr/>
          </p:nvGrpSpPr>
          <p:grpSpPr>
            <a:xfrm>
              <a:off x="6769523" y="2174951"/>
              <a:ext cx="3124294" cy="1307397"/>
              <a:chOff x="7084305" y="1860059"/>
              <a:chExt cx="3124294" cy="1307397"/>
            </a:xfrm>
          </p:grpSpPr>
          <p:cxnSp>
            <p:nvCxnSpPr>
              <p:cNvPr id="13" name="Elbow Connector 12"/>
              <p:cNvCxnSpPr/>
              <p:nvPr/>
            </p:nvCxnSpPr>
            <p:spPr>
              <a:xfrm rot="16200000" flipH="1">
                <a:off x="9720035" y="2875278"/>
                <a:ext cx="335955" cy="248401"/>
              </a:xfrm>
              <a:prstGeom prst="bentConnector3">
                <a:avLst>
                  <a:gd name="adj1" fmla="val -366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836496" y="3167456"/>
                <a:ext cx="372103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7084305" y="1860059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Head</a:t>
                </a:r>
                <a:endParaRPr lang="en-US" dirty="0"/>
              </a:p>
            </p:txBody>
          </p:sp>
          <p:cxnSp>
            <p:nvCxnSpPr>
              <p:cNvPr id="19" name="Curved Connector 18"/>
              <p:cNvCxnSpPr>
                <a:stCxn id="17" idx="3"/>
              </p:cNvCxnSpPr>
              <p:nvPr/>
            </p:nvCxnSpPr>
            <p:spPr>
              <a:xfrm>
                <a:off x="7870123" y="2074373"/>
                <a:ext cx="553936" cy="557297"/>
              </a:xfrm>
              <a:prstGeom prst="curved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>
                <a:off x="8192176" y="2631671"/>
                <a:ext cx="1571636" cy="428628"/>
                <a:chOff x="4714876" y="1142984"/>
                <a:chExt cx="1571636" cy="428628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4714876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500694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next</a:t>
                  </a:r>
                  <a:endParaRPr lang="en-US" dirty="0"/>
                </a:p>
              </p:txBody>
            </p:sp>
          </p:grpSp>
        </p:grpSp>
        <p:sp>
          <p:nvSpPr>
            <p:cNvPr id="38" name="Rectangle 37"/>
            <p:cNvSpPr/>
            <p:nvPr/>
          </p:nvSpPr>
          <p:spPr>
            <a:xfrm flipH="1">
              <a:off x="8856302" y="2142106"/>
              <a:ext cx="786316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39" name="Curved Connector 38"/>
            <p:cNvCxnSpPr>
              <a:stCxn id="38" idx="3"/>
            </p:cNvCxnSpPr>
            <p:nvPr/>
          </p:nvCxnSpPr>
          <p:spPr>
            <a:xfrm rot="10800000" flipV="1">
              <a:off x="8494414" y="2356420"/>
              <a:ext cx="361889" cy="590142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004321" y="1760371"/>
            <a:ext cx="2076321" cy="609399"/>
            <a:chOff x="6351428" y="1641553"/>
            <a:chExt cx="2076321" cy="609399"/>
          </a:xfrm>
        </p:grpSpPr>
        <p:grpSp>
          <p:nvGrpSpPr>
            <p:cNvPr id="21" name="Group 20"/>
            <p:cNvGrpSpPr/>
            <p:nvPr/>
          </p:nvGrpSpPr>
          <p:grpSpPr>
            <a:xfrm>
              <a:off x="6351428" y="1641553"/>
              <a:ext cx="1204847" cy="609399"/>
              <a:chOff x="6987329" y="1572969"/>
              <a:chExt cx="1204847" cy="60939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987329" y="1572969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/>
                  <a:t>Head</a:t>
                </a:r>
                <a:endParaRPr lang="en-US" dirty="0"/>
              </a:p>
            </p:txBody>
          </p:sp>
          <p:cxnSp>
            <p:nvCxnSpPr>
              <p:cNvPr id="7" name="Elbow Connector 6"/>
              <p:cNvCxnSpPr/>
              <p:nvPr/>
            </p:nvCxnSpPr>
            <p:spPr>
              <a:xfrm rot="16200000" flipH="1">
                <a:off x="7729370" y="1814087"/>
                <a:ext cx="335955" cy="248401"/>
              </a:xfrm>
              <a:prstGeom prst="bentConnector3">
                <a:avLst>
                  <a:gd name="adj1" fmla="val -366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867452" y="2181391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 flipH="1">
              <a:off x="7326748" y="1641553"/>
              <a:ext cx="1101001" cy="609399"/>
              <a:chOff x="6987329" y="1572969"/>
              <a:chExt cx="1204847" cy="60939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987329" y="1572969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/>
                  <a:t>Tail</a:t>
                </a:r>
                <a:endParaRPr lang="en-US" dirty="0"/>
              </a:p>
            </p:txBody>
          </p:sp>
          <p:cxnSp>
            <p:nvCxnSpPr>
              <p:cNvPr id="45" name="Elbow Connector 44"/>
              <p:cNvCxnSpPr/>
              <p:nvPr/>
            </p:nvCxnSpPr>
            <p:spPr>
              <a:xfrm rot="16200000" flipH="1">
                <a:off x="7729370" y="1814087"/>
                <a:ext cx="335955" cy="248401"/>
              </a:xfrm>
              <a:prstGeom prst="bentConnector3">
                <a:avLst>
                  <a:gd name="adj1" fmla="val -366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867452" y="2181391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4837210" y="4433123"/>
            <a:ext cx="4006875" cy="1999590"/>
            <a:chOff x="4515539" y="4419676"/>
            <a:chExt cx="4006875" cy="1999590"/>
          </a:xfrm>
        </p:grpSpPr>
        <p:grpSp>
          <p:nvGrpSpPr>
            <p:cNvPr id="18" name="Group 17"/>
            <p:cNvGrpSpPr/>
            <p:nvPr/>
          </p:nvGrpSpPr>
          <p:grpSpPr>
            <a:xfrm>
              <a:off x="4515539" y="4419676"/>
              <a:ext cx="3591124" cy="1999590"/>
              <a:chOff x="7202601" y="3453533"/>
              <a:chExt cx="3591124" cy="199959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202601" y="4359217"/>
                <a:ext cx="1561993" cy="1093906"/>
                <a:chOff x="4803487" y="716844"/>
                <a:chExt cx="1561993" cy="109390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803487" y="71684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579662" y="71684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next</a:t>
                  </a:r>
                  <a:endParaRPr lang="en-US" dirty="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03487" y="1382122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 smtClean="0"/>
                    <a:t>nN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9228741" y="4352178"/>
                <a:ext cx="1564984" cy="428628"/>
                <a:chOff x="4717222" y="1709582"/>
                <a:chExt cx="1564984" cy="428628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717222" y="1709582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496388" y="1716621"/>
                  <a:ext cx="785818" cy="4215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next</a:t>
                  </a:r>
                  <a:endParaRPr lang="en-US" dirty="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8369520" y="3453533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Head</a:t>
                </a:r>
                <a:endParaRPr lang="en-US" dirty="0"/>
              </a:p>
            </p:txBody>
          </p:sp>
          <p:cxnSp>
            <p:nvCxnSpPr>
              <p:cNvPr id="31" name="Curved Connector 30"/>
              <p:cNvCxnSpPr>
                <a:stCxn id="30" idx="3"/>
                <a:endCxn id="24" idx="0"/>
              </p:cNvCxnSpPr>
              <p:nvPr/>
            </p:nvCxnSpPr>
            <p:spPr>
              <a:xfrm>
                <a:off x="9155338" y="3667847"/>
                <a:ext cx="466312" cy="684331"/>
              </a:xfrm>
              <a:prstGeom prst="curved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7" idx="0"/>
                <a:endCxn id="11" idx="2"/>
              </p:cNvCxnSpPr>
              <p:nvPr/>
            </p:nvCxnSpPr>
            <p:spPr>
              <a:xfrm flipV="1">
                <a:off x="7595510" y="4787845"/>
                <a:ext cx="0" cy="23665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/>
              <p:nvPr/>
            </p:nvCxnSpPr>
            <p:spPr>
              <a:xfrm flipV="1">
                <a:off x="8772057" y="4559151"/>
                <a:ext cx="475385" cy="455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/>
            <p:cNvSpPr/>
            <p:nvPr/>
          </p:nvSpPr>
          <p:spPr>
            <a:xfrm flipH="1">
              <a:off x="7538863" y="4419676"/>
              <a:ext cx="786316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55" name="Curved Connector 54"/>
            <p:cNvCxnSpPr>
              <a:stCxn id="54" idx="3"/>
            </p:cNvCxnSpPr>
            <p:nvPr/>
          </p:nvCxnSpPr>
          <p:spPr>
            <a:xfrm rot="10800000" flipV="1">
              <a:off x="7072551" y="4633989"/>
              <a:ext cx="466312" cy="675073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/>
            <p:nvPr/>
          </p:nvCxnSpPr>
          <p:spPr>
            <a:xfrm rot="16200000" flipH="1">
              <a:off x="8044185" y="5569071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8150311" y="5891212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00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Sisip</a:t>
            </a:r>
            <a:r>
              <a:rPr lang="en-GB" dirty="0" smtClean="0"/>
              <a:t> </a:t>
            </a:r>
            <a:r>
              <a:rPr lang="en-GB" dirty="0" err="1" smtClean="0"/>
              <a:t>Depan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5329" y="2182786"/>
            <a:ext cx="415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Terakhir</a:t>
            </a:r>
            <a:r>
              <a:rPr lang="en-GB" sz="2000" dirty="0" smtClean="0"/>
              <a:t>, head </a:t>
            </a:r>
            <a:r>
              <a:rPr lang="en-GB" sz="2000" dirty="0" err="1" smtClean="0"/>
              <a:t>menunjuk</a:t>
            </a:r>
            <a:r>
              <a:rPr lang="en-GB" sz="2000" dirty="0" smtClean="0"/>
              <a:t> node </a:t>
            </a:r>
            <a:r>
              <a:rPr lang="en-GB" sz="2000" dirty="0" err="1" smtClean="0"/>
              <a:t>baru</a:t>
            </a:r>
            <a:r>
              <a:rPr lang="en-GB" sz="2000" dirty="0" smtClean="0"/>
              <a:t> </a:t>
            </a:r>
            <a:r>
              <a:rPr lang="en-GB" sz="2000" dirty="0" err="1" smtClean="0"/>
              <a:t>tersebut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373318" y="2930177"/>
            <a:ext cx="1574097" cy="1145848"/>
            <a:chOff x="4712415" y="1142984"/>
            <a:chExt cx="1574097" cy="1145848"/>
          </a:xfrm>
        </p:grpSpPr>
        <p:sp>
          <p:nvSpPr>
            <p:cNvPr id="11" name="Rectangle 10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12415" y="186020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nN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78622" y="4793246"/>
            <a:ext cx="549808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err="1" smtClean="0"/>
              <a:t>Bagaimana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Sisip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Sisip</a:t>
            </a:r>
            <a:r>
              <a:rPr lang="en-GB" dirty="0" smtClean="0"/>
              <a:t> Tengah?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576708" y="2928745"/>
            <a:ext cx="1571636" cy="428628"/>
            <a:chOff x="4714876" y="1142984"/>
            <a:chExt cx="1571636" cy="428628"/>
          </a:xfrm>
        </p:grpSpPr>
        <p:sp>
          <p:nvSpPr>
            <p:cNvPr id="24" name="Rectangle 23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26" name="Elbow Connector 25"/>
          <p:cNvCxnSpPr/>
          <p:nvPr/>
        </p:nvCxnSpPr>
        <p:spPr>
          <a:xfrm rot="16200000" flipH="1">
            <a:off x="10104567" y="3229715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221028" y="3521893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64500" y="1928632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31" name="Curved Connector 30"/>
          <p:cNvCxnSpPr>
            <a:stCxn id="30" idx="2"/>
            <a:endCxn id="11" idx="0"/>
          </p:cNvCxnSpPr>
          <p:nvPr/>
        </p:nvCxnSpPr>
        <p:spPr>
          <a:xfrm rot="16200000" flipH="1">
            <a:off x="6226590" y="2388078"/>
            <a:ext cx="572917" cy="51127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0"/>
            <a:endCxn id="11" idx="2"/>
          </p:cNvCxnSpPr>
          <p:nvPr/>
        </p:nvCxnSpPr>
        <p:spPr>
          <a:xfrm flipV="1">
            <a:off x="6766227" y="3358805"/>
            <a:ext cx="2461" cy="2885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2" idx="3"/>
            <a:endCxn id="24" idx="1"/>
          </p:cNvCxnSpPr>
          <p:nvPr/>
        </p:nvCxnSpPr>
        <p:spPr>
          <a:xfrm flipV="1">
            <a:off x="7947415" y="3143059"/>
            <a:ext cx="629293" cy="14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flipH="1">
            <a:off x="8939261" y="2124497"/>
            <a:ext cx="78631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19" name="Curved Connector 18"/>
          <p:cNvCxnSpPr>
            <a:stCxn id="18" idx="3"/>
          </p:cNvCxnSpPr>
          <p:nvPr/>
        </p:nvCxnSpPr>
        <p:spPr>
          <a:xfrm rot="10800000" flipH="1" flipV="1">
            <a:off x="8939261" y="2338811"/>
            <a:ext cx="498422" cy="550268"/>
          </a:xfrm>
          <a:prstGeom prst="curvedConnector4">
            <a:avLst>
              <a:gd name="adj1" fmla="val -45865"/>
              <a:gd name="adj2" fmla="val 694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1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Hapus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607234"/>
            <a:ext cx="415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Buat</a:t>
            </a:r>
            <a:r>
              <a:rPr lang="en-GB" sz="2000" dirty="0"/>
              <a:t> </a:t>
            </a:r>
            <a:r>
              <a:rPr lang="en-GB" sz="2000" dirty="0" smtClean="0"/>
              <a:t>iterator </a:t>
            </a:r>
            <a:r>
              <a:rPr lang="en-GB" sz="2000" dirty="0" err="1" smtClean="0"/>
              <a:t>mencapai</a:t>
            </a:r>
            <a:r>
              <a:rPr lang="en-GB" sz="2000" dirty="0" smtClean="0"/>
              <a:t> </a:t>
            </a:r>
            <a:r>
              <a:rPr lang="en-GB" sz="2000" dirty="0" err="1" smtClean="0"/>
              <a:t>akhir</a:t>
            </a:r>
            <a:r>
              <a:rPr lang="en-GB" sz="2000" dirty="0" smtClean="0"/>
              <a:t> linked list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969445" y="2939237"/>
            <a:ext cx="100451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Iterator</a:t>
            </a:r>
            <a:endParaRPr lang="en-US" dirty="0"/>
          </a:p>
        </p:txBody>
      </p:sp>
      <p:cxnSp>
        <p:nvCxnSpPr>
          <p:cNvPr id="19" name="Curved Connector 18"/>
          <p:cNvCxnSpPr>
            <a:stCxn id="5" idx="3"/>
          </p:cNvCxnSpPr>
          <p:nvPr/>
        </p:nvCxnSpPr>
        <p:spPr>
          <a:xfrm flipV="1">
            <a:off x="7973961" y="2552755"/>
            <a:ext cx="621161" cy="60079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334" y="3521893"/>
            <a:ext cx="415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Hapus</a:t>
            </a:r>
            <a:r>
              <a:rPr lang="en-GB" sz="2000" dirty="0" smtClean="0"/>
              <a:t> node yang </a:t>
            </a:r>
            <a:r>
              <a:rPr lang="en-GB" sz="2000" dirty="0" err="1" smtClean="0"/>
              <a:t>ditunjuk</a:t>
            </a:r>
            <a:r>
              <a:rPr lang="en-GB" sz="2000" dirty="0" smtClean="0"/>
              <a:t> iterator. </a:t>
            </a:r>
            <a:r>
              <a:rPr lang="en-GB" sz="2000" dirty="0" err="1" smtClean="0"/>
              <a:t>Arahkan</a:t>
            </a:r>
            <a:r>
              <a:rPr lang="en-GB" sz="2000" dirty="0" smtClean="0"/>
              <a:t> node </a:t>
            </a:r>
            <a:r>
              <a:rPr lang="en-GB" sz="2000" dirty="0" err="1" smtClean="0"/>
              <a:t>sebelum</a:t>
            </a:r>
            <a:r>
              <a:rPr lang="en-GB" sz="2000" dirty="0" smtClean="0"/>
              <a:t> </a:t>
            </a:r>
            <a:r>
              <a:rPr lang="en-GB" sz="2000" dirty="0" err="1" smtClean="0"/>
              <a:t>terakhir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menunjuk</a:t>
            </a:r>
            <a:r>
              <a:rPr lang="en-GB" sz="2000" dirty="0" smtClean="0"/>
              <a:t> null</a:t>
            </a:r>
            <a:endParaRPr lang="en-US" sz="2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6588546" y="2173801"/>
            <a:ext cx="1571636" cy="428628"/>
            <a:chOff x="4714876" y="1142984"/>
            <a:chExt cx="1571636" cy="428628"/>
          </a:xfrm>
        </p:grpSpPr>
        <p:sp>
          <p:nvSpPr>
            <p:cNvPr id="39" name="Rectangle 38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595122" y="2170464"/>
            <a:ext cx="1571636" cy="428628"/>
            <a:chOff x="4714876" y="1142984"/>
            <a:chExt cx="1571636" cy="428628"/>
          </a:xfrm>
        </p:grpSpPr>
        <p:sp>
          <p:nvSpPr>
            <p:cNvPr id="44" name="Rectangle 43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7" name="Elbow Connector 46"/>
          <p:cNvCxnSpPr/>
          <p:nvPr/>
        </p:nvCxnSpPr>
        <p:spPr>
          <a:xfrm rot="16200000" flipH="1">
            <a:off x="10040811" y="2428555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157272" y="2720733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4247" y="1217472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52" name="Curved Connector 51"/>
          <p:cNvCxnSpPr>
            <a:stCxn id="51" idx="2"/>
            <a:endCxn id="39" idx="0"/>
          </p:cNvCxnSpPr>
          <p:nvPr/>
        </p:nvCxnSpPr>
        <p:spPr>
          <a:xfrm rot="16200000" flipH="1">
            <a:off x="6510455" y="1702800"/>
            <a:ext cx="527701" cy="41429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0" idx="3"/>
            <a:endCxn id="44" idx="1"/>
          </p:cNvCxnSpPr>
          <p:nvPr/>
        </p:nvCxnSpPr>
        <p:spPr>
          <a:xfrm flipV="1">
            <a:off x="8160182" y="2384778"/>
            <a:ext cx="434940" cy="33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567156" y="4661002"/>
            <a:ext cx="1571636" cy="428628"/>
            <a:chOff x="4714876" y="1142984"/>
            <a:chExt cx="1571636" cy="428628"/>
          </a:xfrm>
        </p:grpSpPr>
        <p:sp>
          <p:nvSpPr>
            <p:cNvPr id="55" name="Rectangle 54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6152857" y="3704673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60" name="Curved Connector 59"/>
          <p:cNvCxnSpPr>
            <a:stCxn id="59" idx="2"/>
            <a:endCxn id="55" idx="0"/>
          </p:cNvCxnSpPr>
          <p:nvPr/>
        </p:nvCxnSpPr>
        <p:spPr>
          <a:xfrm rot="16200000" flipH="1">
            <a:off x="6489065" y="4190001"/>
            <a:ext cx="527701" cy="41429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6200000" flipH="1">
            <a:off x="8123158" y="4924910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239619" y="5217088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68773" y="5686374"/>
            <a:ext cx="549808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err="1" smtClean="0"/>
              <a:t>Bagaimana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Hapus</a:t>
            </a:r>
            <a:r>
              <a:rPr lang="en-GB" dirty="0" smtClean="0"/>
              <a:t> </a:t>
            </a:r>
            <a:r>
              <a:rPr lang="en-GB" dirty="0" err="1" smtClean="0"/>
              <a:t>Depan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Hapus</a:t>
            </a:r>
            <a:r>
              <a:rPr lang="en-GB" dirty="0" smtClean="0"/>
              <a:t> Tengah?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1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Programming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16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084832"/>
            <a:ext cx="8596668" cy="4702628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Membangun</a:t>
            </a:r>
            <a:r>
              <a:rPr lang="en-US" sz="2000" dirty="0" smtClean="0"/>
              <a:t> program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berbagai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berbeda</a:t>
            </a:r>
            <a:endParaRPr lang="en-US" sz="2000" b="1" dirty="0"/>
          </a:p>
          <a:p>
            <a:pPr lvl="1"/>
            <a:r>
              <a:rPr lang="en-US" sz="2000" dirty="0" err="1" smtClean="0"/>
              <a:t>Contoh</a:t>
            </a:r>
            <a:r>
              <a:rPr lang="en-US" sz="2000" dirty="0" smtClean="0"/>
              <a:t>: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: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&lt;String&gt;, </a:t>
            </a:r>
            <a:r>
              <a:rPr lang="en-US" sz="2000" dirty="0" err="1" smtClean="0"/>
              <a:t>ArrayList</a:t>
            </a:r>
            <a:r>
              <a:rPr lang="en-US" sz="2000" dirty="0"/>
              <a:t> </a:t>
            </a:r>
            <a:r>
              <a:rPr lang="en-US" sz="2000" dirty="0" smtClean="0"/>
              <a:t>&lt;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&gt;,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&lt;Integer&gt;, </a:t>
            </a:r>
            <a:r>
              <a:rPr lang="en-US" sz="2000" dirty="0" err="1" smtClean="0"/>
              <a:t>dst</a:t>
            </a:r>
            <a:endParaRPr lang="en-US" sz="2000" dirty="0" smtClean="0"/>
          </a:p>
          <a:p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mendeklarasikan</a:t>
            </a:r>
            <a:r>
              <a:rPr lang="en-US" sz="2000" dirty="0" smtClean="0"/>
              <a:t> generic class, </a:t>
            </a:r>
            <a:r>
              <a:rPr lang="en-US" sz="2000" dirty="0" err="1" smtClean="0"/>
              <a:t>spesifikasikan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</a:t>
            </a:r>
            <a:r>
              <a:rPr lang="en-US" sz="2000" dirty="0" err="1" smtClean="0"/>
              <a:t>parameternya</a:t>
            </a:r>
            <a:r>
              <a:rPr lang="en-US" sz="2000" dirty="0" smtClean="0"/>
              <a:t>.</a:t>
            </a:r>
          </a:p>
          <a:p>
            <a:pPr lvl="1"/>
            <a:r>
              <a:rPr lang="en-GB" sz="2000" dirty="0" err="1" smtClean="0"/>
              <a:t>Contoh</a:t>
            </a:r>
            <a:r>
              <a:rPr lang="en-GB" sz="2000" dirty="0" smtClean="0"/>
              <a:t>, </a:t>
            </a:r>
            <a:r>
              <a:rPr lang="en-GB" sz="2000" dirty="0" err="1" smtClean="0"/>
              <a:t>deklarasi</a:t>
            </a:r>
            <a:r>
              <a:rPr lang="en-GB" sz="2000" dirty="0" smtClean="0"/>
              <a:t> </a:t>
            </a:r>
            <a:r>
              <a:rPr lang="en-GB" sz="2000" dirty="0" err="1" smtClean="0"/>
              <a:t>suatu</a:t>
            </a:r>
            <a:r>
              <a:rPr lang="en-GB" sz="2000" dirty="0" smtClean="0"/>
              <a:t> </a:t>
            </a:r>
            <a:r>
              <a:rPr lang="en-GB" sz="2000" dirty="0" err="1" smtClean="0"/>
              <a:t>ArrayList</a:t>
            </a:r>
            <a:r>
              <a:rPr lang="en-GB" sz="2000" dirty="0" smtClean="0"/>
              <a:t>:</a:t>
            </a:r>
          </a:p>
          <a:p>
            <a:pPr lvl="1"/>
            <a:endParaRPr lang="en-GB" sz="2000" dirty="0"/>
          </a:p>
          <a:p>
            <a:pPr lvl="1"/>
            <a:endParaRPr lang="en-GB" sz="2000" dirty="0" smtClean="0"/>
          </a:p>
          <a:p>
            <a:pPr lvl="1"/>
            <a:endParaRPr lang="en-GB" sz="2000" dirty="0"/>
          </a:p>
          <a:p>
            <a:pPr lvl="1"/>
            <a:r>
              <a:rPr lang="en-GB" sz="2000" dirty="0" smtClean="0"/>
              <a:t>&lt;E&gt; </a:t>
            </a:r>
            <a:r>
              <a:rPr lang="en-GB" sz="2000" dirty="0" err="1" smtClean="0"/>
              <a:t>merupakan</a:t>
            </a:r>
            <a:r>
              <a:rPr lang="en-GB" sz="2000" dirty="0" smtClean="0"/>
              <a:t> </a:t>
            </a:r>
            <a:r>
              <a:rPr lang="en-GB" sz="2000" dirty="0" err="1" smtClean="0"/>
              <a:t>tipe</a:t>
            </a:r>
            <a:r>
              <a:rPr lang="en-GB" sz="2000" dirty="0" smtClean="0"/>
              <a:t> variable,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diganti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huruf</a:t>
            </a:r>
            <a:r>
              <a:rPr lang="en-GB" sz="2000" dirty="0" smtClean="0"/>
              <a:t> </a:t>
            </a:r>
            <a:r>
              <a:rPr lang="en-GB" sz="2000" dirty="0" err="1" smtClean="0"/>
              <a:t>apa</a:t>
            </a:r>
            <a:r>
              <a:rPr lang="en-GB" sz="2000" dirty="0" smtClean="0"/>
              <a:t> </a:t>
            </a:r>
            <a:r>
              <a:rPr lang="en-GB" sz="2000" dirty="0" err="1" smtClean="0"/>
              <a:t>saja</a:t>
            </a:r>
            <a:r>
              <a:rPr lang="en-GB" sz="2000" dirty="0" smtClean="0"/>
              <a:t>, </a:t>
            </a:r>
            <a:r>
              <a:rPr lang="en-GB" sz="2000" dirty="0" err="1" smtClean="0"/>
              <a:t>atau</a:t>
            </a:r>
            <a:r>
              <a:rPr lang="en-GB" sz="2000" dirty="0" smtClean="0"/>
              <a:t> kata </a:t>
            </a:r>
            <a:r>
              <a:rPr lang="en-GB" sz="2000" dirty="0" err="1" smtClean="0"/>
              <a:t>apa</a:t>
            </a:r>
            <a:r>
              <a:rPr lang="en-GB" sz="2000" dirty="0" smtClean="0"/>
              <a:t> </a:t>
            </a:r>
            <a:r>
              <a:rPr lang="en-GB" sz="2000" dirty="0" err="1" smtClean="0"/>
              <a:t>saja</a:t>
            </a:r>
            <a:r>
              <a:rPr lang="en-GB" sz="2000" dirty="0" smtClean="0"/>
              <a:t>. </a:t>
            </a:r>
            <a:r>
              <a:rPr lang="en-GB" sz="2000" dirty="0" err="1" smtClean="0"/>
              <a:t>Namun</a:t>
            </a:r>
            <a:r>
              <a:rPr lang="en-GB" sz="2000" dirty="0" smtClean="0"/>
              <a:t>, </a:t>
            </a:r>
            <a:r>
              <a:rPr lang="en-GB" sz="2000" dirty="0" err="1" smtClean="0"/>
              <a:t>biasanya</a:t>
            </a:r>
            <a:r>
              <a:rPr lang="en-GB" sz="2000" dirty="0" smtClean="0"/>
              <a:t> </a:t>
            </a:r>
            <a:r>
              <a:rPr lang="en-GB" sz="2000" dirty="0" err="1" smtClean="0"/>
              <a:t>berupa</a:t>
            </a:r>
            <a:r>
              <a:rPr lang="en-GB" sz="2000" dirty="0" smtClean="0"/>
              <a:t> </a:t>
            </a:r>
            <a:r>
              <a:rPr lang="en-GB" sz="2000" dirty="0" err="1" smtClean="0"/>
              <a:t>satu</a:t>
            </a:r>
            <a:r>
              <a:rPr lang="en-GB" sz="2000" dirty="0" smtClean="0"/>
              <a:t> </a:t>
            </a:r>
            <a:r>
              <a:rPr lang="en-GB" sz="2000" dirty="0" err="1" smtClean="0"/>
              <a:t>huruf</a:t>
            </a:r>
            <a:r>
              <a:rPr lang="en-GB" sz="2000" dirty="0" smtClean="0"/>
              <a:t> </a:t>
            </a:r>
            <a:r>
              <a:rPr lang="en-GB" sz="2000" dirty="0" err="1" smtClean="0"/>
              <a:t>besar</a:t>
            </a:r>
            <a:endParaRPr lang="en-GB" sz="2000" dirty="0" smtClean="0"/>
          </a:p>
          <a:p>
            <a:pPr lvl="1"/>
            <a:endParaRPr lang="en-GB" sz="2000" dirty="0"/>
          </a:p>
          <a:p>
            <a:pPr lvl="1"/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04341" y="3981506"/>
            <a:ext cx="4504759" cy="1323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(){..}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add(E element)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{..}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4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835" y="2247919"/>
            <a:ext cx="8596668" cy="438237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penggunaannya</a:t>
            </a:r>
            <a:r>
              <a:rPr lang="en-US" sz="2000" dirty="0" smtClean="0"/>
              <a:t>,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generik</a:t>
            </a:r>
            <a:r>
              <a:rPr lang="en-US" sz="2000" dirty="0" smtClean="0"/>
              <a:t>, di-</a:t>
            </a:r>
            <a:r>
              <a:rPr lang="en-US" sz="2000" i="1" dirty="0" smtClean="0"/>
              <a:t>instance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endParaRPr lang="en-US" sz="2000" dirty="0" smtClean="0"/>
          </a:p>
          <a:p>
            <a:pPr lvl="1"/>
            <a:r>
              <a:rPr lang="en-GB" sz="2000" dirty="0" err="1" smtClean="0"/>
              <a:t>Misal</a:t>
            </a:r>
            <a:r>
              <a:rPr lang="en-GB" sz="2000" dirty="0" smtClean="0"/>
              <a:t>, </a:t>
            </a: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 err="1" smtClean="0"/>
              <a:t>pembuatan</a:t>
            </a:r>
            <a:r>
              <a:rPr lang="en-GB" sz="2000" dirty="0" smtClean="0"/>
              <a:t> </a:t>
            </a:r>
            <a:r>
              <a:rPr lang="en-GB" sz="2000" dirty="0" err="1" smtClean="0"/>
              <a:t>objek</a:t>
            </a:r>
            <a:r>
              <a:rPr lang="en-GB" sz="2000" dirty="0" smtClean="0"/>
              <a:t> </a:t>
            </a:r>
            <a:r>
              <a:rPr lang="en-GB" sz="2000" dirty="0" err="1" smtClean="0"/>
              <a:t>ArrayList</a:t>
            </a:r>
            <a:r>
              <a:rPr lang="en-GB" sz="2000" dirty="0" smtClean="0"/>
              <a:t> </a:t>
            </a:r>
            <a:r>
              <a:rPr lang="en-GB" sz="2000" dirty="0" err="1" smtClean="0"/>
              <a:t>menjadi</a:t>
            </a:r>
            <a:r>
              <a:rPr lang="en-GB" sz="2000" dirty="0" smtClean="0"/>
              <a:t>: </a:t>
            </a:r>
          </a:p>
          <a:p>
            <a:pPr lvl="1"/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/>
              <a:t>Tipe</a:t>
            </a:r>
            <a:r>
              <a:rPr lang="en-US" sz="2000" dirty="0" smtClean="0"/>
              <a:t> data primitive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menggantikan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parameter. </a:t>
            </a:r>
            <a:r>
              <a:rPr lang="en-US" sz="2000" dirty="0" err="1" smtClean="0"/>
              <a:t>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wrappernya</a:t>
            </a:r>
            <a:r>
              <a:rPr lang="en-US" sz="2000" dirty="0" smtClean="0"/>
              <a:t>.</a:t>
            </a:r>
          </a:p>
          <a:p>
            <a:pPr lvl="1"/>
            <a:r>
              <a:rPr lang="en-GB" sz="2000" dirty="0" err="1" smtClean="0"/>
              <a:t>ArrayList</a:t>
            </a:r>
            <a:r>
              <a:rPr lang="en-GB" sz="2000" dirty="0" smtClean="0"/>
              <a:t>&lt;double&gt; </a:t>
            </a: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boleh</a:t>
            </a:r>
            <a:r>
              <a:rPr lang="en-GB" sz="2000" dirty="0" smtClean="0"/>
              <a:t>, </a:t>
            </a:r>
            <a:r>
              <a:rPr lang="en-GB" sz="2000" dirty="0" err="1" smtClean="0"/>
              <a:t>tapi</a:t>
            </a:r>
            <a:r>
              <a:rPr lang="en-GB" sz="2000" dirty="0" smtClean="0"/>
              <a:t> </a:t>
            </a:r>
            <a:r>
              <a:rPr lang="en-GB" sz="2000" dirty="0" err="1" smtClean="0"/>
              <a:t>ArrayList</a:t>
            </a:r>
            <a:r>
              <a:rPr lang="en-GB" sz="2000" dirty="0" smtClean="0"/>
              <a:t>&lt;Double&gt; </a:t>
            </a:r>
            <a:r>
              <a:rPr lang="en-GB" sz="2000" dirty="0" err="1" smtClean="0"/>
              <a:t>bisa</a:t>
            </a:r>
            <a:r>
              <a:rPr lang="en-GB" sz="2000" dirty="0" smtClean="0"/>
              <a:t>.</a:t>
            </a:r>
          </a:p>
          <a:p>
            <a:pPr lvl="1"/>
            <a:endParaRPr lang="en-GB" sz="2000" dirty="0" smtClean="0"/>
          </a:p>
          <a:p>
            <a:r>
              <a:rPr lang="en-US" sz="2000" dirty="0" smtClean="0"/>
              <a:t>● </a:t>
            </a:r>
            <a:r>
              <a:rPr lang="en-US" sz="2000" dirty="0"/>
              <a:t>A collection is an object that holds a group of other objects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432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the Dot…..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Suatu</a:t>
            </a:r>
            <a:r>
              <a:rPr lang="en-US" sz="2000" dirty="0" smtClean="0"/>
              <a:t> list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data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apapun</a:t>
            </a:r>
            <a:r>
              <a:rPr lang="en-US" sz="2000" dirty="0" smtClean="0"/>
              <a:t>; </a:t>
            </a:r>
            <a:r>
              <a:rPr lang="en-US" sz="2000" dirty="0" err="1" smtClean="0"/>
              <a:t>Buku</a:t>
            </a:r>
            <a:r>
              <a:rPr lang="en-US" sz="2000" dirty="0" smtClean="0"/>
              <a:t>,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, </a:t>
            </a:r>
            <a:r>
              <a:rPr lang="en-US" sz="2000" dirty="0" err="1" smtClean="0"/>
              <a:t>Rekening</a:t>
            </a:r>
            <a:r>
              <a:rPr lang="en-US" sz="2000" dirty="0" smtClean="0"/>
              <a:t> Bank,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endParaRPr lang="en-US" sz="2000" dirty="0" smtClean="0"/>
          </a:p>
          <a:p>
            <a:r>
              <a:rPr lang="en-GB" sz="2000" dirty="0" err="1" smtClean="0"/>
              <a:t>Implementasi</a:t>
            </a:r>
            <a:r>
              <a:rPr lang="en-GB" sz="2000" dirty="0" smtClean="0"/>
              <a:t> ADT List </a:t>
            </a:r>
            <a:r>
              <a:rPr lang="en-GB" sz="2000" dirty="0" err="1" smtClean="0"/>
              <a:t>harus</a:t>
            </a:r>
            <a:r>
              <a:rPr lang="en-GB" sz="2000" dirty="0" smtClean="0"/>
              <a:t> </a:t>
            </a:r>
            <a:r>
              <a:rPr lang="en-GB" sz="2000" dirty="0" err="1" smtClean="0"/>
              <a:t>mempertimbangkan</a:t>
            </a:r>
            <a:r>
              <a:rPr lang="en-GB" sz="2000" dirty="0" smtClean="0"/>
              <a:t> </a:t>
            </a:r>
            <a:r>
              <a:rPr lang="en-GB" sz="2000" dirty="0" err="1" smtClean="0"/>
              <a:t>tipe</a:t>
            </a:r>
            <a:r>
              <a:rPr lang="en-GB" sz="2000" dirty="0" smtClean="0"/>
              <a:t> </a:t>
            </a:r>
            <a:r>
              <a:rPr lang="en-GB" sz="2000" dirty="0" err="1" smtClean="0"/>
              <a:t>objek</a:t>
            </a:r>
            <a:r>
              <a:rPr lang="en-GB" sz="2000" dirty="0" smtClean="0"/>
              <a:t> </a:t>
            </a:r>
            <a:r>
              <a:rPr lang="en-GB" sz="2000" dirty="0" err="1" smtClean="0"/>
              <a:t>berbeda</a:t>
            </a:r>
            <a:r>
              <a:rPr lang="en-GB" sz="2000" dirty="0" smtClean="0"/>
              <a:t> yang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ditampungnya</a:t>
            </a:r>
            <a:endParaRPr lang="en-GB" sz="2000" dirty="0" smtClean="0"/>
          </a:p>
          <a:p>
            <a:r>
              <a:rPr lang="en-GB" sz="2000" dirty="0" err="1" smtClean="0"/>
              <a:t>Karena</a:t>
            </a:r>
            <a:r>
              <a:rPr lang="en-GB" sz="2000" dirty="0" smtClean="0"/>
              <a:t> </a:t>
            </a:r>
            <a:r>
              <a:rPr lang="en-GB" sz="2000" dirty="0" err="1" smtClean="0"/>
              <a:t>itu</a:t>
            </a:r>
            <a:r>
              <a:rPr lang="en-GB" sz="2000" dirty="0" smtClean="0"/>
              <a:t>, </a:t>
            </a:r>
            <a:r>
              <a:rPr lang="en-GB" sz="2000" dirty="0" err="1" smtClean="0"/>
              <a:t>implementasi</a:t>
            </a:r>
            <a:r>
              <a:rPr lang="en-GB" sz="2000" dirty="0" smtClean="0"/>
              <a:t> list </a:t>
            </a:r>
            <a:r>
              <a:rPr lang="en-GB" sz="2000" dirty="0" err="1" smtClean="0"/>
              <a:t>dilakukan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generic programming</a:t>
            </a:r>
          </a:p>
          <a:p>
            <a:endParaRPr lang="en-GB" sz="2000" dirty="0"/>
          </a:p>
          <a:p>
            <a:r>
              <a:rPr lang="en-GB" sz="2000" dirty="0" smtClean="0"/>
              <a:t>Still confuse? Let’s wait the practice session </a:t>
            </a:r>
            <a:r>
              <a:rPr lang="en-GB" sz="2000" dirty="0" smtClean="0">
                <a:sym typeface="Wingdings" panose="05000000000000000000" pitchFamily="2" charset="2"/>
              </a:rPr>
              <a:t>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58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ADT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Carrano</a:t>
            </a:r>
            <a:r>
              <a:rPr lang="en-GB" dirty="0" smtClean="0"/>
              <a:t>, F., M., </a:t>
            </a:r>
            <a:r>
              <a:rPr lang="en-US" i="1" dirty="0" smtClean="0"/>
              <a:t>Data Structures and Abstraction with Java,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Ed</a:t>
            </a:r>
            <a:r>
              <a:rPr lang="en-US" i="1" dirty="0" smtClean="0"/>
              <a:t>, </a:t>
            </a:r>
            <a:r>
              <a:rPr lang="en-US" dirty="0" smtClean="0"/>
              <a:t>Prentice Hall. (2012)</a:t>
            </a:r>
          </a:p>
          <a:p>
            <a:r>
              <a:rPr lang="en-GB" dirty="0" err="1" smtClean="0"/>
              <a:t>Hortsmann</a:t>
            </a:r>
            <a:r>
              <a:rPr lang="en-GB" dirty="0" smtClean="0"/>
              <a:t>, C., </a:t>
            </a:r>
            <a:r>
              <a:rPr lang="en-US" i="1" dirty="0" smtClean="0"/>
              <a:t>Big Java,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Ed., John </a:t>
            </a:r>
            <a:r>
              <a:rPr lang="en-US" dirty="0" err="1" smtClean="0"/>
              <a:t>Waley</a:t>
            </a:r>
            <a:r>
              <a:rPr lang="en-US" dirty="0" smtClean="0"/>
              <a:t> &amp; Sons, Inc. (2010)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209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ADT </a:t>
            </a:r>
            <a:r>
              <a:rPr lang="en-GB" smtClean="0"/>
              <a:t>- Revisited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ADT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set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menyebutkan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data,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implementasinya</a:t>
            </a:r>
            <a:endParaRPr lang="en-US" dirty="0"/>
          </a:p>
          <a:p>
            <a:r>
              <a:rPr lang="en-US" dirty="0" smtClean="0"/>
              <a:t>ADT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abstraksi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en-US" dirty="0" err="1">
                <a:sym typeface="Wingdings" panose="05000000000000000000" pitchFamily="2" charset="2"/>
              </a:rPr>
              <a:t>fokus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pada</a:t>
            </a:r>
            <a:r>
              <a:rPr lang="en-US" dirty="0">
                <a:sym typeface="Wingdings" panose="05000000000000000000" pitchFamily="2" charset="2"/>
              </a:rPr>
              <a:t> “APA”, </a:t>
            </a:r>
            <a:r>
              <a:rPr lang="en-US" dirty="0" err="1">
                <a:sym typeface="Wingdings" panose="05000000000000000000" pitchFamily="2" charset="2"/>
              </a:rPr>
              <a:t>bukan</a:t>
            </a:r>
            <a:r>
              <a:rPr lang="en-US" dirty="0">
                <a:sym typeface="Wingdings" panose="05000000000000000000" pitchFamily="2" charset="2"/>
              </a:rPr>
              <a:t> “BAGAIMANA”</a:t>
            </a: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Apa</a:t>
            </a:r>
            <a:r>
              <a:rPr lang="en-US" sz="1800" dirty="0">
                <a:sym typeface="Wingdings" panose="05000000000000000000" pitchFamily="2" charset="2"/>
              </a:rPr>
              <a:t> yang data </a:t>
            </a:r>
            <a:r>
              <a:rPr lang="en-US" sz="1800" dirty="0" err="1">
                <a:sym typeface="Wingdings" panose="05000000000000000000" pitchFamily="2" charset="2"/>
              </a:rPr>
              <a:t>bisa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lakukan</a:t>
            </a:r>
            <a:r>
              <a:rPr lang="en-US" sz="1800" dirty="0">
                <a:sym typeface="Wingdings" panose="05000000000000000000" pitchFamily="2" charset="2"/>
              </a:rPr>
              <a:t>, </a:t>
            </a:r>
            <a:r>
              <a:rPr lang="en-US" sz="1800" dirty="0" err="1">
                <a:sym typeface="Wingdings" panose="05000000000000000000" pitchFamily="2" charset="2"/>
              </a:rPr>
              <a:t>atau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apa</a:t>
            </a:r>
            <a:r>
              <a:rPr lang="en-US" sz="1800" dirty="0">
                <a:sym typeface="Wingdings" panose="05000000000000000000" pitchFamily="2" charset="2"/>
              </a:rPr>
              <a:t> yang </a:t>
            </a:r>
            <a:r>
              <a:rPr lang="en-US" sz="1800" dirty="0" err="1">
                <a:sym typeface="Wingdings" panose="05000000000000000000" pitchFamily="2" charset="2"/>
              </a:rPr>
              <a:t>akan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dilakukan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pada</a:t>
            </a:r>
            <a:r>
              <a:rPr lang="en-US" sz="1800" dirty="0">
                <a:sym typeface="Wingdings" panose="05000000000000000000" pitchFamily="2" charset="2"/>
              </a:rPr>
              <a:t> data</a:t>
            </a: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Tidak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usah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dipikirkan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dahulu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bagaimana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representasi</a:t>
            </a:r>
            <a:r>
              <a:rPr lang="en-US" sz="1800" dirty="0">
                <a:sym typeface="Wingdings" panose="05000000000000000000" pitchFamily="2" charset="2"/>
              </a:rPr>
              <a:t> data </a:t>
            </a:r>
            <a:r>
              <a:rPr lang="en-US" sz="1800" dirty="0" err="1">
                <a:sym typeface="Wingdings" panose="05000000000000000000" pitchFamily="2" charset="2"/>
              </a:rPr>
              <a:t>atau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manipulasi</a:t>
            </a:r>
            <a:r>
              <a:rPr lang="en-US" sz="1800" dirty="0">
                <a:sym typeface="Wingdings" panose="05000000000000000000" pitchFamily="2" charset="2"/>
              </a:rPr>
              <a:t> data</a:t>
            </a:r>
          </a:p>
          <a:p>
            <a:pPr>
              <a:lnSpc>
                <a:spcPct val="170000"/>
              </a:lnSpc>
            </a:pPr>
            <a:r>
              <a:rPr lang="en-US" dirty="0" err="1">
                <a:sym typeface="Wingdings" panose="05000000000000000000" pitchFamily="2" charset="2"/>
              </a:rPr>
              <a:t>Representasi</a:t>
            </a:r>
            <a:r>
              <a:rPr lang="en-US" dirty="0">
                <a:sym typeface="Wingdings" panose="05000000000000000000" pitchFamily="2" charset="2"/>
              </a:rPr>
              <a:t> data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implementasi</a:t>
            </a:r>
            <a:r>
              <a:rPr lang="en-US" dirty="0">
                <a:sym typeface="Wingdings" panose="05000000000000000000" pitchFamily="2" charset="2"/>
              </a:rPr>
              <a:t> method “</a:t>
            </a:r>
            <a:r>
              <a:rPr lang="en-US" dirty="0" err="1">
                <a:sym typeface="Wingdings" panose="05000000000000000000" pitchFamily="2" charset="2"/>
              </a:rPr>
              <a:t>disembunyikan</a:t>
            </a:r>
            <a:r>
              <a:rPr lang="en-US" dirty="0">
                <a:sym typeface="Wingdings" panose="05000000000000000000" pitchFamily="2" charset="2"/>
              </a:rPr>
              <a:t>”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pengguna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enkapsulasi</a:t>
            </a:r>
            <a:r>
              <a:rPr lang="en-US" dirty="0">
                <a:sym typeface="Wingdings" panose="05000000000000000000" pitchFamily="2" charset="2"/>
              </a:rPr>
              <a:t>, “information hiding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ADT </a:t>
            </a:r>
            <a:r>
              <a:rPr lang="en-GB" dirty="0" err="1" smtClean="0"/>
              <a:t>Buku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4710"/>
            <a:ext cx="10553044" cy="40966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Spesifikasikan</a:t>
            </a:r>
            <a:r>
              <a:rPr lang="en-US" sz="2400" dirty="0" smtClean="0"/>
              <a:t> </a:t>
            </a:r>
            <a:r>
              <a:rPr lang="en-US" sz="2400" dirty="0" err="1" smtClean="0"/>
              <a:t>terlebih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buku</a:t>
            </a:r>
            <a:r>
              <a:rPr lang="en-US" sz="2400" dirty="0" smtClean="0"/>
              <a:t> (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mengingat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buku</a:t>
            </a:r>
            <a:r>
              <a:rPr lang="en-US" sz="2400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err="1" smtClean="0"/>
              <a:t>Misal</a:t>
            </a:r>
            <a:r>
              <a:rPr lang="en-US" sz="2000" dirty="0" smtClean="0"/>
              <a:t>, </a:t>
            </a:r>
            <a:r>
              <a:rPr lang="en-US" sz="2000" dirty="0" err="1" smtClean="0"/>
              <a:t>karakteristik</a:t>
            </a:r>
            <a:r>
              <a:rPr lang="en-US" sz="2000" dirty="0" smtClean="0"/>
              <a:t> </a:t>
            </a:r>
            <a:r>
              <a:rPr lang="en-US" sz="2000" dirty="0" err="1" smtClean="0"/>
              <a:t>buku</a:t>
            </a:r>
            <a:r>
              <a:rPr lang="en-US" sz="2000" dirty="0" smtClean="0"/>
              <a:t>: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judul</a:t>
            </a:r>
            <a:r>
              <a:rPr lang="en-US" sz="2000" dirty="0" smtClean="0"/>
              <a:t>, </a:t>
            </a:r>
            <a:r>
              <a:rPr lang="en-US" sz="2000" dirty="0" err="1" smtClean="0"/>
              <a:t>pengarang</a:t>
            </a:r>
            <a:r>
              <a:rPr lang="en-US" sz="2000" dirty="0" smtClean="0"/>
              <a:t>, </a:t>
            </a:r>
            <a:r>
              <a:rPr lang="en-US" sz="2000" dirty="0" err="1" smtClean="0"/>
              <a:t>tahun</a:t>
            </a:r>
            <a:r>
              <a:rPr lang="en-US" sz="2000" dirty="0" smtClean="0"/>
              <a:t> </a:t>
            </a:r>
            <a:r>
              <a:rPr lang="en-US" sz="2000" dirty="0" err="1" smtClean="0"/>
              <a:t>terbit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penerbit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 smtClean="0"/>
              <a:t> </a:t>
            </a:r>
            <a:r>
              <a:rPr lang="en-GB" sz="2400" dirty="0" err="1" smtClean="0"/>
              <a:t>Berdasarkan</a:t>
            </a:r>
            <a:r>
              <a:rPr lang="en-GB" sz="2400" dirty="0" smtClean="0"/>
              <a:t> </a:t>
            </a:r>
            <a:r>
              <a:rPr lang="en-GB" sz="2400" dirty="0" err="1" smtClean="0"/>
              <a:t>karakteristik</a:t>
            </a:r>
            <a:r>
              <a:rPr lang="en-GB" sz="2400" dirty="0" smtClean="0"/>
              <a:t> yang </a:t>
            </a:r>
            <a:r>
              <a:rPr lang="en-GB" sz="2400" dirty="0" err="1" smtClean="0"/>
              <a:t>ada</a:t>
            </a:r>
            <a:r>
              <a:rPr lang="en-GB" sz="2400" dirty="0" smtClean="0"/>
              <a:t>, </a:t>
            </a:r>
            <a:r>
              <a:rPr lang="en-GB" sz="2400" dirty="0" err="1" smtClean="0"/>
              <a:t>tentukan</a:t>
            </a:r>
            <a:r>
              <a:rPr lang="en-GB" sz="2400" dirty="0" smtClean="0"/>
              <a:t> </a:t>
            </a:r>
            <a:r>
              <a:rPr lang="en-GB" sz="2400" dirty="0" err="1" smtClean="0"/>
              <a:t>operasi</a:t>
            </a:r>
            <a:r>
              <a:rPr lang="en-GB" sz="2400" dirty="0" smtClean="0"/>
              <a:t> yang </a:t>
            </a:r>
            <a:r>
              <a:rPr lang="en-GB" sz="2400" dirty="0" err="1" smtClean="0"/>
              <a:t>bisa</a:t>
            </a:r>
            <a:r>
              <a:rPr lang="en-GB" sz="2400" dirty="0" smtClean="0"/>
              <a:t> </a:t>
            </a:r>
            <a:r>
              <a:rPr lang="en-GB" sz="2400" dirty="0" err="1" smtClean="0"/>
              <a:t>dilakukan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data </a:t>
            </a:r>
            <a:r>
              <a:rPr lang="en-GB" sz="2400" dirty="0" err="1" smtClean="0"/>
              <a:t>buku</a:t>
            </a:r>
            <a:endParaRPr lang="en-GB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dirty="0" smtClean="0"/>
              <a:t> </a:t>
            </a:r>
            <a:r>
              <a:rPr lang="en-GB" sz="2000" dirty="0" err="1" smtClean="0"/>
              <a:t>Memasukkan</a:t>
            </a:r>
            <a:r>
              <a:rPr lang="en-GB" sz="2000" dirty="0" smtClean="0"/>
              <a:t> </a:t>
            </a:r>
            <a:r>
              <a:rPr lang="en-GB" sz="2000" dirty="0" err="1" smtClean="0"/>
              <a:t>judul</a:t>
            </a:r>
            <a:r>
              <a:rPr lang="en-GB" sz="2000" dirty="0" smtClean="0"/>
              <a:t> </a:t>
            </a:r>
            <a:r>
              <a:rPr lang="en-GB" sz="2000" dirty="0" err="1" smtClean="0"/>
              <a:t>buku</a:t>
            </a:r>
            <a:endParaRPr lang="en-GB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dirty="0" smtClean="0"/>
              <a:t> </a:t>
            </a:r>
            <a:r>
              <a:rPr lang="en-GB" sz="2000" dirty="0" err="1" smtClean="0"/>
              <a:t>Memasukkan</a:t>
            </a:r>
            <a:r>
              <a:rPr lang="en-GB" sz="2000" dirty="0" smtClean="0"/>
              <a:t> </a:t>
            </a:r>
            <a:r>
              <a:rPr lang="en-GB" sz="2000" dirty="0" err="1" smtClean="0"/>
              <a:t>nama</a:t>
            </a:r>
            <a:r>
              <a:rPr lang="en-GB" sz="2000" dirty="0" smtClean="0"/>
              <a:t> </a:t>
            </a:r>
            <a:r>
              <a:rPr lang="en-GB" sz="2000" dirty="0" err="1" smtClean="0"/>
              <a:t>pengarang</a:t>
            </a:r>
            <a:endParaRPr lang="en-GB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dirty="0" smtClean="0"/>
              <a:t> </a:t>
            </a:r>
            <a:r>
              <a:rPr lang="en-GB" sz="2000" dirty="0" err="1" smtClean="0"/>
              <a:t>Memasukkan</a:t>
            </a:r>
            <a:r>
              <a:rPr lang="en-GB" sz="2000" dirty="0" smtClean="0"/>
              <a:t> </a:t>
            </a:r>
            <a:r>
              <a:rPr lang="en-GB" sz="2000" dirty="0" err="1" smtClean="0"/>
              <a:t>tahun</a:t>
            </a:r>
            <a:r>
              <a:rPr lang="en-GB" sz="2000" dirty="0" smtClean="0"/>
              <a:t> </a:t>
            </a:r>
            <a:r>
              <a:rPr lang="en-GB" sz="2000" dirty="0" err="1" smtClean="0"/>
              <a:t>terbit</a:t>
            </a:r>
            <a:endParaRPr lang="en-US" sz="2000" dirty="0"/>
          </a:p>
          <a:p>
            <a:pPr lvl="1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00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ADT </a:t>
            </a:r>
            <a:r>
              <a:rPr lang="en-GB" dirty="0" err="1" smtClean="0"/>
              <a:t>Buku</a:t>
            </a:r>
            <a:r>
              <a:rPr lang="en-GB" dirty="0" smtClean="0"/>
              <a:t> (</a:t>
            </a:r>
            <a:r>
              <a:rPr lang="en-GB" dirty="0" err="1" smtClean="0"/>
              <a:t>Cont’l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9611"/>
            <a:ext cx="8596668" cy="425175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GB" sz="2200" dirty="0" err="1" smtClean="0"/>
              <a:t>Memasukkan</a:t>
            </a:r>
            <a:r>
              <a:rPr lang="en-GB" sz="2200" dirty="0" smtClean="0"/>
              <a:t> </a:t>
            </a:r>
            <a:r>
              <a:rPr lang="en-GB" sz="2200" dirty="0" err="1" smtClean="0"/>
              <a:t>nama</a:t>
            </a:r>
            <a:r>
              <a:rPr lang="en-GB" sz="2200" dirty="0" smtClean="0"/>
              <a:t> </a:t>
            </a:r>
            <a:r>
              <a:rPr lang="en-GB" sz="2200" dirty="0" err="1" smtClean="0"/>
              <a:t>penerbit</a:t>
            </a:r>
            <a:endParaRPr lang="en-GB" sz="2200" dirty="0" smtClean="0"/>
          </a:p>
          <a:p>
            <a:pPr lvl="1"/>
            <a:r>
              <a:rPr lang="en-GB" sz="2200" dirty="0" err="1" smtClean="0"/>
              <a:t>Melihat</a:t>
            </a:r>
            <a:r>
              <a:rPr lang="en-GB" sz="2200" dirty="0" smtClean="0"/>
              <a:t> </a:t>
            </a:r>
            <a:r>
              <a:rPr lang="en-GB" sz="2200" dirty="0" err="1" smtClean="0"/>
              <a:t>judul</a:t>
            </a:r>
            <a:r>
              <a:rPr lang="en-GB" sz="2200" dirty="0" smtClean="0"/>
              <a:t> </a:t>
            </a:r>
            <a:r>
              <a:rPr lang="en-GB" sz="2200" dirty="0" err="1"/>
              <a:t>buku</a:t>
            </a:r>
            <a:endParaRPr lang="en-GB" sz="2200" dirty="0"/>
          </a:p>
          <a:p>
            <a:pPr lvl="1"/>
            <a:r>
              <a:rPr lang="en-GB" sz="2200" dirty="0" err="1"/>
              <a:t>Melihat</a:t>
            </a:r>
            <a:r>
              <a:rPr lang="en-GB" sz="2200" dirty="0"/>
              <a:t> </a:t>
            </a:r>
            <a:r>
              <a:rPr lang="en-GB" sz="2200" dirty="0" err="1" smtClean="0"/>
              <a:t>nama</a:t>
            </a:r>
            <a:r>
              <a:rPr lang="en-GB" sz="2200" dirty="0" smtClean="0"/>
              <a:t> </a:t>
            </a:r>
            <a:r>
              <a:rPr lang="en-GB" sz="2200" dirty="0" err="1"/>
              <a:t>pengarang</a:t>
            </a:r>
            <a:endParaRPr lang="en-GB" sz="2200" dirty="0"/>
          </a:p>
          <a:p>
            <a:pPr lvl="1"/>
            <a:r>
              <a:rPr lang="en-GB" sz="2200" dirty="0" err="1"/>
              <a:t>Melihat</a:t>
            </a:r>
            <a:r>
              <a:rPr lang="en-GB" sz="2200" dirty="0"/>
              <a:t> </a:t>
            </a:r>
            <a:r>
              <a:rPr lang="en-GB" sz="2200" dirty="0" err="1" smtClean="0"/>
              <a:t>tahun</a:t>
            </a:r>
            <a:r>
              <a:rPr lang="en-GB" sz="2200" dirty="0" smtClean="0"/>
              <a:t> </a:t>
            </a:r>
            <a:r>
              <a:rPr lang="en-GB" sz="2200" dirty="0" err="1" smtClean="0"/>
              <a:t>terbit</a:t>
            </a:r>
            <a:endParaRPr lang="en-GB" sz="2200" dirty="0" smtClean="0"/>
          </a:p>
          <a:p>
            <a:pPr lvl="1"/>
            <a:r>
              <a:rPr lang="en-GB" sz="2200" dirty="0" err="1"/>
              <a:t>Melihat</a:t>
            </a:r>
            <a:r>
              <a:rPr lang="en-GB" sz="2200" dirty="0"/>
              <a:t> </a:t>
            </a:r>
            <a:r>
              <a:rPr lang="en-GB" sz="2200" dirty="0" err="1" smtClean="0"/>
              <a:t>nama</a:t>
            </a:r>
            <a:r>
              <a:rPr lang="en-GB" sz="2200" dirty="0" smtClean="0"/>
              <a:t> </a:t>
            </a:r>
            <a:r>
              <a:rPr lang="en-GB" sz="2200" dirty="0" err="1" smtClean="0"/>
              <a:t>penerbit</a:t>
            </a:r>
            <a:endParaRPr lang="en-GB" sz="2200" dirty="0" smtClean="0"/>
          </a:p>
          <a:p>
            <a:pPr>
              <a:lnSpc>
                <a:spcPct val="120000"/>
              </a:lnSpc>
            </a:pPr>
            <a:r>
              <a:rPr lang="en-GB" sz="2400" dirty="0" err="1" smtClean="0"/>
              <a:t>Sebelum</a:t>
            </a:r>
            <a:r>
              <a:rPr lang="en-GB" sz="2400" dirty="0" smtClean="0"/>
              <a:t> </a:t>
            </a:r>
            <a:r>
              <a:rPr lang="en-GB" sz="2400" dirty="0" err="1" smtClean="0"/>
              <a:t>implementasi</a:t>
            </a:r>
            <a:r>
              <a:rPr lang="en-GB" sz="2400" dirty="0" smtClean="0"/>
              <a:t>, </a:t>
            </a:r>
            <a:r>
              <a:rPr lang="en-GB" sz="2400" dirty="0" err="1" smtClean="0"/>
              <a:t>tentukan</a:t>
            </a:r>
            <a:r>
              <a:rPr lang="en-GB" sz="2400" dirty="0" smtClean="0"/>
              <a:t> method </a:t>
            </a:r>
            <a:r>
              <a:rPr lang="en-GB" sz="2400" dirty="0" err="1" smtClean="0"/>
              <a:t>berdasarkan</a:t>
            </a:r>
            <a:r>
              <a:rPr lang="en-GB" sz="2400" dirty="0" smtClean="0"/>
              <a:t> </a:t>
            </a:r>
            <a:r>
              <a:rPr lang="en-GB" sz="2400" dirty="0" err="1" smtClean="0"/>
              <a:t>spesifikasi</a:t>
            </a:r>
            <a:r>
              <a:rPr lang="en-GB" sz="2400" dirty="0" smtClean="0"/>
              <a:t> yang </a:t>
            </a:r>
            <a:r>
              <a:rPr lang="en-GB" sz="2400" dirty="0" err="1" smtClean="0"/>
              <a:t>ada</a:t>
            </a:r>
            <a:endParaRPr lang="en-GB" sz="2400" dirty="0"/>
          </a:p>
          <a:p>
            <a:pPr lvl="1">
              <a:lnSpc>
                <a:spcPct val="120000"/>
              </a:lnSpc>
            </a:pPr>
            <a:r>
              <a:rPr lang="en-US" sz="2200" dirty="0" err="1" smtClean="0"/>
              <a:t>Beri</a:t>
            </a:r>
            <a:r>
              <a:rPr lang="en-US" sz="2200" dirty="0" smtClean="0"/>
              <a:t> </a:t>
            </a:r>
            <a:r>
              <a:rPr lang="en-US" sz="2200" dirty="0" err="1" smtClean="0"/>
              <a:t>nama</a:t>
            </a:r>
            <a:r>
              <a:rPr lang="en-US" sz="2200" dirty="0" smtClean="0"/>
              <a:t> method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, parameter </a:t>
            </a:r>
            <a:r>
              <a:rPr lang="en-US" sz="2200" dirty="0" err="1" smtClean="0"/>
              <a:t>masukannya</a:t>
            </a:r>
            <a:r>
              <a:rPr lang="en-US" sz="2200" dirty="0" smtClean="0"/>
              <a:t>, </a:t>
            </a:r>
            <a:r>
              <a:rPr lang="en-US" sz="2200" dirty="0" err="1" smtClean="0"/>
              <a:t>tipe</a:t>
            </a:r>
            <a:r>
              <a:rPr lang="en-US" sz="2200" dirty="0" smtClean="0"/>
              <a:t> data </a:t>
            </a:r>
            <a:r>
              <a:rPr lang="en-US" sz="2200" dirty="0" err="1" smtClean="0"/>
              <a:t>kembalian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komentar</a:t>
            </a:r>
            <a:r>
              <a:rPr lang="en-US" sz="2200" dirty="0" smtClean="0"/>
              <a:t> </a:t>
            </a:r>
            <a:r>
              <a:rPr lang="en-US" sz="2200" dirty="0" err="1" smtClean="0"/>
              <a:t>jika</a:t>
            </a:r>
            <a:r>
              <a:rPr lang="en-US" sz="2200" dirty="0" smtClean="0"/>
              <a:t> </a:t>
            </a:r>
            <a:r>
              <a:rPr lang="en-US" sz="2200" dirty="0" err="1" smtClean="0"/>
              <a:t>diperlukan</a:t>
            </a:r>
            <a:endParaRPr lang="en-US" sz="2200" dirty="0" smtClean="0"/>
          </a:p>
          <a:p>
            <a:pPr lvl="1">
              <a:lnSpc>
                <a:spcPct val="120000"/>
              </a:lnSpc>
            </a:pPr>
            <a:r>
              <a:rPr lang="en-GB" sz="2200" dirty="0" err="1" smtClean="0"/>
              <a:t>Bisa</a:t>
            </a:r>
            <a:r>
              <a:rPr lang="en-GB" sz="2200" dirty="0" smtClean="0"/>
              <a:t> </a:t>
            </a:r>
            <a:r>
              <a:rPr lang="en-GB" sz="2200" dirty="0" err="1" smtClean="0"/>
              <a:t>menggunakan</a:t>
            </a:r>
            <a:r>
              <a:rPr lang="en-GB" sz="2200" dirty="0" smtClean="0"/>
              <a:t> </a:t>
            </a:r>
            <a:r>
              <a:rPr lang="en-GB" sz="2200" dirty="0" err="1" smtClean="0"/>
              <a:t>notasi</a:t>
            </a:r>
            <a:r>
              <a:rPr lang="en-GB" sz="2200" dirty="0" smtClean="0"/>
              <a:t> UML </a:t>
            </a:r>
            <a:r>
              <a:rPr lang="en-GB" sz="2200" dirty="0" err="1" smtClean="0"/>
              <a:t>untuk</a:t>
            </a:r>
            <a:r>
              <a:rPr lang="en-GB" sz="2200" dirty="0" smtClean="0"/>
              <a:t> </a:t>
            </a:r>
            <a:r>
              <a:rPr lang="en-GB" sz="2200" dirty="0" err="1" smtClean="0"/>
              <a:t>memudahkan</a:t>
            </a:r>
            <a:endParaRPr lang="en-GB" sz="2200" dirty="0" smtClean="0"/>
          </a:p>
          <a:p>
            <a:pPr>
              <a:lnSpc>
                <a:spcPct val="120000"/>
              </a:lnSpc>
            </a:pPr>
            <a:r>
              <a:rPr lang="en-GB" sz="2400" dirty="0" err="1" smtClean="0"/>
              <a:t>Ketika</a:t>
            </a:r>
            <a:r>
              <a:rPr lang="en-GB" sz="2400" dirty="0" smtClean="0"/>
              <a:t> </a:t>
            </a:r>
            <a:r>
              <a:rPr lang="en-GB" sz="2400" dirty="0" err="1" smtClean="0"/>
              <a:t>mengimplementasikan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program </a:t>
            </a:r>
            <a:r>
              <a:rPr lang="en-GB" sz="2400" dirty="0" err="1" smtClean="0"/>
              <a:t>kelak</a:t>
            </a:r>
            <a:r>
              <a:rPr lang="en-GB" sz="2400" dirty="0" smtClean="0"/>
              <a:t>, </a:t>
            </a:r>
            <a:r>
              <a:rPr lang="en-GB" sz="2400" dirty="0" err="1" smtClean="0"/>
              <a:t>spesifikasi</a:t>
            </a:r>
            <a:r>
              <a:rPr lang="en-GB" sz="2400" dirty="0" smtClean="0"/>
              <a:t> method </a:t>
            </a:r>
            <a:r>
              <a:rPr lang="en-GB" sz="2400" dirty="0" err="1" smtClean="0"/>
              <a:t>bagi</a:t>
            </a:r>
            <a:r>
              <a:rPr lang="en-GB" sz="2400" dirty="0" smtClean="0"/>
              <a:t> ADT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dipisahkan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interface.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95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UML Notation for Class Bag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41189" t="40644" r="21311" b="13461"/>
          <a:stretch/>
        </p:blipFill>
        <p:spPr bwMode="auto">
          <a:xfrm>
            <a:off x="1435634" y="1930399"/>
            <a:ext cx="5252550" cy="33642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35634" y="5359991"/>
            <a:ext cx="276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prstClr val="black"/>
                </a:solidFill>
              </a:rPr>
              <a:t>Source: </a:t>
            </a:r>
            <a:r>
              <a:rPr lang="en-GB" sz="1600" dirty="0" err="1" smtClean="0">
                <a:solidFill>
                  <a:prstClr val="black"/>
                </a:solidFill>
              </a:rPr>
              <a:t>Carrano</a:t>
            </a:r>
            <a:r>
              <a:rPr lang="en-GB" sz="1600" dirty="0" smtClean="0">
                <a:solidFill>
                  <a:prstClr val="black"/>
                </a:solidFill>
              </a:rPr>
              <a:t>, 2001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8184" y="3543274"/>
            <a:ext cx="3278776" cy="1015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prstClr val="white"/>
                </a:solidFill>
              </a:rPr>
              <a:t>Bagaimana</a:t>
            </a:r>
            <a:r>
              <a:rPr lang="en-GB" sz="2000" dirty="0" smtClean="0">
                <a:solidFill>
                  <a:prstClr val="white"/>
                </a:solidFill>
              </a:rPr>
              <a:t> </a:t>
            </a:r>
            <a:r>
              <a:rPr lang="en-GB" sz="2000" dirty="0" err="1" smtClean="0">
                <a:solidFill>
                  <a:prstClr val="white"/>
                </a:solidFill>
              </a:rPr>
              <a:t>dengan</a:t>
            </a:r>
            <a:r>
              <a:rPr lang="en-GB" sz="2000" dirty="0" smtClean="0">
                <a:solidFill>
                  <a:prstClr val="white"/>
                </a:solidFill>
              </a:rPr>
              <a:t> ADT </a:t>
            </a:r>
            <a:r>
              <a:rPr lang="en-GB" sz="2000" dirty="0" err="1" smtClean="0">
                <a:solidFill>
                  <a:prstClr val="white"/>
                </a:solidFill>
              </a:rPr>
              <a:t>Buku</a:t>
            </a:r>
            <a:r>
              <a:rPr lang="en-GB" sz="2000" dirty="0" smtClean="0">
                <a:solidFill>
                  <a:prstClr val="white"/>
                </a:solidFill>
              </a:rPr>
              <a:t> yang </a:t>
            </a:r>
            <a:r>
              <a:rPr lang="en-GB" sz="2000" dirty="0" err="1" smtClean="0">
                <a:solidFill>
                  <a:prstClr val="white"/>
                </a:solidFill>
              </a:rPr>
              <a:t>sudah</a:t>
            </a:r>
            <a:r>
              <a:rPr lang="en-GB" sz="2000" dirty="0" smtClean="0">
                <a:solidFill>
                  <a:prstClr val="white"/>
                </a:solidFill>
              </a:rPr>
              <a:t> </a:t>
            </a:r>
            <a:r>
              <a:rPr lang="en-GB" sz="2000" dirty="0" err="1" smtClean="0">
                <a:solidFill>
                  <a:prstClr val="white"/>
                </a:solidFill>
              </a:rPr>
              <a:t>kita</a:t>
            </a:r>
            <a:r>
              <a:rPr lang="en-GB" sz="2000" dirty="0" smtClean="0">
                <a:solidFill>
                  <a:prstClr val="white"/>
                </a:solidFill>
              </a:rPr>
              <a:t> </a:t>
            </a:r>
            <a:r>
              <a:rPr lang="en-GB" sz="2000" dirty="0" err="1" smtClean="0">
                <a:solidFill>
                  <a:prstClr val="white"/>
                </a:solidFill>
              </a:rPr>
              <a:t>buat</a:t>
            </a:r>
            <a:r>
              <a:rPr lang="en-GB" sz="2000" dirty="0" smtClean="0">
                <a:solidFill>
                  <a:prstClr val="white"/>
                </a:solidFill>
              </a:rPr>
              <a:t> </a:t>
            </a:r>
            <a:r>
              <a:rPr lang="en-GB" sz="2000" dirty="0" err="1" smtClean="0">
                <a:solidFill>
                  <a:prstClr val="white"/>
                </a:solidFill>
              </a:rPr>
              <a:t>sebelumnya</a:t>
            </a:r>
            <a:r>
              <a:rPr lang="en-GB" sz="2000" dirty="0" smtClean="0">
                <a:solidFill>
                  <a:prstClr val="white"/>
                </a:solidFill>
              </a:rPr>
              <a:t>?</a:t>
            </a: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95063"/>
            <a:ext cx="9720072" cy="1155094"/>
          </a:xfrm>
        </p:spPr>
        <p:txBody>
          <a:bodyPr/>
          <a:lstStyle/>
          <a:p>
            <a:r>
              <a:rPr lang="en-GB" dirty="0" smtClean="0"/>
              <a:t>Specification of ADT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084"/>
            <a:ext cx="11209866" cy="478063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000" dirty="0" smtClean="0"/>
              <a:t> </a:t>
            </a:r>
            <a:r>
              <a:rPr lang="en-GB" sz="2000" dirty="0" err="1" smtClean="0"/>
              <a:t>Penambahan</a:t>
            </a:r>
            <a:r>
              <a:rPr lang="en-GB" sz="2000" dirty="0" smtClean="0"/>
              <a:t> </a:t>
            </a:r>
            <a:r>
              <a:rPr lang="en-GB" sz="2000" dirty="0" smtClean="0"/>
              <a:t>data (</a:t>
            </a:r>
            <a:r>
              <a:rPr lang="en-GB" sz="2000" dirty="0" err="1" smtClean="0"/>
              <a:t>biasanya</a:t>
            </a:r>
            <a:r>
              <a:rPr lang="en-GB" sz="2000" dirty="0" smtClean="0"/>
              <a:t> </a:t>
            </a:r>
            <a:r>
              <a:rPr lang="en-GB" sz="2000" dirty="0" err="1" smtClean="0"/>
              <a:t>dilakukan</a:t>
            </a:r>
            <a:r>
              <a:rPr lang="en-GB" sz="2000" dirty="0" smtClean="0"/>
              <a:t> </a:t>
            </a: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 err="1" smtClean="0"/>
              <a:t>akhir</a:t>
            </a:r>
            <a:r>
              <a:rPr lang="en-GB" sz="2000" dirty="0" smtClean="0"/>
              <a:t> list, </a:t>
            </a:r>
            <a:r>
              <a:rPr lang="en-GB" sz="2000" dirty="0" err="1" smtClean="0"/>
              <a:t>tapi</a:t>
            </a:r>
            <a:r>
              <a:rPr lang="en-GB" sz="2000" dirty="0" smtClean="0"/>
              <a:t> </a:t>
            </a: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 err="1" smtClean="0"/>
              <a:t>dasarnya</a:t>
            </a:r>
            <a:r>
              <a:rPr lang="en-GB" sz="2000" dirty="0" smtClean="0"/>
              <a:t>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dilakukan</a:t>
            </a:r>
            <a:r>
              <a:rPr lang="en-GB" sz="2000" dirty="0" smtClean="0"/>
              <a:t> di </a:t>
            </a:r>
            <a:r>
              <a:rPr lang="en-GB" sz="2000" dirty="0" err="1" smtClean="0"/>
              <a:t>awal</a:t>
            </a:r>
            <a:r>
              <a:rPr lang="en-GB" sz="2000" dirty="0" smtClean="0"/>
              <a:t>, di </a:t>
            </a:r>
            <a:r>
              <a:rPr lang="en-GB" sz="2000" dirty="0" err="1" smtClean="0"/>
              <a:t>akhir</a:t>
            </a:r>
            <a:r>
              <a:rPr lang="en-GB" sz="2000" dirty="0" smtClean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di </a:t>
            </a:r>
            <a:r>
              <a:rPr lang="en-GB" sz="2000" dirty="0" err="1" smtClean="0"/>
              <a:t>tengah-tengah</a:t>
            </a:r>
            <a:r>
              <a:rPr lang="en-GB" sz="2000" dirty="0" smtClean="0"/>
              <a:t>)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err="1" smtClean="0"/>
              <a:t>Menghapus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data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err="1" smtClean="0"/>
              <a:t>Menghapus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data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err="1" smtClean="0"/>
              <a:t>Mengganti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data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smtClean="0"/>
              <a:t>data </a:t>
            </a:r>
            <a:r>
              <a:rPr lang="en-US" sz="2000" dirty="0" err="1" smtClean="0"/>
              <a:t>tertentu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 smtClean="0"/>
              <a:t>keseluruhan</a:t>
            </a:r>
            <a:r>
              <a:rPr lang="en-US" sz="2000" dirty="0" smtClean="0"/>
              <a:t> data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err="1" smtClean="0"/>
              <a:t>Mencari</a:t>
            </a:r>
            <a:r>
              <a:rPr lang="en-US" sz="2000" dirty="0" smtClean="0"/>
              <a:t> </a:t>
            </a:r>
            <a:r>
              <a:rPr lang="en-US" sz="2000" dirty="0" smtClean="0"/>
              <a:t>data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list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err="1" smtClean="0"/>
              <a:t>Menghitung</a:t>
            </a:r>
            <a:r>
              <a:rPr lang="en-US" sz="2000" dirty="0" smtClean="0"/>
              <a:t> </a:t>
            </a:r>
            <a:r>
              <a:rPr lang="en-US" sz="2000" dirty="0" err="1" smtClean="0"/>
              <a:t>banyaknya</a:t>
            </a:r>
            <a:r>
              <a:rPr lang="en-US" sz="2000" dirty="0" smtClean="0"/>
              <a:t> data </a:t>
            </a:r>
            <a:r>
              <a:rPr lang="en-US" sz="2000" dirty="0" err="1" smtClean="0"/>
              <a:t>pada</a:t>
            </a:r>
            <a:r>
              <a:rPr lang="en-US" sz="2000" dirty="0" smtClean="0"/>
              <a:t> list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err="1" smtClean="0"/>
              <a:t>Mencari</a:t>
            </a:r>
            <a:r>
              <a:rPr lang="en-US" sz="2000" dirty="0" smtClean="0"/>
              <a:t> </a:t>
            </a:r>
            <a:r>
              <a:rPr lang="en-US" sz="2000" dirty="0" err="1" smtClean="0"/>
              <a:t>tahu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list </a:t>
            </a:r>
            <a:r>
              <a:rPr lang="en-US" sz="2000" dirty="0" err="1" smtClean="0"/>
              <a:t>kosong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24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Singly Link List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18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linked list </a:t>
            </a:r>
            <a:r>
              <a:rPr lang="en-US" dirty="0" smtClean="0"/>
              <a:t>is </a:t>
            </a:r>
            <a:r>
              <a:rPr lang="en-US" dirty="0"/>
              <a:t>a data structure used for collecting a sequence of objects that </a:t>
            </a:r>
            <a:r>
              <a:rPr lang="en-US" dirty="0" smtClean="0"/>
              <a:t>allows efficient </a:t>
            </a:r>
            <a:r>
              <a:rPr lang="en-US" dirty="0"/>
              <a:t>addition and removal of elements in the middle of the sequence</a:t>
            </a:r>
            <a:r>
              <a:rPr lang="en-US" dirty="0" smtClean="0"/>
              <a:t>.</a:t>
            </a:r>
          </a:p>
          <a:p>
            <a:r>
              <a:rPr lang="en-US" dirty="0"/>
              <a:t>A linked list </a:t>
            </a:r>
            <a:r>
              <a:rPr lang="en-US" dirty="0" smtClean="0"/>
              <a:t>consists of </a:t>
            </a:r>
            <a:r>
              <a:rPr lang="en-US" dirty="0"/>
              <a:t>a number </a:t>
            </a:r>
            <a:r>
              <a:rPr lang="en-US" dirty="0" smtClean="0"/>
              <a:t>of nodes</a:t>
            </a:r>
            <a:r>
              <a:rPr lang="en-US" dirty="0"/>
              <a:t>, each of </a:t>
            </a:r>
            <a:r>
              <a:rPr lang="en-US" dirty="0" smtClean="0"/>
              <a:t>which has </a:t>
            </a:r>
            <a:r>
              <a:rPr lang="en-US" dirty="0"/>
              <a:t>a reference </a:t>
            </a:r>
            <a:r>
              <a:rPr lang="en-US" dirty="0" smtClean="0"/>
              <a:t>to the </a:t>
            </a:r>
            <a:r>
              <a:rPr lang="en-US" dirty="0"/>
              <a:t>next node</a:t>
            </a:r>
            <a:r>
              <a:rPr lang="en-US" dirty="0" smtClean="0"/>
              <a:t>. </a:t>
            </a:r>
          </a:p>
          <a:p>
            <a:r>
              <a:rPr lang="en-US" dirty="0"/>
              <a:t>The linked list consists of a series of nodes, which are not necessarily adjacent </a:t>
            </a:r>
            <a:r>
              <a:rPr lang="en-US" dirty="0" smtClean="0"/>
              <a:t>in memory</a:t>
            </a:r>
            <a:r>
              <a:rPr lang="en-US" dirty="0"/>
              <a:t>. Each node contains the element and a link to a node containing its successor. </a:t>
            </a:r>
            <a:r>
              <a:rPr lang="en-US" dirty="0" smtClean="0"/>
              <a:t>We call </a:t>
            </a:r>
            <a:r>
              <a:rPr lang="en-US" dirty="0"/>
              <a:t>this the next link. The last cell’s next link references null.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40937" y="4784756"/>
            <a:ext cx="1571636" cy="428628"/>
            <a:chOff x="4714876" y="1142984"/>
            <a:chExt cx="1571636" cy="428628"/>
          </a:xfrm>
        </p:grpSpPr>
        <p:sp>
          <p:nvSpPr>
            <p:cNvPr id="5" name="Rectangle 4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59570" y="5618159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</a:t>
            </a:r>
            <a:r>
              <a:rPr lang="en-US" dirty="0" err="1" smtClean="0"/>
              <a:t>ke</a:t>
            </a:r>
            <a:r>
              <a:rPr lang="en-US" dirty="0" smtClean="0"/>
              <a:t> node </a:t>
            </a:r>
            <a:r>
              <a:rPr lang="en-US" dirty="0" err="1" smtClean="0"/>
              <a:t>berikutnya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H="1" flipV="1">
            <a:off x="6719664" y="5213384"/>
            <a:ext cx="456407" cy="472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1361" y="5669667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94668" y="5246441"/>
            <a:ext cx="949761" cy="439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2910</TotalTime>
  <Words>916</Words>
  <Application>Microsoft Office PowerPoint</Application>
  <PresentationFormat>Widescreen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Courier New</vt:lpstr>
      <vt:lpstr>Tw Cen MT</vt:lpstr>
      <vt:lpstr>Tw Cen MT Condensed</vt:lpstr>
      <vt:lpstr>Wingdings</vt:lpstr>
      <vt:lpstr>Wingdings 3</vt:lpstr>
      <vt:lpstr>Integral</vt:lpstr>
      <vt:lpstr>Implementasi Struktur Data  Linked List</vt:lpstr>
      <vt:lpstr>ADT List</vt:lpstr>
      <vt:lpstr>ADT - Revisited</vt:lpstr>
      <vt:lpstr>Example – ADT Buku</vt:lpstr>
      <vt:lpstr>Example – ADT Buku (Cont’l)</vt:lpstr>
      <vt:lpstr>Example: UML Notation for Class Bag</vt:lpstr>
      <vt:lpstr>Specification of ADT List</vt:lpstr>
      <vt:lpstr>Linked List</vt:lpstr>
      <vt:lpstr>Linked List</vt:lpstr>
      <vt:lpstr>Linked List (Cont’l)</vt:lpstr>
      <vt:lpstr>Singly Linked List</vt:lpstr>
      <vt:lpstr>Operasi pada Singly Linked List</vt:lpstr>
      <vt:lpstr>Sisip Depan</vt:lpstr>
      <vt:lpstr>Sisip Depan</vt:lpstr>
      <vt:lpstr>Hapus Belakang</vt:lpstr>
      <vt:lpstr>Generic Programming</vt:lpstr>
      <vt:lpstr>Generic Programming</vt:lpstr>
      <vt:lpstr>Generic Programming</vt:lpstr>
      <vt:lpstr>Connecting the Dot…..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ACERR</cp:lastModifiedBy>
  <cp:revision>95</cp:revision>
  <dcterms:created xsi:type="dcterms:W3CDTF">2016-12-28T02:49:21Z</dcterms:created>
  <dcterms:modified xsi:type="dcterms:W3CDTF">2017-01-25T07:08:45Z</dcterms:modified>
</cp:coreProperties>
</file>