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290" r:id="rId3"/>
    <p:sldId id="291" r:id="rId4"/>
    <p:sldId id="289" r:id="rId5"/>
    <p:sldId id="293" r:id="rId6"/>
    <p:sldId id="297" r:id="rId7"/>
    <p:sldId id="298" r:id="rId8"/>
    <p:sldId id="300" r:id="rId9"/>
    <p:sldId id="296" r:id="rId10"/>
    <p:sldId id="301" r:id="rId11"/>
    <p:sldId id="262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- DOUBLY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TRAVERSE the list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23938" y="1918952"/>
            <a:ext cx="9720262" cy="43897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, </a:t>
            </a:r>
            <a:r>
              <a:rPr lang="en-GB" dirty="0" err="1" smtClean="0"/>
              <a:t>awal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iterator di head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iterator </a:t>
            </a:r>
            <a:r>
              <a:rPr lang="en-GB" dirty="0" err="1" smtClean="0"/>
              <a:t>akan</a:t>
            </a:r>
            <a:r>
              <a:rPr lang="en-GB" dirty="0" smtClean="0"/>
              <a:t> “</a:t>
            </a:r>
            <a:r>
              <a:rPr lang="en-GB" dirty="0" err="1" smtClean="0"/>
              <a:t>berjalan</a:t>
            </a:r>
            <a:r>
              <a:rPr lang="en-GB" dirty="0" smtClean="0"/>
              <a:t>” </a:t>
            </a:r>
            <a:r>
              <a:rPr lang="en-GB" dirty="0" err="1" smtClean="0"/>
              <a:t>sampai</a:t>
            </a:r>
            <a:r>
              <a:rPr lang="en-GB" dirty="0" smtClean="0"/>
              <a:t> </a:t>
            </a:r>
            <a:r>
              <a:rPr lang="en-GB" dirty="0" err="1" smtClean="0"/>
              <a:t>tujuannya</a:t>
            </a:r>
            <a:r>
              <a:rPr lang="en-GB" dirty="0" smtClean="0"/>
              <a:t> </a:t>
            </a:r>
            <a:r>
              <a:rPr lang="en-GB" dirty="0" err="1" smtClean="0"/>
              <a:t>terpenuhi</a:t>
            </a:r>
            <a:endParaRPr lang="en-GB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Misal</a:t>
            </a:r>
            <a:r>
              <a:rPr lang="en-GB" dirty="0" smtClean="0"/>
              <a:t>, </a:t>
            </a:r>
            <a:r>
              <a:rPr lang="en-GB" dirty="0" err="1" smtClean="0"/>
              <a:t>jika</a:t>
            </a:r>
            <a:r>
              <a:rPr lang="en-GB" dirty="0" smtClean="0"/>
              <a:t> iterator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 smtClean="0"/>
              <a:t>banyak</a:t>
            </a:r>
            <a:r>
              <a:rPr lang="en-GB" dirty="0" smtClean="0"/>
              <a:t> node </a:t>
            </a:r>
            <a:r>
              <a:rPr lang="en-GB" dirty="0" err="1" smtClean="0"/>
              <a:t>dalam</a:t>
            </a:r>
            <a:r>
              <a:rPr lang="en-GB" dirty="0" smtClean="0"/>
              <a:t> linked list</a:t>
            </a:r>
            <a:endParaRPr lang="en-US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Carrano, F., M., </a:t>
            </a:r>
            <a:r>
              <a:rPr lang="en-US" i="1" smtClean="0"/>
              <a:t>Data Structures and Abstraction with Java,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Ed</a:t>
            </a:r>
            <a:r>
              <a:rPr lang="en-US" i="1" smtClean="0"/>
              <a:t>, </a:t>
            </a:r>
            <a:r>
              <a:rPr lang="en-US" smtClean="0"/>
              <a:t>Prentice Hall. (2012)</a:t>
            </a:r>
          </a:p>
          <a:p>
            <a:pPr eaLnBrk="1" hangingPunct="1"/>
            <a:r>
              <a:rPr lang="en-GB" smtClean="0"/>
              <a:t>Hortsmann, C., </a:t>
            </a:r>
            <a:r>
              <a:rPr lang="en-US" i="1" smtClean="0"/>
              <a:t>Big Java, </a:t>
            </a:r>
            <a:r>
              <a:rPr lang="en-US" smtClean="0"/>
              <a:t>4</a:t>
            </a:r>
            <a:r>
              <a:rPr lang="en-US" baseline="30000" smtClean="0"/>
              <a:t>th</a:t>
            </a:r>
            <a:r>
              <a:rPr lang="en-US" smtClean="0"/>
              <a:t> Ed., John Waley &amp; Sons, Inc. (2010)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– REVISITED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944688"/>
            <a:ext cx="10552112" cy="4097337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Linked list: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data linear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stack </a:t>
            </a:r>
            <a:r>
              <a:rPr lang="en-US" sz="2400" dirty="0" err="1" smtClean="0"/>
              <a:t>dan</a:t>
            </a:r>
            <a:r>
              <a:rPr lang="en-US" sz="2400" dirty="0" smtClean="0"/>
              <a:t> queue)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node-node.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merujuk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node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. Node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NULL.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node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. 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, node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berkurang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ukuran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suatu</a:t>
            </a:r>
            <a:r>
              <a:rPr lang="en-US" sz="2400" dirty="0" smtClean="0">
                <a:sym typeface="Wingdings" panose="05000000000000000000" pitchFamily="2" charset="2"/>
              </a:rPr>
              <a:t> list </a:t>
            </a:r>
            <a:r>
              <a:rPr lang="en-US" sz="2400" dirty="0" err="1" smtClean="0">
                <a:sym typeface="Wingdings" panose="05000000000000000000" pitchFamily="2" charset="2"/>
              </a:rPr>
              <a:t>berubah-ubah</a:t>
            </a:r>
            <a:r>
              <a:rPr lang="en-US" sz="2400" dirty="0" smtClean="0">
                <a:sym typeface="Wingdings" panose="05000000000000000000" pitchFamily="2" charset="2"/>
              </a:rPr>
              <a:t> (</a:t>
            </a:r>
            <a:r>
              <a:rPr lang="en-US" sz="2400" dirty="0" err="1" smtClean="0">
                <a:sym typeface="Wingdings" panose="05000000000000000000" pitchFamily="2" charset="2"/>
              </a:rPr>
              <a:t>bandingkan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sz="2400" dirty="0" smtClean="0">
                <a:sym typeface="Wingdings" panose="05000000000000000000" pitchFamily="2" charset="2"/>
              </a:rPr>
              <a:t> array </a:t>
            </a:r>
            <a:r>
              <a:rPr lang="en-US" sz="2400" dirty="0" err="1" smtClean="0">
                <a:sym typeface="Wingdings" panose="05000000000000000000" pitchFamily="2" charset="2"/>
              </a:rPr>
              <a:t>biasa</a:t>
            </a:r>
            <a:r>
              <a:rPr lang="en-US" sz="2400" dirty="0" smtClean="0">
                <a:sym typeface="Wingdings" panose="05000000000000000000" pitchFamily="2" charset="2"/>
              </a:rPr>
              <a:t> yang </a:t>
            </a:r>
            <a:r>
              <a:rPr lang="en-US" sz="2400" dirty="0" err="1" smtClean="0">
                <a:sym typeface="Wingdings" panose="05000000000000000000" pitchFamily="2" charset="2"/>
              </a:rPr>
              <a:t>tidak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bisa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berubah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ukurannya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Pada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dasarnya</a:t>
            </a:r>
            <a:r>
              <a:rPr lang="en-GB" sz="2400" dirty="0" smtClean="0">
                <a:sym typeface="Wingdings" panose="05000000000000000000" pitchFamily="2" charset="2"/>
              </a:rPr>
              <a:t>, linked list </a:t>
            </a:r>
            <a:r>
              <a:rPr lang="en-GB" sz="2400" dirty="0" err="1" smtClean="0">
                <a:sym typeface="Wingdings" panose="05000000000000000000" pitchFamily="2" charset="2"/>
              </a:rPr>
              <a:t>tidak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akan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penuh</a:t>
            </a:r>
            <a:r>
              <a:rPr lang="en-GB" sz="2400" dirty="0" smtClean="0">
                <a:sym typeface="Wingdings" panose="05000000000000000000" pitchFamily="2" charset="2"/>
              </a:rPr>
              <a:t> (</a:t>
            </a:r>
            <a:r>
              <a:rPr lang="en-GB" sz="2400" dirty="0" err="1" smtClean="0">
                <a:sym typeface="Wingdings" panose="05000000000000000000" pitchFamily="2" charset="2"/>
              </a:rPr>
              <a:t>kecuali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memori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habis</a:t>
            </a:r>
            <a:r>
              <a:rPr lang="en-GB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pPr marL="470916" lvl="1" indent="-342900" eaLnBrk="1" fontAlgn="auto" hangingPunct="1">
              <a:buFont typeface="Wingdings" panose="05000000000000000000" pitchFamily="2" charset="2"/>
              <a:buChar char="v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03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Linked list and array (conventional)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90876"/>
              </p:ext>
            </p:extLst>
          </p:nvPr>
        </p:nvGraphicFramePr>
        <p:xfrm>
          <a:off x="1241174" y="2086378"/>
          <a:ext cx="9049046" cy="384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243"/>
                <a:gridCol w="4804803"/>
              </a:tblGrid>
              <a:tr h="43630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Array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List</a:t>
                      </a:r>
                      <a:endParaRPr lang="id-ID" sz="2400" dirty="0"/>
                    </a:p>
                  </a:txBody>
                  <a:tcPr/>
                </a:tc>
              </a:tr>
              <a:tr h="65942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Alokasi</a:t>
                      </a:r>
                      <a:r>
                        <a:rPr lang="id-ID" sz="2400" baseline="0" dirty="0" smtClean="0"/>
                        <a:t> memory bersifat statis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Alokasi memory</a:t>
                      </a:r>
                      <a:r>
                        <a:rPr lang="id-ID" sz="2400" baseline="0" dirty="0" smtClean="0"/>
                        <a:t> bersifat dinamis</a:t>
                      </a:r>
                      <a:endParaRPr lang="id-ID" sz="2400" dirty="0"/>
                    </a:p>
                  </a:txBody>
                  <a:tcPr/>
                </a:tc>
              </a:tr>
              <a:tr h="952498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Lokasi</a:t>
                      </a:r>
                      <a:r>
                        <a:rPr lang="id-ID" sz="2400" baseline="0" dirty="0" smtClean="0"/>
                        <a:t> memory </a:t>
                      </a:r>
                      <a:r>
                        <a:rPr lang="id-ID" sz="2400" baseline="0" dirty="0" smtClean="0"/>
                        <a:t>kontinyu (fisik </a:t>
                      </a:r>
                      <a:r>
                        <a:rPr lang="id-ID" sz="2400" baseline="0" dirty="0" smtClean="0"/>
                        <a:t>dan logik terurut)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Lokasi pada memori</a:t>
                      </a:r>
                      <a:r>
                        <a:rPr lang="id-ID" sz="2400" baseline="0" dirty="0" smtClean="0"/>
                        <a:t> random (fisik </a:t>
                      </a:r>
                      <a:r>
                        <a:rPr lang="en-US" sz="2400" baseline="0" dirty="0" err="1" smtClean="0"/>
                        <a:t>dapat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id-ID" sz="2400" baseline="0" dirty="0" smtClean="0"/>
                        <a:t>terpisah, logik berkaitan)</a:t>
                      </a:r>
                      <a:endParaRPr lang="id-ID" sz="2400" dirty="0"/>
                    </a:p>
                  </a:txBody>
                  <a:tcPr/>
                </a:tc>
              </a:tr>
              <a:tr h="952498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Operasi pengubahan susunan data relatif memakan waktu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Operasi pengubahan susunan data lebih</a:t>
                      </a:r>
                      <a:r>
                        <a:rPr lang="id-ID" sz="2400" baseline="0" dirty="0" smtClean="0"/>
                        <a:t> mudah dan ringkas</a:t>
                      </a:r>
                      <a:endParaRPr lang="id-ID" sz="2400" dirty="0" smtClean="0"/>
                    </a:p>
                  </a:txBody>
                  <a:tcPr/>
                </a:tc>
              </a:tr>
              <a:tr h="785342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Akses</a:t>
                      </a:r>
                      <a:r>
                        <a:rPr lang="id-ID" sz="2400" baseline="0" dirty="0" smtClean="0"/>
                        <a:t> data lebih mudah (menggunakan indeks)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Akses data lebih sulit (menggunakan </a:t>
                      </a:r>
                      <a:r>
                        <a:rPr lang="en-GB" sz="2400" dirty="0" err="1" smtClean="0"/>
                        <a:t>bantuan</a:t>
                      </a:r>
                      <a:r>
                        <a:rPr lang="id-ID" sz="2400" dirty="0" smtClean="0"/>
                        <a:t>)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129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Doubly linked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15038"/>
            <a:ext cx="9720262" cy="4593688"/>
          </a:xfrm>
        </p:spPr>
        <p:txBody>
          <a:bodyPr rtlCol="0">
            <a:normAutofit/>
          </a:bodyPr>
          <a:lstStyle/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singly linked list, </a:t>
            </a:r>
            <a:r>
              <a:rPr lang="en-US" sz="2400" dirty="0" err="1" smtClean="0"/>
              <a:t>menyisipkan</a:t>
            </a:r>
            <a:r>
              <a:rPr lang="en-US" sz="2400" dirty="0" smtClean="0"/>
              <a:t> node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list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node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. </a:t>
            </a:r>
          </a:p>
          <a:p>
            <a:pPr lvl="1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Sebaliknya</a:t>
            </a:r>
            <a:r>
              <a:rPr lang="en-US" sz="2000" dirty="0" smtClean="0"/>
              <a:t>, </a:t>
            </a:r>
            <a:r>
              <a:rPr lang="en-US" sz="2000" dirty="0" err="1" smtClean="0"/>
              <a:t>penghapusan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linked list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terlalu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.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400" dirty="0" err="1" smtClean="0"/>
              <a:t>Karena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, </a:t>
            </a:r>
            <a:r>
              <a:rPr lang="en-GB" sz="2400" dirty="0" err="1" smtClean="0"/>
              <a:t>dikenal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linked list </a:t>
            </a:r>
            <a:r>
              <a:rPr lang="en-GB" sz="2400" dirty="0" err="1" smtClean="0"/>
              <a:t>lagi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doubly linked list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400" dirty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node </a:t>
            </a:r>
            <a:r>
              <a:rPr lang="en-GB" sz="2400" dirty="0" err="1" smtClean="0"/>
              <a:t>pada</a:t>
            </a:r>
            <a:r>
              <a:rPr lang="en-GB" sz="2400" dirty="0" smtClean="0"/>
              <a:t> doubly linked list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reference </a:t>
            </a:r>
            <a:r>
              <a:rPr lang="en-GB" sz="2400" dirty="0" err="1" smtClean="0"/>
              <a:t>ke</a:t>
            </a:r>
            <a:r>
              <a:rPr lang="en-GB" sz="2400" dirty="0" smtClean="0"/>
              <a:t> node </a:t>
            </a:r>
            <a:r>
              <a:rPr lang="en-GB" sz="2400" dirty="0" err="1" smtClean="0"/>
              <a:t>selanjutnya</a:t>
            </a:r>
            <a:r>
              <a:rPr lang="en-GB" sz="2400" dirty="0" smtClean="0"/>
              <a:t> (“next”) </a:t>
            </a:r>
            <a:r>
              <a:rPr lang="en-GB" sz="2400" dirty="0" err="1" smtClean="0"/>
              <a:t>dan</a:t>
            </a:r>
            <a:r>
              <a:rPr lang="en-GB" sz="2400" dirty="0" smtClean="0"/>
              <a:t> reference </a:t>
            </a:r>
            <a:r>
              <a:rPr lang="en-GB" sz="2400" dirty="0" err="1" smtClean="0"/>
              <a:t>ke</a:t>
            </a:r>
            <a:r>
              <a:rPr lang="en-GB" sz="2400" dirty="0" smtClean="0"/>
              <a:t> node </a:t>
            </a:r>
            <a:r>
              <a:rPr lang="en-GB" sz="2400" dirty="0" err="1" smtClean="0"/>
              <a:t>sebelumnya</a:t>
            </a:r>
            <a:r>
              <a:rPr lang="en-GB" sz="2400" dirty="0" smtClean="0"/>
              <a:t> (“</a:t>
            </a:r>
            <a:r>
              <a:rPr lang="en-GB" sz="2400" dirty="0" err="1" smtClean="0"/>
              <a:t>prev</a:t>
            </a:r>
            <a:r>
              <a:rPr lang="en-GB" sz="2400" dirty="0" smtClean="0"/>
              <a:t>”)</a:t>
            </a:r>
          </a:p>
          <a:p>
            <a:pPr lvl="1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GB" sz="2000" dirty="0"/>
              <a:t> </a:t>
            </a:r>
            <a:r>
              <a:rPr lang="en-GB" sz="2000" dirty="0" err="1" smtClean="0"/>
              <a:t>Kecuali</a:t>
            </a:r>
            <a:r>
              <a:rPr lang="en-GB" sz="2000" dirty="0" smtClean="0"/>
              <a:t> node paling </a:t>
            </a:r>
            <a:r>
              <a:rPr lang="en-GB" sz="2000" dirty="0" err="1" smtClean="0"/>
              <a:t>awal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paling </a:t>
            </a:r>
            <a:r>
              <a:rPr lang="en-GB" sz="2000" dirty="0" err="1" smtClean="0"/>
              <a:t>akhir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405" y="4859086"/>
            <a:ext cx="6627633" cy="1411003"/>
            <a:chOff x="3017976" y="2393231"/>
            <a:chExt cx="6627633" cy="1411003"/>
          </a:xfrm>
        </p:grpSpPr>
        <p:grpSp>
          <p:nvGrpSpPr>
            <p:cNvPr id="5" name="Group 4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9" name="Curved Connector 8"/>
            <p:cNvCxnSpPr>
              <a:stCxn id="8" idx="2"/>
              <a:endCxn id="26" idx="0"/>
            </p:cNvCxnSpPr>
            <p:nvPr/>
          </p:nvCxnSpPr>
          <p:spPr>
            <a:xfrm rot="5400000">
              <a:off x="3879026" y="2847553"/>
              <a:ext cx="340910" cy="35365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8" name="Curved Connector 17"/>
            <p:cNvCxnSpPr>
              <a:stCxn id="17" idx="1"/>
              <a:endCxn id="22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495300"/>
            <a:ext cx="9720262" cy="1154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PADA DOUBLY LINKED LIST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764406"/>
            <a:ext cx="11209337" cy="453479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Sisip</a:t>
            </a:r>
            <a:r>
              <a:rPr lang="en-GB" sz="2400" dirty="0" smtClean="0"/>
              <a:t> </a:t>
            </a:r>
            <a:r>
              <a:rPr lang="en-GB" sz="2400" dirty="0" err="1" smtClean="0"/>
              <a:t>Depan</a:t>
            </a:r>
            <a:endParaRPr lang="en-GB" sz="24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Sisip</a:t>
            </a:r>
            <a:r>
              <a:rPr lang="en-GB" sz="2400" dirty="0" smtClean="0"/>
              <a:t> </a:t>
            </a:r>
            <a:r>
              <a:rPr lang="en-GB" sz="2400" dirty="0" err="1" smtClean="0"/>
              <a:t>Belakang</a:t>
            </a:r>
            <a:endParaRPr lang="en-GB" sz="24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Sisip</a:t>
            </a:r>
            <a:r>
              <a:rPr lang="en-GB" sz="2400" dirty="0" smtClean="0"/>
              <a:t> Tengah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Hapus</a:t>
            </a:r>
            <a:r>
              <a:rPr lang="en-GB" sz="2400" dirty="0" smtClean="0"/>
              <a:t> </a:t>
            </a:r>
            <a:r>
              <a:rPr lang="en-GB" sz="2400" dirty="0" err="1" smtClean="0"/>
              <a:t>Depan</a:t>
            </a:r>
            <a:endParaRPr lang="en-GB" sz="24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Hapus</a:t>
            </a:r>
            <a:r>
              <a:rPr lang="en-GB" sz="2400" dirty="0" smtClean="0"/>
              <a:t> </a:t>
            </a:r>
            <a:r>
              <a:rPr lang="en-GB" sz="2400" dirty="0" err="1" smtClean="0"/>
              <a:t>Belakang</a:t>
            </a:r>
            <a:endParaRPr lang="en-GB" sz="24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 err="1" smtClean="0"/>
              <a:t>Hapus</a:t>
            </a:r>
            <a:r>
              <a:rPr lang="en-GB" sz="2400" dirty="0" smtClean="0"/>
              <a:t> Tengah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GB" sz="2400" dirty="0" err="1" smtClean="0"/>
              <a:t>etc</a:t>
            </a: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46002"/>
          </a:xfrm>
        </p:spPr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216905" y="2086200"/>
            <a:ext cx="2076321" cy="609399"/>
            <a:chOff x="6351428" y="1641553"/>
            <a:chExt cx="2076321" cy="609399"/>
          </a:xfrm>
        </p:grpSpPr>
        <p:grpSp>
          <p:nvGrpSpPr>
            <p:cNvPr id="92" name="Group 91"/>
            <p:cNvGrpSpPr/>
            <p:nvPr/>
          </p:nvGrpSpPr>
          <p:grpSpPr>
            <a:xfrm>
              <a:off x="6351428" y="1641553"/>
              <a:ext cx="1204847" cy="609399"/>
              <a:chOff x="6987329" y="1572969"/>
              <a:chExt cx="1204847" cy="60939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Head</a:t>
                </a:r>
                <a:endParaRPr lang="en-US" dirty="0"/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flipH="1">
              <a:off x="7326748" y="1641553"/>
              <a:ext cx="1101001" cy="609399"/>
              <a:chOff x="6987329" y="1572969"/>
              <a:chExt cx="1204847" cy="609399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987329" y="1572969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7729370" y="1814087"/>
                <a:ext cx="335955" cy="248401"/>
              </a:xfrm>
              <a:prstGeom prst="bentConnector3">
                <a:avLst>
                  <a:gd name="adj1" fmla="val -3669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867452" y="2181391"/>
                <a:ext cx="324724" cy="977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/>
          <p:cNvSpPr txBox="1"/>
          <p:nvPr/>
        </p:nvSpPr>
        <p:spPr>
          <a:xfrm>
            <a:off x="780366" y="2094666"/>
            <a:ext cx="415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1. Linked List </a:t>
            </a:r>
            <a:r>
              <a:rPr lang="en-GB" sz="2200" dirty="0" err="1" smtClean="0"/>
              <a:t>masih</a:t>
            </a:r>
            <a:r>
              <a:rPr lang="en-GB" sz="2200" dirty="0" smtClean="0"/>
              <a:t> </a:t>
            </a:r>
            <a:r>
              <a:rPr lang="en-GB" sz="2200" dirty="0" err="1" smtClean="0"/>
              <a:t>kosong</a:t>
            </a:r>
            <a:r>
              <a:rPr lang="en-GB" sz="2200" dirty="0" smtClean="0"/>
              <a:t>, head </a:t>
            </a:r>
            <a:r>
              <a:rPr lang="en-GB" sz="2200" dirty="0" err="1" smtClean="0"/>
              <a:t>dan</a:t>
            </a:r>
            <a:r>
              <a:rPr lang="en-GB" sz="2200" dirty="0" smtClean="0"/>
              <a:t> tail </a:t>
            </a:r>
            <a:r>
              <a:rPr lang="en-GB" sz="2200" dirty="0" err="1" smtClean="0"/>
              <a:t>menunjuk</a:t>
            </a:r>
            <a:r>
              <a:rPr lang="en-GB" sz="2200" dirty="0" smtClean="0"/>
              <a:t> </a:t>
            </a:r>
            <a:r>
              <a:rPr lang="en-GB" sz="2200" dirty="0" err="1" smtClean="0"/>
              <a:t>ke</a:t>
            </a:r>
            <a:r>
              <a:rPr lang="en-GB" sz="2200" dirty="0" smtClean="0"/>
              <a:t> NULL</a:t>
            </a:r>
            <a:endParaRPr lang="en-US" sz="2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0366" y="3242715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2. </a:t>
            </a:r>
            <a:r>
              <a:rPr lang="en-GB" sz="2200" dirty="0" err="1" smtClean="0"/>
              <a:t>Ketika</a:t>
            </a:r>
            <a:r>
              <a:rPr lang="en-GB" sz="2200" dirty="0" smtClean="0"/>
              <a:t> </a:t>
            </a:r>
            <a:r>
              <a:rPr lang="en-GB" sz="2200" dirty="0" err="1" smtClean="0"/>
              <a:t>disisipkan</a:t>
            </a:r>
            <a:r>
              <a:rPr lang="en-GB" sz="2200" dirty="0" smtClean="0"/>
              <a:t> node </a:t>
            </a:r>
            <a:r>
              <a:rPr lang="en-GB" sz="2200" dirty="0" err="1" smtClean="0"/>
              <a:t>baru</a:t>
            </a:r>
            <a:r>
              <a:rPr lang="en-GB" sz="2200" dirty="0" smtClean="0"/>
              <a:t>, </a:t>
            </a:r>
            <a:r>
              <a:rPr lang="en-GB" sz="2200" dirty="0" err="1" smtClean="0"/>
              <a:t>maka</a:t>
            </a:r>
            <a:r>
              <a:rPr lang="en-GB" sz="2200" dirty="0" smtClean="0"/>
              <a:t> head </a:t>
            </a:r>
            <a:r>
              <a:rPr lang="en-GB" sz="2200" dirty="0" err="1" smtClean="0"/>
              <a:t>dan</a:t>
            </a:r>
            <a:r>
              <a:rPr lang="en-GB" sz="2200" dirty="0" smtClean="0"/>
              <a:t> tail </a:t>
            </a:r>
            <a:r>
              <a:rPr lang="en-GB" sz="2200" dirty="0" err="1" smtClean="0"/>
              <a:t>akan</a:t>
            </a:r>
            <a:r>
              <a:rPr lang="en-GB" sz="2200" dirty="0" smtClean="0"/>
              <a:t> </a:t>
            </a:r>
            <a:r>
              <a:rPr lang="en-GB" sz="2200" dirty="0" err="1" smtClean="0"/>
              <a:t>menunjuk</a:t>
            </a:r>
            <a:r>
              <a:rPr lang="en-GB" sz="2200" dirty="0" smtClean="0"/>
              <a:t> node </a:t>
            </a:r>
            <a:r>
              <a:rPr lang="en-GB" sz="2200" dirty="0" err="1" smtClean="0"/>
              <a:t>tersebut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19677" y="2989748"/>
            <a:ext cx="3393578" cy="1521765"/>
            <a:chOff x="7219677" y="2989748"/>
            <a:chExt cx="3393578" cy="1521765"/>
          </a:xfrm>
        </p:grpSpPr>
        <p:grpSp>
          <p:nvGrpSpPr>
            <p:cNvPr id="80" name="Group 79"/>
            <p:cNvGrpSpPr/>
            <p:nvPr/>
          </p:nvGrpSpPr>
          <p:grpSpPr>
            <a:xfrm>
              <a:off x="7488961" y="2989748"/>
              <a:ext cx="3124294" cy="1378879"/>
              <a:chOff x="6769523" y="2142106"/>
              <a:chExt cx="3124294" cy="1378879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769523" y="2174951"/>
                <a:ext cx="3124294" cy="1346034"/>
                <a:chOff x="7084305" y="1860059"/>
                <a:chExt cx="3124294" cy="1346034"/>
              </a:xfrm>
            </p:grpSpPr>
            <p:cxnSp>
              <p:nvCxnSpPr>
                <p:cNvPr id="84" name="Elbow Connector 83"/>
                <p:cNvCxnSpPr/>
                <p:nvPr/>
              </p:nvCxnSpPr>
              <p:spPr>
                <a:xfrm rot="16200000" flipH="1">
                  <a:off x="9720035" y="2913915"/>
                  <a:ext cx="335955" cy="248401"/>
                </a:xfrm>
                <a:prstGeom prst="bentConnector3">
                  <a:avLst>
                    <a:gd name="adj1" fmla="val -366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9836496" y="3206093"/>
                  <a:ext cx="372103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7084305" y="1860059"/>
                  <a:ext cx="785818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Head</a:t>
                  </a:r>
                  <a:endParaRPr lang="en-US" dirty="0"/>
                </a:p>
              </p:txBody>
            </p:sp>
            <p:cxnSp>
              <p:nvCxnSpPr>
                <p:cNvPr id="87" name="Curved Connector 86"/>
                <p:cNvCxnSpPr>
                  <a:stCxn id="86" idx="3"/>
                </p:cNvCxnSpPr>
                <p:nvPr/>
              </p:nvCxnSpPr>
              <p:spPr>
                <a:xfrm>
                  <a:off x="7870123" y="2074373"/>
                  <a:ext cx="553936" cy="557297"/>
                </a:xfrm>
                <a:prstGeom prst="curved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Group 87"/>
                <p:cNvGrpSpPr/>
                <p:nvPr/>
              </p:nvGrpSpPr>
              <p:grpSpPr>
                <a:xfrm>
                  <a:off x="8192176" y="2631671"/>
                  <a:ext cx="1571636" cy="428628"/>
                  <a:chOff x="4714876" y="1142984"/>
                  <a:chExt cx="1571636" cy="428628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4714876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500694" y="1142984"/>
                    <a:ext cx="785818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next</a:t>
                    </a:r>
                    <a:endParaRPr lang="en-US" dirty="0"/>
                  </a:p>
                </p:txBody>
              </p:sp>
            </p:grpSp>
          </p:grpSp>
          <p:sp>
            <p:nvSpPr>
              <p:cNvPr id="82" name="Rectangle 81"/>
              <p:cNvSpPr/>
              <p:nvPr/>
            </p:nvSpPr>
            <p:spPr>
              <a:xfrm flipH="1">
                <a:off x="8856302" y="2142106"/>
                <a:ext cx="78631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Tail</a:t>
                </a:r>
                <a:endParaRPr lang="en-US" dirty="0"/>
              </a:p>
            </p:txBody>
          </p:sp>
          <p:cxnSp>
            <p:nvCxnSpPr>
              <p:cNvPr id="83" name="Curved Connector 82"/>
              <p:cNvCxnSpPr>
                <a:stCxn id="82" idx="3"/>
              </p:cNvCxnSpPr>
              <p:nvPr/>
            </p:nvCxnSpPr>
            <p:spPr>
              <a:xfrm rot="10800000" flipV="1">
                <a:off x="8494414" y="2356420"/>
                <a:ext cx="361889" cy="590142"/>
              </a:xfrm>
              <a:prstGeom prst="curved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>
            <a:xfrm>
              <a:off x="7219677" y="40828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  <p:cxnSp>
          <p:nvCxnSpPr>
            <p:cNvPr id="104" name="Curved Connector 103"/>
            <p:cNvCxnSpPr/>
            <p:nvPr/>
          </p:nvCxnSpPr>
          <p:spPr>
            <a:xfrm flipV="1">
              <a:off x="8011407" y="3841594"/>
              <a:ext cx="618569" cy="38123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3. </a:t>
            </a:r>
            <a:r>
              <a:rPr lang="en-GB" sz="2000" dirty="0" err="1" smtClean="0"/>
              <a:t>Ketika</a:t>
            </a:r>
            <a:r>
              <a:rPr lang="en-GB" sz="2000" dirty="0" smtClean="0"/>
              <a:t> </a:t>
            </a:r>
            <a:r>
              <a:rPr lang="en-GB" sz="2000" dirty="0" err="1" smtClean="0"/>
              <a:t>kemudian</a:t>
            </a:r>
            <a:r>
              <a:rPr lang="en-GB" sz="2000" dirty="0" smtClean="0"/>
              <a:t>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disisipkan</a:t>
            </a:r>
            <a:r>
              <a:rPr lang="en-GB" sz="2000" dirty="0" smtClean="0"/>
              <a:t> node </a:t>
            </a:r>
            <a:r>
              <a:rPr lang="en-GB" sz="2000" dirty="0" err="1" smtClean="0"/>
              <a:t>baru</a:t>
            </a:r>
            <a:r>
              <a:rPr lang="en-GB" sz="2000" dirty="0" smtClean="0"/>
              <a:t> di </a:t>
            </a:r>
            <a:r>
              <a:rPr lang="en-GB" sz="2000" dirty="0" err="1" smtClean="0"/>
              <a:t>depan</a:t>
            </a:r>
            <a:r>
              <a:rPr lang="en-GB" sz="2000" dirty="0" smtClean="0"/>
              <a:t> linked list yang </a:t>
            </a:r>
            <a:r>
              <a:rPr lang="en-GB" sz="2000" dirty="0" err="1" smtClean="0"/>
              <a:t>ada</a:t>
            </a:r>
            <a:r>
              <a:rPr lang="en-GB" sz="2000" dirty="0" smtClean="0"/>
              <a:t>, </a:t>
            </a:r>
            <a:r>
              <a:rPr lang="en-GB" sz="2000" dirty="0" err="1" smtClean="0"/>
              <a:t>maka</a:t>
            </a:r>
            <a:r>
              <a:rPr lang="en-GB" sz="2000" dirty="0" smtClean="0"/>
              <a:t> :</a:t>
            </a:r>
          </a:p>
          <a:p>
            <a:pPr marL="457200" indent="-457200">
              <a:buAutoNum type="alphaLcPeriod"/>
            </a:pPr>
            <a:r>
              <a:rPr lang="en-GB" sz="2000" dirty="0" err="1" smtClean="0"/>
              <a:t>newNode</a:t>
            </a:r>
            <a:r>
              <a:rPr lang="en-GB" sz="2000" dirty="0"/>
              <a:t>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next </a:t>
            </a:r>
            <a:r>
              <a:rPr lang="en-GB" sz="2000" dirty="0" err="1" smtClean="0"/>
              <a:t>akan</a:t>
            </a:r>
            <a:r>
              <a:rPr lang="en-GB" sz="2000" dirty="0" smtClean="0"/>
              <a:t> </a:t>
            </a:r>
            <a:r>
              <a:rPr lang="en-GB" sz="2000" dirty="0" err="1" smtClean="0"/>
              <a:t>mengarah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node yang </a:t>
            </a:r>
            <a:r>
              <a:rPr lang="en-GB" sz="2000" dirty="0" err="1" smtClean="0"/>
              <a:t>ditunjuk</a:t>
            </a:r>
            <a:r>
              <a:rPr lang="en-GB" sz="2000" dirty="0" smtClean="0"/>
              <a:t> </a:t>
            </a:r>
            <a:r>
              <a:rPr lang="en-GB" sz="2000" dirty="0" err="1" smtClean="0"/>
              <a:t>oleh</a:t>
            </a:r>
            <a:r>
              <a:rPr lang="en-GB" sz="2000" dirty="0" smtClean="0"/>
              <a:t> head</a:t>
            </a:r>
          </a:p>
          <a:p>
            <a:pPr marL="457200" indent="-457200">
              <a:buAutoNum type="alphaLcPeriod"/>
            </a:pPr>
            <a:r>
              <a:rPr lang="en-GB" sz="2000" dirty="0" smtClean="0"/>
              <a:t>Head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previous </a:t>
            </a:r>
            <a:r>
              <a:rPr lang="en-GB" sz="2000" dirty="0" err="1" smtClean="0"/>
              <a:t>mengarah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endParaRPr lang="en-GB" sz="2000" dirty="0" smtClean="0"/>
          </a:p>
          <a:p>
            <a:pPr marL="457200" indent="-457200">
              <a:buAutoNum type="alphaLcPeriod"/>
            </a:pPr>
            <a:r>
              <a:rPr lang="en-GB" sz="2000" dirty="0" smtClean="0"/>
              <a:t>Head </a:t>
            </a:r>
            <a:r>
              <a:rPr lang="en-GB" sz="2000" dirty="0" err="1" smtClean="0"/>
              <a:t>pindah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newNode</a:t>
            </a:r>
            <a:endParaRPr lang="en-GB" sz="2000" dirty="0" smtClean="0"/>
          </a:p>
          <a:p>
            <a:pPr marL="457200" indent="-457200">
              <a:buAutoNum type="alphaLcPeriod"/>
            </a:pPr>
            <a:endParaRPr lang="en-US" sz="20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6808317" y="1291187"/>
            <a:ext cx="4620269" cy="2728428"/>
            <a:chOff x="6808317" y="1291187"/>
            <a:chExt cx="4620269" cy="2728428"/>
          </a:xfrm>
        </p:grpSpPr>
        <p:grpSp>
          <p:nvGrpSpPr>
            <p:cNvPr id="5" name="Group 4"/>
            <p:cNvGrpSpPr/>
            <p:nvPr/>
          </p:nvGrpSpPr>
          <p:grpSpPr>
            <a:xfrm>
              <a:off x="7257533" y="2805580"/>
              <a:ext cx="1571636" cy="428628"/>
              <a:chOff x="4714876" y="1142984"/>
              <a:chExt cx="1571636" cy="4286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484847" y="2084388"/>
              <a:ext cx="1571636" cy="428628"/>
              <a:chOff x="4714876" y="1142984"/>
              <a:chExt cx="1571636" cy="4286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8829169" y="129118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stCxn id="7" idx="2"/>
              <a:endCxn id="14" idx="0"/>
            </p:cNvCxnSpPr>
            <p:nvPr/>
          </p:nvCxnSpPr>
          <p:spPr>
            <a:xfrm rot="16200000" flipH="1">
              <a:off x="9367631" y="1574262"/>
              <a:ext cx="364573" cy="65567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6200000" flipH="1">
              <a:off x="11013842" y="2325727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056483" y="2648032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070106" y="2692810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609012" y="131485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42" name="Curved Connector 41"/>
            <p:cNvCxnSpPr>
              <a:stCxn id="41" idx="1"/>
            </p:cNvCxnSpPr>
            <p:nvPr/>
          </p:nvCxnSpPr>
          <p:spPr>
            <a:xfrm rot="10800000" flipV="1">
              <a:off x="10061180" y="1529164"/>
              <a:ext cx="547833" cy="61446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10800000" flipV="1">
              <a:off x="6984303" y="3019893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808317" y="3385721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821940" y="3430499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086771" y="359098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nN</a:t>
              </a:r>
              <a:endParaRPr lang="en-US" dirty="0"/>
            </a:p>
          </p:txBody>
        </p:sp>
        <p:cxnSp>
          <p:nvCxnSpPr>
            <p:cNvPr id="113" name="Curved Connector 112"/>
            <p:cNvCxnSpPr>
              <a:stCxn id="112" idx="0"/>
              <a:endCxn id="16" idx="2"/>
            </p:cNvCxnSpPr>
            <p:nvPr/>
          </p:nvCxnSpPr>
          <p:spPr>
            <a:xfrm rot="5400000" flipH="1" flipV="1">
              <a:off x="7386672" y="3327217"/>
              <a:ext cx="356779" cy="170762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4" idx="1"/>
            </p:cNvCxnSpPr>
            <p:nvPr/>
          </p:nvCxnSpPr>
          <p:spPr>
            <a:xfrm flipV="1">
              <a:off x="8829169" y="2298702"/>
              <a:ext cx="655678" cy="555139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endCxn id="17" idx="3"/>
            </p:cNvCxnSpPr>
            <p:nvPr/>
          </p:nvCxnSpPr>
          <p:spPr>
            <a:xfrm rot="10800000" flipV="1">
              <a:off x="8829169" y="2449926"/>
              <a:ext cx="655678" cy="569967"/>
            </a:xfrm>
            <a:prstGeom prst="bentConnector3">
              <a:avLst>
                <a:gd name="adj1" fmla="val 2839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6341376" y="4214156"/>
            <a:ext cx="4962420" cy="1378937"/>
            <a:chOff x="6341376" y="4162640"/>
            <a:chExt cx="4962420" cy="1378937"/>
          </a:xfrm>
        </p:grpSpPr>
        <p:grpSp>
          <p:nvGrpSpPr>
            <p:cNvPr id="120" name="Group 119"/>
            <p:cNvGrpSpPr/>
            <p:nvPr/>
          </p:nvGrpSpPr>
          <p:grpSpPr>
            <a:xfrm>
              <a:off x="7208468" y="4932856"/>
              <a:ext cx="1571636" cy="428628"/>
              <a:chOff x="4714876" y="1142984"/>
              <a:chExt cx="1571636" cy="42862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9360057" y="4932178"/>
              <a:ext cx="1571636" cy="428628"/>
              <a:chOff x="4714876" y="1142984"/>
              <a:chExt cx="1571636" cy="42862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6341376" y="4241109"/>
              <a:ext cx="785818" cy="405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23" name="Curved Connector 122"/>
            <p:cNvCxnSpPr>
              <a:stCxn id="122" idx="2"/>
              <a:endCxn id="138" idx="0"/>
            </p:cNvCxnSpPr>
            <p:nvPr/>
          </p:nvCxnSpPr>
          <p:spPr>
            <a:xfrm rot="16200000" flipH="1">
              <a:off x="7024498" y="4355976"/>
              <a:ext cx="286667" cy="86709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6200000" flipH="1">
              <a:off x="10889052" y="5173517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931693" y="5495822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0945316" y="5540600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0484222" y="4162640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28" name="Curved Connector 127"/>
            <p:cNvCxnSpPr>
              <a:stCxn id="127" idx="1"/>
            </p:cNvCxnSpPr>
            <p:nvPr/>
          </p:nvCxnSpPr>
          <p:spPr>
            <a:xfrm rot="10800000" flipV="1">
              <a:off x="9936390" y="4376954"/>
              <a:ext cx="547833" cy="61446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/>
            <p:nvPr/>
          </p:nvCxnSpPr>
          <p:spPr>
            <a:xfrm rot="10800000" flipV="1">
              <a:off x="6916942" y="5115262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40956" y="5481090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754579" y="5525868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/>
            <p:nvPr/>
          </p:nvCxnSpPr>
          <p:spPr>
            <a:xfrm flipV="1">
              <a:off x="8780104" y="5082097"/>
              <a:ext cx="579953" cy="67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/>
            <p:nvPr/>
          </p:nvCxnSpPr>
          <p:spPr>
            <a:xfrm rot="10800000" flipV="1">
              <a:off x="8780105" y="5198008"/>
              <a:ext cx="579953" cy="6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843290" y="5542202"/>
            <a:ext cx="5498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Sisip</a:t>
            </a:r>
            <a:r>
              <a:rPr lang="en-GB" dirty="0"/>
              <a:t> </a:t>
            </a:r>
            <a:r>
              <a:rPr lang="en-GB" dirty="0" err="1"/>
              <a:t>Belakang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Sisip</a:t>
            </a:r>
            <a:r>
              <a:rPr lang="en-GB" dirty="0"/>
              <a:t> Tengah?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278861"/>
          </a:xfrm>
        </p:spPr>
        <p:txBody>
          <a:bodyPr/>
          <a:lstStyle/>
          <a:p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22126" y="2143628"/>
            <a:ext cx="415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1. </a:t>
            </a:r>
            <a:r>
              <a:rPr lang="en-GB" sz="2200" dirty="0" err="1" smtClean="0"/>
              <a:t>Pindahkan</a:t>
            </a:r>
            <a:r>
              <a:rPr lang="en-GB" sz="2200" dirty="0" smtClean="0"/>
              <a:t> head </a:t>
            </a:r>
            <a:r>
              <a:rPr lang="en-GB" sz="2200" dirty="0" err="1" smtClean="0"/>
              <a:t>ke</a:t>
            </a:r>
            <a:r>
              <a:rPr lang="en-GB" sz="2200" dirty="0" smtClean="0"/>
              <a:t> node </a:t>
            </a:r>
            <a:r>
              <a:rPr lang="en-GB" sz="2200" dirty="0" err="1" smtClean="0"/>
              <a:t>kedua</a:t>
            </a:r>
            <a:endParaRPr lang="en-GB" sz="2200" dirty="0" smtClean="0"/>
          </a:p>
          <a:p>
            <a:pPr marL="457200" indent="-457200">
              <a:buAutoNum type="alphaLcPeriod"/>
            </a:pPr>
            <a:endParaRPr lang="en-US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43290" y="5542202"/>
            <a:ext cx="5498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r>
              <a:rPr lang="en-GB" dirty="0" smtClean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 smtClean="0"/>
              <a:t>Hapus</a:t>
            </a:r>
            <a:r>
              <a:rPr lang="en-GB" dirty="0" smtClean="0"/>
              <a:t> Tengah</a:t>
            </a:r>
            <a:r>
              <a:rPr lang="en-GB" dirty="0"/>
              <a:t>?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258900" y="2139800"/>
            <a:ext cx="6627633" cy="1411003"/>
            <a:chOff x="3017976" y="2393231"/>
            <a:chExt cx="6627633" cy="1411003"/>
          </a:xfrm>
        </p:grpSpPr>
        <p:grpSp>
          <p:nvGrpSpPr>
            <p:cNvPr id="46" name="Group 45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50" name="Curved Connector 49"/>
            <p:cNvCxnSpPr>
              <a:stCxn id="49" idx="2"/>
              <a:endCxn id="68" idx="0"/>
            </p:cNvCxnSpPr>
            <p:nvPr/>
          </p:nvCxnSpPr>
          <p:spPr>
            <a:xfrm rot="16200000" flipH="1">
              <a:off x="4936918" y="2143315"/>
              <a:ext cx="340910" cy="176213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62" name="Curved Connector 61"/>
            <p:cNvCxnSpPr>
              <a:stCxn id="61" idx="1"/>
              <a:endCxn id="66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891774" y="3993469"/>
            <a:ext cx="4159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2. </a:t>
            </a:r>
            <a:r>
              <a:rPr lang="en-GB" sz="2200" dirty="0" err="1" smtClean="0"/>
              <a:t>Buat</a:t>
            </a:r>
            <a:r>
              <a:rPr lang="en-GB" sz="2200" dirty="0"/>
              <a:t> </a:t>
            </a:r>
            <a:r>
              <a:rPr lang="en-GB" sz="2200" dirty="0" err="1" smtClean="0"/>
              <a:t>bagian</a:t>
            </a:r>
            <a:r>
              <a:rPr lang="en-GB" sz="2200" dirty="0" smtClean="0"/>
              <a:t> previous </a:t>
            </a:r>
            <a:r>
              <a:rPr lang="en-GB" sz="2200" dirty="0" err="1" smtClean="0"/>
              <a:t>menjadi</a:t>
            </a:r>
            <a:r>
              <a:rPr lang="en-GB" sz="2200" dirty="0" smtClean="0"/>
              <a:t> NULL</a:t>
            </a:r>
          </a:p>
          <a:p>
            <a:pPr marL="457200" indent="-457200">
              <a:buAutoNum type="alphaLcPeriod"/>
            </a:pPr>
            <a:endParaRPr lang="en-US" sz="2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5233142" y="499747"/>
            <a:ext cx="6627633" cy="1411003"/>
            <a:chOff x="3017976" y="2393231"/>
            <a:chExt cx="6627633" cy="1411003"/>
          </a:xfrm>
        </p:grpSpPr>
        <p:grpSp>
          <p:nvGrpSpPr>
            <p:cNvPr id="74" name="Group 73"/>
            <p:cNvGrpSpPr/>
            <p:nvPr/>
          </p:nvGrpSpPr>
          <p:grpSpPr>
            <a:xfrm>
              <a:off x="3479744" y="3194835"/>
              <a:ext cx="1571636" cy="428628"/>
              <a:chOff x="4714876" y="1142984"/>
              <a:chExt cx="1571636" cy="42862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595529" y="3194835"/>
              <a:ext cx="1571636" cy="428628"/>
              <a:chOff x="4714876" y="1142984"/>
              <a:chExt cx="1571636" cy="42862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701870" y="3194835"/>
              <a:ext cx="1571636" cy="428628"/>
              <a:chOff x="4714876" y="1142984"/>
              <a:chExt cx="1571636" cy="42862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833399" y="2425297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78" name="Curved Connector 77"/>
            <p:cNvCxnSpPr>
              <a:stCxn id="77" idx="2"/>
              <a:endCxn id="95" idx="0"/>
            </p:cNvCxnSpPr>
            <p:nvPr/>
          </p:nvCxnSpPr>
          <p:spPr>
            <a:xfrm rot="5400000">
              <a:off x="3879026" y="2847553"/>
              <a:ext cx="340910" cy="353655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6200000" flipH="1">
              <a:off x="9230865" y="3436174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73506" y="3758479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287129" y="3803257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051380" y="3336110"/>
              <a:ext cx="5638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180348" y="3323231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031720" y="3495978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7156585" y="3488510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094779" y="2393231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87" name="Curved Connector 86"/>
            <p:cNvCxnSpPr>
              <a:stCxn id="86" idx="1"/>
              <a:endCxn id="91" idx="0"/>
            </p:cNvCxnSpPr>
            <p:nvPr/>
          </p:nvCxnSpPr>
          <p:spPr>
            <a:xfrm rot="10800000" flipV="1">
              <a:off x="8094779" y="2607545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V="1">
              <a:off x="3193962" y="3331875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17976" y="369770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31599" y="374248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52019" y="3745863"/>
            <a:ext cx="4532400" cy="1411003"/>
            <a:chOff x="6888347" y="3399785"/>
            <a:chExt cx="4532400" cy="1411003"/>
          </a:xfrm>
        </p:grpSpPr>
        <p:grpSp>
          <p:nvGrpSpPr>
            <p:cNvPr id="99" name="Group 98"/>
            <p:cNvGrpSpPr/>
            <p:nvPr/>
          </p:nvGrpSpPr>
          <p:grpSpPr>
            <a:xfrm>
              <a:off x="7370667" y="4201389"/>
              <a:ext cx="1571636" cy="428628"/>
              <a:chOff x="4714876" y="1142984"/>
              <a:chExt cx="1571636" cy="4286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477008" y="4201389"/>
              <a:ext cx="1571636" cy="428628"/>
              <a:chOff x="4714876" y="1142984"/>
              <a:chExt cx="1571636" cy="42862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4714876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500694" y="1142984"/>
                <a:ext cx="785818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next</a:t>
                </a:r>
                <a:endParaRPr lang="en-US" dirty="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6888347" y="3550199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02" name="Curved Connector 101"/>
            <p:cNvCxnSpPr>
              <a:stCxn id="101" idx="2"/>
              <a:endCxn id="140" idx="0"/>
            </p:cNvCxnSpPr>
            <p:nvPr/>
          </p:nvCxnSpPr>
          <p:spPr>
            <a:xfrm rot="16200000" flipH="1">
              <a:off x="7411135" y="3848948"/>
              <a:ext cx="222562" cy="48232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H="1">
              <a:off x="11006003" y="4442728"/>
              <a:ext cx="335955" cy="248401"/>
            </a:xfrm>
            <a:prstGeom prst="bentConnector3">
              <a:avLst>
                <a:gd name="adj1" fmla="val -366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1048644" y="4765033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062267" y="4809811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8955486" y="4329785"/>
              <a:ext cx="5083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31723" y="4495064"/>
              <a:ext cx="54414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869917" y="3399785"/>
              <a:ext cx="78581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14" name="Curved Connector 113"/>
            <p:cNvCxnSpPr>
              <a:stCxn id="111" idx="1"/>
              <a:endCxn id="132" idx="0"/>
            </p:cNvCxnSpPr>
            <p:nvPr/>
          </p:nvCxnSpPr>
          <p:spPr>
            <a:xfrm rot="10800000" flipV="1">
              <a:off x="9869917" y="3614099"/>
              <a:ext cx="12700" cy="587290"/>
            </a:xfrm>
            <a:prstGeom prst="curvedConnector4">
              <a:avLst>
                <a:gd name="adj1" fmla="val -1800000"/>
                <a:gd name="adj2" fmla="val 6824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 flipV="1">
              <a:off x="7093369" y="4385576"/>
              <a:ext cx="285783" cy="34933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917383" y="4751404"/>
              <a:ext cx="37210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931006" y="4796182"/>
              <a:ext cx="324724" cy="97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7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TRAVERSE the list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23938" y="1918952"/>
            <a:ext cx="9720262" cy="43897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yang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node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di </a:t>
            </a:r>
            <a:r>
              <a:rPr lang="en-GB" dirty="0" err="1" smtClean="0"/>
              <a:t>ujung</a:t>
            </a:r>
            <a:r>
              <a:rPr lang="en-GB" dirty="0" smtClean="0"/>
              <a:t> linked list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cukup</a:t>
            </a:r>
            <a:r>
              <a:rPr lang="en-GB" dirty="0" smtClean="0"/>
              <a:t> </a:t>
            </a:r>
            <a:r>
              <a:rPr lang="en-GB" dirty="0" err="1" smtClean="0"/>
              <a:t>menyulitkan</a:t>
            </a:r>
            <a:endParaRPr lang="en-GB" dirty="0" smtClean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Sisip</a:t>
            </a:r>
            <a:r>
              <a:rPr lang="en-GB" dirty="0" smtClean="0"/>
              <a:t> </a:t>
            </a:r>
            <a:r>
              <a:rPr lang="en-GB" dirty="0" err="1" smtClean="0"/>
              <a:t>tengah</a:t>
            </a:r>
            <a:r>
              <a:rPr lang="en-GB" dirty="0" smtClean="0"/>
              <a:t>, </a:t>
            </a: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tengah</a:t>
            </a:r>
            <a:endParaRPr lang="en-GB" dirty="0" smtClean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Cetak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linked list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Ubah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node </a:t>
            </a:r>
            <a:r>
              <a:rPr lang="en-GB" dirty="0" err="1" smtClean="0"/>
              <a:t>tertentu</a:t>
            </a: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mungkin</a:t>
            </a:r>
            <a:r>
              <a:rPr lang="en-GB" dirty="0" smtClean="0"/>
              <a:t> </a:t>
            </a:r>
            <a:r>
              <a:rPr lang="en-GB" dirty="0" err="1" smtClean="0"/>
              <a:t>memindahkan</a:t>
            </a:r>
            <a:r>
              <a:rPr lang="en-GB" dirty="0" smtClean="0"/>
              <a:t> head/ tail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menyenangkan</a:t>
            </a:r>
            <a:r>
              <a:rPr lang="en-GB" dirty="0" smtClean="0"/>
              <a:t> </a:t>
            </a:r>
            <a:r>
              <a:rPr lang="en-GB" dirty="0" err="1" smtClean="0"/>
              <a:t>mengakses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data </a:t>
            </a:r>
            <a:r>
              <a:rPr lang="en-GB" dirty="0" err="1" smtClean="0"/>
              <a:t>dari</a:t>
            </a:r>
            <a:r>
              <a:rPr lang="en-GB" dirty="0" smtClean="0"/>
              <a:t> head </a:t>
            </a:r>
            <a:r>
              <a:rPr lang="en-GB" dirty="0" err="1" smtClean="0"/>
              <a:t>saja</a:t>
            </a:r>
            <a:endParaRPr lang="en-GB" dirty="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 smtClean="0"/>
              <a:t>Dibutuhkan</a:t>
            </a:r>
            <a:r>
              <a:rPr lang="en-GB" dirty="0" smtClean="0"/>
              <a:t> “</a:t>
            </a:r>
            <a:r>
              <a:rPr lang="en-GB" dirty="0" err="1" smtClean="0"/>
              <a:t>komponen</a:t>
            </a:r>
            <a:r>
              <a:rPr lang="en-GB" dirty="0" smtClean="0"/>
              <a:t>/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berjalan</a:t>
            </a:r>
            <a:r>
              <a:rPr lang="en-GB" dirty="0" smtClean="0"/>
              <a:t>” </a:t>
            </a:r>
            <a:r>
              <a:rPr lang="en-GB" dirty="0" smtClean="0">
                <a:sym typeface="Wingdings" panose="05000000000000000000" pitchFamily="2" charset="2"/>
              </a:rPr>
              <a:t> iterator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3571</TotalTime>
  <Words>567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Implementasi Struktur Data  Linked List - DOUBLY</vt:lpstr>
      <vt:lpstr>LINKED LIST – REVISITED</vt:lpstr>
      <vt:lpstr>Linked list and array (conventional)</vt:lpstr>
      <vt:lpstr>Doubly linked list</vt:lpstr>
      <vt:lpstr>OPErASI PADA DOUBLY LINKED LIST</vt:lpstr>
      <vt:lpstr>Sisip depan</vt:lpstr>
      <vt:lpstr>Sisip depan</vt:lpstr>
      <vt:lpstr>Hapus depan</vt:lpstr>
      <vt:lpstr>TRAVERSE the list</vt:lpstr>
      <vt:lpstr>TRAVERSE the list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121</cp:revision>
  <dcterms:created xsi:type="dcterms:W3CDTF">2016-12-28T02:49:21Z</dcterms:created>
  <dcterms:modified xsi:type="dcterms:W3CDTF">2017-02-01T04:23:51Z</dcterms:modified>
</cp:coreProperties>
</file>