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5" r:id="rId1"/>
  </p:sld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4" r:id="rId22"/>
    <p:sldId id="333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7" r:id="rId35"/>
    <p:sldId id="348" r:id="rId36"/>
    <p:sldId id="349" r:id="rId37"/>
    <p:sldId id="350" r:id="rId38"/>
    <p:sldId id="352" r:id="rId39"/>
    <p:sldId id="353" r:id="rId40"/>
    <p:sldId id="354" r:id="rId41"/>
    <p:sldId id="355" r:id="rId42"/>
    <p:sldId id="356" r:id="rId43"/>
    <p:sldId id="358" r:id="rId44"/>
    <p:sldId id="357" r:id="rId45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5"/>
          <p:cNvSpPr/>
          <p:nvPr/>
        </p:nvSpPr>
        <p:spPr>
          <a:xfrm>
            <a:off x="0" y="0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/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7CD22F2-2A27-4676-95E4-BBCAB6A5144E}" type="datetimeFigureOut">
              <a:rPr lang="en-US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B4D0B-BF32-4F83-AC64-24A84BC202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6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B4148-A4C9-4CAE-9158-84D7133B9A05}" type="datetimeFigureOut">
              <a:rPr lang="en-US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56835-A643-4CB8-8338-C6441978B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 flipV="1">
            <a:off x="10058400" y="5873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83423-93C3-4ED6-983B-C50CBF173887}" type="datetimeFigureOut">
              <a:rPr lang="en-US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1B064-727C-44C4-A294-AED1161643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5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98657-64FE-483D-9C39-388AADED622F}" type="datetimeFigureOut">
              <a:rPr lang="en-US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007DA-2E1D-4AEF-BCCD-928F2A2099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8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5"/>
          <p:cNvSpPr/>
          <p:nvPr/>
        </p:nvSpPr>
        <p:spPr>
          <a:xfrm>
            <a:off x="0" y="0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/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C3CF6-C0A8-4032-A75A-AEB5AFFD3D15}" type="datetimeFigureOut">
              <a:rPr lang="en-US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17DE5-28E0-4C82-8C18-A357BD3DB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0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6C14E-3593-4E60-84F1-0E2205F65312}" type="datetimeFigureOut">
              <a:rPr lang="en-US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F56E-6802-4CA8-BF1D-A6FB5ED9B0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D3E5E-14F2-4461-BD67-E94FB0A813D3}" type="datetimeFigureOut">
              <a:rPr lang="en-US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9815B-3F47-44C5-A30C-FBBC549380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8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049E5-553D-4E95-A1EC-DCADFA99ECF8}" type="datetimeFigureOut">
              <a:rPr lang="en-US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D10D8-3F5F-4635-ACE1-20C1C24851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829C8-9FF1-4B38-A7F8-985D6254258B}" type="datetimeFigureOut">
              <a:rPr lang="en-US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28AD9-A018-4278-B2B7-261376E27E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6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C8994-C700-474B-9DAB-41C39E84BD96}" type="datetimeFigureOut">
              <a:rPr lang="en-US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8E72-7A8E-43B8-947E-0FD4D7E90A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3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/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2439D-6D7C-4E64-BA73-008658F3BA17}" type="datetimeFigureOut">
              <a:rPr lang="en-US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4B5EC-CF4D-4FC2-9EC5-FBC7DA99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23938" y="2286000"/>
            <a:ext cx="9720262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938" y="6470650"/>
            <a:ext cx="21542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73854236-CDA8-4C85-970F-EF1EC51A6765}" type="datetimeFigureOut">
              <a:rPr lang="en-US"/>
              <a:pPr>
                <a:defRPr/>
              </a:pPr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3463" y="6470650"/>
            <a:ext cx="59007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863" y="6470650"/>
            <a:ext cx="9731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40F4FCD6-E765-4452-A653-733134FF4D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18" r:id="rId2"/>
    <p:sldLayoutId id="2147484125" r:id="rId3"/>
    <p:sldLayoutId id="2147484119" r:id="rId4"/>
    <p:sldLayoutId id="2147484120" r:id="rId5"/>
    <p:sldLayoutId id="2147484121" r:id="rId6"/>
    <p:sldLayoutId id="2147484126" r:id="rId7"/>
    <p:sldLayoutId id="2147484122" r:id="rId8"/>
    <p:sldLayoutId id="2147484127" r:id="rId9"/>
    <p:sldLayoutId id="2147484123" r:id="rId10"/>
    <p:sldLayoutId id="2147484128" r:id="rId11"/>
  </p:sldLayoutIdLs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59350"/>
            <a:ext cx="7772400" cy="14636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Implementasi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Struktur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</a:t>
            </a:r>
            <a:b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tree / heap tree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59350"/>
            <a:ext cx="3200400" cy="146367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GB" dirty="0" smtClean="0"/>
              <a:t>Program </a:t>
            </a:r>
            <a:r>
              <a:rPr lang="en-GB" dirty="0" err="1" smtClean="0"/>
              <a:t>Studi</a:t>
            </a:r>
            <a:r>
              <a:rPr lang="en-GB" dirty="0" smtClean="0"/>
              <a:t> Diploma III </a:t>
            </a:r>
            <a:r>
              <a:rPr lang="en-GB" dirty="0" err="1" smtClean="0"/>
              <a:t>Teknik</a:t>
            </a:r>
            <a:r>
              <a:rPr lang="en-GB" dirty="0" smtClean="0"/>
              <a:t> </a:t>
            </a:r>
            <a:r>
              <a:rPr lang="en-GB" dirty="0" err="1" smtClean="0"/>
              <a:t>Informatika</a:t>
            </a:r>
            <a:endParaRPr lang="en-GB" dirty="0" smtClean="0"/>
          </a:p>
          <a:p>
            <a:pPr eaLnBrk="1" fontAlgn="auto" hangingPunct="1">
              <a:defRPr/>
            </a:pPr>
            <a:r>
              <a:rPr lang="en-GB" dirty="0" err="1" smtClean="0"/>
              <a:t>Fakultas</a:t>
            </a:r>
            <a:r>
              <a:rPr lang="en-GB" dirty="0" smtClean="0"/>
              <a:t> </a:t>
            </a:r>
            <a:r>
              <a:rPr lang="en-GB" dirty="0" err="1" smtClean="0"/>
              <a:t>Ilmu</a:t>
            </a:r>
            <a:r>
              <a:rPr lang="en-GB" dirty="0" smtClean="0"/>
              <a:t> </a:t>
            </a:r>
            <a:r>
              <a:rPr lang="en-GB" dirty="0" err="1" smtClean="0"/>
              <a:t>Terapan</a:t>
            </a:r>
            <a:endParaRPr lang="en-GB" dirty="0" smtClean="0"/>
          </a:p>
          <a:p>
            <a:pPr eaLnBrk="1" fontAlgn="auto" hangingPunct="1">
              <a:defRPr/>
            </a:pPr>
            <a:r>
              <a:rPr lang="en-GB" dirty="0" err="1" smtClean="0"/>
              <a:t>Universitas</a:t>
            </a:r>
            <a:r>
              <a:rPr lang="en-GB" dirty="0" smtClean="0"/>
              <a:t> Telkom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Pohon Biner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22099" y="2057400"/>
            <a:ext cx="10459793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d-ID" sz="2400" dirty="0"/>
              <a:t>Adalah kumpulan simpul yang mungkin kosong atau mempunyai akar dan dua subpohon yang saling terpisah (left subtree dan right subtree)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id-ID" sz="2400" dirty="0"/>
              <a:t>Derajat maksimal = 2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id-ID" sz="2400" dirty="0"/>
              <a:t>Complete binary tree tingkat N : pohon biner yang semua daunnya terdapat pada tingkat </a:t>
            </a:r>
            <a:r>
              <a:rPr lang="id-ID" sz="2400" dirty="0" smtClean="0"/>
              <a:t>N</a:t>
            </a:r>
            <a:r>
              <a:rPr lang="en-GB" sz="2400" dirty="0" smtClean="0"/>
              <a:t>, </a:t>
            </a:r>
            <a:r>
              <a:rPr lang="id-ID" sz="2400" dirty="0" smtClean="0"/>
              <a:t>dan </a:t>
            </a:r>
            <a:r>
              <a:rPr lang="id-ID" sz="2400" dirty="0"/>
              <a:t>semua simpul yang lebih kecil dari </a:t>
            </a:r>
            <a:r>
              <a:rPr lang="id-ID" sz="2400" dirty="0" smtClean="0"/>
              <a:t>N</a:t>
            </a:r>
            <a:r>
              <a:rPr lang="en-GB" sz="2400" dirty="0" smtClean="0"/>
              <a:t> </a:t>
            </a:r>
            <a:r>
              <a:rPr lang="id-ID" sz="2400" dirty="0" smtClean="0"/>
              <a:t>pasti </a:t>
            </a:r>
            <a:r>
              <a:rPr lang="id-ID" sz="2400" dirty="0"/>
              <a:t>mempunyai cabang kiri dan kanan</a:t>
            </a:r>
          </a:p>
          <a:p>
            <a:pPr>
              <a:lnSpc>
                <a:spcPct val="80000"/>
              </a:lnSpc>
            </a:pPr>
            <a:r>
              <a:rPr lang="id-ID" sz="2400" dirty="0"/>
              <a:t>Banyak simpul maksimum pada tingkat N = 2</a:t>
            </a:r>
            <a:r>
              <a:rPr lang="id-ID" sz="2400" baseline="30000" dirty="0"/>
              <a:t>N-1</a:t>
            </a:r>
          </a:p>
          <a:p>
            <a:pPr>
              <a:lnSpc>
                <a:spcPct val="80000"/>
              </a:lnSpc>
            </a:pPr>
            <a:r>
              <a:rPr lang="id-ID" sz="2400" dirty="0"/>
              <a:t>Banyak simpul maksimum sampai tingkat N = 2 </a:t>
            </a:r>
            <a:r>
              <a:rPr lang="id-ID" sz="2400" baseline="30000" dirty="0"/>
              <a:t>N</a:t>
            </a:r>
            <a:r>
              <a:rPr lang="id-ID" sz="2400" dirty="0"/>
              <a:t> -1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id-ID" sz="2400" dirty="0"/>
              <a:t>Skewed binary tree : pohon biner yang banyaknya simpul cabang kiri tidak seimbang dengan banyak simpul cabang kanan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6757-57FC-44E1-8DF5-A3348BEB0336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8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2C4-2BB5-4A08-8792-979B2ECEA9FD}" type="slidenum">
              <a:rPr lang="en-US"/>
              <a:pPr/>
              <a:t>11</a:t>
            </a:fld>
            <a:endParaRPr lang="en-US"/>
          </a:p>
        </p:txBody>
      </p:sp>
      <p:pic>
        <p:nvPicPr>
          <p:cNvPr id="16388" name="Picture 4" descr="bukan pohon bin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8419" y="3657601"/>
            <a:ext cx="6528757" cy="2627289"/>
          </a:xfrm>
          <a:prstGeom prst="rect">
            <a:avLst/>
          </a:prstGeom>
          <a:noFill/>
        </p:spPr>
      </p:pic>
      <p:pic>
        <p:nvPicPr>
          <p:cNvPr id="16389" name="Picture 5" descr="pohon bin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381001"/>
            <a:ext cx="3505200" cy="2811463"/>
          </a:xfrm>
          <a:prstGeom prst="rect">
            <a:avLst/>
          </a:prstGeom>
          <a:noFill/>
        </p:spPr>
      </p:pic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209801" y="762001"/>
            <a:ext cx="2835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Contoh Pohon Biner :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362200" y="3260726"/>
            <a:ext cx="3810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Contoh Bukan Pohon Biner :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8001000" y="3733801"/>
            <a:ext cx="2209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 err="1"/>
              <a:t>Mengapa</a:t>
            </a:r>
            <a:r>
              <a:rPr lang="en-US" sz="2000" dirty="0"/>
              <a:t> </a:t>
            </a:r>
            <a:r>
              <a:rPr lang="en-US" sz="2000" dirty="0" err="1"/>
              <a:t>ketiga</a:t>
            </a:r>
            <a:r>
              <a:rPr lang="en-US" sz="2000" dirty="0"/>
              <a:t> </a:t>
            </a:r>
            <a:r>
              <a:rPr lang="en-US" sz="2000" dirty="0" err="1"/>
              <a:t>pohon</a:t>
            </a:r>
            <a:r>
              <a:rPr lang="en-US" sz="2000" dirty="0"/>
              <a:t> </a:t>
            </a:r>
            <a:r>
              <a:rPr lang="en-US" sz="2000" dirty="0" err="1"/>
              <a:t>tsb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Pohon</a:t>
            </a:r>
            <a:r>
              <a:rPr lang="en-US" sz="2000" dirty="0"/>
              <a:t> </a:t>
            </a:r>
            <a:r>
              <a:rPr lang="en-US" sz="2000" dirty="0" err="1"/>
              <a:t>Biner</a:t>
            </a:r>
            <a:r>
              <a:rPr lang="en-US" sz="20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5238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90801" y="328613"/>
            <a:ext cx="7770813" cy="738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Full Binary Tree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394764" y="1484314"/>
            <a:ext cx="857348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Comic Sans MS" pitchFamily="66" charset="0"/>
              </a:rPr>
              <a:t>Binary tree yang :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 err="1">
                <a:latin typeface="Comic Sans MS" pitchFamily="66" charset="0"/>
              </a:rPr>
              <a:t>Setiap</a:t>
            </a:r>
            <a:r>
              <a:rPr lang="en-US" sz="2400" dirty="0">
                <a:latin typeface="Comic Sans MS" pitchFamily="66" charset="0"/>
              </a:rPr>
              <a:t> node </a:t>
            </a:r>
            <a:r>
              <a:rPr lang="en-US" sz="2400" dirty="0" err="1">
                <a:latin typeface="Comic Sans MS" pitchFamily="66" charset="0"/>
              </a:rPr>
              <a:t>memiliki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tepat</a:t>
            </a:r>
            <a:r>
              <a:rPr lang="en-US" sz="2400" dirty="0">
                <a:latin typeface="Comic Sans MS" pitchFamily="66" charset="0"/>
              </a:rPr>
              <a:t> 0 </a:t>
            </a:r>
            <a:r>
              <a:rPr lang="en-US" sz="2400" dirty="0" err="1">
                <a:latin typeface="Comic Sans MS" pitchFamily="66" charset="0"/>
              </a:rPr>
              <a:t>atau</a:t>
            </a:r>
            <a:r>
              <a:rPr lang="en-US" sz="2400" dirty="0">
                <a:latin typeface="Comic Sans MS" pitchFamily="66" charset="0"/>
              </a:rPr>
              <a:t> 2 child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4114800" y="2895600"/>
            <a:ext cx="2819400" cy="2209800"/>
            <a:chOff x="1680" y="1968"/>
            <a:chExt cx="2448" cy="1392"/>
          </a:xfrm>
        </p:grpSpPr>
        <p:sp>
          <p:nvSpPr>
            <p:cNvPr id="26629" name="Oval 5"/>
            <p:cNvSpPr>
              <a:spLocks noChangeArrowheads="1"/>
            </p:cNvSpPr>
            <p:nvPr/>
          </p:nvSpPr>
          <p:spPr bwMode="auto">
            <a:xfrm>
              <a:off x="2736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0" name="Oval 6"/>
            <p:cNvSpPr>
              <a:spLocks noChangeArrowheads="1"/>
            </p:cNvSpPr>
            <p:nvPr/>
          </p:nvSpPr>
          <p:spPr bwMode="auto">
            <a:xfrm>
              <a:off x="2064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" name="Oval 7"/>
            <p:cNvSpPr>
              <a:spLocks noChangeArrowheads="1"/>
            </p:cNvSpPr>
            <p:nvPr/>
          </p:nvSpPr>
          <p:spPr bwMode="auto">
            <a:xfrm>
              <a:off x="3456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" name="Oval 8"/>
            <p:cNvSpPr>
              <a:spLocks noChangeArrowheads="1"/>
            </p:cNvSpPr>
            <p:nvPr/>
          </p:nvSpPr>
          <p:spPr bwMode="auto">
            <a:xfrm>
              <a:off x="1680" y="302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" name="Oval 9"/>
            <p:cNvSpPr>
              <a:spLocks noChangeArrowheads="1"/>
            </p:cNvSpPr>
            <p:nvPr/>
          </p:nvSpPr>
          <p:spPr bwMode="auto">
            <a:xfrm>
              <a:off x="2352" y="302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" name="Oval 10"/>
            <p:cNvSpPr>
              <a:spLocks noChangeArrowheads="1"/>
            </p:cNvSpPr>
            <p:nvPr/>
          </p:nvSpPr>
          <p:spPr bwMode="auto">
            <a:xfrm>
              <a:off x="3120" y="302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Oval 11"/>
            <p:cNvSpPr>
              <a:spLocks noChangeArrowheads="1"/>
            </p:cNvSpPr>
            <p:nvPr/>
          </p:nvSpPr>
          <p:spPr bwMode="auto">
            <a:xfrm>
              <a:off x="3792" y="302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 flipH="1">
              <a:off x="2256" y="2304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2880" y="2304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 flipH="1">
              <a:off x="1872" y="283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>
              <a:off x="2208" y="283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 flipH="1">
              <a:off x="3312" y="288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3648" y="288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42" name="Oval 18"/>
          <p:cNvSpPr>
            <a:spLocks noChangeArrowheads="1"/>
          </p:cNvSpPr>
          <p:nvPr/>
        </p:nvSpPr>
        <p:spPr bwMode="auto">
          <a:xfrm>
            <a:off x="2895600" y="3124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43" name="Group 19"/>
          <p:cNvGrpSpPr>
            <a:grpSpLocks/>
          </p:cNvGrpSpPr>
          <p:nvPr/>
        </p:nvGrpSpPr>
        <p:grpSpPr bwMode="auto">
          <a:xfrm>
            <a:off x="7543800" y="2971800"/>
            <a:ext cx="2209800" cy="2209800"/>
            <a:chOff x="3456" y="768"/>
            <a:chExt cx="2112" cy="1392"/>
          </a:xfrm>
        </p:grpSpPr>
        <p:sp>
          <p:nvSpPr>
            <p:cNvPr id="26644" name="Oval 20"/>
            <p:cNvSpPr>
              <a:spLocks noChangeArrowheads="1"/>
            </p:cNvSpPr>
            <p:nvPr/>
          </p:nvSpPr>
          <p:spPr bwMode="auto">
            <a:xfrm>
              <a:off x="4512" y="7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" name="Oval 21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Oval 22"/>
            <p:cNvSpPr>
              <a:spLocks noChangeArrowheads="1"/>
            </p:cNvSpPr>
            <p:nvPr/>
          </p:nvSpPr>
          <p:spPr bwMode="auto">
            <a:xfrm>
              <a:off x="5232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Oval 23"/>
            <p:cNvSpPr>
              <a:spLocks noChangeArrowheads="1"/>
            </p:cNvSpPr>
            <p:nvPr/>
          </p:nvSpPr>
          <p:spPr bwMode="auto">
            <a:xfrm>
              <a:off x="3456" y="182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Oval 24"/>
            <p:cNvSpPr>
              <a:spLocks noChangeArrowheads="1"/>
            </p:cNvSpPr>
            <p:nvPr/>
          </p:nvSpPr>
          <p:spPr bwMode="auto">
            <a:xfrm>
              <a:off x="4128" y="182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 flipH="1">
              <a:off x="4032" y="1104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>
              <a:off x="4656" y="1104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1" name="Line 27"/>
            <p:cNvSpPr>
              <a:spLocks noChangeShapeType="1"/>
            </p:cNvSpPr>
            <p:nvPr/>
          </p:nvSpPr>
          <p:spPr bwMode="auto">
            <a:xfrm flipH="1">
              <a:off x="3648" y="163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Line 28"/>
            <p:cNvSpPr>
              <a:spLocks noChangeShapeType="1"/>
            </p:cNvSpPr>
            <p:nvPr/>
          </p:nvSpPr>
          <p:spPr bwMode="auto">
            <a:xfrm>
              <a:off x="3984" y="163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075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8841" y="624627"/>
            <a:ext cx="7366000" cy="544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Complete Binary Tree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226739" y="1422962"/>
            <a:ext cx="963015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Comic Sans MS" pitchFamily="66" charset="0"/>
              </a:rPr>
              <a:t>Binary tree yang :</a:t>
            </a:r>
          </a:p>
          <a:p>
            <a:pPr eaLnBrk="0" hangingPunct="0">
              <a:spcBef>
                <a:spcPct val="50000"/>
              </a:spcBef>
              <a:buFontTx/>
              <a:buAutoNum type="arabicPeriod"/>
            </a:pPr>
            <a:r>
              <a:rPr lang="en-US" sz="2400" dirty="0" err="1">
                <a:latin typeface="Comic Sans MS" pitchFamily="66" charset="0"/>
              </a:rPr>
              <a:t>Setiap</a:t>
            </a:r>
            <a:r>
              <a:rPr lang="en-US" sz="2400" dirty="0">
                <a:latin typeface="Comic Sans MS" pitchFamily="66" charset="0"/>
              </a:rPr>
              <a:t> leaf </a:t>
            </a:r>
            <a:r>
              <a:rPr lang="en-US" sz="2400" dirty="0" err="1">
                <a:latin typeface="Comic Sans MS" pitchFamily="66" charset="0"/>
              </a:rPr>
              <a:t>memiliki</a:t>
            </a:r>
            <a:r>
              <a:rPr lang="en-US" sz="2400" dirty="0">
                <a:latin typeface="Comic Sans MS" pitchFamily="66" charset="0"/>
              </a:rPr>
              <a:t> depth n or n-1</a:t>
            </a:r>
          </a:p>
          <a:p>
            <a:pPr eaLnBrk="0" hangingPunct="0">
              <a:spcBef>
                <a:spcPct val="50000"/>
              </a:spcBef>
              <a:buFontTx/>
              <a:buAutoNum type="arabicPeriod"/>
            </a:pPr>
            <a:r>
              <a:rPr lang="en-US" sz="2400" dirty="0" err="1">
                <a:latin typeface="Comic Sans MS" pitchFamily="66" charset="0"/>
              </a:rPr>
              <a:t>Setiap</a:t>
            </a:r>
            <a:r>
              <a:rPr lang="en-US" sz="2400" dirty="0">
                <a:latin typeface="Comic Sans MS" pitchFamily="66" charset="0"/>
              </a:rPr>
              <a:t> leaf </a:t>
            </a:r>
            <a:r>
              <a:rPr lang="en-US" sz="2400" dirty="0" err="1">
                <a:latin typeface="Comic Sans MS" pitchFamily="66" charset="0"/>
              </a:rPr>
              <a:t>pada</a:t>
            </a:r>
            <a:r>
              <a:rPr lang="en-US" sz="2400" dirty="0">
                <a:latin typeface="Comic Sans MS" pitchFamily="66" charset="0"/>
              </a:rPr>
              <a:t> depth n / </a:t>
            </a:r>
            <a:r>
              <a:rPr lang="en-US" sz="2400" dirty="0" err="1">
                <a:latin typeface="Comic Sans MS" pitchFamily="66" charset="0"/>
              </a:rPr>
              <a:t>pada</a:t>
            </a:r>
            <a:r>
              <a:rPr lang="en-US" sz="2400" dirty="0">
                <a:latin typeface="Comic Sans MS" pitchFamily="66" charset="0"/>
              </a:rPr>
              <a:t> level </a:t>
            </a:r>
            <a:r>
              <a:rPr lang="en-US" sz="2400" dirty="0" err="1">
                <a:latin typeface="Comic Sans MS" pitchFamily="66" charset="0"/>
              </a:rPr>
              <a:t>terendah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merapat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ke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kiri</a:t>
            </a:r>
            <a:endParaRPr lang="en-US" sz="2400" dirty="0">
              <a:latin typeface="Comic Sans MS" pitchFamily="66" charset="0"/>
            </a:endParaRP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1905000" y="3124200"/>
            <a:ext cx="2514600" cy="2209800"/>
            <a:chOff x="240" y="1968"/>
            <a:chExt cx="1584" cy="1392"/>
          </a:xfrm>
        </p:grpSpPr>
        <p:sp>
          <p:nvSpPr>
            <p:cNvPr id="27653" name="Oval 5"/>
            <p:cNvSpPr>
              <a:spLocks noChangeArrowheads="1"/>
            </p:cNvSpPr>
            <p:nvPr/>
          </p:nvSpPr>
          <p:spPr bwMode="auto">
            <a:xfrm>
              <a:off x="923" y="1968"/>
              <a:ext cx="21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4" name="Oval 6"/>
            <p:cNvSpPr>
              <a:spLocks noChangeArrowheads="1"/>
            </p:cNvSpPr>
            <p:nvPr/>
          </p:nvSpPr>
          <p:spPr bwMode="auto">
            <a:xfrm>
              <a:off x="488" y="2496"/>
              <a:ext cx="21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5" name="Oval 7"/>
            <p:cNvSpPr>
              <a:spLocks noChangeArrowheads="1"/>
            </p:cNvSpPr>
            <p:nvPr/>
          </p:nvSpPr>
          <p:spPr bwMode="auto">
            <a:xfrm>
              <a:off x="1389" y="2544"/>
              <a:ext cx="21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Oval 8"/>
            <p:cNvSpPr>
              <a:spLocks noChangeArrowheads="1"/>
            </p:cNvSpPr>
            <p:nvPr/>
          </p:nvSpPr>
          <p:spPr bwMode="auto">
            <a:xfrm>
              <a:off x="240" y="3024"/>
              <a:ext cx="217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Oval 9"/>
            <p:cNvSpPr>
              <a:spLocks noChangeArrowheads="1"/>
            </p:cNvSpPr>
            <p:nvPr/>
          </p:nvSpPr>
          <p:spPr bwMode="auto">
            <a:xfrm>
              <a:off x="675" y="3024"/>
              <a:ext cx="217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Oval 10"/>
            <p:cNvSpPr>
              <a:spLocks noChangeArrowheads="1"/>
            </p:cNvSpPr>
            <p:nvPr/>
          </p:nvSpPr>
          <p:spPr bwMode="auto">
            <a:xfrm>
              <a:off x="1172" y="3024"/>
              <a:ext cx="217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Oval 11"/>
            <p:cNvSpPr>
              <a:spLocks noChangeArrowheads="1"/>
            </p:cNvSpPr>
            <p:nvPr/>
          </p:nvSpPr>
          <p:spPr bwMode="auto">
            <a:xfrm>
              <a:off x="1607" y="3024"/>
              <a:ext cx="217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 flipH="1">
              <a:off x="613" y="2304"/>
              <a:ext cx="403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>
              <a:off x="1016" y="2304"/>
              <a:ext cx="46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Line 14"/>
            <p:cNvSpPr>
              <a:spLocks noChangeShapeType="1"/>
            </p:cNvSpPr>
            <p:nvPr/>
          </p:nvSpPr>
          <p:spPr bwMode="auto">
            <a:xfrm flipH="1">
              <a:off x="364" y="2832"/>
              <a:ext cx="18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Line 15"/>
            <p:cNvSpPr>
              <a:spLocks noChangeShapeType="1"/>
            </p:cNvSpPr>
            <p:nvPr/>
          </p:nvSpPr>
          <p:spPr bwMode="auto">
            <a:xfrm>
              <a:off x="582" y="2832"/>
              <a:ext cx="18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 flipH="1">
              <a:off x="1296" y="2880"/>
              <a:ext cx="18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>
              <a:off x="1513" y="2880"/>
              <a:ext cx="187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66" name="Group 18"/>
          <p:cNvGrpSpPr>
            <a:grpSpLocks/>
          </p:cNvGrpSpPr>
          <p:nvPr/>
        </p:nvGrpSpPr>
        <p:grpSpPr bwMode="auto">
          <a:xfrm>
            <a:off x="5105401" y="3124200"/>
            <a:ext cx="2170113" cy="2209800"/>
            <a:chOff x="1971" y="1968"/>
            <a:chExt cx="1367" cy="1392"/>
          </a:xfrm>
        </p:grpSpPr>
        <p:sp>
          <p:nvSpPr>
            <p:cNvPr id="27667" name="Oval 19"/>
            <p:cNvSpPr>
              <a:spLocks noChangeArrowheads="1"/>
            </p:cNvSpPr>
            <p:nvPr/>
          </p:nvSpPr>
          <p:spPr bwMode="auto">
            <a:xfrm>
              <a:off x="2654" y="1968"/>
              <a:ext cx="21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Oval 20"/>
            <p:cNvSpPr>
              <a:spLocks noChangeArrowheads="1"/>
            </p:cNvSpPr>
            <p:nvPr/>
          </p:nvSpPr>
          <p:spPr bwMode="auto">
            <a:xfrm>
              <a:off x="2219" y="2496"/>
              <a:ext cx="21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Oval 21"/>
            <p:cNvSpPr>
              <a:spLocks noChangeArrowheads="1"/>
            </p:cNvSpPr>
            <p:nvPr/>
          </p:nvSpPr>
          <p:spPr bwMode="auto">
            <a:xfrm>
              <a:off x="3120" y="2544"/>
              <a:ext cx="21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Oval 22"/>
            <p:cNvSpPr>
              <a:spLocks noChangeArrowheads="1"/>
            </p:cNvSpPr>
            <p:nvPr/>
          </p:nvSpPr>
          <p:spPr bwMode="auto">
            <a:xfrm>
              <a:off x="1971" y="3024"/>
              <a:ext cx="217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1" name="Oval 23"/>
            <p:cNvSpPr>
              <a:spLocks noChangeArrowheads="1"/>
            </p:cNvSpPr>
            <p:nvPr/>
          </p:nvSpPr>
          <p:spPr bwMode="auto">
            <a:xfrm>
              <a:off x="2406" y="3024"/>
              <a:ext cx="217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Oval 24"/>
            <p:cNvSpPr>
              <a:spLocks noChangeArrowheads="1"/>
            </p:cNvSpPr>
            <p:nvPr/>
          </p:nvSpPr>
          <p:spPr bwMode="auto">
            <a:xfrm>
              <a:off x="2903" y="3024"/>
              <a:ext cx="217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Line 25"/>
            <p:cNvSpPr>
              <a:spLocks noChangeShapeType="1"/>
            </p:cNvSpPr>
            <p:nvPr/>
          </p:nvSpPr>
          <p:spPr bwMode="auto">
            <a:xfrm flipH="1">
              <a:off x="2344" y="2304"/>
              <a:ext cx="403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Line 26"/>
            <p:cNvSpPr>
              <a:spLocks noChangeShapeType="1"/>
            </p:cNvSpPr>
            <p:nvPr/>
          </p:nvSpPr>
          <p:spPr bwMode="auto">
            <a:xfrm>
              <a:off x="2747" y="2304"/>
              <a:ext cx="46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Line 27"/>
            <p:cNvSpPr>
              <a:spLocks noChangeShapeType="1"/>
            </p:cNvSpPr>
            <p:nvPr/>
          </p:nvSpPr>
          <p:spPr bwMode="auto">
            <a:xfrm flipH="1">
              <a:off x="2095" y="2832"/>
              <a:ext cx="18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Line 28"/>
            <p:cNvSpPr>
              <a:spLocks noChangeShapeType="1"/>
            </p:cNvSpPr>
            <p:nvPr/>
          </p:nvSpPr>
          <p:spPr bwMode="auto">
            <a:xfrm>
              <a:off x="2313" y="2832"/>
              <a:ext cx="18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Line 29"/>
            <p:cNvSpPr>
              <a:spLocks noChangeShapeType="1"/>
            </p:cNvSpPr>
            <p:nvPr/>
          </p:nvSpPr>
          <p:spPr bwMode="auto">
            <a:xfrm flipH="1">
              <a:off x="3027" y="2880"/>
              <a:ext cx="18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78" name="Group 30"/>
          <p:cNvGrpSpPr>
            <a:grpSpLocks/>
          </p:cNvGrpSpPr>
          <p:nvPr/>
        </p:nvGrpSpPr>
        <p:grpSpPr bwMode="auto">
          <a:xfrm>
            <a:off x="7624763" y="3124200"/>
            <a:ext cx="2514600" cy="2209800"/>
            <a:chOff x="3843" y="1968"/>
            <a:chExt cx="1584" cy="1392"/>
          </a:xfrm>
        </p:grpSpPr>
        <p:sp>
          <p:nvSpPr>
            <p:cNvPr id="27679" name="Oval 31"/>
            <p:cNvSpPr>
              <a:spLocks noChangeArrowheads="1"/>
            </p:cNvSpPr>
            <p:nvPr/>
          </p:nvSpPr>
          <p:spPr bwMode="auto">
            <a:xfrm>
              <a:off x="4526" y="1968"/>
              <a:ext cx="21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Oval 32"/>
            <p:cNvSpPr>
              <a:spLocks noChangeArrowheads="1"/>
            </p:cNvSpPr>
            <p:nvPr/>
          </p:nvSpPr>
          <p:spPr bwMode="auto">
            <a:xfrm>
              <a:off x="4091" y="2496"/>
              <a:ext cx="21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1" name="Oval 33"/>
            <p:cNvSpPr>
              <a:spLocks noChangeArrowheads="1"/>
            </p:cNvSpPr>
            <p:nvPr/>
          </p:nvSpPr>
          <p:spPr bwMode="auto">
            <a:xfrm>
              <a:off x="4992" y="2544"/>
              <a:ext cx="21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2" name="Oval 34"/>
            <p:cNvSpPr>
              <a:spLocks noChangeArrowheads="1"/>
            </p:cNvSpPr>
            <p:nvPr/>
          </p:nvSpPr>
          <p:spPr bwMode="auto">
            <a:xfrm>
              <a:off x="3843" y="3024"/>
              <a:ext cx="217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3" name="Oval 35"/>
            <p:cNvSpPr>
              <a:spLocks noChangeArrowheads="1"/>
            </p:cNvSpPr>
            <p:nvPr/>
          </p:nvSpPr>
          <p:spPr bwMode="auto">
            <a:xfrm>
              <a:off x="4278" y="3024"/>
              <a:ext cx="217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4" name="Oval 36"/>
            <p:cNvSpPr>
              <a:spLocks noChangeArrowheads="1"/>
            </p:cNvSpPr>
            <p:nvPr/>
          </p:nvSpPr>
          <p:spPr bwMode="auto">
            <a:xfrm>
              <a:off x="5210" y="3024"/>
              <a:ext cx="217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5" name="Line 37"/>
            <p:cNvSpPr>
              <a:spLocks noChangeShapeType="1"/>
            </p:cNvSpPr>
            <p:nvPr/>
          </p:nvSpPr>
          <p:spPr bwMode="auto">
            <a:xfrm flipH="1">
              <a:off x="4216" y="2304"/>
              <a:ext cx="403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6" name="Line 38"/>
            <p:cNvSpPr>
              <a:spLocks noChangeShapeType="1"/>
            </p:cNvSpPr>
            <p:nvPr/>
          </p:nvSpPr>
          <p:spPr bwMode="auto">
            <a:xfrm>
              <a:off x="4619" y="2304"/>
              <a:ext cx="46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7" name="Line 39"/>
            <p:cNvSpPr>
              <a:spLocks noChangeShapeType="1"/>
            </p:cNvSpPr>
            <p:nvPr/>
          </p:nvSpPr>
          <p:spPr bwMode="auto">
            <a:xfrm flipH="1">
              <a:off x="3967" y="2832"/>
              <a:ext cx="18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Line 40"/>
            <p:cNvSpPr>
              <a:spLocks noChangeShapeType="1"/>
            </p:cNvSpPr>
            <p:nvPr/>
          </p:nvSpPr>
          <p:spPr bwMode="auto">
            <a:xfrm>
              <a:off x="4185" y="2832"/>
              <a:ext cx="18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Line 41"/>
            <p:cNvSpPr>
              <a:spLocks noChangeShapeType="1"/>
            </p:cNvSpPr>
            <p:nvPr/>
          </p:nvSpPr>
          <p:spPr bwMode="auto">
            <a:xfrm>
              <a:off x="5116" y="2880"/>
              <a:ext cx="187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3048000" y="3276601"/>
            <a:ext cx="15240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800">
                <a:solidFill>
                  <a:schemeClr val="tx2"/>
                </a:solidFill>
                <a:latin typeface="Agency FB" pitchFamily="2" charset="0"/>
              </a:rPr>
              <a:t>√</a:t>
            </a:r>
          </a:p>
        </p:txBody>
      </p:sp>
      <p:sp>
        <p:nvSpPr>
          <p:cNvPr id="27691" name="Text Box 43"/>
          <p:cNvSpPr txBox="1">
            <a:spLocks noChangeArrowheads="1"/>
          </p:cNvSpPr>
          <p:nvPr/>
        </p:nvSpPr>
        <p:spPr bwMode="auto">
          <a:xfrm>
            <a:off x="6400800" y="3352801"/>
            <a:ext cx="15240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800">
                <a:solidFill>
                  <a:schemeClr val="tx2"/>
                </a:solidFill>
                <a:latin typeface="Agency FB" pitchFamily="2" charset="0"/>
              </a:rPr>
              <a:t>√</a:t>
            </a:r>
          </a:p>
        </p:txBody>
      </p:sp>
      <p:sp>
        <p:nvSpPr>
          <p:cNvPr id="27692" name="Text Box 44"/>
          <p:cNvSpPr txBox="1">
            <a:spLocks noChangeArrowheads="1"/>
          </p:cNvSpPr>
          <p:nvPr/>
        </p:nvSpPr>
        <p:spPr bwMode="auto">
          <a:xfrm>
            <a:off x="9144000" y="3200401"/>
            <a:ext cx="15240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800">
                <a:solidFill>
                  <a:schemeClr val="tx2"/>
                </a:solidFill>
                <a:latin typeface="Agency FB" pitchFamily="2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0044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90" grpId="0"/>
      <p:bldP spid="27691" grpId="0"/>
      <p:bldP spid="276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959" y="650587"/>
            <a:ext cx="7348538" cy="738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Perfect Binary Tree</a:t>
            </a:r>
          </a:p>
        </p:txBody>
      </p:sp>
      <p:sp>
        <p:nvSpPr>
          <p:cNvPr id="2867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1291980" y="1371445"/>
            <a:ext cx="9358848" cy="17527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/>
            <a:lvl2pPr marL="990600" indent="-533400"/>
            <a:lvl3pPr marL="1371600" indent="-457200"/>
            <a:lvl4pPr marL="1752600" indent="-381000"/>
            <a:lvl5pPr marL="2209800" indent="-381000"/>
            <a:lvl6pPr marL="2667000" indent="-381000"/>
            <a:lvl7pPr marL="3124200" indent="-381000"/>
            <a:lvl8pPr marL="3581400" indent="-381000"/>
            <a:lvl9pPr marL="4038600" indent="-381000"/>
          </a:lstStyle>
          <a:p>
            <a:pPr>
              <a:buFont typeface="Wingdings 2" pitchFamily="18" charset="2"/>
              <a:buNone/>
            </a:pPr>
            <a:r>
              <a:rPr lang="en-US" sz="2400" dirty="0"/>
              <a:t>Binary tree yang :</a:t>
            </a:r>
          </a:p>
          <a:p>
            <a:pPr>
              <a:buFontTx/>
              <a:buAutoNum type="arabicPeriod"/>
            </a:pPr>
            <a:r>
              <a:rPr lang="en-US" sz="2400" dirty="0" err="1"/>
              <a:t>Setiap</a:t>
            </a:r>
            <a:r>
              <a:rPr lang="en-US" sz="2400" dirty="0"/>
              <a:t> inner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tepat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child</a:t>
            </a:r>
          </a:p>
          <a:p>
            <a:pPr>
              <a:buFontTx/>
              <a:buAutoNum type="arabicPeriod"/>
            </a:pPr>
            <a:r>
              <a:rPr lang="en-US" sz="2400" dirty="0" err="1"/>
              <a:t>Setiap</a:t>
            </a:r>
            <a:r>
              <a:rPr lang="en-US" sz="2400" dirty="0"/>
              <a:t> leaf </a:t>
            </a:r>
            <a:r>
              <a:rPr lang="en-US" sz="2400" dirty="0" err="1"/>
              <a:t>terletak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depth yang </a:t>
            </a:r>
            <a:r>
              <a:rPr lang="en-US" sz="2400" dirty="0" err="1"/>
              <a:t>sama</a:t>
            </a:r>
            <a:endParaRPr lang="en-US" sz="2400" dirty="0"/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4724400" y="3124200"/>
            <a:ext cx="3505200" cy="2438400"/>
            <a:chOff x="1680" y="1968"/>
            <a:chExt cx="2448" cy="1392"/>
          </a:xfrm>
        </p:grpSpPr>
        <p:sp>
          <p:nvSpPr>
            <p:cNvPr id="28677" name="Oval 5"/>
            <p:cNvSpPr>
              <a:spLocks noChangeArrowheads="1"/>
            </p:cNvSpPr>
            <p:nvPr/>
          </p:nvSpPr>
          <p:spPr bwMode="auto">
            <a:xfrm>
              <a:off x="2736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8" name="Oval 6"/>
            <p:cNvSpPr>
              <a:spLocks noChangeArrowheads="1"/>
            </p:cNvSpPr>
            <p:nvPr/>
          </p:nvSpPr>
          <p:spPr bwMode="auto">
            <a:xfrm>
              <a:off x="2064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9" name="Oval 7"/>
            <p:cNvSpPr>
              <a:spLocks noChangeArrowheads="1"/>
            </p:cNvSpPr>
            <p:nvPr/>
          </p:nvSpPr>
          <p:spPr bwMode="auto">
            <a:xfrm>
              <a:off x="3456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0" name="Oval 8"/>
            <p:cNvSpPr>
              <a:spLocks noChangeArrowheads="1"/>
            </p:cNvSpPr>
            <p:nvPr/>
          </p:nvSpPr>
          <p:spPr bwMode="auto">
            <a:xfrm>
              <a:off x="1680" y="302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Oval 9"/>
            <p:cNvSpPr>
              <a:spLocks noChangeArrowheads="1"/>
            </p:cNvSpPr>
            <p:nvPr/>
          </p:nvSpPr>
          <p:spPr bwMode="auto">
            <a:xfrm>
              <a:off x="2352" y="302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Oval 10"/>
            <p:cNvSpPr>
              <a:spLocks noChangeArrowheads="1"/>
            </p:cNvSpPr>
            <p:nvPr/>
          </p:nvSpPr>
          <p:spPr bwMode="auto">
            <a:xfrm>
              <a:off x="3120" y="302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Oval 11"/>
            <p:cNvSpPr>
              <a:spLocks noChangeArrowheads="1"/>
            </p:cNvSpPr>
            <p:nvPr/>
          </p:nvSpPr>
          <p:spPr bwMode="auto">
            <a:xfrm>
              <a:off x="3792" y="302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 flipH="1">
              <a:off x="2256" y="2304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>
              <a:off x="2880" y="2304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 flipH="1">
              <a:off x="1872" y="283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Line 15"/>
            <p:cNvSpPr>
              <a:spLocks noChangeShapeType="1"/>
            </p:cNvSpPr>
            <p:nvPr/>
          </p:nvSpPr>
          <p:spPr bwMode="auto">
            <a:xfrm>
              <a:off x="2208" y="283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Line 16"/>
            <p:cNvSpPr>
              <a:spLocks noChangeShapeType="1"/>
            </p:cNvSpPr>
            <p:nvPr/>
          </p:nvSpPr>
          <p:spPr bwMode="auto">
            <a:xfrm flipH="1">
              <a:off x="3312" y="288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Line 17"/>
            <p:cNvSpPr>
              <a:spLocks noChangeShapeType="1"/>
            </p:cNvSpPr>
            <p:nvPr/>
          </p:nvSpPr>
          <p:spPr bwMode="auto">
            <a:xfrm>
              <a:off x="3648" y="288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175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3255" y="676340"/>
            <a:ext cx="7500939" cy="661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sz="4400" dirty="0">
                <a:solidFill>
                  <a:schemeClr val="tx2"/>
                </a:solidFill>
              </a:rPr>
              <a:t>Skewed Binary Tree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174119" y="1525075"/>
            <a:ext cx="9695649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 marL="609600" indent="-6096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defRPr sz="2400">
                <a:latin typeface="+mn-lt"/>
              </a:defRPr>
            </a:lvl1pPr>
            <a:lvl2pPr marL="990600" indent="-533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>
                <a:latin typeface="+mn-lt"/>
              </a:defRPr>
            </a:lvl2pPr>
            <a:lvl3pPr marL="1371600" indent="-4572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latin typeface="+mn-lt"/>
              </a:defRPr>
            </a:lvl3pPr>
            <a:lvl4pPr marL="1752600" indent="-3810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latin typeface="+mn-lt"/>
              </a:defRPr>
            </a:lvl4pPr>
            <a:lvl5pPr marL="2209800" indent="-3810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latin typeface="+mn-lt"/>
              </a:defRPr>
            </a:lvl5pPr>
            <a:lvl6pPr marL="2667000" indent="-3810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>
                <a:latin typeface="+mn-lt"/>
              </a:defRPr>
            </a:lvl6pPr>
            <a:lvl7pPr marL="3124200" indent="-3810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>
                <a:latin typeface="+mn-lt"/>
              </a:defRPr>
            </a:lvl7pPr>
            <a:lvl8pPr marL="3581400" indent="-3810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>
                <a:latin typeface="+mn-lt"/>
              </a:defRPr>
            </a:lvl8pPr>
            <a:lvl9pPr marL="4038600" indent="-3810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>
                <a:latin typeface="+mn-lt"/>
              </a:defRPr>
            </a:lvl9pPr>
          </a:lstStyle>
          <a:p>
            <a:r>
              <a:rPr lang="en-US" dirty="0"/>
              <a:t>Binary tree yang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nodenya</a:t>
            </a:r>
            <a:r>
              <a:rPr lang="en-US" dirty="0"/>
              <a:t> </a:t>
            </a:r>
            <a:r>
              <a:rPr lang="en-US" dirty="0" err="1"/>
              <a:t>kecuali</a:t>
            </a:r>
            <a:r>
              <a:rPr lang="en-US" dirty="0"/>
              <a:t> leaf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child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3429000" y="2743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4038600" y="3581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4800600" y="4495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38100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4495800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7772400" y="2743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7086600" y="3581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6324600" y="4419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 flipH="1">
            <a:off x="7620000" y="3276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 flipH="1">
            <a:off x="6858000" y="4114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6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body" idx="1"/>
          </p:nvPr>
        </p:nvSpPr>
        <p:spPr>
          <a:xfrm>
            <a:off x="1064096" y="1524000"/>
            <a:ext cx="7696200" cy="457200"/>
          </a:xfrm>
        </p:spPr>
        <p:txBody>
          <a:bodyPr/>
          <a:lstStyle/>
          <a:p>
            <a:pPr marL="342900" indent="-342900"/>
            <a:r>
              <a:rPr lang="en-US" sz="2400" b="1" dirty="0" err="1" smtClean="0"/>
              <a:t>Bentuk</a:t>
            </a:r>
            <a:r>
              <a:rPr lang="en-US" sz="2400" b="1" dirty="0" smtClean="0"/>
              <a:t> linked list</a:t>
            </a:r>
            <a:endParaRPr lang="en-US" sz="2400" b="1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43211" y="631335"/>
            <a:ext cx="6653212" cy="54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sz="4000" dirty="0" err="1">
                <a:solidFill>
                  <a:schemeClr val="tx2"/>
                </a:solidFill>
              </a:rPr>
              <a:t>Representasi</a:t>
            </a:r>
            <a:r>
              <a:rPr lang="en-US" sz="4000" dirty="0">
                <a:solidFill>
                  <a:schemeClr val="tx2"/>
                </a:solidFill>
              </a:rPr>
              <a:t> Binary Tree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369254" y="2057401"/>
            <a:ext cx="388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 err="1">
                <a:latin typeface="Comic Sans MS" pitchFamily="66" charset="0"/>
              </a:rPr>
              <a:t>Bentuk</a:t>
            </a:r>
            <a:r>
              <a:rPr lang="en-US" dirty="0">
                <a:latin typeface="Comic Sans MS" pitchFamily="66" charset="0"/>
              </a:rPr>
              <a:t> paling </a:t>
            </a:r>
            <a:r>
              <a:rPr lang="en-US" dirty="0" err="1">
                <a:latin typeface="Comic Sans MS" pitchFamily="66" charset="0"/>
              </a:rPr>
              <a:t>sederhana</a:t>
            </a:r>
            <a:r>
              <a:rPr lang="en-US" dirty="0">
                <a:latin typeface="Comic Sans MS" pitchFamily="66" charset="0"/>
              </a:rPr>
              <a:t> (one-way)</a:t>
            </a:r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6400800" y="1981200"/>
            <a:ext cx="2438400" cy="990600"/>
            <a:chOff x="3072" y="1248"/>
            <a:chExt cx="1536" cy="624"/>
          </a:xfrm>
        </p:grpSpPr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3216" y="1248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7" name="Line 7"/>
            <p:cNvSpPr>
              <a:spLocks noChangeShapeType="1"/>
            </p:cNvSpPr>
            <p:nvPr/>
          </p:nvSpPr>
          <p:spPr bwMode="auto">
            <a:xfrm>
              <a:off x="3216" y="144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>
              <a:off x="3840" y="14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 flipH="1">
              <a:off x="3072" y="15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307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4272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460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Text Box 13"/>
            <p:cNvSpPr txBox="1">
              <a:spLocks noChangeArrowheads="1"/>
            </p:cNvSpPr>
            <p:nvPr/>
          </p:nvSpPr>
          <p:spPr bwMode="auto">
            <a:xfrm>
              <a:off x="3408" y="1248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Data</a:t>
              </a:r>
            </a:p>
          </p:txBody>
        </p:sp>
      </p:grp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1449319" y="3505201"/>
            <a:ext cx="388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 err="1">
                <a:latin typeface="Comic Sans MS" pitchFamily="66" charset="0"/>
              </a:rPr>
              <a:t>Bentuk</a:t>
            </a:r>
            <a:r>
              <a:rPr lang="en-US" dirty="0">
                <a:latin typeface="Comic Sans MS" pitchFamily="66" charset="0"/>
              </a:rPr>
              <a:t> 2-way</a:t>
            </a:r>
          </a:p>
        </p:txBody>
      </p:sp>
      <p:grpSp>
        <p:nvGrpSpPr>
          <p:cNvPr id="30735" name="Group 15"/>
          <p:cNvGrpSpPr>
            <a:grpSpLocks/>
          </p:cNvGrpSpPr>
          <p:nvPr/>
        </p:nvGrpSpPr>
        <p:grpSpPr bwMode="auto">
          <a:xfrm>
            <a:off x="4495800" y="2895600"/>
            <a:ext cx="2438400" cy="1676400"/>
            <a:chOff x="1872" y="1824"/>
            <a:chExt cx="1536" cy="1056"/>
          </a:xfrm>
        </p:grpSpPr>
        <p:sp>
          <p:nvSpPr>
            <p:cNvPr id="30736" name="Rectangle 16"/>
            <p:cNvSpPr>
              <a:spLocks noChangeArrowheads="1"/>
            </p:cNvSpPr>
            <p:nvPr/>
          </p:nvSpPr>
          <p:spPr bwMode="auto">
            <a:xfrm>
              <a:off x="2016" y="2256"/>
              <a:ext cx="1200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>
              <a:off x="2016" y="244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Line 18"/>
            <p:cNvSpPr>
              <a:spLocks noChangeShapeType="1"/>
            </p:cNvSpPr>
            <p:nvPr/>
          </p:nvSpPr>
          <p:spPr bwMode="auto">
            <a:xfrm>
              <a:off x="2640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Line 19"/>
            <p:cNvSpPr>
              <a:spLocks noChangeShapeType="1"/>
            </p:cNvSpPr>
            <p:nvPr/>
          </p:nvSpPr>
          <p:spPr bwMode="auto">
            <a:xfrm flipH="1">
              <a:off x="1872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Line 20"/>
            <p:cNvSpPr>
              <a:spLocks noChangeShapeType="1"/>
            </p:cNvSpPr>
            <p:nvPr/>
          </p:nvSpPr>
          <p:spPr bwMode="auto">
            <a:xfrm>
              <a:off x="1872" y="25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1" name="Line 21"/>
            <p:cNvSpPr>
              <a:spLocks noChangeShapeType="1"/>
            </p:cNvSpPr>
            <p:nvPr/>
          </p:nvSpPr>
          <p:spPr bwMode="auto">
            <a:xfrm>
              <a:off x="3072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>
              <a:off x="3408" y="25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3" name="Text Box 23"/>
            <p:cNvSpPr txBox="1">
              <a:spLocks noChangeArrowheads="1"/>
            </p:cNvSpPr>
            <p:nvPr/>
          </p:nvSpPr>
          <p:spPr bwMode="auto">
            <a:xfrm>
              <a:off x="2208" y="2256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solidFill>
                    <a:schemeClr val="accent1"/>
                  </a:solidFill>
                  <a:latin typeface="Comic Sans MS" pitchFamily="66" charset="0"/>
                </a:rPr>
                <a:t>Data</a:t>
              </a:r>
            </a:p>
          </p:txBody>
        </p:sp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2016" y="2064"/>
              <a:ext cx="120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hlink"/>
                </a:solidFill>
                <a:latin typeface="Comic Sans MS" pitchFamily="66" charset="0"/>
              </a:endParaRPr>
            </a:p>
          </p:txBody>
        </p:sp>
        <p:sp>
          <p:nvSpPr>
            <p:cNvPr id="30745" name="Line 25"/>
            <p:cNvSpPr>
              <a:spLocks noChangeShapeType="1"/>
            </p:cNvSpPr>
            <p:nvPr/>
          </p:nvSpPr>
          <p:spPr bwMode="auto">
            <a:xfrm flipV="1">
              <a:off x="2592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1407020" y="5334001"/>
            <a:ext cx="396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 err="1">
                <a:latin typeface="Comic Sans MS" pitchFamily="66" charset="0"/>
              </a:rPr>
              <a:t>Bentuk</a:t>
            </a:r>
            <a:r>
              <a:rPr lang="en-US" dirty="0">
                <a:latin typeface="Comic Sans MS" pitchFamily="66" charset="0"/>
              </a:rPr>
              <a:t> yang </a:t>
            </a:r>
            <a:r>
              <a:rPr lang="en-US" dirty="0" err="1">
                <a:latin typeface="Comic Sans MS" pitchFamily="66" charset="0"/>
              </a:rPr>
              <a:t>lebih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lengkap</a:t>
            </a:r>
            <a:endParaRPr lang="en-US" dirty="0">
              <a:latin typeface="Comic Sans MS" pitchFamily="66" charset="0"/>
            </a:endParaRPr>
          </a:p>
        </p:txBody>
      </p:sp>
      <p:grpSp>
        <p:nvGrpSpPr>
          <p:cNvPr id="30747" name="Group 27"/>
          <p:cNvGrpSpPr>
            <a:grpSpLocks/>
          </p:cNvGrpSpPr>
          <p:nvPr/>
        </p:nvGrpSpPr>
        <p:grpSpPr bwMode="auto">
          <a:xfrm>
            <a:off x="6781800" y="4724400"/>
            <a:ext cx="2971800" cy="1905000"/>
            <a:chOff x="3312" y="2976"/>
            <a:chExt cx="1872" cy="1200"/>
          </a:xfrm>
        </p:grpSpPr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3456" y="3408"/>
              <a:ext cx="1200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Line 29"/>
            <p:cNvSpPr>
              <a:spLocks noChangeShapeType="1"/>
            </p:cNvSpPr>
            <p:nvPr/>
          </p:nvSpPr>
          <p:spPr bwMode="auto">
            <a:xfrm>
              <a:off x="3456" y="360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Line 30"/>
            <p:cNvSpPr>
              <a:spLocks noChangeShapeType="1"/>
            </p:cNvSpPr>
            <p:nvPr/>
          </p:nvSpPr>
          <p:spPr bwMode="auto">
            <a:xfrm>
              <a:off x="4080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1" name="Line 31"/>
            <p:cNvSpPr>
              <a:spLocks noChangeShapeType="1"/>
            </p:cNvSpPr>
            <p:nvPr/>
          </p:nvSpPr>
          <p:spPr bwMode="auto">
            <a:xfrm flipH="1">
              <a:off x="3312" y="37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2" name="Line 32"/>
            <p:cNvSpPr>
              <a:spLocks noChangeShapeType="1"/>
            </p:cNvSpPr>
            <p:nvPr/>
          </p:nvSpPr>
          <p:spPr bwMode="auto">
            <a:xfrm>
              <a:off x="3312" y="37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Line 33"/>
            <p:cNvSpPr>
              <a:spLocks noChangeShapeType="1"/>
            </p:cNvSpPr>
            <p:nvPr/>
          </p:nvSpPr>
          <p:spPr bwMode="auto">
            <a:xfrm>
              <a:off x="4368" y="374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4" name="Text Box 34"/>
            <p:cNvSpPr txBox="1">
              <a:spLocks noChangeArrowheads="1"/>
            </p:cNvSpPr>
            <p:nvPr/>
          </p:nvSpPr>
          <p:spPr bwMode="auto">
            <a:xfrm>
              <a:off x="3648" y="3408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  <a:latin typeface="Comic Sans MS" pitchFamily="66" charset="0"/>
                </a:rPr>
                <a:t>Data</a:t>
              </a:r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3456" y="3216"/>
              <a:ext cx="1200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hlink"/>
                </a:solidFill>
                <a:latin typeface="Comic Sans MS" pitchFamily="66" charset="0"/>
              </a:endParaRPr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V="1">
              <a:off x="4032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7" name="Rectangle 37"/>
            <p:cNvSpPr>
              <a:spLocks noChangeArrowheads="1"/>
            </p:cNvSpPr>
            <p:nvPr/>
          </p:nvSpPr>
          <p:spPr bwMode="auto">
            <a:xfrm>
              <a:off x="4656" y="3216"/>
              <a:ext cx="240" cy="6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4800" y="35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083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  <p:bldP spid="30724" grpId="0"/>
      <p:bldP spid="30734" grpId="0"/>
      <p:bldP spid="307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body" idx="1"/>
          </p:nvPr>
        </p:nvSpPr>
        <p:spPr>
          <a:xfrm>
            <a:off x="1256764" y="1371599"/>
            <a:ext cx="9368306" cy="1241425"/>
          </a:xfrm>
        </p:spPr>
        <p:txBody>
          <a:bodyPr>
            <a:noAutofit/>
          </a:bodyPr>
          <a:lstStyle/>
          <a:p>
            <a:pPr marL="342900" indent="-342900">
              <a:buClr>
                <a:schemeClr val="folHlink"/>
              </a:buClr>
              <a:buSzPct val="115000"/>
              <a:buFont typeface="Wingdings" pitchFamily="2" charset="2"/>
              <a:buChar char="§"/>
            </a:pPr>
            <a:r>
              <a:rPr lang="en-US" sz="2400"/>
              <a:t>CBT dan PBT dapat diimplementasikan dalam array</a:t>
            </a:r>
          </a:p>
          <a:p>
            <a:pPr marL="342900" indent="-342900">
              <a:buClr>
                <a:schemeClr val="folHlink"/>
              </a:buClr>
              <a:buSzPct val="115000"/>
              <a:buFont typeface="Wingdings" pitchFamily="2" charset="2"/>
              <a:buChar char="§"/>
            </a:pPr>
            <a:r>
              <a:rPr lang="en-US" sz="2400"/>
              <a:t>Penomoran pada node-nodenya bersifat terurut dan tidak ada yang kosong (melompat).</a:t>
            </a:r>
          </a:p>
          <a:p>
            <a:pPr marL="342900" indent="-342900">
              <a:buClr>
                <a:schemeClr val="folHlink"/>
              </a:buClr>
              <a:buSzPct val="115000"/>
              <a:buNone/>
            </a:pPr>
            <a:r>
              <a:rPr lang="en-US" sz="2400"/>
              <a:t>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23511" y="605577"/>
            <a:ext cx="6653212" cy="54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sz="4400" dirty="0" err="1">
                <a:solidFill>
                  <a:schemeClr val="tx2"/>
                </a:solidFill>
              </a:rPr>
              <a:t>Representasi</a:t>
            </a:r>
            <a:r>
              <a:rPr lang="en-US" sz="4400" dirty="0">
                <a:solidFill>
                  <a:schemeClr val="tx2"/>
                </a:solidFill>
              </a:rPr>
              <a:t> </a:t>
            </a:r>
            <a:r>
              <a:rPr lang="en-US" sz="4400" dirty="0" err="1">
                <a:solidFill>
                  <a:schemeClr val="tx2"/>
                </a:solidFill>
              </a:rPr>
              <a:t>dengan</a:t>
            </a:r>
            <a:r>
              <a:rPr lang="en-US" sz="4400" dirty="0">
                <a:solidFill>
                  <a:schemeClr val="tx2"/>
                </a:solidFill>
              </a:rPr>
              <a:t> Array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3276600" y="2551113"/>
            <a:ext cx="5181600" cy="3109912"/>
            <a:chOff x="1104" y="1392"/>
            <a:chExt cx="3264" cy="1959"/>
          </a:xfrm>
        </p:grpSpPr>
        <p:sp>
          <p:nvSpPr>
            <p:cNvPr id="31749" name="Oval 5"/>
            <p:cNvSpPr>
              <a:spLocks noChangeArrowheads="1"/>
            </p:cNvSpPr>
            <p:nvPr/>
          </p:nvSpPr>
          <p:spPr bwMode="auto">
            <a:xfrm>
              <a:off x="2995" y="1392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A</a:t>
              </a:r>
            </a:p>
          </p:txBody>
        </p:sp>
        <p:sp>
          <p:nvSpPr>
            <p:cNvPr id="31750" name="Oval 6"/>
            <p:cNvSpPr>
              <a:spLocks noChangeArrowheads="1"/>
            </p:cNvSpPr>
            <p:nvPr/>
          </p:nvSpPr>
          <p:spPr bwMode="auto">
            <a:xfrm>
              <a:off x="2254" y="1859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sp>
          <p:nvSpPr>
            <p:cNvPr id="31751" name="Oval 7"/>
            <p:cNvSpPr>
              <a:spLocks noChangeArrowheads="1"/>
            </p:cNvSpPr>
            <p:nvPr/>
          </p:nvSpPr>
          <p:spPr bwMode="auto">
            <a:xfrm>
              <a:off x="3637" y="1971"/>
              <a:ext cx="251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I</a:t>
              </a:r>
            </a:p>
          </p:txBody>
        </p:sp>
        <p:sp>
          <p:nvSpPr>
            <p:cNvPr id="31752" name="Oval 8"/>
            <p:cNvSpPr>
              <a:spLocks noChangeArrowheads="1"/>
            </p:cNvSpPr>
            <p:nvPr/>
          </p:nvSpPr>
          <p:spPr bwMode="auto">
            <a:xfrm>
              <a:off x="3387" y="2352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J</a:t>
              </a:r>
            </a:p>
          </p:txBody>
        </p:sp>
        <p:sp>
          <p:nvSpPr>
            <p:cNvPr id="31753" name="Oval 9"/>
            <p:cNvSpPr>
              <a:spLocks noChangeArrowheads="1"/>
            </p:cNvSpPr>
            <p:nvPr/>
          </p:nvSpPr>
          <p:spPr bwMode="auto">
            <a:xfrm>
              <a:off x="3888" y="2352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K</a:t>
              </a:r>
            </a:p>
          </p:txBody>
        </p: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 flipH="1">
              <a:off x="1824" y="2125"/>
              <a:ext cx="50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Line 11"/>
            <p:cNvSpPr>
              <a:spLocks noChangeShapeType="1"/>
            </p:cNvSpPr>
            <p:nvPr/>
          </p:nvSpPr>
          <p:spPr bwMode="auto">
            <a:xfrm>
              <a:off x="2361" y="2125"/>
              <a:ext cx="37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Line 12"/>
            <p:cNvSpPr>
              <a:spLocks noChangeShapeType="1"/>
            </p:cNvSpPr>
            <p:nvPr/>
          </p:nvSpPr>
          <p:spPr bwMode="auto">
            <a:xfrm flipH="1">
              <a:off x="3530" y="2237"/>
              <a:ext cx="215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Line 13"/>
            <p:cNvSpPr>
              <a:spLocks noChangeShapeType="1"/>
            </p:cNvSpPr>
            <p:nvPr/>
          </p:nvSpPr>
          <p:spPr bwMode="auto">
            <a:xfrm>
              <a:off x="3780" y="2237"/>
              <a:ext cx="215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1678" y="2365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C</a:t>
              </a:r>
            </a:p>
          </p:txBody>
        </p:sp>
        <p:sp>
          <p:nvSpPr>
            <p:cNvPr id="31759" name="Oval 15"/>
            <p:cNvSpPr>
              <a:spLocks noChangeArrowheads="1"/>
            </p:cNvSpPr>
            <p:nvPr/>
          </p:nvSpPr>
          <p:spPr bwMode="auto">
            <a:xfrm>
              <a:off x="1392" y="2784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D</a:t>
              </a:r>
            </a:p>
          </p:txBody>
        </p:sp>
        <p:sp>
          <p:nvSpPr>
            <p:cNvPr id="31760" name="Oval 16"/>
            <p:cNvSpPr>
              <a:spLocks noChangeArrowheads="1"/>
            </p:cNvSpPr>
            <p:nvPr/>
          </p:nvSpPr>
          <p:spPr bwMode="auto">
            <a:xfrm>
              <a:off x="1893" y="2784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E</a:t>
              </a:r>
            </a:p>
          </p:txBody>
        </p:sp>
        <p:sp>
          <p:nvSpPr>
            <p:cNvPr id="31761" name="Line 17"/>
            <p:cNvSpPr>
              <a:spLocks noChangeShapeType="1"/>
            </p:cNvSpPr>
            <p:nvPr/>
          </p:nvSpPr>
          <p:spPr bwMode="auto">
            <a:xfrm flipH="1">
              <a:off x="1535" y="2631"/>
              <a:ext cx="21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>
              <a:off x="1785" y="2631"/>
              <a:ext cx="21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Oval 19"/>
            <p:cNvSpPr>
              <a:spLocks noChangeArrowheads="1"/>
            </p:cNvSpPr>
            <p:nvPr/>
          </p:nvSpPr>
          <p:spPr bwMode="auto">
            <a:xfrm>
              <a:off x="2713" y="2317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F</a:t>
              </a:r>
            </a:p>
          </p:txBody>
        </p:sp>
        <p:sp>
          <p:nvSpPr>
            <p:cNvPr id="31764" name="Oval 20"/>
            <p:cNvSpPr>
              <a:spLocks noChangeArrowheads="1"/>
            </p:cNvSpPr>
            <p:nvPr/>
          </p:nvSpPr>
          <p:spPr bwMode="auto">
            <a:xfrm>
              <a:off x="2427" y="2736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G</a:t>
              </a:r>
            </a:p>
          </p:txBody>
        </p:sp>
        <p:sp>
          <p:nvSpPr>
            <p:cNvPr id="31765" name="Oval 21"/>
            <p:cNvSpPr>
              <a:spLocks noChangeArrowheads="1"/>
            </p:cNvSpPr>
            <p:nvPr/>
          </p:nvSpPr>
          <p:spPr bwMode="auto">
            <a:xfrm>
              <a:off x="2928" y="2736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H</a:t>
              </a:r>
            </a:p>
          </p:txBody>
        </p:sp>
        <p:sp>
          <p:nvSpPr>
            <p:cNvPr id="31766" name="Line 22"/>
            <p:cNvSpPr>
              <a:spLocks noChangeShapeType="1"/>
            </p:cNvSpPr>
            <p:nvPr/>
          </p:nvSpPr>
          <p:spPr bwMode="auto">
            <a:xfrm flipH="1">
              <a:off x="2570" y="2583"/>
              <a:ext cx="21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23"/>
            <p:cNvSpPr>
              <a:spLocks noChangeShapeType="1"/>
            </p:cNvSpPr>
            <p:nvPr/>
          </p:nvSpPr>
          <p:spPr bwMode="auto">
            <a:xfrm>
              <a:off x="2832" y="2592"/>
              <a:ext cx="21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24"/>
            <p:cNvSpPr>
              <a:spLocks noChangeShapeType="1"/>
            </p:cNvSpPr>
            <p:nvPr/>
          </p:nvSpPr>
          <p:spPr bwMode="auto">
            <a:xfrm flipH="1">
              <a:off x="2448" y="1680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9" name="Line 25"/>
            <p:cNvSpPr>
              <a:spLocks noChangeShapeType="1"/>
            </p:cNvSpPr>
            <p:nvPr/>
          </p:nvSpPr>
          <p:spPr bwMode="auto">
            <a:xfrm>
              <a:off x="3120" y="1680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0" name="Text Box 26"/>
            <p:cNvSpPr txBox="1">
              <a:spLocks noChangeArrowheads="1"/>
            </p:cNvSpPr>
            <p:nvPr/>
          </p:nvSpPr>
          <p:spPr bwMode="auto">
            <a:xfrm>
              <a:off x="3408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31771" name="Text Box 27"/>
            <p:cNvSpPr txBox="1">
              <a:spLocks noChangeArrowheads="1"/>
            </p:cNvSpPr>
            <p:nvPr/>
          </p:nvSpPr>
          <p:spPr bwMode="auto">
            <a:xfrm>
              <a:off x="3120" y="235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1772" name="Text Box 28"/>
            <p:cNvSpPr txBox="1">
              <a:spLocks noChangeArrowheads="1"/>
            </p:cNvSpPr>
            <p:nvPr/>
          </p:nvSpPr>
          <p:spPr bwMode="auto">
            <a:xfrm>
              <a:off x="2448" y="235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1773" name="Text Box 29"/>
            <p:cNvSpPr txBox="1">
              <a:spLocks noChangeArrowheads="1"/>
            </p:cNvSpPr>
            <p:nvPr/>
          </p:nvSpPr>
          <p:spPr bwMode="auto">
            <a:xfrm>
              <a:off x="1440" y="235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1774" name="Text Box 30"/>
            <p:cNvSpPr txBox="1">
              <a:spLocks noChangeArrowheads="1"/>
            </p:cNvSpPr>
            <p:nvPr/>
          </p:nvSpPr>
          <p:spPr bwMode="auto">
            <a:xfrm>
              <a:off x="3936" y="192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1775" name="Text Box 31"/>
            <p:cNvSpPr txBox="1">
              <a:spLocks noChangeArrowheads="1"/>
            </p:cNvSpPr>
            <p:nvPr/>
          </p:nvSpPr>
          <p:spPr bwMode="auto">
            <a:xfrm>
              <a:off x="2016" y="1824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31776" name="Text Box 32"/>
            <p:cNvSpPr txBox="1">
              <a:spLocks noChangeArrowheads="1"/>
            </p:cNvSpPr>
            <p:nvPr/>
          </p:nvSpPr>
          <p:spPr bwMode="auto">
            <a:xfrm>
              <a:off x="4176" y="240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1777" name="Text Box 33"/>
            <p:cNvSpPr txBox="1">
              <a:spLocks noChangeArrowheads="1"/>
            </p:cNvSpPr>
            <p:nvPr/>
          </p:nvSpPr>
          <p:spPr bwMode="auto">
            <a:xfrm>
              <a:off x="1104" y="283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7</a:t>
              </a:r>
            </a:p>
          </p:txBody>
        </p:sp>
        <p:sp>
          <p:nvSpPr>
            <p:cNvPr id="31778" name="Text Box 34"/>
            <p:cNvSpPr txBox="1">
              <a:spLocks noChangeArrowheads="1"/>
            </p:cNvSpPr>
            <p:nvPr/>
          </p:nvSpPr>
          <p:spPr bwMode="auto">
            <a:xfrm>
              <a:off x="1920" y="312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8</a:t>
              </a:r>
            </a:p>
          </p:txBody>
        </p:sp>
        <p:sp>
          <p:nvSpPr>
            <p:cNvPr id="31779" name="Text Box 35"/>
            <p:cNvSpPr txBox="1">
              <a:spLocks noChangeArrowheads="1"/>
            </p:cNvSpPr>
            <p:nvPr/>
          </p:nvSpPr>
          <p:spPr bwMode="auto">
            <a:xfrm>
              <a:off x="2448" y="3024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9</a:t>
              </a:r>
            </a:p>
          </p:txBody>
        </p:sp>
        <p:sp>
          <p:nvSpPr>
            <p:cNvPr id="31780" name="Text Box 36"/>
            <p:cNvSpPr txBox="1">
              <a:spLocks noChangeArrowheads="1"/>
            </p:cNvSpPr>
            <p:nvPr/>
          </p:nvSpPr>
          <p:spPr bwMode="auto">
            <a:xfrm>
              <a:off x="2928" y="3024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10</a:t>
              </a:r>
            </a:p>
          </p:txBody>
        </p:sp>
      </p:grpSp>
      <p:grpSp>
        <p:nvGrpSpPr>
          <p:cNvPr id="31781" name="Group 37"/>
          <p:cNvGrpSpPr>
            <a:grpSpLocks/>
          </p:cNvGrpSpPr>
          <p:nvPr/>
        </p:nvGrpSpPr>
        <p:grpSpPr bwMode="auto">
          <a:xfrm>
            <a:off x="3575050" y="5608638"/>
            <a:ext cx="6248400" cy="1204912"/>
            <a:chOff x="1296" y="3408"/>
            <a:chExt cx="3936" cy="759"/>
          </a:xfrm>
        </p:grpSpPr>
        <p:sp>
          <p:nvSpPr>
            <p:cNvPr id="31782" name="Rectangle 38"/>
            <p:cNvSpPr>
              <a:spLocks noChangeArrowheads="1"/>
            </p:cNvSpPr>
            <p:nvPr/>
          </p:nvSpPr>
          <p:spPr bwMode="auto">
            <a:xfrm>
              <a:off x="1296" y="3696"/>
              <a:ext cx="39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3" name="Text Box 39"/>
            <p:cNvSpPr txBox="1">
              <a:spLocks noChangeArrowheads="1"/>
            </p:cNvSpPr>
            <p:nvPr/>
          </p:nvSpPr>
          <p:spPr bwMode="auto">
            <a:xfrm>
              <a:off x="1344" y="3408"/>
              <a:ext cx="1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Dalam Array</a:t>
              </a:r>
            </a:p>
          </p:txBody>
        </p:sp>
        <p:sp>
          <p:nvSpPr>
            <p:cNvPr id="31784" name="Text Box 40"/>
            <p:cNvSpPr txBox="1">
              <a:spLocks noChangeArrowheads="1"/>
            </p:cNvSpPr>
            <p:nvPr/>
          </p:nvSpPr>
          <p:spPr bwMode="auto">
            <a:xfrm>
              <a:off x="1344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A</a:t>
              </a:r>
            </a:p>
          </p:txBody>
        </p:sp>
        <p:sp>
          <p:nvSpPr>
            <p:cNvPr id="31785" name="Text Box 41"/>
            <p:cNvSpPr txBox="1">
              <a:spLocks noChangeArrowheads="1"/>
            </p:cNvSpPr>
            <p:nvPr/>
          </p:nvSpPr>
          <p:spPr bwMode="auto">
            <a:xfrm>
              <a:off x="1680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sp>
          <p:nvSpPr>
            <p:cNvPr id="31786" name="Text Box 42"/>
            <p:cNvSpPr txBox="1">
              <a:spLocks noChangeArrowheads="1"/>
            </p:cNvSpPr>
            <p:nvPr/>
          </p:nvSpPr>
          <p:spPr bwMode="auto">
            <a:xfrm>
              <a:off x="1968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I</a:t>
              </a:r>
            </a:p>
          </p:txBody>
        </p:sp>
        <p:sp>
          <p:nvSpPr>
            <p:cNvPr id="31787" name="Text Box 43"/>
            <p:cNvSpPr txBox="1">
              <a:spLocks noChangeArrowheads="1"/>
            </p:cNvSpPr>
            <p:nvPr/>
          </p:nvSpPr>
          <p:spPr bwMode="auto">
            <a:xfrm>
              <a:off x="2304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C</a:t>
              </a:r>
            </a:p>
          </p:txBody>
        </p:sp>
        <p:sp>
          <p:nvSpPr>
            <p:cNvPr id="31788" name="Text Box 44"/>
            <p:cNvSpPr txBox="1">
              <a:spLocks noChangeArrowheads="1"/>
            </p:cNvSpPr>
            <p:nvPr/>
          </p:nvSpPr>
          <p:spPr bwMode="auto">
            <a:xfrm>
              <a:off x="2640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F</a:t>
              </a:r>
            </a:p>
          </p:txBody>
        </p:sp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4464" y="36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G</a:t>
              </a:r>
            </a:p>
          </p:txBody>
        </p:sp>
        <p:sp>
          <p:nvSpPr>
            <p:cNvPr id="31790" name="Text Box 46"/>
            <p:cNvSpPr txBox="1">
              <a:spLocks noChangeArrowheads="1"/>
            </p:cNvSpPr>
            <p:nvPr/>
          </p:nvSpPr>
          <p:spPr bwMode="auto">
            <a:xfrm>
              <a:off x="2976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J</a:t>
              </a:r>
            </a:p>
          </p:txBody>
        </p:sp>
        <p:sp>
          <p:nvSpPr>
            <p:cNvPr id="31791" name="Text Box 47"/>
            <p:cNvSpPr txBox="1">
              <a:spLocks noChangeArrowheads="1"/>
            </p:cNvSpPr>
            <p:nvPr/>
          </p:nvSpPr>
          <p:spPr bwMode="auto">
            <a:xfrm>
              <a:off x="3408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K</a:t>
              </a:r>
            </a:p>
          </p:txBody>
        </p:sp>
        <p:sp>
          <p:nvSpPr>
            <p:cNvPr id="31792" name="Text Box 48"/>
            <p:cNvSpPr txBox="1">
              <a:spLocks noChangeArrowheads="1"/>
            </p:cNvSpPr>
            <p:nvPr/>
          </p:nvSpPr>
          <p:spPr bwMode="auto">
            <a:xfrm>
              <a:off x="3744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D</a:t>
              </a:r>
            </a:p>
          </p:txBody>
        </p:sp>
        <p:sp>
          <p:nvSpPr>
            <p:cNvPr id="31793" name="Text Box 49"/>
            <p:cNvSpPr txBox="1">
              <a:spLocks noChangeArrowheads="1"/>
            </p:cNvSpPr>
            <p:nvPr/>
          </p:nvSpPr>
          <p:spPr bwMode="auto">
            <a:xfrm>
              <a:off x="4128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E</a:t>
              </a:r>
            </a:p>
          </p:txBody>
        </p:sp>
        <p:sp>
          <p:nvSpPr>
            <p:cNvPr id="31794" name="Text Box 50"/>
            <p:cNvSpPr txBox="1">
              <a:spLocks noChangeArrowheads="1"/>
            </p:cNvSpPr>
            <p:nvPr/>
          </p:nvSpPr>
          <p:spPr bwMode="auto">
            <a:xfrm>
              <a:off x="4848" y="36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H</a:t>
              </a:r>
            </a:p>
          </p:txBody>
        </p:sp>
        <p:sp>
          <p:nvSpPr>
            <p:cNvPr id="31795" name="Line 51"/>
            <p:cNvSpPr>
              <a:spLocks noChangeShapeType="1"/>
            </p:cNvSpPr>
            <p:nvPr/>
          </p:nvSpPr>
          <p:spPr bwMode="auto">
            <a:xfrm>
              <a:off x="1584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>
              <a:off x="1872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7" name="Line 53"/>
            <p:cNvSpPr>
              <a:spLocks noChangeShapeType="1"/>
            </p:cNvSpPr>
            <p:nvPr/>
          </p:nvSpPr>
          <p:spPr bwMode="auto">
            <a:xfrm>
              <a:off x="2208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8" name="Line 54"/>
            <p:cNvSpPr>
              <a:spLocks noChangeShapeType="1"/>
            </p:cNvSpPr>
            <p:nvPr/>
          </p:nvSpPr>
          <p:spPr bwMode="auto">
            <a:xfrm>
              <a:off x="2544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>
              <a:off x="2880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0" name="Line 56"/>
            <p:cNvSpPr>
              <a:spLocks noChangeShapeType="1"/>
            </p:cNvSpPr>
            <p:nvPr/>
          </p:nvSpPr>
          <p:spPr bwMode="auto">
            <a:xfrm>
              <a:off x="3264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1" name="Line 57"/>
            <p:cNvSpPr>
              <a:spLocks noChangeShapeType="1"/>
            </p:cNvSpPr>
            <p:nvPr/>
          </p:nvSpPr>
          <p:spPr bwMode="auto">
            <a:xfrm>
              <a:off x="3648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2" name="Line 58"/>
            <p:cNvSpPr>
              <a:spLocks noChangeShapeType="1"/>
            </p:cNvSpPr>
            <p:nvPr/>
          </p:nvSpPr>
          <p:spPr bwMode="auto">
            <a:xfrm>
              <a:off x="3984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3" name="Line 59"/>
            <p:cNvSpPr>
              <a:spLocks noChangeShapeType="1"/>
            </p:cNvSpPr>
            <p:nvPr/>
          </p:nvSpPr>
          <p:spPr bwMode="auto">
            <a:xfrm>
              <a:off x="4368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4" name="Line 60"/>
            <p:cNvSpPr>
              <a:spLocks noChangeShapeType="1"/>
            </p:cNvSpPr>
            <p:nvPr/>
          </p:nvSpPr>
          <p:spPr bwMode="auto">
            <a:xfrm>
              <a:off x="4752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5" name="Text Box 61"/>
            <p:cNvSpPr txBox="1">
              <a:spLocks noChangeArrowheads="1"/>
            </p:cNvSpPr>
            <p:nvPr/>
          </p:nvSpPr>
          <p:spPr bwMode="auto">
            <a:xfrm>
              <a:off x="1344" y="39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31806" name="Text Box 62"/>
            <p:cNvSpPr txBox="1">
              <a:spLocks noChangeArrowheads="1"/>
            </p:cNvSpPr>
            <p:nvPr/>
          </p:nvSpPr>
          <p:spPr bwMode="auto">
            <a:xfrm>
              <a:off x="1632" y="39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31807" name="Text Box 63"/>
            <p:cNvSpPr txBox="1">
              <a:spLocks noChangeArrowheads="1"/>
            </p:cNvSpPr>
            <p:nvPr/>
          </p:nvSpPr>
          <p:spPr bwMode="auto">
            <a:xfrm>
              <a:off x="1968" y="39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1808" name="Text Box 64"/>
            <p:cNvSpPr txBox="1">
              <a:spLocks noChangeArrowheads="1"/>
            </p:cNvSpPr>
            <p:nvPr/>
          </p:nvSpPr>
          <p:spPr bwMode="auto">
            <a:xfrm>
              <a:off x="2304" y="39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1809" name="Text Box 65"/>
            <p:cNvSpPr txBox="1">
              <a:spLocks noChangeArrowheads="1"/>
            </p:cNvSpPr>
            <p:nvPr/>
          </p:nvSpPr>
          <p:spPr bwMode="auto">
            <a:xfrm>
              <a:off x="2640" y="39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1810" name="Text Box 66"/>
            <p:cNvSpPr txBox="1">
              <a:spLocks noChangeArrowheads="1"/>
            </p:cNvSpPr>
            <p:nvPr/>
          </p:nvSpPr>
          <p:spPr bwMode="auto">
            <a:xfrm>
              <a:off x="2976" y="39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1811" name="Text Box 67"/>
            <p:cNvSpPr txBox="1">
              <a:spLocks noChangeArrowheads="1"/>
            </p:cNvSpPr>
            <p:nvPr/>
          </p:nvSpPr>
          <p:spPr bwMode="auto">
            <a:xfrm>
              <a:off x="3408" y="39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1812" name="Text Box 68"/>
            <p:cNvSpPr txBox="1">
              <a:spLocks noChangeArrowheads="1"/>
            </p:cNvSpPr>
            <p:nvPr/>
          </p:nvSpPr>
          <p:spPr bwMode="auto">
            <a:xfrm>
              <a:off x="3744" y="39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7</a:t>
              </a:r>
            </a:p>
          </p:txBody>
        </p:sp>
        <p:sp>
          <p:nvSpPr>
            <p:cNvPr id="31813" name="Text Box 69"/>
            <p:cNvSpPr txBox="1">
              <a:spLocks noChangeArrowheads="1"/>
            </p:cNvSpPr>
            <p:nvPr/>
          </p:nvSpPr>
          <p:spPr bwMode="auto">
            <a:xfrm>
              <a:off x="4080" y="39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8</a:t>
              </a:r>
            </a:p>
          </p:txBody>
        </p:sp>
        <p:sp>
          <p:nvSpPr>
            <p:cNvPr id="31814" name="Text Box 70"/>
            <p:cNvSpPr txBox="1">
              <a:spLocks noChangeArrowheads="1"/>
            </p:cNvSpPr>
            <p:nvPr/>
          </p:nvSpPr>
          <p:spPr bwMode="auto">
            <a:xfrm>
              <a:off x="4464" y="39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9</a:t>
              </a:r>
            </a:p>
          </p:txBody>
        </p:sp>
        <p:sp>
          <p:nvSpPr>
            <p:cNvPr id="31815" name="Text Box 71"/>
            <p:cNvSpPr txBox="1">
              <a:spLocks noChangeArrowheads="1"/>
            </p:cNvSpPr>
            <p:nvPr/>
          </p:nvSpPr>
          <p:spPr bwMode="auto">
            <a:xfrm>
              <a:off x="4848" y="393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69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49840" y="771961"/>
            <a:ext cx="6653212" cy="54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sz="4000" dirty="0" err="1">
                <a:solidFill>
                  <a:schemeClr val="tx2"/>
                </a:solidFill>
              </a:rPr>
              <a:t>Representasi</a:t>
            </a:r>
            <a:r>
              <a:rPr lang="en-US" sz="4000" dirty="0">
                <a:solidFill>
                  <a:schemeClr val="tx2"/>
                </a:solidFill>
              </a:rPr>
              <a:t> </a:t>
            </a:r>
            <a:r>
              <a:rPr lang="en-US" sz="4000" dirty="0" err="1">
                <a:solidFill>
                  <a:schemeClr val="tx2"/>
                </a:solidFill>
              </a:rPr>
              <a:t>dengan</a:t>
            </a:r>
            <a:r>
              <a:rPr lang="en-US" sz="4000" dirty="0">
                <a:solidFill>
                  <a:schemeClr val="tx2"/>
                </a:solidFill>
              </a:rPr>
              <a:t> Array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949840" y="1447801"/>
            <a:ext cx="9842655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609600" indent="-6096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defRPr sz="2400">
                <a:latin typeface="+mn-lt"/>
              </a:defRPr>
            </a:lvl1pPr>
            <a:lvl2pPr marL="990600" indent="-533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>
                <a:latin typeface="+mn-lt"/>
              </a:defRPr>
            </a:lvl2pPr>
            <a:lvl3pPr marL="1371600" indent="-4572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latin typeface="+mn-lt"/>
              </a:defRPr>
            </a:lvl3pPr>
            <a:lvl4pPr marL="1752600" indent="-3810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latin typeface="+mn-lt"/>
              </a:defRPr>
            </a:lvl4pPr>
            <a:lvl5pPr marL="2209800" indent="-3810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latin typeface="+mn-lt"/>
              </a:defRPr>
            </a:lvl5pPr>
            <a:lvl6pPr marL="2667000" indent="-3810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>
                <a:latin typeface="+mn-lt"/>
              </a:defRPr>
            </a:lvl6pPr>
            <a:lvl7pPr marL="3124200" indent="-3810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>
                <a:latin typeface="+mn-lt"/>
              </a:defRPr>
            </a:lvl7pPr>
            <a:lvl8pPr marL="3581400" indent="-3810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>
                <a:latin typeface="+mn-lt"/>
              </a:defRPr>
            </a:lvl8pPr>
            <a:lvl9pPr marL="4038600" indent="-3810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>
                <a:latin typeface="+mn-lt"/>
              </a:defRPr>
            </a:lvl9pPr>
          </a:lstStyle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struktural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array :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935890" y="2057401"/>
            <a:ext cx="10062668" cy="1189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609600" indent="-6096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defRPr sz="2400">
                <a:latin typeface="+mn-lt"/>
              </a:defRPr>
            </a:lvl1pPr>
            <a:lvl2pPr marL="990600" indent="-533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>
                <a:latin typeface="+mn-lt"/>
              </a:defRPr>
            </a:lvl2pPr>
            <a:lvl3pPr marL="1371600" indent="-4572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latin typeface="+mn-lt"/>
              </a:defRPr>
            </a:lvl3pPr>
            <a:lvl4pPr marL="1752600" indent="-3810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latin typeface="+mn-lt"/>
              </a:defRPr>
            </a:lvl4pPr>
            <a:lvl5pPr marL="2209800" indent="-3810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latin typeface="+mn-lt"/>
              </a:defRPr>
            </a:lvl5pPr>
            <a:lvl6pPr marL="2667000" indent="-3810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>
                <a:latin typeface="+mn-lt"/>
              </a:defRPr>
            </a:lvl6pPr>
            <a:lvl7pPr marL="3124200" indent="-3810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>
                <a:latin typeface="+mn-lt"/>
              </a:defRPr>
            </a:lvl7pPr>
            <a:lvl8pPr marL="3581400" indent="-3810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>
                <a:latin typeface="+mn-lt"/>
              </a:defRPr>
            </a:lvl8pPr>
            <a:lvl9pPr marL="4038600" indent="-3810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>
                <a:latin typeface="+mn-lt"/>
              </a:defRPr>
            </a:lvl9pPr>
          </a:lstStyle>
          <a:p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node :</a:t>
            </a:r>
          </a:p>
          <a:p>
            <a:pPr lvl="2"/>
            <a:r>
              <a:rPr lang="en-US" sz="2400" dirty="0" err="1"/>
              <a:t>Anak</a:t>
            </a:r>
            <a:r>
              <a:rPr lang="en-US" sz="2400" dirty="0"/>
              <a:t> </a:t>
            </a:r>
            <a:r>
              <a:rPr lang="en-US" sz="2400" dirty="0" err="1"/>
              <a:t>kiri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node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: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smtClean="0">
                <a:sym typeface="Wingdings" pitchFamily="2" charset="2"/>
              </a:rPr>
              <a:t>2i </a:t>
            </a:r>
            <a:r>
              <a:rPr lang="en-US" sz="2400" dirty="0">
                <a:sym typeface="Wingdings" pitchFamily="2" charset="2"/>
              </a:rPr>
              <a:t>+ 1</a:t>
            </a:r>
          </a:p>
          <a:p>
            <a:pPr lvl="2"/>
            <a:r>
              <a:rPr lang="en-US" sz="2400" dirty="0" err="1">
                <a:sym typeface="Wingdings" pitchFamily="2" charset="2"/>
              </a:rPr>
              <a:t>Anak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kanan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dari</a:t>
            </a:r>
            <a:r>
              <a:rPr lang="en-US" sz="2400" dirty="0">
                <a:sym typeface="Wingdings" pitchFamily="2" charset="2"/>
              </a:rPr>
              <a:t> node </a:t>
            </a:r>
            <a:r>
              <a:rPr lang="en-US" sz="2400" dirty="0" err="1" smtClean="0">
                <a:sym typeface="Wingdings" pitchFamily="2" charset="2"/>
              </a:rPr>
              <a:t>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: </a:t>
            </a:r>
            <a:r>
              <a:rPr lang="en-US" sz="2400" dirty="0" err="1" smtClean="0">
                <a:sym typeface="Wingdings" pitchFamily="2" charset="2"/>
              </a:rPr>
              <a:t>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 2i </a:t>
            </a:r>
            <a:r>
              <a:rPr lang="en-US" sz="2400" dirty="0">
                <a:sym typeface="Wingdings" pitchFamily="2" charset="2"/>
              </a:rPr>
              <a:t>+ 2</a:t>
            </a:r>
            <a:endParaRPr lang="en-US" sz="2400" dirty="0"/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923008" y="3429001"/>
            <a:ext cx="10075549" cy="80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609600" indent="-6096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defRPr sz="2400">
                <a:latin typeface="+mn-lt"/>
              </a:defRPr>
            </a:lvl1pPr>
            <a:lvl2pPr marL="990600" indent="-533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>
                <a:latin typeface="+mn-lt"/>
              </a:defRPr>
            </a:lvl2pPr>
            <a:lvl3pPr marL="1371600" lvl="2" indent="-4572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2400">
                <a:latin typeface="+mn-lt"/>
              </a:defRPr>
            </a:lvl3pPr>
            <a:lvl4pPr marL="1752600" indent="-3810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latin typeface="+mn-lt"/>
              </a:defRPr>
            </a:lvl4pPr>
            <a:lvl5pPr marL="2209800" indent="-3810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latin typeface="+mn-lt"/>
              </a:defRPr>
            </a:lvl5pPr>
            <a:lvl6pPr marL="2667000" indent="-3810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>
                <a:latin typeface="+mn-lt"/>
              </a:defRPr>
            </a:lvl6pPr>
            <a:lvl7pPr marL="3124200" indent="-3810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>
                <a:latin typeface="+mn-lt"/>
              </a:defRPr>
            </a:lvl7pPr>
            <a:lvl8pPr marL="3581400" indent="-3810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>
                <a:latin typeface="+mn-lt"/>
              </a:defRPr>
            </a:lvl8pPr>
            <a:lvl9pPr marL="4038600" indent="-3810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>
                <a:latin typeface="+mn-lt"/>
              </a:defRPr>
            </a:lvl9pPr>
          </a:lstStyle>
          <a:p>
            <a:r>
              <a:rPr lang="en-US" dirty="0" err="1"/>
              <a:t>Mendapatkan</a:t>
            </a:r>
            <a:r>
              <a:rPr lang="en-US" dirty="0"/>
              <a:t> ayah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node :</a:t>
            </a:r>
          </a:p>
          <a:p>
            <a:pPr lvl="2"/>
            <a:r>
              <a:rPr lang="en-US" dirty="0"/>
              <a:t>Ayah </a:t>
            </a:r>
            <a:r>
              <a:rPr lang="en-US" dirty="0" err="1"/>
              <a:t>dari</a:t>
            </a:r>
            <a:r>
              <a:rPr lang="en-US" dirty="0"/>
              <a:t> node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[(i-1</a:t>
            </a:r>
            <a:r>
              <a:rPr lang="en-US" dirty="0">
                <a:sym typeface="Wingdings" pitchFamily="2" charset="2"/>
              </a:rPr>
              <a:t>)/2]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974521" y="4419601"/>
            <a:ext cx="10024036" cy="121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609600" indent="-6096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defRPr sz="2400">
                <a:latin typeface="+mn-lt"/>
              </a:defRPr>
            </a:lvl1pPr>
            <a:lvl2pPr marL="990600" indent="-533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>
                <a:latin typeface="+mn-lt"/>
              </a:defRPr>
            </a:lvl2pPr>
            <a:lvl3pPr marL="1371600" lvl="2" indent="-4572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2400">
                <a:latin typeface="+mn-lt"/>
              </a:defRPr>
            </a:lvl3pPr>
            <a:lvl4pPr marL="1752600" indent="-3810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latin typeface="+mn-lt"/>
              </a:defRPr>
            </a:lvl4pPr>
            <a:lvl5pPr marL="2209800" indent="-3810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latin typeface="+mn-lt"/>
              </a:defRPr>
            </a:lvl5pPr>
            <a:lvl6pPr marL="2667000" indent="-3810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>
                <a:latin typeface="+mn-lt"/>
              </a:defRPr>
            </a:lvl6pPr>
            <a:lvl7pPr marL="3124200" indent="-3810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>
                <a:latin typeface="+mn-lt"/>
              </a:defRPr>
            </a:lvl7pPr>
            <a:lvl8pPr marL="3581400" indent="-3810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>
                <a:latin typeface="+mn-lt"/>
              </a:defRPr>
            </a:lvl8pPr>
            <a:lvl9pPr marL="4038600" indent="-3810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>
                <a:latin typeface="+mn-lt"/>
              </a:defRPr>
            </a:lvl9pPr>
          </a:lstStyle>
          <a:p>
            <a:r>
              <a:rPr lang="en-US" dirty="0"/>
              <a:t>Sibling </a:t>
            </a:r>
            <a:r>
              <a:rPr lang="en-US" dirty="0" err="1"/>
              <a:t>dari</a:t>
            </a:r>
            <a:r>
              <a:rPr lang="en-US" dirty="0"/>
              <a:t> node </a:t>
            </a:r>
            <a:r>
              <a:rPr lang="en-US" dirty="0" err="1"/>
              <a:t>ke</a:t>
            </a:r>
            <a:r>
              <a:rPr lang="en-US" dirty="0"/>
              <a:t> I :</a:t>
            </a:r>
          </a:p>
          <a:p>
            <a:pPr lvl="2"/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node </a:t>
            </a:r>
            <a:r>
              <a:rPr lang="en-US" dirty="0" err="1"/>
              <a:t>genap</a:t>
            </a:r>
            <a:r>
              <a:rPr lang="en-US" dirty="0"/>
              <a:t> : </a:t>
            </a:r>
            <a:r>
              <a:rPr lang="en-US" dirty="0" smtClean="0"/>
              <a:t>i-1</a:t>
            </a:r>
            <a:endParaRPr lang="en-US" dirty="0"/>
          </a:p>
          <a:p>
            <a:pPr lvl="2"/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node </a:t>
            </a:r>
            <a:r>
              <a:rPr lang="en-US" dirty="0" err="1"/>
              <a:t>ganjil</a:t>
            </a:r>
            <a:r>
              <a:rPr lang="en-US" dirty="0"/>
              <a:t> : </a:t>
            </a:r>
            <a:r>
              <a:rPr lang="en-US" dirty="0" smtClean="0"/>
              <a:t>i+1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07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EBF3-36F5-4AA6-847F-E085FB2D120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399" y="3048000"/>
            <a:ext cx="3886201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Node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Comparable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Node left;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Node right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……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6629400" y="3253264"/>
            <a:ext cx="2438400" cy="990600"/>
            <a:chOff x="3072" y="1248"/>
            <a:chExt cx="1536" cy="624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216" y="1248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3216" y="144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3840" y="14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3072" y="15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307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4272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460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3408" y="1248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81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43000"/>
            <a:ext cx="8229600" cy="762000"/>
          </a:xfrm>
        </p:spPr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Tree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05000"/>
            <a:ext cx="8229600" cy="3733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d-ID" sz="2800" dirty="0"/>
              <a:t>Kumpulan elemen yang salah satunya disebut </a:t>
            </a:r>
            <a:r>
              <a:rPr lang="en-US" sz="2800" dirty="0"/>
              <a:t>a</a:t>
            </a:r>
            <a:r>
              <a:rPr lang="id-ID" sz="2800" dirty="0"/>
              <a:t>kar dan sisa elemen yang lain disebut </a:t>
            </a:r>
            <a:r>
              <a:rPr lang="id-ID" sz="2800" dirty="0" smtClean="0"/>
              <a:t>simpul</a:t>
            </a:r>
            <a:r>
              <a:rPr lang="en-GB" sz="2800" dirty="0" smtClean="0"/>
              <a:t> (node)</a:t>
            </a:r>
            <a:endParaRPr lang="id-ID" sz="2800" dirty="0"/>
          </a:p>
          <a:p>
            <a:pPr>
              <a:lnSpc>
                <a:spcPct val="90000"/>
              </a:lnSpc>
            </a:pPr>
            <a:r>
              <a:rPr lang="id-ID" sz="2800" dirty="0"/>
              <a:t>Merupakan bentuk struktur data tidak linier</a:t>
            </a:r>
          </a:p>
          <a:p>
            <a:pPr>
              <a:lnSpc>
                <a:spcPct val="90000"/>
              </a:lnSpc>
            </a:pPr>
            <a:r>
              <a:rPr lang="id-ID" sz="2800" dirty="0"/>
              <a:t>Biasanya digunakan untuk menggambarkan hubungan yang bersifat </a:t>
            </a:r>
            <a:r>
              <a:rPr lang="id-ID" sz="2800" dirty="0" smtClean="0"/>
              <a:t>hierarki</a:t>
            </a:r>
            <a:r>
              <a:rPr lang="id-ID" sz="2800" dirty="0"/>
              <a:t>,  seperti :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id-ID" sz="2400" dirty="0"/>
              <a:t>struktur organisasi</a:t>
            </a:r>
          </a:p>
          <a:p>
            <a:pPr lvl="1">
              <a:lnSpc>
                <a:spcPct val="90000"/>
              </a:lnSpc>
            </a:pPr>
            <a:r>
              <a:rPr lang="id-ID" sz="2400" dirty="0"/>
              <a:t>pohon klasifikasi / silsilah</a:t>
            </a:r>
          </a:p>
          <a:p>
            <a:pPr lvl="1">
              <a:lnSpc>
                <a:spcPct val="90000"/>
              </a:lnSpc>
            </a:pPr>
            <a:r>
              <a:rPr lang="id-ID" sz="2400" dirty="0"/>
              <a:t>pohon sintaks / pohon ekspresi</a:t>
            </a: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E3EA-8E67-4F36-8807-7E6D66109738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97255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sz="4400" dirty="0">
                <a:solidFill>
                  <a:schemeClr val="tx2"/>
                </a:solidFill>
              </a:rPr>
              <a:t>Tree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938" y="1751528"/>
            <a:ext cx="9720262" cy="4557198"/>
          </a:xfrm>
        </p:spPr>
        <p:txBody>
          <a:bodyPr>
            <a:noAutofit/>
          </a:bodyPr>
          <a:lstStyle/>
          <a:p>
            <a:r>
              <a:rPr lang="en-US" sz="2000" dirty="0" err="1"/>
              <a:t>Inorder</a:t>
            </a:r>
            <a:r>
              <a:rPr lang="en-US" sz="2000" dirty="0"/>
              <a:t> </a:t>
            </a:r>
            <a:r>
              <a:rPr lang="en-US" sz="2000" dirty="0" smtClean="0"/>
              <a:t>Traversal</a:t>
            </a:r>
          </a:p>
          <a:p>
            <a:pPr lvl="1"/>
            <a:r>
              <a:rPr lang="en-US" sz="2000" dirty="0" smtClean="0"/>
              <a:t>Traverse </a:t>
            </a:r>
            <a:r>
              <a:rPr lang="en-US" sz="2000" dirty="0"/>
              <a:t>the left </a:t>
            </a:r>
            <a:r>
              <a:rPr lang="en-US" sz="2000" dirty="0" err="1"/>
              <a:t>subtree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smtClean="0"/>
              <a:t>Visit </a:t>
            </a:r>
            <a:r>
              <a:rPr lang="en-US" sz="2000" dirty="0"/>
              <a:t>the node.</a:t>
            </a:r>
          </a:p>
          <a:p>
            <a:pPr lvl="1"/>
            <a:r>
              <a:rPr lang="en-US" sz="2000" dirty="0" smtClean="0"/>
              <a:t>Traverse </a:t>
            </a:r>
            <a:r>
              <a:rPr lang="en-US" sz="2000" dirty="0"/>
              <a:t>the right </a:t>
            </a:r>
            <a:r>
              <a:rPr lang="en-US" sz="2000" dirty="0" err="1"/>
              <a:t>subtree</a:t>
            </a:r>
            <a:r>
              <a:rPr lang="en-US" sz="2000" dirty="0"/>
              <a:t>.</a:t>
            </a:r>
          </a:p>
          <a:p>
            <a:r>
              <a:rPr lang="en-US" sz="2000" dirty="0"/>
              <a:t>Preorder Traversal</a:t>
            </a:r>
          </a:p>
          <a:p>
            <a:pPr lvl="1"/>
            <a:r>
              <a:rPr lang="en-US" sz="2000" dirty="0" smtClean="0"/>
              <a:t>Visit </a:t>
            </a:r>
            <a:r>
              <a:rPr lang="en-US" sz="2000" dirty="0"/>
              <a:t>the node.</a:t>
            </a:r>
          </a:p>
          <a:p>
            <a:pPr lvl="1"/>
            <a:r>
              <a:rPr lang="en-US" sz="2000" dirty="0" smtClean="0"/>
              <a:t>Traverse </a:t>
            </a:r>
            <a:r>
              <a:rPr lang="en-US" sz="2000" dirty="0"/>
              <a:t>the left </a:t>
            </a:r>
            <a:r>
              <a:rPr lang="en-US" sz="2000" dirty="0" err="1"/>
              <a:t>subtree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smtClean="0"/>
              <a:t>Traverse </a:t>
            </a:r>
            <a:r>
              <a:rPr lang="en-US" sz="2000" dirty="0"/>
              <a:t>the right </a:t>
            </a:r>
            <a:r>
              <a:rPr lang="en-US" sz="2000" dirty="0" err="1"/>
              <a:t>subtree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Postorder</a:t>
            </a:r>
            <a:r>
              <a:rPr lang="en-US" sz="2000" dirty="0"/>
              <a:t> </a:t>
            </a:r>
            <a:r>
              <a:rPr lang="en-US" sz="2000" dirty="0" smtClean="0"/>
              <a:t>Traversal</a:t>
            </a:r>
          </a:p>
          <a:p>
            <a:pPr lvl="1"/>
            <a:r>
              <a:rPr lang="en-US" sz="2000" dirty="0" smtClean="0"/>
              <a:t>Traverse </a:t>
            </a:r>
            <a:r>
              <a:rPr lang="en-US" sz="2000" dirty="0"/>
              <a:t>the left </a:t>
            </a:r>
            <a:r>
              <a:rPr lang="en-US" sz="2000" dirty="0" err="1"/>
              <a:t>subtree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smtClean="0"/>
              <a:t>Traverse </a:t>
            </a:r>
            <a:r>
              <a:rPr lang="en-US" sz="2000" dirty="0"/>
              <a:t>the right </a:t>
            </a:r>
            <a:r>
              <a:rPr lang="en-US" sz="2000" dirty="0" err="1"/>
              <a:t>subtree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smtClean="0"/>
              <a:t>Visit </a:t>
            </a:r>
            <a:r>
              <a:rPr lang="en-US" sz="2000" dirty="0"/>
              <a:t>the node.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EBF3-36F5-4AA6-847F-E085FB2D120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14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36394" y="829469"/>
            <a:ext cx="6653212" cy="54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sz="4400">
                <a:solidFill>
                  <a:schemeClr val="tx2"/>
                </a:solidFill>
              </a:rPr>
              <a:t>Traversal / Kunjungan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236394" y="1691879"/>
            <a:ext cx="7543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noAutofit/>
          </a:bodyPr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>
                <a:latin typeface="+mn-lt"/>
              </a:defRPr>
            </a:lvl1pPr>
            <a:lvl2pPr marL="265113" lvl="1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2000">
                <a:latin typeface="+mn-lt"/>
              </a:defRPr>
            </a:lvl2pPr>
            <a:lvl3pPr marL="447675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latin typeface="+mn-lt"/>
              </a:defRPr>
            </a:lvl3pPr>
            <a:lvl4pPr marL="593725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latin typeface="+mn-lt"/>
              </a:defRPr>
            </a:lvl4pPr>
            <a:lvl5pPr marL="776288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latin typeface="+mn-lt"/>
              </a:defRPr>
            </a:lvl5pPr>
            <a:lvl6pPr marL="914400" indent="-13716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>
                <a:latin typeface="+mn-lt"/>
              </a:defRPr>
            </a:lvl6pPr>
            <a:lvl7pPr marL="1060704" indent="-13716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>
                <a:latin typeface="+mn-lt"/>
              </a:defRPr>
            </a:lvl7pPr>
            <a:lvl8pPr marL="1216152" indent="-13716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>
                <a:latin typeface="+mn-lt"/>
              </a:defRPr>
            </a:lvl8pPr>
            <a:lvl9pPr marL="1362456" indent="-13716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>
                <a:latin typeface="+mn-lt"/>
              </a:defRPr>
            </a:lvl9pPr>
          </a:lstStyle>
          <a:p>
            <a:r>
              <a:rPr lang="en-US" sz="2400" dirty="0"/>
              <a:t>Traversal : </a:t>
            </a:r>
            <a:r>
              <a:rPr lang="en-US" sz="2400" dirty="0" err="1"/>
              <a:t>Mengunjungi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node </a:t>
            </a:r>
            <a:r>
              <a:rPr lang="en-US" sz="2400" dirty="0" err="1"/>
              <a:t>pada</a:t>
            </a:r>
            <a:r>
              <a:rPr lang="en-US" sz="2400" dirty="0"/>
              <a:t> tree</a:t>
            </a:r>
          </a:p>
          <a:p>
            <a:r>
              <a:rPr lang="en-US" sz="2400" dirty="0"/>
              <a:t>Ada </a:t>
            </a:r>
            <a:r>
              <a:rPr lang="en-US" sz="2400" dirty="0" err="1"/>
              <a:t>tiga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mengunjungi</a:t>
            </a:r>
            <a:r>
              <a:rPr lang="en-US" sz="2400" dirty="0"/>
              <a:t> node-node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tree :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620954" y="2962138"/>
            <a:ext cx="464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solidFill>
                  <a:srgbClr val="009900"/>
                </a:solidFill>
                <a:latin typeface="Tahoma" pitchFamily="34" charset="0"/>
              </a:rPr>
              <a:t>Preorder   : root, </a:t>
            </a:r>
            <a:r>
              <a:rPr lang="en-US" sz="2000" b="1" dirty="0" err="1">
                <a:solidFill>
                  <a:srgbClr val="009900"/>
                </a:solidFill>
                <a:latin typeface="Tahoma" pitchFamily="34" charset="0"/>
              </a:rPr>
              <a:t>kiri</a:t>
            </a:r>
            <a:r>
              <a:rPr lang="en-US" sz="2000" b="1" dirty="0">
                <a:solidFill>
                  <a:srgbClr val="009900"/>
                </a:solidFill>
                <a:latin typeface="Tahoma" pitchFamily="34" charset="0"/>
              </a:rPr>
              <a:t>, </a:t>
            </a:r>
            <a:r>
              <a:rPr lang="en-US" sz="2000" b="1" dirty="0" err="1">
                <a:solidFill>
                  <a:srgbClr val="009900"/>
                </a:solidFill>
                <a:latin typeface="Tahoma" pitchFamily="34" charset="0"/>
              </a:rPr>
              <a:t>kanan</a:t>
            </a:r>
            <a:endParaRPr lang="en-US" sz="2000" b="1" dirty="0">
              <a:solidFill>
                <a:srgbClr val="009900"/>
              </a:solidFill>
              <a:latin typeface="Tahoma" pitchFamily="34" charset="0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620954" y="3419338"/>
            <a:ext cx="464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009900"/>
                </a:solidFill>
                <a:latin typeface="Tahoma" pitchFamily="34" charset="0"/>
              </a:rPr>
              <a:t>Inorder     : kiri, root, kanan 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620954" y="3876538"/>
            <a:ext cx="464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009900"/>
                </a:solidFill>
                <a:latin typeface="Tahoma" pitchFamily="34" charset="0"/>
              </a:rPr>
              <a:t>Postorder : kiri, kanan, root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236394" y="4765186"/>
            <a:ext cx="973640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folHlink"/>
                </a:solidFill>
                <a:latin typeface="+mj-lt"/>
              </a:rPr>
              <a:t>Note </a:t>
            </a:r>
            <a:r>
              <a:rPr lang="en-US" sz="2400" dirty="0">
                <a:solidFill>
                  <a:schemeClr val="folHlink"/>
                </a:solidFill>
                <a:latin typeface="+mj-lt"/>
              </a:rPr>
              <a:t>: You may ``pass through'' a node as many times as you like but </a:t>
            </a:r>
            <a:r>
              <a:rPr lang="en-US" sz="2400" dirty="0" smtClean="0">
                <a:solidFill>
                  <a:schemeClr val="folHlink"/>
                </a:solidFill>
                <a:latin typeface="+mj-lt"/>
              </a:rPr>
              <a:t>you </a:t>
            </a:r>
            <a:r>
              <a:rPr lang="en-US" sz="2400" dirty="0">
                <a:solidFill>
                  <a:schemeClr val="folHlink"/>
                </a:solidFill>
                <a:latin typeface="+mj-lt"/>
              </a:rPr>
              <a:t>must only process the node once. </a:t>
            </a:r>
          </a:p>
        </p:txBody>
      </p:sp>
    </p:spTree>
    <p:extLst>
      <p:ext uri="{BB962C8B-B14F-4D97-AF65-F5344CB8AC3E}">
        <p14:creationId xmlns:p14="http://schemas.microsoft.com/office/powerpoint/2010/main" val="12286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1350" y="762000"/>
            <a:ext cx="8229600" cy="77058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sz="4400" dirty="0">
                <a:solidFill>
                  <a:schemeClr val="tx2"/>
                </a:solidFill>
              </a:rPr>
              <a:t>Traversal </a:t>
            </a:r>
            <a:r>
              <a:rPr lang="en-US" sz="4400" dirty="0" err="1">
                <a:solidFill>
                  <a:schemeClr val="tx2"/>
                </a:solidFill>
              </a:rPr>
              <a:t>Pada</a:t>
            </a:r>
            <a:r>
              <a:rPr lang="en-US" sz="4400" dirty="0">
                <a:solidFill>
                  <a:schemeClr val="tx2"/>
                </a:solidFill>
              </a:rPr>
              <a:t>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EDB9-43DC-48CC-89E7-AC0A097627C0}" type="slidenum">
              <a:rPr lang="en-US"/>
              <a:pPr/>
              <a:t>22</a:t>
            </a:fld>
            <a:endParaRPr lang="en-US"/>
          </a:p>
        </p:txBody>
      </p:sp>
      <p:pic>
        <p:nvPicPr>
          <p:cNvPr id="23557" name="Picture 5" descr="traversal pada tre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9244" y="1726710"/>
            <a:ext cx="7162800" cy="4643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6864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Tree Traversal -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EBF3-36F5-4AA6-847F-E085FB2D120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76092" y="2298918"/>
            <a:ext cx="3621504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preorder(){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(data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" ");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(left != null)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left.inOrder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(right != null)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right.inOrder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7400" y="4584918"/>
            <a:ext cx="3621504" cy="160043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if (left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!= null)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left.inOrder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(data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" ");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(right != null)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right.inOrder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2201" y="3429001"/>
            <a:ext cx="3621504" cy="16004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(){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(left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!=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null)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left.postOrder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(right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!= null)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right.postOrder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(data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"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591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3733800" y="3810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latin typeface="Tahoma" pitchFamily="34" charset="0"/>
              </a:rPr>
              <a:t>Preorder   : root, kiri, kanan</a:t>
            </a:r>
          </a:p>
        </p:txBody>
      </p:sp>
      <p:grpSp>
        <p:nvGrpSpPr>
          <p:cNvPr id="34879" name="Group 63"/>
          <p:cNvGrpSpPr>
            <a:grpSpLocks/>
          </p:cNvGrpSpPr>
          <p:nvPr/>
        </p:nvGrpSpPr>
        <p:grpSpPr bwMode="auto">
          <a:xfrm>
            <a:off x="2424113" y="838200"/>
            <a:ext cx="3886200" cy="4038600"/>
            <a:chOff x="567" y="528"/>
            <a:chExt cx="2448" cy="2544"/>
          </a:xfrm>
        </p:grpSpPr>
        <p:grpSp>
          <p:nvGrpSpPr>
            <p:cNvPr id="34818" name="Group 2"/>
            <p:cNvGrpSpPr>
              <a:grpSpLocks/>
            </p:cNvGrpSpPr>
            <p:nvPr/>
          </p:nvGrpSpPr>
          <p:grpSpPr bwMode="auto">
            <a:xfrm>
              <a:off x="759" y="768"/>
              <a:ext cx="2064" cy="1632"/>
              <a:chOff x="624" y="1008"/>
              <a:chExt cx="2640" cy="2736"/>
            </a:xfrm>
          </p:grpSpPr>
          <p:sp>
            <p:nvSpPr>
              <p:cNvPr id="34819" name="Oval 3"/>
              <p:cNvSpPr>
                <a:spLocks noChangeArrowheads="1"/>
              </p:cNvSpPr>
              <p:nvPr/>
            </p:nvSpPr>
            <p:spPr bwMode="auto">
              <a:xfrm>
                <a:off x="1630" y="1008"/>
                <a:ext cx="628" cy="772"/>
              </a:xfrm>
              <a:prstGeom prst="ellipse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34820" name="Oval 4"/>
              <p:cNvSpPr>
                <a:spLocks noChangeArrowheads="1"/>
              </p:cNvSpPr>
              <p:nvPr/>
            </p:nvSpPr>
            <p:spPr bwMode="auto">
              <a:xfrm>
                <a:off x="1085" y="2130"/>
                <a:ext cx="419" cy="562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34821" name="Oval 5"/>
              <p:cNvSpPr>
                <a:spLocks noChangeArrowheads="1"/>
              </p:cNvSpPr>
              <p:nvPr/>
            </p:nvSpPr>
            <p:spPr bwMode="auto">
              <a:xfrm>
                <a:off x="624" y="3183"/>
                <a:ext cx="419" cy="561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34822" name="Oval 6"/>
              <p:cNvSpPr>
                <a:spLocks noChangeArrowheads="1"/>
              </p:cNvSpPr>
              <p:nvPr/>
            </p:nvSpPr>
            <p:spPr bwMode="auto">
              <a:xfrm>
                <a:off x="2384" y="2201"/>
                <a:ext cx="419" cy="561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34823" name="Oval 7"/>
              <p:cNvSpPr>
                <a:spLocks noChangeArrowheads="1"/>
              </p:cNvSpPr>
              <p:nvPr/>
            </p:nvSpPr>
            <p:spPr bwMode="auto">
              <a:xfrm>
                <a:off x="1462" y="3183"/>
                <a:ext cx="419" cy="561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34824" name="Oval 8"/>
              <p:cNvSpPr>
                <a:spLocks noChangeArrowheads="1"/>
              </p:cNvSpPr>
              <p:nvPr/>
            </p:nvSpPr>
            <p:spPr bwMode="auto">
              <a:xfrm>
                <a:off x="2007" y="3183"/>
                <a:ext cx="419" cy="561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34825" name="Oval 9"/>
              <p:cNvSpPr>
                <a:spLocks noChangeArrowheads="1"/>
              </p:cNvSpPr>
              <p:nvPr/>
            </p:nvSpPr>
            <p:spPr bwMode="auto">
              <a:xfrm>
                <a:off x="2845" y="3183"/>
                <a:ext cx="419" cy="561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34826" name="Line 10"/>
              <p:cNvSpPr>
                <a:spLocks noChangeShapeType="1"/>
              </p:cNvSpPr>
              <p:nvPr/>
            </p:nvSpPr>
            <p:spPr bwMode="auto">
              <a:xfrm flipH="1">
                <a:off x="1336" y="1780"/>
                <a:ext cx="587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7" name="Line 11"/>
              <p:cNvSpPr>
                <a:spLocks noChangeShapeType="1"/>
              </p:cNvSpPr>
              <p:nvPr/>
            </p:nvSpPr>
            <p:spPr bwMode="auto">
              <a:xfrm>
                <a:off x="1923" y="1780"/>
                <a:ext cx="629" cy="4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8" name="Line 12"/>
              <p:cNvSpPr>
                <a:spLocks noChangeShapeType="1"/>
              </p:cNvSpPr>
              <p:nvPr/>
            </p:nvSpPr>
            <p:spPr bwMode="auto">
              <a:xfrm flipH="1">
                <a:off x="834" y="2692"/>
                <a:ext cx="419" cy="4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9" name="Line 13"/>
              <p:cNvSpPr>
                <a:spLocks noChangeShapeType="1"/>
              </p:cNvSpPr>
              <p:nvPr/>
            </p:nvSpPr>
            <p:spPr bwMode="auto">
              <a:xfrm>
                <a:off x="1253" y="2692"/>
                <a:ext cx="377" cy="4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0" name="Line 14"/>
              <p:cNvSpPr>
                <a:spLocks noChangeShapeType="1"/>
              </p:cNvSpPr>
              <p:nvPr/>
            </p:nvSpPr>
            <p:spPr bwMode="auto">
              <a:xfrm flipH="1">
                <a:off x="2300" y="2762"/>
                <a:ext cx="294" cy="4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1" name="Line 15"/>
              <p:cNvSpPr>
                <a:spLocks noChangeShapeType="1"/>
              </p:cNvSpPr>
              <p:nvPr/>
            </p:nvSpPr>
            <p:spPr bwMode="auto">
              <a:xfrm>
                <a:off x="2594" y="2762"/>
                <a:ext cx="377" cy="4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49" name="Line 33"/>
            <p:cNvSpPr>
              <a:spLocks noChangeShapeType="1"/>
            </p:cNvSpPr>
            <p:nvPr/>
          </p:nvSpPr>
          <p:spPr bwMode="auto">
            <a:xfrm>
              <a:off x="1383" y="528"/>
              <a:ext cx="24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0" name="Line 34"/>
            <p:cNvSpPr>
              <a:spLocks noChangeShapeType="1"/>
            </p:cNvSpPr>
            <p:nvPr/>
          </p:nvSpPr>
          <p:spPr bwMode="auto">
            <a:xfrm flipH="1">
              <a:off x="1191" y="1152"/>
              <a:ext cx="336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1" name="Line 35"/>
            <p:cNvSpPr>
              <a:spLocks noChangeShapeType="1"/>
            </p:cNvSpPr>
            <p:nvPr/>
          </p:nvSpPr>
          <p:spPr bwMode="auto">
            <a:xfrm flipH="1">
              <a:off x="855" y="1680"/>
              <a:ext cx="192" cy="33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2" name="Line 36"/>
            <p:cNvSpPr>
              <a:spLocks noChangeShapeType="1"/>
            </p:cNvSpPr>
            <p:nvPr/>
          </p:nvSpPr>
          <p:spPr bwMode="auto">
            <a:xfrm>
              <a:off x="1143" y="2256"/>
              <a:ext cx="24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3" name="Line 37"/>
            <p:cNvSpPr>
              <a:spLocks noChangeShapeType="1"/>
            </p:cNvSpPr>
            <p:nvPr/>
          </p:nvSpPr>
          <p:spPr bwMode="auto">
            <a:xfrm>
              <a:off x="2007" y="1248"/>
              <a:ext cx="28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4" name="Line 38"/>
            <p:cNvSpPr>
              <a:spLocks noChangeShapeType="1"/>
            </p:cNvSpPr>
            <p:nvPr/>
          </p:nvSpPr>
          <p:spPr bwMode="auto">
            <a:xfrm flipH="1">
              <a:off x="2007" y="1824"/>
              <a:ext cx="192" cy="19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5" name="Text Box 39"/>
            <p:cNvSpPr txBox="1">
              <a:spLocks noChangeArrowheads="1"/>
            </p:cNvSpPr>
            <p:nvPr/>
          </p:nvSpPr>
          <p:spPr bwMode="auto">
            <a:xfrm>
              <a:off x="2439" y="278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F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56" name="Text Box 40"/>
            <p:cNvSpPr txBox="1">
              <a:spLocks noChangeArrowheads="1"/>
            </p:cNvSpPr>
            <p:nvPr/>
          </p:nvSpPr>
          <p:spPr bwMode="auto">
            <a:xfrm>
              <a:off x="2727" y="278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G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57" name="Line 41"/>
            <p:cNvSpPr>
              <a:spLocks noChangeShapeType="1"/>
            </p:cNvSpPr>
            <p:nvPr/>
          </p:nvSpPr>
          <p:spPr bwMode="auto">
            <a:xfrm>
              <a:off x="2247" y="2208"/>
              <a:ext cx="24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8" name="Text Box 42"/>
            <p:cNvSpPr txBox="1">
              <a:spLocks noChangeArrowheads="1"/>
            </p:cNvSpPr>
            <p:nvPr/>
          </p:nvSpPr>
          <p:spPr bwMode="auto">
            <a:xfrm>
              <a:off x="903" y="278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B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59" name="Text Box 43"/>
            <p:cNvSpPr txBox="1">
              <a:spLocks noChangeArrowheads="1"/>
            </p:cNvSpPr>
            <p:nvPr/>
          </p:nvSpPr>
          <p:spPr bwMode="auto">
            <a:xfrm>
              <a:off x="1287" y="278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60" name="Text Box 44"/>
            <p:cNvSpPr txBox="1">
              <a:spLocks noChangeArrowheads="1"/>
            </p:cNvSpPr>
            <p:nvPr/>
          </p:nvSpPr>
          <p:spPr bwMode="auto">
            <a:xfrm>
              <a:off x="1671" y="278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61" name="Text Box 45"/>
            <p:cNvSpPr txBox="1">
              <a:spLocks noChangeArrowheads="1"/>
            </p:cNvSpPr>
            <p:nvPr/>
          </p:nvSpPr>
          <p:spPr bwMode="auto">
            <a:xfrm>
              <a:off x="2007" y="278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C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62" name="Text Box 46"/>
            <p:cNvSpPr txBox="1">
              <a:spLocks noChangeArrowheads="1"/>
            </p:cNvSpPr>
            <p:nvPr/>
          </p:nvSpPr>
          <p:spPr bwMode="auto">
            <a:xfrm>
              <a:off x="567" y="278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34880" name="Group 64"/>
          <p:cNvGrpSpPr>
            <a:grpSpLocks/>
          </p:cNvGrpSpPr>
          <p:nvPr/>
        </p:nvGrpSpPr>
        <p:grpSpPr bwMode="auto">
          <a:xfrm>
            <a:off x="6096000" y="1219200"/>
            <a:ext cx="4267200" cy="4114800"/>
            <a:chOff x="2880" y="768"/>
            <a:chExt cx="2688" cy="2592"/>
          </a:xfrm>
        </p:grpSpPr>
        <p:grpSp>
          <p:nvGrpSpPr>
            <p:cNvPr id="34832" name="Group 16"/>
            <p:cNvGrpSpPr>
              <a:grpSpLocks/>
            </p:cNvGrpSpPr>
            <p:nvPr/>
          </p:nvGrpSpPr>
          <p:grpSpPr bwMode="auto">
            <a:xfrm>
              <a:off x="3456" y="768"/>
              <a:ext cx="1864" cy="2255"/>
              <a:chOff x="3360" y="672"/>
              <a:chExt cx="1864" cy="2255"/>
            </a:xfrm>
          </p:grpSpPr>
          <p:sp>
            <p:nvSpPr>
              <p:cNvPr id="34833" name="Oval 17"/>
              <p:cNvSpPr>
                <a:spLocks noChangeArrowheads="1"/>
              </p:cNvSpPr>
              <p:nvPr/>
            </p:nvSpPr>
            <p:spPr bwMode="auto">
              <a:xfrm>
                <a:off x="3955" y="672"/>
                <a:ext cx="490" cy="460"/>
              </a:xfrm>
              <a:prstGeom prst="ellipse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34834" name="Oval 18"/>
              <p:cNvSpPr>
                <a:spLocks noChangeArrowheads="1"/>
              </p:cNvSpPr>
              <p:nvPr/>
            </p:nvSpPr>
            <p:spPr bwMode="auto">
              <a:xfrm>
                <a:off x="3528" y="1341"/>
                <a:ext cx="328" cy="335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34835" name="Oval 19"/>
              <p:cNvSpPr>
                <a:spLocks noChangeArrowheads="1"/>
              </p:cNvSpPr>
              <p:nvPr/>
            </p:nvSpPr>
            <p:spPr bwMode="auto">
              <a:xfrm>
                <a:off x="3792" y="1968"/>
                <a:ext cx="328" cy="335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34836" name="Oval 20"/>
              <p:cNvSpPr>
                <a:spLocks noChangeArrowheads="1"/>
              </p:cNvSpPr>
              <p:nvPr/>
            </p:nvSpPr>
            <p:spPr bwMode="auto">
              <a:xfrm>
                <a:off x="4544" y="1384"/>
                <a:ext cx="328" cy="334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34837" name="Oval 21"/>
              <p:cNvSpPr>
                <a:spLocks noChangeArrowheads="1"/>
              </p:cNvSpPr>
              <p:nvPr/>
            </p:nvSpPr>
            <p:spPr bwMode="auto">
              <a:xfrm>
                <a:off x="4272" y="1968"/>
                <a:ext cx="328" cy="335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34838" name="Oval 22"/>
              <p:cNvSpPr>
                <a:spLocks noChangeArrowheads="1"/>
              </p:cNvSpPr>
              <p:nvPr/>
            </p:nvSpPr>
            <p:spPr bwMode="auto">
              <a:xfrm>
                <a:off x="4896" y="1968"/>
                <a:ext cx="328" cy="335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34839" name="Oval 23"/>
              <p:cNvSpPr>
                <a:spLocks noChangeArrowheads="1"/>
              </p:cNvSpPr>
              <p:nvPr/>
            </p:nvSpPr>
            <p:spPr bwMode="auto">
              <a:xfrm>
                <a:off x="3360" y="2592"/>
                <a:ext cx="328" cy="335"/>
              </a:xfrm>
              <a:prstGeom prst="ellipse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34840" name="Line 24"/>
              <p:cNvSpPr>
                <a:spLocks noChangeShapeType="1"/>
              </p:cNvSpPr>
              <p:nvPr/>
            </p:nvSpPr>
            <p:spPr bwMode="auto">
              <a:xfrm flipH="1">
                <a:off x="3725" y="1132"/>
                <a:ext cx="459" cy="2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1" name="Line 25"/>
              <p:cNvSpPr>
                <a:spLocks noChangeShapeType="1"/>
              </p:cNvSpPr>
              <p:nvPr/>
            </p:nvSpPr>
            <p:spPr bwMode="auto">
              <a:xfrm>
                <a:off x="4184" y="1132"/>
                <a:ext cx="491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2" name="Line 26"/>
              <p:cNvSpPr>
                <a:spLocks noChangeShapeType="1"/>
              </p:cNvSpPr>
              <p:nvPr/>
            </p:nvSpPr>
            <p:spPr bwMode="auto">
              <a:xfrm flipH="1">
                <a:off x="3600" y="2304"/>
                <a:ext cx="328" cy="29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3" name="Line 27"/>
              <p:cNvSpPr>
                <a:spLocks noChangeShapeType="1"/>
              </p:cNvSpPr>
              <p:nvPr/>
            </p:nvSpPr>
            <p:spPr bwMode="auto">
              <a:xfrm>
                <a:off x="3660" y="1676"/>
                <a:ext cx="295" cy="29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4" name="Line 28"/>
              <p:cNvSpPr>
                <a:spLocks noChangeShapeType="1"/>
              </p:cNvSpPr>
              <p:nvPr/>
            </p:nvSpPr>
            <p:spPr bwMode="auto">
              <a:xfrm flipH="1">
                <a:off x="4478" y="1718"/>
                <a:ext cx="23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5" name="Line 29"/>
              <p:cNvSpPr>
                <a:spLocks noChangeShapeType="1"/>
              </p:cNvSpPr>
              <p:nvPr/>
            </p:nvSpPr>
            <p:spPr bwMode="auto">
              <a:xfrm>
                <a:off x="4708" y="1718"/>
                <a:ext cx="295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6" name="Line 30"/>
              <p:cNvSpPr>
                <a:spLocks noChangeShapeType="1"/>
              </p:cNvSpPr>
              <p:nvPr/>
            </p:nvSpPr>
            <p:spPr bwMode="auto">
              <a:xfrm>
                <a:off x="3936" y="2304"/>
                <a:ext cx="295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7" name="Oval 31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328" cy="335"/>
              </a:xfrm>
              <a:prstGeom prst="ellipse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H</a:t>
                </a:r>
              </a:p>
            </p:txBody>
          </p:sp>
        </p:grpSp>
        <p:sp>
          <p:nvSpPr>
            <p:cNvPr id="34863" name="Line 47"/>
            <p:cNvSpPr>
              <a:spLocks noChangeShapeType="1"/>
            </p:cNvSpPr>
            <p:nvPr/>
          </p:nvSpPr>
          <p:spPr bwMode="auto">
            <a:xfrm>
              <a:off x="3648" y="768"/>
              <a:ext cx="288" cy="144"/>
            </a:xfrm>
            <a:prstGeom prst="line">
              <a:avLst/>
            </a:prstGeom>
            <a:noFill/>
            <a:ln w="9525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4" name="Line 48"/>
            <p:cNvSpPr>
              <a:spLocks noChangeShapeType="1"/>
            </p:cNvSpPr>
            <p:nvPr/>
          </p:nvSpPr>
          <p:spPr bwMode="auto">
            <a:xfrm flipH="1">
              <a:off x="3744" y="1152"/>
              <a:ext cx="240" cy="192"/>
            </a:xfrm>
            <a:prstGeom prst="line">
              <a:avLst/>
            </a:prstGeom>
            <a:noFill/>
            <a:ln w="9525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5" name="Line 49"/>
            <p:cNvSpPr>
              <a:spLocks noChangeShapeType="1"/>
            </p:cNvSpPr>
            <p:nvPr/>
          </p:nvSpPr>
          <p:spPr bwMode="auto">
            <a:xfrm>
              <a:off x="3936" y="1824"/>
              <a:ext cx="240" cy="192"/>
            </a:xfrm>
            <a:prstGeom prst="line">
              <a:avLst/>
            </a:prstGeom>
            <a:noFill/>
            <a:ln w="9525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6" name="Line 50"/>
            <p:cNvSpPr>
              <a:spLocks noChangeShapeType="1"/>
            </p:cNvSpPr>
            <p:nvPr/>
          </p:nvSpPr>
          <p:spPr bwMode="auto">
            <a:xfrm flipH="1">
              <a:off x="3600" y="2352"/>
              <a:ext cx="288" cy="288"/>
            </a:xfrm>
            <a:prstGeom prst="line">
              <a:avLst/>
            </a:prstGeom>
            <a:noFill/>
            <a:ln w="9525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7" name="Line 51"/>
            <p:cNvSpPr>
              <a:spLocks noChangeShapeType="1"/>
            </p:cNvSpPr>
            <p:nvPr/>
          </p:nvSpPr>
          <p:spPr bwMode="auto">
            <a:xfrm>
              <a:off x="3888" y="2832"/>
              <a:ext cx="288" cy="0"/>
            </a:xfrm>
            <a:prstGeom prst="line">
              <a:avLst/>
            </a:prstGeom>
            <a:noFill/>
            <a:ln w="9525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8" name="Line 52"/>
            <p:cNvSpPr>
              <a:spLocks noChangeShapeType="1"/>
            </p:cNvSpPr>
            <p:nvPr/>
          </p:nvSpPr>
          <p:spPr bwMode="auto">
            <a:xfrm>
              <a:off x="4560" y="1200"/>
              <a:ext cx="288" cy="240"/>
            </a:xfrm>
            <a:prstGeom prst="line">
              <a:avLst/>
            </a:prstGeom>
            <a:noFill/>
            <a:ln w="9525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9" name="Line 53"/>
            <p:cNvSpPr>
              <a:spLocks noChangeShapeType="1"/>
            </p:cNvSpPr>
            <p:nvPr/>
          </p:nvSpPr>
          <p:spPr bwMode="auto">
            <a:xfrm flipH="1">
              <a:off x="4512" y="1776"/>
              <a:ext cx="96" cy="240"/>
            </a:xfrm>
            <a:prstGeom prst="line">
              <a:avLst/>
            </a:prstGeom>
            <a:noFill/>
            <a:ln w="9525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0" name="Line 54"/>
            <p:cNvSpPr>
              <a:spLocks noChangeShapeType="1"/>
            </p:cNvSpPr>
            <p:nvPr/>
          </p:nvSpPr>
          <p:spPr bwMode="auto">
            <a:xfrm>
              <a:off x="4752" y="2256"/>
              <a:ext cx="192" cy="0"/>
            </a:xfrm>
            <a:prstGeom prst="line">
              <a:avLst/>
            </a:prstGeom>
            <a:noFill/>
            <a:ln w="9525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1" name="Text Box 55"/>
            <p:cNvSpPr txBox="1">
              <a:spLocks noChangeArrowheads="1"/>
            </p:cNvSpPr>
            <p:nvPr/>
          </p:nvSpPr>
          <p:spPr bwMode="auto">
            <a:xfrm>
              <a:off x="2880" y="30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72" name="Text Box 56"/>
            <p:cNvSpPr txBox="1">
              <a:spLocks noChangeArrowheads="1"/>
            </p:cNvSpPr>
            <p:nvPr/>
          </p:nvSpPr>
          <p:spPr bwMode="auto">
            <a:xfrm>
              <a:off x="3264" y="30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B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73" name="Text Box 57"/>
            <p:cNvSpPr txBox="1">
              <a:spLocks noChangeArrowheads="1"/>
            </p:cNvSpPr>
            <p:nvPr/>
          </p:nvSpPr>
          <p:spPr bwMode="auto">
            <a:xfrm>
              <a:off x="3600" y="30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74" name="Text Box 58"/>
            <p:cNvSpPr txBox="1">
              <a:spLocks noChangeArrowheads="1"/>
            </p:cNvSpPr>
            <p:nvPr/>
          </p:nvSpPr>
          <p:spPr bwMode="auto">
            <a:xfrm>
              <a:off x="3936" y="30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G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75" name="Text Box 59"/>
            <p:cNvSpPr txBox="1">
              <a:spLocks noChangeArrowheads="1"/>
            </p:cNvSpPr>
            <p:nvPr/>
          </p:nvSpPr>
          <p:spPr bwMode="auto">
            <a:xfrm>
              <a:off x="4272" y="30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H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76" name="Text Box 60"/>
            <p:cNvSpPr txBox="1">
              <a:spLocks noChangeArrowheads="1"/>
            </p:cNvSpPr>
            <p:nvPr/>
          </p:nvSpPr>
          <p:spPr bwMode="auto">
            <a:xfrm>
              <a:off x="4608" y="30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C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77" name="Text Box 61"/>
            <p:cNvSpPr txBox="1">
              <a:spLocks noChangeArrowheads="1"/>
            </p:cNvSpPr>
            <p:nvPr/>
          </p:nvSpPr>
          <p:spPr bwMode="auto">
            <a:xfrm>
              <a:off x="4944" y="30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78" name="Text Box 62"/>
            <p:cNvSpPr txBox="1">
              <a:spLocks noChangeArrowheads="1"/>
            </p:cNvSpPr>
            <p:nvPr/>
          </p:nvSpPr>
          <p:spPr bwMode="auto">
            <a:xfrm>
              <a:off x="5280" y="30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F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39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4724400" y="1676401"/>
            <a:ext cx="2959100" cy="3579813"/>
            <a:chOff x="3360" y="672"/>
            <a:chExt cx="1864" cy="2255"/>
          </a:xfrm>
        </p:grpSpPr>
        <p:sp>
          <p:nvSpPr>
            <p:cNvPr id="35843" name="Oval 3"/>
            <p:cNvSpPr>
              <a:spLocks noChangeArrowheads="1"/>
            </p:cNvSpPr>
            <p:nvPr/>
          </p:nvSpPr>
          <p:spPr bwMode="auto">
            <a:xfrm>
              <a:off x="3955" y="672"/>
              <a:ext cx="490" cy="460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5844" name="Oval 4"/>
            <p:cNvSpPr>
              <a:spLocks noChangeArrowheads="1"/>
            </p:cNvSpPr>
            <p:nvPr/>
          </p:nvSpPr>
          <p:spPr bwMode="auto">
            <a:xfrm>
              <a:off x="3528" y="1341"/>
              <a:ext cx="328" cy="335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5845" name="Oval 5"/>
            <p:cNvSpPr>
              <a:spLocks noChangeArrowheads="1"/>
            </p:cNvSpPr>
            <p:nvPr/>
          </p:nvSpPr>
          <p:spPr bwMode="auto">
            <a:xfrm>
              <a:off x="3792" y="1968"/>
              <a:ext cx="328" cy="335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5846" name="Oval 6"/>
            <p:cNvSpPr>
              <a:spLocks noChangeArrowheads="1"/>
            </p:cNvSpPr>
            <p:nvPr/>
          </p:nvSpPr>
          <p:spPr bwMode="auto">
            <a:xfrm>
              <a:off x="4544" y="1384"/>
              <a:ext cx="328" cy="334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5847" name="Oval 7"/>
            <p:cNvSpPr>
              <a:spLocks noChangeArrowheads="1"/>
            </p:cNvSpPr>
            <p:nvPr/>
          </p:nvSpPr>
          <p:spPr bwMode="auto">
            <a:xfrm>
              <a:off x="4272" y="1968"/>
              <a:ext cx="328" cy="335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5848" name="Oval 8"/>
            <p:cNvSpPr>
              <a:spLocks noChangeArrowheads="1"/>
            </p:cNvSpPr>
            <p:nvPr/>
          </p:nvSpPr>
          <p:spPr bwMode="auto">
            <a:xfrm>
              <a:off x="4896" y="1968"/>
              <a:ext cx="328" cy="335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5849" name="Oval 9"/>
            <p:cNvSpPr>
              <a:spLocks noChangeArrowheads="1"/>
            </p:cNvSpPr>
            <p:nvPr/>
          </p:nvSpPr>
          <p:spPr bwMode="auto">
            <a:xfrm>
              <a:off x="3360" y="2592"/>
              <a:ext cx="328" cy="335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flipH="1">
              <a:off x="3725" y="1132"/>
              <a:ext cx="459" cy="2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4184" y="1132"/>
              <a:ext cx="491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H="1">
              <a:off x="3600" y="2304"/>
              <a:ext cx="328" cy="2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3660" y="1676"/>
              <a:ext cx="295" cy="2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flipH="1">
              <a:off x="4478" y="1718"/>
              <a:ext cx="23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4708" y="1718"/>
              <a:ext cx="295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>
              <a:off x="3936" y="2304"/>
              <a:ext cx="295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7" name="Oval 17"/>
            <p:cNvSpPr>
              <a:spLocks noChangeArrowheads="1"/>
            </p:cNvSpPr>
            <p:nvPr/>
          </p:nvSpPr>
          <p:spPr bwMode="auto">
            <a:xfrm>
              <a:off x="4128" y="2544"/>
              <a:ext cx="328" cy="335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H</a:t>
              </a:r>
            </a:p>
          </p:txBody>
        </p:sp>
      </p:grp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5029200" y="1676400"/>
            <a:ext cx="457200" cy="22860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 flipH="1">
            <a:off x="5181600" y="2286000"/>
            <a:ext cx="381000" cy="30480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5486400" y="3352800"/>
            <a:ext cx="381000" cy="30480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 flipH="1">
            <a:off x="4953000" y="4191000"/>
            <a:ext cx="457200" cy="45720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6477000" y="2362200"/>
            <a:ext cx="457200" cy="38100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 flipH="1">
            <a:off x="6400800" y="3276600"/>
            <a:ext cx="152400" cy="38100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3962400" y="5334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latin typeface="Tahoma" pitchFamily="34" charset="0"/>
              </a:rPr>
              <a:t>Inorder   : kiri, root, kanan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4191000" y="5562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4800600" y="5562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G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5334000" y="5562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5867400" y="5562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H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6400800" y="5562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6934200" y="5562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71" name="Text Box 31"/>
          <p:cNvSpPr txBox="1">
            <a:spLocks noChangeArrowheads="1"/>
          </p:cNvSpPr>
          <p:nvPr/>
        </p:nvSpPr>
        <p:spPr bwMode="auto">
          <a:xfrm>
            <a:off x="7467600" y="5562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72" name="Text Box 32"/>
          <p:cNvSpPr txBox="1">
            <a:spLocks noChangeArrowheads="1"/>
          </p:cNvSpPr>
          <p:nvPr/>
        </p:nvSpPr>
        <p:spPr bwMode="auto">
          <a:xfrm>
            <a:off x="8001000" y="5562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F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 flipV="1">
            <a:off x="4876800" y="4038600"/>
            <a:ext cx="457200" cy="45720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>
            <a:off x="5867400" y="4267200"/>
            <a:ext cx="381000" cy="30480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 flipH="1" flipV="1">
            <a:off x="6019800" y="2667000"/>
            <a:ext cx="76200" cy="160020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 flipV="1">
            <a:off x="6781800" y="3505200"/>
            <a:ext cx="76200" cy="22860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7086600" y="3276600"/>
            <a:ext cx="304800" cy="30480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1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8" grpId="0" animBg="1"/>
      <p:bldP spid="35859" grpId="0" animBg="1"/>
      <p:bldP spid="35860" grpId="0" animBg="1"/>
      <p:bldP spid="35861" grpId="0" animBg="1"/>
      <p:bldP spid="35862" grpId="0" animBg="1"/>
      <p:bldP spid="35863" grpId="0" animBg="1"/>
      <p:bldP spid="35865" grpId="0" autoUpdateAnimBg="0"/>
      <p:bldP spid="35866" grpId="0" autoUpdateAnimBg="0"/>
      <p:bldP spid="35867" grpId="0" autoUpdateAnimBg="0"/>
      <p:bldP spid="35868" grpId="0" autoUpdateAnimBg="0"/>
      <p:bldP spid="35869" grpId="0" autoUpdateAnimBg="0"/>
      <p:bldP spid="35870" grpId="0" autoUpdateAnimBg="0"/>
      <p:bldP spid="35871" grpId="0" autoUpdateAnimBg="0"/>
      <p:bldP spid="35872" grpId="0" autoUpdateAnimBg="0"/>
      <p:bldP spid="35873" grpId="0" animBg="1"/>
      <p:bldP spid="35874" grpId="0" animBg="1"/>
      <p:bldP spid="35875" grpId="0" animBg="1"/>
      <p:bldP spid="35876" grpId="0" animBg="1"/>
      <p:bldP spid="3587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657600" y="38100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latin typeface="Tahoma" pitchFamily="34" charset="0"/>
              </a:rPr>
              <a:t>Postorder   : kiri, kanan, root</a:t>
            </a: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4572000" y="1524001"/>
            <a:ext cx="2959100" cy="3579813"/>
            <a:chOff x="3360" y="672"/>
            <a:chExt cx="1864" cy="2255"/>
          </a:xfrm>
        </p:grpSpPr>
        <p:sp>
          <p:nvSpPr>
            <p:cNvPr id="36868" name="Oval 4"/>
            <p:cNvSpPr>
              <a:spLocks noChangeArrowheads="1"/>
            </p:cNvSpPr>
            <p:nvPr/>
          </p:nvSpPr>
          <p:spPr bwMode="auto">
            <a:xfrm>
              <a:off x="3955" y="672"/>
              <a:ext cx="490" cy="460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6869" name="Oval 5"/>
            <p:cNvSpPr>
              <a:spLocks noChangeArrowheads="1"/>
            </p:cNvSpPr>
            <p:nvPr/>
          </p:nvSpPr>
          <p:spPr bwMode="auto">
            <a:xfrm>
              <a:off x="3528" y="1341"/>
              <a:ext cx="328" cy="335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6870" name="Oval 6"/>
            <p:cNvSpPr>
              <a:spLocks noChangeArrowheads="1"/>
            </p:cNvSpPr>
            <p:nvPr/>
          </p:nvSpPr>
          <p:spPr bwMode="auto">
            <a:xfrm>
              <a:off x="3792" y="1968"/>
              <a:ext cx="328" cy="335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6871" name="Oval 7"/>
            <p:cNvSpPr>
              <a:spLocks noChangeArrowheads="1"/>
            </p:cNvSpPr>
            <p:nvPr/>
          </p:nvSpPr>
          <p:spPr bwMode="auto">
            <a:xfrm>
              <a:off x="4544" y="1384"/>
              <a:ext cx="328" cy="334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6872" name="Oval 8"/>
            <p:cNvSpPr>
              <a:spLocks noChangeArrowheads="1"/>
            </p:cNvSpPr>
            <p:nvPr/>
          </p:nvSpPr>
          <p:spPr bwMode="auto">
            <a:xfrm>
              <a:off x="4272" y="1968"/>
              <a:ext cx="328" cy="335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6873" name="Oval 9"/>
            <p:cNvSpPr>
              <a:spLocks noChangeArrowheads="1"/>
            </p:cNvSpPr>
            <p:nvPr/>
          </p:nvSpPr>
          <p:spPr bwMode="auto">
            <a:xfrm>
              <a:off x="4896" y="1968"/>
              <a:ext cx="328" cy="335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6874" name="Oval 10"/>
            <p:cNvSpPr>
              <a:spLocks noChangeArrowheads="1"/>
            </p:cNvSpPr>
            <p:nvPr/>
          </p:nvSpPr>
          <p:spPr bwMode="auto">
            <a:xfrm>
              <a:off x="3360" y="2592"/>
              <a:ext cx="328" cy="335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 flipH="1">
              <a:off x="3725" y="1132"/>
              <a:ext cx="459" cy="2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>
              <a:off x="4184" y="1132"/>
              <a:ext cx="491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 flipH="1">
              <a:off x="3600" y="2304"/>
              <a:ext cx="328" cy="2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3660" y="1676"/>
              <a:ext cx="295" cy="2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 flipH="1">
              <a:off x="4478" y="1718"/>
              <a:ext cx="23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4708" y="1718"/>
              <a:ext cx="295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>
              <a:off x="3936" y="2304"/>
              <a:ext cx="295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2" name="Oval 18"/>
            <p:cNvSpPr>
              <a:spLocks noChangeArrowheads="1"/>
            </p:cNvSpPr>
            <p:nvPr/>
          </p:nvSpPr>
          <p:spPr bwMode="auto">
            <a:xfrm>
              <a:off x="4128" y="2544"/>
              <a:ext cx="328" cy="335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H</a:t>
              </a:r>
            </a:p>
          </p:txBody>
        </p:sp>
      </p:grp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4800600" y="1371600"/>
            <a:ext cx="609600" cy="228600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 flipH="1">
            <a:off x="4953000" y="2057400"/>
            <a:ext cx="457200" cy="381000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>
            <a:off x="4953000" y="3352800"/>
            <a:ext cx="228600" cy="457200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 flipH="1">
            <a:off x="4800600" y="4114800"/>
            <a:ext cx="228600" cy="457200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4038600" y="5410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G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4648200" y="5410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H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5181600" y="5410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5715000" y="5410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6248400" y="5410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6781800" y="5410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F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7315200" y="5410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7848600" y="5410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>
            <a:off x="5257800" y="4800600"/>
            <a:ext cx="381000" cy="0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6" name="Line 32"/>
          <p:cNvSpPr>
            <a:spLocks noChangeShapeType="1"/>
          </p:cNvSpPr>
          <p:nvPr/>
        </p:nvSpPr>
        <p:spPr bwMode="auto">
          <a:xfrm flipH="1" flipV="1">
            <a:off x="5791200" y="4038600"/>
            <a:ext cx="30480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7" name="Line 33"/>
          <p:cNvSpPr>
            <a:spLocks noChangeShapeType="1"/>
          </p:cNvSpPr>
          <p:nvPr/>
        </p:nvSpPr>
        <p:spPr bwMode="auto">
          <a:xfrm flipH="1" flipV="1">
            <a:off x="5334000" y="3124200"/>
            <a:ext cx="30480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8" name="Line 34"/>
          <p:cNvSpPr>
            <a:spLocks noChangeShapeType="1"/>
          </p:cNvSpPr>
          <p:nvPr/>
        </p:nvSpPr>
        <p:spPr bwMode="auto">
          <a:xfrm>
            <a:off x="5410200" y="2895600"/>
            <a:ext cx="914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9" name="Line 35"/>
          <p:cNvSpPr>
            <a:spLocks noChangeShapeType="1"/>
          </p:cNvSpPr>
          <p:nvPr/>
        </p:nvSpPr>
        <p:spPr bwMode="auto">
          <a:xfrm flipH="1">
            <a:off x="6324600" y="3124200"/>
            <a:ext cx="152400" cy="381000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0" name="Line 36"/>
          <p:cNvSpPr>
            <a:spLocks noChangeShapeType="1"/>
          </p:cNvSpPr>
          <p:nvPr/>
        </p:nvSpPr>
        <p:spPr bwMode="auto">
          <a:xfrm>
            <a:off x="6629400" y="3886200"/>
            <a:ext cx="304800" cy="0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1" name="Line 37"/>
          <p:cNvSpPr>
            <a:spLocks noChangeShapeType="1"/>
          </p:cNvSpPr>
          <p:nvPr/>
        </p:nvSpPr>
        <p:spPr bwMode="auto">
          <a:xfrm flipH="1" flipV="1">
            <a:off x="7010400" y="3124200"/>
            <a:ext cx="304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2" name="Line 38"/>
          <p:cNvSpPr>
            <a:spLocks noChangeShapeType="1"/>
          </p:cNvSpPr>
          <p:nvPr/>
        </p:nvSpPr>
        <p:spPr bwMode="auto">
          <a:xfrm flipH="1" flipV="1">
            <a:off x="6324600" y="2057400"/>
            <a:ext cx="38100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3" grpId="0" animBg="1"/>
      <p:bldP spid="36884" grpId="0" animBg="1"/>
      <p:bldP spid="36885" grpId="0" animBg="1"/>
      <p:bldP spid="36886" grpId="0" animBg="1"/>
      <p:bldP spid="36887" grpId="0" autoUpdateAnimBg="0"/>
      <p:bldP spid="36888" grpId="0" autoUpdateAnimBg="0"/>
      <p:bldP spid="36889" grpId="0" autoUpdateAnimBg="0"/>
      <p:bldP spid="36890" grpId="0" autoUpdateAnimBg="0"/>
      <p:bldP spid="36891" grpId="0" autoUpdateAnimBg="0"/>
      <p:bldP spid="36892" grpId="0" autoUpdateAnimBg="0"/>
      <p:bldP spid="36893" grpId="0" autoUpdateAnimBg="0"/>
      <p:bldP spid="36894" grpId="0" autoUpdateAnimBg="0"/>
      <p:bldP spid="36895" grpId="0" animBg="1"/>
      <p:bldP spid="36896" grpId="0" animBg="1"/>
      <p:bldP spid="36897" grpId="0" animBg="1"/>
      <p:bldP spid="36898" grpId="0" animBg="1"/>
      <p:bldP spid="36899" grpId="0" animBg="1"/>
      <p:bldP spid="36900" grpId="0" animBg="1"/>
      <p:bldP spid="36901" grpId="0" animBg="1"/>
      <p:bldP spid="3690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505200" y="38100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tx2"/>
                </a:solidFill>
                <a:latin typeface="Tahoma" pitchFamily="34" charset="0"/>
              </a:rPr>
              <a:t>Try This One </a:t>
            </a:r>
            <a:r>
              <a:rPr lang="en-US" sz="2400" b="1" dirty="0" smtClean="0">
                <a:solidFill>
                  <a:schemeClr val="tx2"/>
                </a:solidFill>
                <a:latin typeface="Tahoma" pitchFamily="34" charset="0"/>
              </a:rPr>
              <a:t>! </a:t>
            </a:r>
            <a:endParaRPr lang="en-US" sz="2400" b="1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5592764" y="1143000"/>
            <a:ext cx="777875" cy="730250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4914900" y="2205038"/>
            <a:ext cx="520700" cy="531812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6527800" y="2273301"/>
            <a:ext cx="520700" cy="53022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5383213" y="3201988"/>
            <a:ext cx="520700" cy="531812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6059488" y="3201988"/>
            <a:ext cx="520700" cy="531812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7099300" y="3201988"/>
            <a:ext cx="520700" cy="531812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 flipH="1">
            <a:off x="5227638" y="1873250"/>
            <a:ext cx="728662" cy="3317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5956301" y="1873250"/>
            <a:ext cx="779463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5124451" y="2736850"/>
            <a:ext cx="468313" cy="465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 flipH="1">
            <a:off x="6423026" y="2803526"/>
            <a:ext cx="365125" cy="398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6788151" y="2803526"/>
            <a:ext cx="468313" cy="398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4579" y="4568826"/>
            <a:ext cx="7122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Tugas</a:t>
            </a:r>
            <a:r>
              <a:rPr lang="en-GB" sz="2400" dirty="0" smtClean="0"/>
              <a:t>: </a:t>
            </a:r>
            <a:r>
              <a:rPr lang="en-GB" sz="2400" dirty="0" err="1" smtClean="0"/>
              <a:t>Carilah</a:t>
            </a:r>
            <a:r>
              <a:rPr lang="en-GB" sz="2400" dirty="0" smtClean="0"/>
              <a:t> </a:t>
            </a:r>
            <a:r>
              <a:rPr lang="en-GB" sz="2400" dirty="0" err="1" smtClean="0"/>
              <a:t>penelusuran</a:t>
            </a:r>
            <a:r>
              <a:rPr lang="en-GB" sz="2400" dirty="0" smtClean="0"/>
              <a:t> </a:t>
            </a:r>
            <a:r>
              <a:rPr lang="en-GB" sz="2400" dirty="0" err="1" smtClean="0"/>
              <a:t>inorder</a:t>
            </a:r>
            <a:r>
              <a:rPr lang="en-GB" sz="2400" dirty="0" smtClean="0"/>
              <a:t>, </a:t>
            </a:r>
            <a:r>
              <a:rPr lang="en-GB" sz="2400" dirty="0" err="1" smtClean="0"/>
              <a:t>preorder</a:t>
            </a:r>
            <a:r>
              <a:rPr lang="en-GB" sz="2400" dirty="0" smtClean="0"/>
              <a:t> </a:t>
            </a:r>
            <a:r>
              <a:rPr lang="en-GB" sz="2400" dirty="0" err="1" smtClean="0"/>
              <a:t>dan</a:t>
            </a:r>
            <a:r>
              <a:rPr lang="en-GB" sz="2400" dirty="0" smtClean="0"/>
              <a:t> </a:t>
            </a:r>
            <a:r>
              <a:rPr lang="en-GB" sz="2400" dirty="0" err="1" smtClean="0"/>
              <a:t>postorder</a:t>
            </a:r>
            <a:r>
              <a:rPr lang="en-GB" sz="2400" dirty="0" smtClean="0"/>
              <a:t> </a:t>
            </a:r>
            <a:r>
              <a:rPr lang="en-GB" sz="2400" dirty="0" err="1" smtClean="0"/>
              <a:t>dari</a:t>
            </a:r>
            <a:r>
              <a:rPr lang="en-GB" sz="2400" dirty="0" smtClean="0"/>
              <a:t> </a:t>
            </a:r>
            <a:r>
              <a:rPr lang="en-GB" sz="2400" dirty="0" err="1" smtClean="0"/>
              <a:t>pohon</a:t>
            </a:r>
            <a:r>
              <a:rPr lang="en-GB" sz="2400" dirty="0" smtClean="0"/>
              <a:t> </a:t>
            </a:r>
            <a:r>
              <a:rPr lang="en-GB" sz="2400" dirty="0" err="1" smtClean="0"/>
              <a:t>diatas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687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115" y="566671"/>
            <a:ext cx="6096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HEAPTREE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888486" y="1635616"/>
            <a:ext cx="10663864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b="1" dirty="0" err="1">
                <a:solidFill>
                  <a:schemeClr val="hlink"/>
                </a:solidFill>
                <a:latin typeface="Comic Sans MS" pitchFamily="66" charset="0"/>
              </a:rPr>
              <a:t>Suatu</a:t>
            </a:r>
            <a:r>
              <a:rPr lang="en-US" b="1" dirty="0">
                <a:solidFill>
                  <a:schemeClr val="hlink"/>
                </a:solidFill>
                <a:latin typeface="Comic Sans MS" pitchFamily="66" charset="0"/>
              </a:rPr>
              <a:t> node </a:t>
            </a:r>
            <a:r>
              <a:rPr lang="en-US" b="1" dirty="0" err="1">
                <a:solidFill>
                  <a:schemeClr val="hlink"/>
                </a:solidFill>
                <a:latin typeface="Comic Sans MS" pitchFamily="66" charset="0"/>
              </a:rPr>
              <a:t>dikatakan</a:t>
            </a:r>
            <a:r>
              <a:rPr lang="en-US" b="1" dirty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Comic Sans MS" pitchFamily="66" charset="0"/>
              </a:rPr>
              <a:t>heapordered</a:t>
            </a:r>
            <a:r>
              <a:rPr lang="en-US" b="1" dirty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Comic Sans MS" pitchFamily="66" charset="0"/>
              </a:rPr>
              <a:t>jika</a:t>
            </a:r>
            <a:r>
              <a:rPr lang="en-US" b="1" dirty="0">
                <a:solidFill>
                  <a:schemeClr val="hlink"/>
                </a:solidFill>
                <a:latin typeface="Comic Sans MS" pitchFamily="66" charset="0"/>
              </a:rPr>
              <a:t> :</a:t>
            </a:r>
          </a:p>
          <a:p>
            <a:pPr algn="just" eaLnBrk="0" hangingPunct="0"/>
            <a:r>
              <a:rPr lang="en-US" dirty="0" err="1">
                <a:latin typeface="Comic Sans MS" pitchFamily="66" charset="0"/>
              </a:rPr>
              <a:t>Nilai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pada</a:t>
            </a:r>
            <a:r>
              <a:rPr lang="en-US" dirty="0">
                <a:latin typeface="Comic Sans MS" pitchFamily="66" charset="0"/>
              </a:rPr>
              <a:t> node </a:t>
            </a:r>
            <a:r>
              <a:rPr lang="en-US" dirty="0" err="1">
                <a:latin typeface="Comic Sans MS" pitchFamily="66" charset="0"/>
              </a:rPr>
              <a:t>tersebut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lebih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besar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sama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dengan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atau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lebih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kecil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sama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dengan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nilai</a:t>
            </a:r>
            <a:r>
              <a:rPr lang="en-US" dirty="0">
                <a:latin typeface="Comic Sans MS" pitchFamily="66" charset="0"/>
              </a:rPr>
              <a:t> child  </a:t>
            </a:r>
            <a:r>
              <a:rPr lang="en-US" dirty="0" err="1" smtClean="0">
                <a:latin typeface="Comic Sans MS" pitchFamily="66" charset="0"/>
              </a:rPr>
              <a:t>dibawahnya</a:t>
            </a:r>
            <a:r>
              <a:rPr lang="en-US" dirty="0">
                <a:latin typeface="Comic Sans MS" pitchFamily="66" charset="0"/>
              </a:rPr>
              <a:t>. </a:t>
            </a:r>
          </a:p>
          <a:p>
            <a:pPr eaLnBrk="0" hangingPunct="0"/>
            <a:endParaRPr lang="en-US" dirty="0">
              <a:latin typeface="Comic Sans MS" pitchFamily="66" charset="0"/>
            </a:endParaRPr>
          </a:p>
          <a:p>
            <a:pPr eaLnBrk="0" hangingPunct="0"/>
            <a:r>
              <a:rPr lang="en-US" dirty="0" err="1">
                <a:latin typeface="Comic Sans MS" pitchFamily="66" charset="0"/>
              </a:rPr>
              <a:t>Lebih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kecil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sama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dengan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lebih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besar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sama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dengan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tergantung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dari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definisi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prioritas</a:t>
            </a:r>
            <a:r>
              <a:rPr lang="en-US" dirty="0">
                <a:latin typeface="Comic Sans MS" pitchFamily="66" charset="0"/>
              </a:rPr>
              <a:t>. (yang </a:t>
            </a:r>
            <a:r>
              <a:rPr lang="en-US" dirty="0" err="1">
                <a:latin typeface="Comic Sans MS" pitchFamily="66" charset="0"/>
              </a:rPr>
              <a:t>kecil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atau</a:t>
            </a:r>
            <a:r>
              <a:rPr lang="en-US" dirty="0">
                <a:latin typeface="Comic Sans MS" pitchFamily="66" charset="0"/>
              </a:rPr>
              <a:t> yang </a:t>
            </a:r>
            <a:r>
              <a:rPr lang="en-US" dirty="0" err="1">
                <a:latin typeface="Comic Sans MS" pitchFamily="66" charset="0"/>
              </a:rPr>
              <a:t>besar</a:t>
            </a:r>
            <a:r>
              <a:rPr lang="en-US" dirty="0">
                <a:latin typeface="Comic Sans MS" pitchFamily="66" charset="0"/>
              </a:rPr>
              <a:t> yang </a:t>
            </a:r>
            <a:r>
              <a:rPr lang="en-US" dirty="0" err="1">
                <a:latin typeface="Comic Sans MS" pitchFamily="66" charset="0"/>
              </a:rPr>
              <a:t>diprioritaskan</a:t>
            </a:r>
            <a:r>
              <a:rPr lang="en-US" dirty="0">
                <a:latin typeface="Comic Sans MS" pitchFamily="66" charset="0"/>
              </a:rPr>
              <a:t>).</a:t>
            </a:r>
          </a:p>
          <a:p>
            <a:pPr eaLnBrk="0" hangingPunct="0"/>
            <a:endParaRPr lang="en-US" dirty="0">
              <a:latin typeface="Comic Sans MS" pitchFamily="66" charset="0"/>
            </a:endParaRPr>
          </a:p>
          <a:p>
            <a:pPr eaLnBrk="0" hangingPunct="0"/>
            <a:r>
              <a:rPr lang="en-US" b="1" dirty="0" err="1">
                <a:solidFill>
                  <a:schemeClr val="hlink"/>
                </a:solidFill>
                <a:latin typeface="Comic Sans MS" pitchFamily="66" charset="0"/>
              </a:rPr>
              <a:t>Suatu</a:t>
            </a:r>
            <a:r>
              <a:rPr lang="en-US" b="1" dirty="0">
                <a:solidFill>
                  <a:schemeClr val="hlink"/>
                </a:solidFill>
                <a:latin typeface="Comic Sans MS" pitchFamily="66" charset="0"/>
              </a:rPr>
              <a:t> tree </a:t>
            </a:r>
            <a:r>
              <a:rPr lang="en-US" b="1" dirty="0" err="1">
                <a:solidFill>
                  <a:schemeClr val="hlink"/>
                </a:solidFill>
                <a:latin typeface="Comic Sans MS" pitchFamily="66" charset="0"/>
              </a:rPr>
              <a:t>dikatakan</a:t>
            </a:r>
            <a:r>
              <a:rPr lang="en-US" b="1" dirty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Comic Sans MS" pitchFamily="66" charset="0"/>
              </a:rPr>
              <a:t>Heaptree</a:t>
            </a:r>
            <a:endParaRPr lang="en-US" b="1" dirty="0">
              <a:solidFill>
                <a:schemeClr val="hlink"/>
              </a:solidFill>
              <a:latin typeface="Comic Sans MS" pitchFamily="66" charset="0"/>
            </a:endParaRPr>
          </a:p>
          <a:p>
            <a:pPr eaLnBrk="0" hangingPunct="0"/>
            <a:r>
              <a:rPr lang="en-US" dirty="0" err="1">
                <a:latin typeface="Comic Sans MS" pitchFamily="66" charset="0"/>
              </a:rPr>
              <a:t>Jika</a:t>
            </a:r>
            <a:r>
              <a:rPr lang="en-US" dirty="0">
                <a:latin typeface="Comic Sans MS" pitchFamily="66" charset="0"/>
              </a:rPr>
              <a:t> tree </a:t>
            </a:r>
            <a:r>
              <a:rPr lang="en-US" dirty="0" err="1">
                <a:latin typeface="Comic Sans MS" pitchFamily="66" charset="0"/>
              </a:rPr>
              <a:t>tersebut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Comic Sans MS" pitchFamily="66" charset="0"/>
              </a:rPr>
              <a:t>binary, complete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seluruh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nodenya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rgbClr val="FF00FF"/>
                </a:solidFill>
                <a:latin typeface="Comic Sans MS" pitchFamily="66" charset="0"/>
              </a:rPr>
              <a:t>heapordered</a:t>
            </a:r>
            <a:r>
              <a:rPr lang="en-US" b="1" dirty="0">
                <a:solidFill>
                  <a:srgbClr val="FF00FF"/>
                </a:solidFill>
                <a:latin typeface="Comic Sans MS" pitchFamily="66" charset="0"/>
              </a:rPr>
              <a:t>.</a:t>
            </a:r>
            <a:r>
              <a:rPr lang="en-US" dirty="0">
                <a:latin typeface="Comic Sans MS" pitchFamily="66" charset="0"/>
              </a:rPr>
              <a:t> </a:t>
            </a:r>
          </a:p>
          <a:p>
            <a:pPr eaLnBrk="0" hangingPunct="0"/>
            <a:endParaRPr lang="en-US" b="1" dirty="0">
              <a:latin typeface="Comic Sans MS" pitchFamily="66" charset="0"/>
            </a:endParaRPr>
          </a:p>
          <a:p>
            <a:pPr eaLnBrk="0" hangingPunct="0"/>
            <a:r>
              <a:rPr lang="en-US" b="1" dirty="0">
                <a:solidFill>
                  <a:schemeClr val="hlink"/>
                </a:solidFill>
                <a:latin typeface="Comic Sans MS" pitchFamily="66" charset="0"/>
              </a:rPr>
              <a:t>Binary</a:t>
            </a:r>
            <a:r>
              <a:rPr lang="en-US" dirty="0">
                <a:latin typeface="Comic Sans MS" pitchFamily="66" charset="0"/>
              </a:rPr>
              <a:t>: </a:t>
            </a:r>
            <a:r>
              <a:rPr lang="en-US" dirty="0" err="1">
                <a:latin typeface="Comic Sans MS" pitchFamily="66" charset="0"/>
              </a:rPr>
              <a:t>Setiap</a:t>
            </a:r>
            <a:r>
              <a:rPr lang="en-US" dirty="0">
                <a:latin typeface="Comic Sans MS" pitchFamily="66" charset="0"/>
              </a:rPr>
              <a:t> node paling </a:t>
            </a:r>
            <a:r>
              <a:rPr lang="en-US" dirty="0" err="1">
                <a:latin typeface="Comic Sans MS" pitchFamily="66" charset="0"/>
              </a:rPr>
              <a:t>banyak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memiliki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dua</a:t>
            </a:r>
            <a:r>
              <a:rPr lang="en-US" dirty="0">
                <a:latin typeface="Comic Sans MS" pitchFamily="66" charset="0"/>
              </a:rPr>
              <a:t> child. </a:t>
            </a:r>
          </a:p>
          <a:p>
            <a:pPr eaLnBrk="0" hangingPunct="0"/>
            <a:endParaRPr lang="en-US" b="1" dirty="0">
              <a:latin typeface="Comic Sans MS" pitchFamily="66" charset="0"/>
            </a:endParaRPr>
          </a:p>
          <a:p>
            <a:pPr eaLnBrk="0" hangingPunct="0"/>
            <a:r>
              <a:rPr lang="en-US" b="1" dirty="0">
                <a:solidFill>
                  <a:schemeClr val="hlink"/>
                </a:solidFill>
                <a:latin typeface="Comic Sans MS" pitchFamily="66" charset="0"/>
              </a:rPr>
              <a:t>Complete:</a:t>
            </a:r>
            <a:r>
              <a:rPr lang="en-US" dirty="0">
                <a:latin typeface="Comic Sans MS" pitchFamily="66" charset="0"/>
              </a:rPr>
              <a:t>  </a:t>
            </a:r>
            <a:r>
              <a:rPr lang="en-US" dirty="0" err="1">
                <a:latin typeface="Comic Sans MS" pitchFamily="66" charset="0"/>
              </a:rPr>
              <a:t>Setiap</a:t>
            </a:r>
            <a:r>
              <a:rPr lang="en-US" dirty="0">
                <a:latin typeface="Comic Sans MS" pitchFamily="66" charset="0"/>
              </a:rPr>
              <a:t> leaf </a:t>
            </a:r>
            <a:r>
              <a:rPr lang="en-US" dirty="0" err="1">
                <a:latin typeface="Comic Sans MS" pitchFamily="66" charset="0"/>
              </a:rPr>
              <a:t>memiliki</a:t>
            </a:r>
            <a:r>
              <a:rPr lang="en-US" dirty="0">
                <a:latin typeface="Comic Sans MS" pitchFamily="66" charset="0"/>
              </a:rPr>
              <a:t> depth n or n-1, </a:t>
            </a:r>
            <a:r>
              <a:rPr lang="en-US" dirty="0" err="1">
                <a:latin typeface="Comic Sans MS" pitchFamily="66" charset="0"/>
              </a:rPr>
              <a:t>dan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setiap</a:t>
            </a:r>
            <a:r>
              <a:rPr lang="en-US" dirty="0">
                <a:latin typeface="Comic Sans MS" pitchFamily="66" charset="0"/>
              </a:rPr>
              <a:t> leaf </a:t>
            </a:r>
            <a:r>
              <a:rPr lang="en-US" dirty="0" err="1">
                <a:latin typeface="Comic Sans MS" pitchFamily="66" charset="0"/>
              </a:rPr>
              <a:t>pada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depth </a:t>
            </a:r>
            <a:r>
              <a:rPr lang="en-US" dirty="0">
                <a:latin typeface="Comic Sans MS" pitchFamily="66" charset="0"/>
              </a:rPr>
              <a:t>n / </a:t>
            </a:r>
            <a:r>
              <a:rPr lang="en-US" dirty="0" err="1">
                <a:latin typeface="Comic Sans MS" pitchFamily="66" charset="0"/>
              </a:rPr>
              <a:t>pada</a:t>
            </a:r>
            <a:r>
              <a:rPr lang="en-US" dirty="0">
                <a:latin typeface="Comic Sans MS" pitchFamily="66" charset="0"/>
              </a:rPr>
              <a:t> level </a:t>
            </a:r>
            <a:r>
              <a:rPr lang="en-US" dirty="0" err="1">
                <a:latin typeface="Comic Sans MS" pitchFamily="66" charset="0"/>
              </a:rPr>
              <a:t>terendah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merapat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ke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kiri</a:t>
            </a:r>
            <a:r>
              <a:rPr lang="en-US" dirty="0">
                <a:latin typeface="Comic Sans MS" pitchFamily="66" charset="0"/>
              </a:rPr>
              <a:t>. </a:t>
            </a:r>
            <a:r>
              <a:rPr lang="en-US" dirty="0" err="1">
                <a:latin typeface="Comic Sans MS" pitchFamily="66" charset="0"/>
              </a:rPr>
              <a:t>Tidak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ada</a:t>
            </a:r>
            <a:r>
              <a:rPr lang="en-US" dirty="0">
                <a:latin typeface="Comic Sans MS" pitchFamily="66" charset="0"/>
              </a:rPr>
              <a:t> 	</a:t>
            </a:r>
            <a:r>
              <a:rPr lang="en-US" dirty="0" err="1" smtClean="0">
                <a:latin typeface="Comic Sans MS" pitchFamily="66" charset="0"/>
              </a:rPr>
              <a:t>penomoran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yang </a:t>
            </a:r>
            <a:r>
              <a:rPr lang="en-US" dirty="0" err="1">
                <a:latin typeface="Comic Sans MS" pitchFamily="66" charset="0"/>
              </a:rPr>
              <a:t>melompat</a:t>
            </a:r>
            <a:r>
              <a:rPr lang="en-US" dirty="0">
                <a:latin typeface="Comic Sans MS" pitchFamily="66" charset="0"/>
              </a:rPr>
              <a:t>.</a:t>
            </a:r>
          </a:p>
          <a:p>
            <a:pPr eaLnBrk="0" hangingPunct="0"/>
            <a:endParaRPr lang="en-US" b="1" dirty="0">
              <a:latin typeface="Comic Sans MS" pitchFamily="66" charset="0"/>
            </a:endParaRPr>
          </a:p>
          <a:p>
            <a:pPr eaLnBrk="0" hangingPunct="0"/>
            <a:r>
              <a:rPr lang="en-US" b="1" dirty="0" err="1">
                <a:solidFill>
                  <a:schemeClr val="hlink"/>
                </a:solidFill>
                <a:latin typeface="Comic Sans MS" pitchFamily="66" charset="0"/>
              </a:rPr>
              <a:t>Heapordered</a:t>
            </a:r>
            <a:r>
              <a:rPr lang="en-US" b="1" dirty="0">
                <a:latin typeface="Comic Sans MS" pitchFamily="66" charset="0"/>
              </a:rPr>
              <a:t>: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Setiap</a:t>
            </a:r>
            <a:r>
              <a:rPr lang="en-US" dirty="0">
                <a:latin typeface="Comic Sans MS" pitchFamily="66" charset="0"/>
              </a:rPr>
              <a:t> node </a:t>
            </a:r>
            <a:r>
              <a:rPr lang="en-US" dirty="0" err="1">
                <a:latin typeface="Comic Sans MS" pitchFamily="66" charset="0"/>
              </a:rPr>
              <a:t>terorganisasi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berdasarkan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suatu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ketentuan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prioritas</a:t>
            </a:r>
            <a:endParaRPr lang="en-US" dirty="0">
              <a:latin typeface="Comic Sans MS" pitchFamily="66" charset="0"/>
            </a:endParaRPr>
          </a:p>
          <a:p>
            <a:pPr eaLnBrk="0" hangingPunct="0">
              <a:spcBef>
                <a:spcPct val="50000"/>
              </a:spcBef>
            </a:pP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75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3810000" y="1143001"/>
            <a:ext cx="4191000" cy="2092325"/>
            <a:chOff x="816" y="720"/>
            <a:chExt cx="3264" cy="1747"/>
          </a:xfrm>
        </p:grpSpPr>
        <p:sp>
          <p:nvSpPr>
            <p:cNvPr id="39939" name="Oval 3"/>
            <p:cNvSpPr>
              <a:spLocks noChangeArrowheads="1"/>
            </p:cNvSpPr>
            <p:nvPr/>
          </p:nvSpPr>
          <p:spPr bwMode="auto">
            <a:xfrm>
              <a:off x="2707" y="720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9940" name="Oval 4"/>
            <p:cNvSpPr>
              <a:spLocks noChangeArrowheads="1"/>
            </p:cNvSpPr>
            <p:nvPr/>
          </p:nvSpPr>
          <p:spPr bwMode="auto">
            <a:xfrm>
              <a:off x="1966" y="1187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9</a:t>
              </a:r>
            </a:p>
          </p:txBody>
        </p:sp>
        <p:sp>
          <p:nvSpPr>
            <p:cNvPr id="39941" name="Oval 5"/>
            <p:cNvSpPr>
              <a:spLocks noChangeArrowheads="1"/>
            </p:cNvSpPr>
            <p:nvPr/>
          </p:nvSpPr>
          <p:spPr bwMode="auto">
            <a:xfrm>
              <a:off x="3349" y="1299"/>
              <a:ext cx="251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8</a:t>
              </a:r>
            </a:p>
          </p:txBody>
        </p:sp>
        <p:sp>
          <p:nvSpPr>
            <p:cNvPr id="39942" name="Oval 6"/>
            <p:cNvSpPr>
              <a:spLocks noChangeArrowheads="1"/>
            </p:cNvSpPr>
            <p:nvPr/>
          </p:nvSpPr>
          <p:spPr bwMode="auto">
            <a:xfrm>
              <a:off x="3099" y="1680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9943" name="Oval 7"/>
            <p:cNvSpPr>
              <a:spLocks noChangeArrowheads="1"/>
            </p:cNvSpPr>
            <p:nvPr/>
          </p:nvSpPr>
          <p:spPr bwMode="auto">
            <a:xfrm>
              <a:off x="3600" y="1680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 flipH="1">
              <a:off x="1536" y="1453"/>
              <a:ext cx="50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5" name="Line 9"/>
            <p:cNvSpPr>
              <a:spLocks noChangeShapeType="1"/>
            </p:cNvSpPr>
            <p:nvPr/>
          </p:nvSpPr>
          <p:spPr bwMode="auto">
            <a:xfrm>
              <a:off x="2073" y="1453"/>
              <a:ext cx="37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Line 10"/>
            <p:cNvSpPr>
              <a:spLocks noChangeShapeType="1"/>
            </p:cNvSpPr>
            <p:nvPr/>
          </p:nvSpPr>
          <p:spPr bwMode="auto">
            <a:xfrm flipH="1">
              <a:off x="3242" y="1565"/>
              <a:ext cx="215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Line 11"/>
            <p:cNvSpPr>
              <a:spLocks noChangeShapeType="1"/>
            </p:cNvSpPr>
            <p:nvPr/>
          </p:nvSpPr>
          <p:spPr bwMode="auto">
            <a:xfrm>
              <a:off x="3492" y="1565"/>
              <a:ext cx="215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Oval 12"/>
            <p:cNvSpPr>
              <a:spLocks noChangeArrowheads="1"/>
            </p:cNvSpPr>
            <p:nvPr/>
          </p:nvSpPr>
          <p:spPr bwMode="auto">
            <a:xfrm>
              <a:off x="1390" y="1693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7</a:t>
              </a:r>
            </a:p>
          </p:txBody>
        </p:sp>
        <p:sp>
          <p:nvSpPr>
            <p:cNvPr id="39949" name="Oval 13"/>
            <p:cNvSpPr>
              <a:spLocks noChangeArrowheads="1"/>
            </p:cNvSpPr>
            <p:nvPr/>
          </p:nvSpPr>
          <p:spPr bwMode="auto">
            <a:xfrm>
              <a:off x="1104" y="2112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39950" name="Oval 14"/>
            <p:cNvSpPr>
              <a:spLocks noChangeArrowheads="1"/>
            </p:cNvSpPr>
            <p:nvPr/>
          </p:nvSpPr>
          <p:spPr bwMode="auto">
            <a:xfrm>
              <a:off x="1605" y="2112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951" name="Line 15"/>
            <p:cNvSpPr>
              <a:spLocks noChangeShapeType="1"/>
            </p:cNvSpPr>
            <p:nvPr/>
          </p:nvSpPr>
          <p:spPr bwMode="auto">
            <a:xfrm flipH="1">
              <a:off x="1247" y="1959"/>
              <a:ext cx="21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2" name="Line 16"/>
            <p:cNvSpPr>
              <a:spLocks noChangeShapeType="1"/>
            </p:cNvSpPr>
            <p:nvPr/>
          </p:nvSpPr>
          <p:spPr bwMode="auto">
            <a:xfrm>
              <a:off x="1497" y="1959"/>
              <a:ext cx="21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Oval 17"/>
            <p:cNvSpPr>
              <a:spLocks noChangeArrowheads="1"/>
            </p:cNvSpPr>
            <p:nvPr/>
          </p:nvSpPr>
          <p:spPr bwMode="auto">
            <a:xfrm>
              <a:off x="2425" y="1645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9954" name="Oval 18"/>
            <p:cNvSpPr>
              <a:spLocks noChangeArrowheads="1"/>
            </p:cNvSpPr>
            <p:nvPr/>
          </p:nvSpPr>
          <p:spPr bwMode="auto">
            <a:xfrm>
              <a:off x="2139" y="2064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9955" name="Line 19"/>
            <p:cNvSpPr>
              <a:spLocks noChangeShapeType="1"/>
            </p:cNvSpPr>
            <p:nvPr/>
          </p:nvSpPr>
          <p:spPr bwMode="auto">
            <a:xfrm flipH="1">
              <a:off x="2282" y="1911"/>
              <a:ext cx="21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20"/>
            <p:cNvSpPr>
              <a:spLocks noChangeShapeType="1"/>
            </p:cNvSpPr>
            <p:nvPr/>
          </p:nvSpPr>
          <p:spPr bwMode="auto">
            <a:xfrm flipH="1">
              <a:off x="2160" y="1008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Line 21"/>
            <p:cNvSpPr>
              <a:spLocks noChangeShapeType="1"/>
            </p:cNvSpPr>
            <p:nvPr/>
          </p:nvSpPr>
          <p:spPr bwMode="auto">
            <a:xfrm>
              <a:off x="2832" y="1008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Text Box 22"/>
            <p:cNvSpPr txBox="1">
              <a:spLocks noChangeArrowheads="1"/>
            </p:cNvSpPr>
            <p:nvPr/>
          </p:nvSpPr>
          <p:spPr bwMode="auto">
            <a:xfrm>
              <a:off x="3024" y="720"/>
              <a:ext cx="191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0</a:t>
              </a:r>
            </a:p>
          </p:txBody>
        </p:sp>
        <p:sp>
          <p:nvSpPr>
            <p:cNvPr id="39959" name="Text Box 23"/>
            <p:cNvSpPr txBox="1">
              <a:spLocks noChangeArrowheads="1"/>
            </p:cNvSpPr>
            <p:nvPr/>
          </p:nvSpPr>
          <p:spPr bwMode="auto">
            <a:xfrm>
              <a:off x="2833" y="1680"/>
              <a:ext cx="191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5</a:t>
              </a:r>
            </a:p>
          </p:txBody>
        </p:sp>
        <p:sp>
          <p:nvSpPr>
            <p:cNvPr id="39960" name="Text Box 24"/>
            <p:cNvSpPr txBox="1">
              <a:spLocks noChangeArrowheads="1"/>
            </p:cNvSpPr>
            <p:nvPr/>
          </p:nvSpPr>
          <p:spPr bwMode="auto">
            <a:xfrm>
              <a:off x="2160" y="1680"/>
              <a:ext cx="192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961" name="Text Box 25"/>
            <p:cNvSpPr txBox="1">
              <a:spLocks noChangeArrowheads="1"/>
            </p:cNvSpPr>
            <p:nvPr/>
          </p:nvSpPr>
          <p:spPr bwMode="auto">
            <a:xfrm>
              <a:off x="1154" y="1680"/>
              <a:ext cx="190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3</a:t>
              </a:r>
            </a:p>
          </p:txBody>
        </p:sp>
        <p:sp>
          <p:nvSpPr>
            <p:cNvPr id="39962" name="Text Box 26"/>
            <p:cNvSpPr txBox="1">
              <a:spLocks noChangeArrowheads="1"/>
            </p:cNvSpPr>
            <p:nvPr/>
          </p:nvSpPr>
          <p:spPr bwMode="auto">
            <a:xfrm>
              <a:off x="3649" y="1248"/>
              <a:ext cx="191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2</a:t>
              </a:r>
            </a:p>
          </p:txBody>
        </p:sp>
        <p:sp>
          <p:nvSpPr>
            <p:cNvPr id="39963" name="Text Box 27"/>
            <p:cNvSpPr txBox="1">
              <a:spLocks noChangeArrowheads="1"/>
            </p:cNvSpPr>
            <p:nvPr/>
          </p:nvSpPr>
          <p:spPr bwMode="auto">
            <a:xfrm>
              <a:off x="1728" y="1152"/>
              <a:ext cx="192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39964" name="Text Box 28"/>
            <p:cNvSpPr txBox="1">
              <a:spLocks noChangeArrowheads="1"/>
            </p:cNvSpPr>
            <p:nvPr/>
          </p:nvSpPr>
          <p:spPr bwMode="auto">
            <a:xfrm>
              <a:off x="3887" y="1727"/>
              <a:ext cx="193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6</a:t>
              </a:r>
            </a:p>
          </p:txBody>
        </p:sp>
        <p:sp>
          <p:nvSpPr>
            <p:cNvPr id="39965" name="Text Box 29"/>
            <p:cNvSpPr txBox="1">
              <a:spLocks noChangeArrowheads="1"/>
            </p:cNvSpPr>
            <p:nvPr/>
          </p:nvSpPr>
          <p:spPr bwMode="auto">
            <a:xfrm>
              <a:off x="816" y="2161"/>
              <a:ext cx="193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7</a:t>
              </a:r>
            </a:p>
          </p:txBody>
        </p:sp>
        <p:sp>
          <p:nvSpPr>
            <p:cNvPr id="39966" name="Text Box 30"/>
            <p:cNvSpPr txBox="1">
              <a:spLocks noChangeArrowheads="1"/>
            </p:cNvSpPr>
            <p:nvPr/>
          </p:nvSpPr>
          <p:spPr bwMode="auto">
            <a:xfrm>
              <a:off x="1872" y="2113"/>
              <a:ext cx="191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8</a:t>
              </a:r>
            </a:p>
          </p:txBody>
        </p:sp>
        <p:sp>
          <p:nvSpPr>
            <p:cNvPr id="39967" name="Text Box 31"/>
            <p:cNvSpPr txBox="1">
              <a:spLocks noChangeArrowheads="1"/>
            </p:cNvSpPr>
            <p:nvPr/>
          </p:nvSpPr>
          <p:spPr bwMode="auto">
            <a:xfrm>
              <a:off x="2497" y="2113"/>
              <a:ext cx="191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9</a:t>
              </a:r>
            </a:p>
          </p:txBody>
        </p:sp>
      </p:grpSp>
      <p:sp>
        <p:nvSpPr>
          <p:cNvPr id="39968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184140" y="727859"/>
            <a:ext cx="6653213" cy="544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OPERASI HEAPTREE</a:t>
            </a:r>
          </a:p>
        </p:txBody>
      </p:sp>
      <p:sp>
        <p:nvSpPr>
          <p:cNvPr id="39969" name="Text Box 33"/>
          <p:cNvSpPr txBox="1">
            <a:spLocks noChangeArrowheads="1"/>
          </p:cNvSpPr>
          <p:nvPr/>
        </p:nvSpPr>
        <p:spPr bwMode="auto">
          <a:xfrm>
            <a:off x="1513915" y="3507666"/>
            <a:ext cx="8673274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AutoNum type="alphaLcPeriod"/>
            </a:pPr>
            <a:r>
              <a:rPr lang="en-US" sz="2000" b="1" dirty="0" err="1">
                <a:solidFill>
                  <a:srgbClr val="D60093"/>
                </a:solidFill>
                <a:latin typeface="+mj-lt"/>
              </a:rPr>
              <a:t>Operasi</a:t>
            </a:r>
            <a:r>
              <a:rPr lang="en-US" sz="2000" b="1" dirty="0">
                <a:solidFill>
                  <a:srgbClr val="D60093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rgbClr val="D60093"/>
                </a:solidFill>
                <a:latin typeface="+mj-lt"/>
              </a:rPr>
              <a:t>Penghapusan</a:t>
            </a:r>
            <a:endParaRPr lang="en-US" sz="2000" b="1" dirty="0">
              <a:solidFill>
                <a:srgbClr val="D60093"/>
              </a:solidFill>
              <a:latin typeface="+mj-lt"/>
            </a:endParaRPr>
          </a:p>
          <a:p>
            <a:pPr lvl="2" eaLnBrk="0" hangingPunct="0">
              <a:spcBef>
                <a:spcPct val="50000"/>
              </a:spcBef>
              <a:buFontTx/>
              <a:buAutoNum type="arabicPeriod"/>
            </a:pPr>
            <a:r>
              <a:rPr lang="en-US" sz="2000" dirty="0" err="1">
                <a:latin typeface="+mj-lt"/>
              </a:rPr>
              <a:t>Penghapusan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dilakukan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pada</a:t>
            </a:r>
            <a:r>
              <a:rPr lang="en-US" sz="2000" dirty="0">
                <a:latin typeface="+mj-lt"/>
              </a:rPr>
              <a:t> root.</a:t>
            </a:r>
          </a:p>
          <a:p>
            <a:pPr lvl="2" eaLnBrk="0" hangingPunct="0">
              <a:spcBef>
                <a:spcPct val="50000"/>
              </a:spcBef>
              <a:buFontTx/>
              <a:buAutoNum type="arabicPeriod"/>
            </a:pPr>
            <a:r>
              <a:rPr lang="en-US" sz="2000" dirty="0">
                <a:latin typeface="+mj-lt"/>
              </a:rPr>
              <a:t>Move node </a:t>
            </a:r>
            <a:r>
              <a:rPr lang="en-US" sz="2000" dirty="0" err="1">
                <a:latin typeface="+mj-lt"/>
              </a:rPr>
              <a:t>dengan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indeks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terbesar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ke</a:t>
            </a:r>
            <a:r>
              <a:rPr lang="en-US" sz="2000" dirty="0">
                <a:latin typeface="+mj-lt"/>
              </a:rPr>
              <a:t> root.</a:t>
            </a:r>
          </a:p>
          <a:p>
            <a:pPr lvl="2" eaLnBrk="0" hangingPunct="0">
              <a:spcBef>
                <a:spcPct val="50000"/>
              </a:spcBef>
              <a:buFontTx/>
              <a:buAutoNum type="arabicPeriod"/>
            </a:pPr>
            <a:r>
              <a:rPr lang="en-US" sz="2000" dirty="0" err="1">
                <a:latin typeface="+mj-lt"/>
              </a:rPr>
              <a:t>Reheapify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dari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atas</a:t>
            </a:r>
            <a:r>
              <a:rPr lang="en-US" sz="2000" dirty="0">
                <a:latin typeface="+mj-lt"/>
              </a:rPr>
              <a:t>.</a:t>
            </a:r>
          </a:p>
        </p:txBody>
      </p:sp>
      <p:sp>
        <p:nvSpPr>
          <p:cNvPr id="39970" name="Text Box 34"/>
          <p:cNvSpPr txBox="1">
            <a:spLocks noChangeArrowheads="1"/>
          </p:cNvSpPr>
          <p:nvPr/>
        </p:nvSpPr>
        <p:spPr bwMode="auto">
          <a:xfrm>
            <a:off x="1521854" y="5294361"/>
            <a:ext cx="867327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AutoNum type="alphaLcPeriod" startAt="2"/>
            </a:pPr>
            <a:r>
              <a:rPr lang="en-US" sz="2000" b="1" dirty="0" err="1">
                <a:solidFill>
                  <a:srgbClr val="D60093"/>
                </a:solidFill>
                <a:latin typeface="+mj-lt"/>
              </a:rPr>
              <a:t>Operasi</a:t>
            </a:r>
            <a:r>
              <a:rPr lang="en-US" sz="2000" b="1" dirty="0">
                <a:solidFill>
                  <a:srgbClr val="D60093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rgbClr val="D60093"/>
                </a:solidFill>
                <a:latin typeface="+mj-lt"/>
              </a:rPr>
              <a:t>Penyisipan</a:t>
            </a:r>
            <a:endParaRPr lang="en-US" sz="2000" b="1" dirty="0">
              <a:solidFill>
                <a:srgbClr val="D60093"/>
              </a:solidFill>
              <a:latin typeface="+mj-lt"/>
            </a:endParaRPr>
          </a:p>
          <a:p>
            <a:pPr lvl="2" eaLnBrk="0" hangingPunct="0">
              <a:spcBef>
                <a:spcPct val="50000"/>
              </a:spcBef>
              <a:buFontTx/>
              <a:buAutoNum type="arabicPeriod"/>
            </a:pPr>
            <a:r>
              <a:rPr lang="en-US" sz="2000" dirty="0" err="1">
                <a:latin typeface="+mj-lt"/>
              </a:rPr>
              <a:t>Penyisipan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dilakukan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pada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indeks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terbesar</a:t>
            </a:r>
            <a:r>
              <a:rPr lang="en-US" sz="2000" dirty="0">
                <a:latin typeface="+mj-lt"/>
              </a:rPr>
              <a:t>.</a:t>
            </a:r>
          </a:p>
          <a:p>
            <a:pPr lvl="2" eaLnBrk="0" hangingPunct="0">
              <a:spcBef>
                <a:spcPct val="50000"/>
              </a:spcBef>
              <a:buFontTx/>
              <a:buAutoNum type="arabicPeriod"/>
            </a:pPr>
            <a:r>
              <a:rPr lang="en-US" sz="2000" dirty="0" err="1">
                <a:latin typeface="+mj-lt"/>
              </a:rPr>
              <a:t>Reheapify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dari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bawah</a:t>
            </a:r>
            <a:r>
              <a:rPr lang="en-US" sz="20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67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9" grpId="0"/>
      <p:bldP spid="399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8E05-42D2-429F-9D77-B94F395AC219}" type="slidenum">
              <a:rPr lang="en-US"/>
              <a:pPr/>
              <a:t>3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hubungan hierarkhi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Organisasi sistem file pada sistem operasi. Berikut ini contoh tree pada sistem file UNIX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41664"/>
            <a:ext cx="6553200" cy="303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89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850004"/>
            <a:ext cx="9720262" cy="1118473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accent2">
                    <a:lumMod val="75000"/>
                  </a:schemeClr>
                </a:solidFill>
              </a:rPr>
              <a:t>Algoritma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2">
                    <a:lumMod val="75000"/>
                  </a:schemeClr>
                </a:solidFill>
              </a:rPr>
              <a:t>Heapify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MAX-HEAPIFY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(A, i )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← LEFT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(i )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← RIGHT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(i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≤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and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largest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109728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largest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≤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and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 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largest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largest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exchange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↔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MAX-HEAPIFY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, largest)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EBF3-36F5-4AA6-847F-E085FB2D120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8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accent2">
                    <a:lumMod val="75000"/>
                  </a:schemeClr>
                </a:solidFill>
              </a:rPr>
              <a:t>Algoritma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2">
                    <a:lumMod val="75000"/>
                  </a:schemeClr>
                </a:solidFill>
              </a:rPr>
              <a:t>Heapify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5E0-3760-4B18-AA58-CDCEBDCEC44C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6"/>
          <a:stretch/>
        </p:blipFill>
        <p:spPr bwMode="auto">
          <a:xfrm>
            <a:off x="1152805" y="2057400"/>
            <a:ext cx="4138922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21251" y="1803042"/>
            <a:ext cx="5267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Pada</a:t>
            </a:r>
            <a:r>
              <a:rPr lang="en-GB" dirty="0" smtClean="0"/>
              <a:t> heap tree </a:t>
            </a:r>
            <a:r>
              <a:rPr lang="en-GB" dirty="0" err="1" smtClean="0"/>
              <a:t>disamping</a:t>
            </a:r>
            <a:r>
              <a:rPr lang="en-GB" dirty="0" smtClean="0"/>
              <a:t>, </a:t>
            </a:r>
            <a:r>
              <a:rPr lang="en-GB" dirty="0" err="1" smtClean="0"/>
              <a:t>dilakukan</a:t>
            </a:r>
            <a:r>
              <a:rPr lang="en-GB" dirty="0" smtClean="0"/>
              <a:t> </a:t>
            </a:r>
            <a:r>
              <a:rPr lang="en-GB" dirty="0" err="1" smtClean="0"/>
              <a:t>algoritma</a:t>
            </a:r>
            <a:r>
              <a:rPr lang="en-GB" dirty="0" smtClean="0"/>
              <a:t> MAX-HEAPIFY(A,2), </a:t>
            </a:r>
            <a:r>
              <a:rPr lang="en-GB" dirty="0" err="1" smtClean="0"/>
              <a:t>jadi</a:t>
            </a:r>
            <a:r>
              <a:rPr lang="en-GB" dirty="0" smtClean="0"/>
              <a:t>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dilakukan</a:t>
            </a:r>
            <a:r>
              <a:rPr lang="en-GB" dirty="0" smtClean="0"/>
              <a:t> </a:t>
            </a:r>
            <a:r>
              <a:rPr lang="en-GB" dirty="0" err="1" smtClean="0"/>
              <a:t>heapify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posisi</a:t>
            </a:r>
            <a:r>
              <a:rPr lang="en-GB" dirty="0" smtClean="0"/>
              <a:t> </a:t>
            </a:r>
            <a:r>
              <a:rPr lang="en-GB" dirty="0" err="1" smtClean="0"/>
              <a:t>indeks</a:t>
            </a:r>
            <a:r>
              <a:rPr lang="en-GB" dirty="0" smtClean="0"/>
              <a:t> ke-2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pohon</a:t>
            </a:r>
            <a:r>
              <a:rPr lang="en-GB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1251" y="2844185"/>
            <a:ext cx="5138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algoritma</a:t>
            </a:r>
            <a:r>
              <a:rPr lang="en-GB" dirty="0" smtClean="0"/>
              <a:t> Max-</a:t>
            </a:r>
            <a:r>
              <a:rPr lang="en-GB" dirty="0" err="1" smtClean="0"/>
              <a:t>Heapify</a:t>
            </a:r>
            <a:r>
              <a:rPr lang="en-GB" dirty="0" smtClean="0"/>
              <a:t>, </a:t>
            </a:r>
            <a:r>
              <a:rPr lang="en-GB" dirty="0" err="1" smtClean="0"/>
              <a:t>isi</a:t>
            </a:r>
            <a:r>
              <a:rPr lang="en-GB" dirty="0" smtClean="0"/>
              <a:t> node parent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dibandingkan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anak</a:t>
            </a:r>
            <a:r>
              <a:rPr lang="en-GB" dirty="0" smtClean="0"/>
              <a:t> </a:t>
            </a:r>
            <a:r>
              <a:rPr lang="en-GB" dirty="0" err="1" smtClean="0"/>
              <a:t>kiri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anak</a:t>
            </a:r>
            <a:r>
              <a:rPr lang="en-GB" dirty="0" smtClean="0"/>
              <a:t> </a:t>
            </a:r>
            <a:r>
              <a:rPr lang="en-GB" dirty="0" err="1" smtClean="0"/>
              <a:t>kanannya</a:t>
            </a:r>
            <a:r>
              <a:rPr lang="en-GB" dirty="0" smtClean="0"/>
              <a:t>. Isi node yang </a:t>
            </a:r>
            <a:r>
              <a:rPr lang="en-GB" dirty="0" err="1" smtClean="0"/>
              <a:t>bernilai</a:t>
            </a:r>
            <a:r>
              <a:rPr lang="en-GB" dirty="0" smtClean="0"/>
              <a:t> </a:t>
            </a:r>
            <a:r>
              <a:rPr lang="en-GB" dirty="0" err="1" smtClean="0"/>
              <a:t>lebih</a:t>
            </a:r>
            <a:r>
              <a:rPr lang="en-GB" dirty="0" smtClean="0"/>
              <a:t> </a:t>
            </a:r>
            <a:r>
              <a:rPr lang="en-GB" dirty="0" err="1" smtClean="0"/>
              <a:t>besar</a:t>
            </a:r>
            <a:r>
              <a:rPr lang="en-GB" dirty="0" smtClean="0"/>
              <a:t>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ditukar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isi</a:t>
            </a:r>
            <a:r>
              <a:rPr lang="en-GB" dirty="0" smtClean="0"/>
              <a:t> node parent (</a:t>
            </a:r>
            <a:r>
              <a:rPr lang="en-GB" dirty="0" err="1" smtClean="0"/>
              <a:t>nilainya</a:t>
            </a:r>
            <a:r>
              <a:rPr lang="en-GB" dirty="0" smtClean="0"/>
              <a:t>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tetap</a:t>
            </a:r>
            <a:r>
              <a:rPr lang="en-GB" dirty="0" smtClean="0"/>
              <a:t> </a:t>
            </a:r>
            <a:r>
              <a:rPr lang="en-GB" dirty="0" err="1" smtClean="0"/>
              <a:t>jika</a:t>
            </a:r>
            <a:r>
              <a:rPr lang="en-GB" dirty="0" smtClean="0"/>
              <a:t> node parent yang </a:t>
            </a:r>
            <a:r>
              <a:rPr lang="en-GB" dirty="0" err="1" smtClean="0"/>
              <a:t>lebih</a:t>
            </a:r>
            <a:r>
              <a:rPr lang="en-GB" dirty="0" smtClean="0"/>
              <a:t> </a:t>
            </a:r>
            <a:r>
              <a:rPr lang="en-GB" dirty="0" err="1" smtClean="0"/>
              <a:t>besar</a:t>
            </a:r>
            <a:r>
              <a:rPr lang="en-GB" dirty="0" smtClean="0"/>
              <a:t>)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21251" y="4439326"/>
            <a:ext cx="5138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Karena</a:t>
            </a:r>
            <a:r>
              <a:rPr lang="en-GB" dirty="0" smtClean="0"/>
              <a:t> </a:t>
            </a:r>
            <a:r>
              <a:rPr lang="en-GB" dirty="0" err="1" smtClean="0"/>
              <a:t>anak</a:t>
            </a:r>
            <a:r>
              <a:rPr lang="en-GB" dirty="0" smtClean="0"/>
              <a:t> </a:t>
            </a:r>
            <a:r>
              <a:rPr lang="en-GB" dirty="0" err="1" smtClean="0"/>
              <a:t>kiri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node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indeks</a:t>
            </a:r>
            <a:r>
              <a:rPr lang="en-GB" dirty="0" smtClean="0"/>
              <a:t> 2 </a:t>
            </a:r>
            <a:r>
              <a:rPr lang="en-GB" dirty="0" err="1" smtClean="0"/>
              <a:t>bernilai</a:t>
            </a:r>
            <a:r>
              <a:rPr lang="en-GB" dirty="0" smtClean="0"/>
              <a:t> paling </a:t>
            </a:r>
            <a:r>
              <a:rPr lang="en-GB" dirty="0" err="1" smtClean="0"/>
              <a:t>besar</a:t>
            </a:r>
            <a:r>
              <a:rPr lang="en-GB" dirty="0" smtClean="0"/>
              <a:t> </a:t>
            </a:r>
            <a:r>
              <a:rPr lang="en-GB" dirty="0" err="1" smtClean="0"/>
              <a:t>diantara</a:t>
            </a:r>
            <a:r>
              <a:rPr lang="en-GB" dirty="0" smtClean="0"/>
              <a:t> </a:t>
            </a:r>
            <a:r>
              <a:rPr lang="en-GB" dirty="0" err="1" smtClean="0"/>
              <a:t>ketiganya</a:t>
            </a:r>
            <a:r>
              <a:rPr lang="en-GB" dirty="0" smtClean="0"/>
              <a:t> (node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indeks</a:t>
            </a:r>
            <a:r>
              <a:rPr lang="en-GB" dirty="0" smtClean="0"/>
              <a:t> ke-2, ke-4 </a:t>
            </a:r>
            <a:r>
              <a:rPr lang="en-GB" dirty="0" err="1" smtClean="0"/>
              <a:t>dan</a:t>
            </a:r>
            <a:r>
              <a:rPr lang="en-GB" dirty="0" smtClean="0"/>
              <a:t> ke-5), </a:t>
            </a:r>
            <a:r>
              <a:rPr lang="en-GB" dirty="0" err="1" smtClean="0"/>
              <a:t>maka</a:t>
            </a:r>
            <a:r>
              <a:rPr lang="en-GB" dirty="0" smtClean="0"/>
              <a:t> </a:t>
            </a:r>
            <a:r>
              <a:rPr lang="en-GB" dirty="0" err="1" smtClean="0"/>
              <a:t>nilai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anak</a:t>
            </a:r>
            <a:r>
              <a:rPr lang="en-GB" dirty="0" smtClean="0"/>
              <a:t> </a:t>
            </a:r>
            <a:r>
              <a:rPr lang="en-GB" dirty="0" err="1" smtClean="0"/>
              <a:t>kiri</a:t>
            </a:r>
            <a:r>
              <a:rPr lang="en-GB" dirty="0" smtClean="0"/>
              <a:t>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diisikan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node </a:t>
            </a:r>
            <a:r>
              <a:rPr lang="en-GB" dirty="0" err="1" smtClean="0"/>
              <a:t>parentnya</a:t>
            </a:r>
            <a:r>
              <a:rPr lang="en-GB" dirty="0" smtClean="0"/>
              <a:t>,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nilai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node parent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diisikan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anak</a:t>
            </a:r>
            <a:r>
              <a:rPr lang="en-GB" dirty="0" smtClean="0"/>
              <a:t> </a:t>
            </a:r>
            <a:r>
              <a:rPr lang="en-GB" dirty="0" err="1" smtClean="0"/>
              <a:t>kirinya</a:t>
            </a:r>
            <a:r>
              <a:rPr lang="en-GB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6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</a:rPr>
              <a:t>Algoritma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</a:rPr>
              <a:t>Heapify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5E0-3760-4B18-AA58-CDCEBDCEC44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084388"/>
            <a:ext cx="3773081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2"/>
          <a:stretch/>
        </p:blipFill>
        <p:spPr bwMode="auto">
          <a:xfrm>
            <a:off x="6590765" y="2084388"/>
            <a:ext cx="3804012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52727" y="4772660"/>
            <a:ext cx="4211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Pengecekan</a:t>
            </a:r>
            <a:r>
              <a:rPr lang="en-GB" dirty="0" smtClean="0"/>
              <a:t> </a:t>
            </a:r>
            <a:r>
              <a:rPr lang="en-GB" dirty="0" err="1" smtClean="0"/>
              <a:t>terus</a:t>
            </a:r>
            <a:r>
              <a:rPr lang="en-GB" dirty="0" smtClean="0"/>
              <a:t> </a:t>
            </a:r>
            <a:r>
              <a:rPr lang="en-GB" dirty="0" err="1" smtClean="0"/>
              <a:t>dilakukan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sub-tree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anak</a:t>
            </a:r>
            <a:r>
              <a:rPr lang="en-GB" dirty="0" smtClean="0"/>
              <a:t> </a:t>
            </a:r>
            <a:r>
              <a:rPr lang="en-GB" dirty="0" err="1" smtClean="0"/>
              <a:t>kiri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Karena</a:t>
            </a:r>
            <a:r>
              <a:rPr lang="en-GB" dirty="0" smtClean="0"/>
              <a:t> </a:t>
            </a:r>
            <a:r>
              <a:rPr lang="en-GB" dirty="0" err="1" smtClean="0"/>
              <a:t>nilai</a:t>
            </a:r>
            <a:r>
              <a:rPr lang="en-GB" dirty="0" smtClean="0"/>
              <a:t> </a:t>
            </a:r>
            <a:r>
              <a:rPr lang="en-GB" dirty="0" err="1" smtClean="0"/>
              <a:t>anak</a:t>
            </a:r>
            <a:r>
              <a:rPr lang="en-GB" dirty="0" smtClean="0"/>
              <a:t> </a:t>
            </a:r>
            <a:r>
              <a:rPr lang="en-GB" dirty="0" err="1" smtClean="0"/>
              <a:t>kanan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sub-tree </a:t>
            </a:r>
            <a:r>
              <a:rPr lang="en-GB" dirty="0" err="1" smtClean="0"/>
              <a:t>ini</a:t>
            </a:r>
            <a:r>
              <a:rPr lang="en-GB" dirty="0" smtClean="0"/>
              <a:t> paling </a:t>
            </a:r>
            <a:r>
              <a:rPr lang="en-GB" dirty="0" err="1" smtClean="0"/>
              <a:t>besar</a:t>
            </a:r>
            <a:r>
              <a:rPr lang="en-GB" dirty="0" smtClean="0"/>
              <a:t>, </a:t>
            </a:r>
            <a:r>
              <a:rPr lang="en-GB" dirty="0" err="1" smtClean="0"/>
              <a:t>maka</a:t>
            </a:r>
            <a:r>
              <a:rPr lang="en-GB" dirty="0" smtClean="0"/>
              <a:t> </a:t>
            </a:r>
            <a:r>
              <a:rPr lang="en-GB" dirty="0" err="1" smtClean="0"/>
              <a:t>nilainya</a:t>
            </a:r>
            <a:r>
              <a:rPr lang="en-GB" dirty="0" smtClean="0"/>
              <a:t> </a:t>
            </a:r>
            <a:r>
              <a:rPr lang="en-GB" dirty="0" err="1" smtClean="0"/>
              <a:t>ditukar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nilai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node parent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32809" y="4772660"/>
            <a:ext cx="4211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Pengecekan</a:t>
            </a:r>
            <a:r>
              <a:rPr lang="en-GB" dirty="0" smtClean="0"/>
              <a:t> </a:t>
            </a:r>
            <a:r>
              <a:rPr lang="en-GB" dirty="0" err="1" smtClean="0"/>
              <a:t>berakhir</a:t>
            </a:r>
            <a:r>
              <a:rPr lang="en-GB" dirty="0" smtClean="0"/>
              <a:t> </a:t>
            </a:r>
            <a:r>
              <a:rPr lang="en-GB" dirty="0" err="1" smtClean="0"/>
              <a:t>ketika</a:t>
            </a:r>
            <a:r>
              <a:rPr lang="en-GB" dirty="0" smtClean="0"/>
              <a:t> </a:t>
            </a:r>
            <a:r>
              <a:rPr lang="en-GB" dirty="0" err="1" smtClean="0"/>
              <a:t>sudah</a:t>
            </a:r>
            <a:r>
              <a:rPr lang="en-GB" dirty="0" smtClean="0"/>
              <a:t> </a:t>
            </a:r>
            <a:r>
              <a:rPr lang="en-GB" dirty="0" err="1" smtClean="0"/>
              <a:t>mencapai</a:t>
            </a:r>
            <a:r>
              <a:rPr lang="en-GB" dirty="0" smtClean="0"/>
              <a:t> leave (node </a:t>
            </a:r>
            <a:r>
              <a:rPr lang="en-GB" dirty="0" err="1" smtClean="0"/>
              <a:t>sudah</a:t>
            </a:r>
            <a:r>
              <a:rPr lang="en-GB" dirty="0" smtClean="0"/>
              <a:t>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memiliki</a:t>
            </a:r>
            <a:r>
              <a:rPr lang="en-GB" dirty="0" smtClean="0"/>
              <a:t> </a:t>
            </a:r>
            <a:r>
              <a:rPr lang="en-GB" dirty="0" err="1" smtClean="0"/>
              <a:t>anak</a:t>
            </a:r>
            <a:r>
              <a:rPr lang="en-GB" dirty="0" smtClean="0"/>
              <a:t> </a:t>
            </a:r>
            <a:r>
              <a:rPr lang="en-GB" dirty="0" err="1" smtClean="0"/>
              <a:t>lagi</a:t>
            </a:r>
            <a:r>
              <a:rPr lang="en-GB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</a:rPr>
              <a:t>Pembuatan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 Heap Tree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BUILD-MAX-HEAP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←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0972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MAX-HEAPIFY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(A, i 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EBF3-36F5-4AA6-847F-E085FB2D120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23938" y="4610637"/>
            <a:ext cx="7624293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membuat</a:t>
            </a:r>
            <a:r>
              <a:rPr lang="en-GB" sz="2400" dirty="0" smtClean="0"/>
              <a:t> heap tree </a:t>
            </a:r>
            <a:r>
              <a:rPr lang="en-GB" sz="2400" dirty="0" err="1" smtClean="0"/>
              <a:t>dari</a:t>
            </a:r>
            <a:r>
              <a:rPr lang="en-GB" sz="2400" dirty="0" smtClean="0"/>
              <a:t> </a:t>
            </a:r>
            <a:r>
              <a:rPr lang="en-GB" sz="2400" dirty="0" err="1" smtClean="0"/>
              <a:t>pohon</a:t>
            </a:r>
            <a:r>
              <a:rPr lang="en-GB" sz="2400" dirty="0" smtClean="0"/>
              <a:t> yang </a:t>
            </a:r>
            <a:r>
              <a:rPr lang="en-GB" sz="2400" dirty="0" err="1" smtClean="0"/>
              <a:t>sudah</a:t>
            </a:r>
            <a:r>
              <a:rPr lang="en-GB" sz="2400" dirty="0" smtClean="0"/>
              <a:t> </a:t>
            </a:r>
            <a:r>
              <a:rPr lang="en-GB" sz="2400" dirty="0" err="1" smtClean="0"/>
              <a:t>ada</a:t>
            </a:r>
            <a:r>
              <a:rPr lang="en-GB" sz="2400" dirty="0" smtClean="0"/>
              <a:t>. </a:t>
            </a:r>
            <a:r>
              <a:rPr lang="en-GB" sz="2400" dirty="0" err="1" smtClean="0"/>
              <a:t>Lakukan</a:t>
            </a:r>
            <a:r>
              <a:rPr lang="en-GB" sz="2400" dirty="0" smtClean="0"/>
              <a:t> </a:t>
            </a:r>
            <a:r>
              <a:rPr lang="en-GB" sz="2400" dirty="0" err="1" smtClean="0"/>
              <a:t>algoritma</a:t>
            </a:r>
            <a:r>
              <a:rPr lang="en-GB" sz="2400" dirty="0" smtClean="0"/>
              <a:t> max-</a:t>
            </a:r>
            <a:r>
              <a:rPr lang="en-GB" sz="2400" dirty="0" err="1" smtClean="0"/>
              <a:t>heapify</a:t>
            </a:r>
            <a:r>
              <a:rPr lang="en-GB" sz="2400" dirty="0" smtClean="0"/>
              <a:t> </a:t>
            </a:r>
            <a:r>
              <a:rPr lang="en-GB" sz="2400" dirty="0" err="1" smtClean="0"/>
              <a:t>pada</a:t>
            </a:r>
            <a:r>
              <a:rPr lang="en-GB" sz="2400" dirty="0" smtClean="0"/>
              <a:t> </a:t>
            </a:r>
            <a:r>
              <a:rPr lang="en-GB" sz="2400" dirty="0" err="1" smtClean="0"/>
              <a:t>pohon</a:t>
            </a:r>
            <a:r>
              <a:rPr lang="en-GB" sz="2400" dirty="0" smtClean="0"/>
              <a:t> </a:t>
            </a:r>
            <a:r>
              <a:rPr lang="en-GB" sz="2400" dirty="0" err="1" smtClean="0"/>
              <a:t>dari</a:t>
            </a:r>
            <a:r>
              <a:rPr lang="en-GB" sz="2400" dirty="0" smtClean="0"/>
              <a:t> </a:t>
            </a:r>
            <a:r>
              <a:rPr lang="en-GB" sz="2400" dirty="0" err="1" smtClean="0"/>
              <a:t>indeks</a:t>
            </a:r>
            <a:r>
              <a:rPr lang="en-GB" sz="2400" dirty="0" smtClean="0"/>
              <a:t> </a:t>
            </a:r>
            <a:r>
              <a:rPr lang="en-GB" sz="2400" dirty="0" err="1" smtClean="0"/>
              <a:t>panjang</a:t>
            </a:r>
            <a:r>
              <a:rPr lang="en-GB" sz="2400" dirty="0" smtClean="0"/>
              <a:t> array / 2 </a:t>
            </a:r>
            <a:r>
              <a:rPr lang="en-GB" sz="2400" dirty="0" err="1" smtClean="0"/>
              <a:t>sampai</a:t>
            </a:r>
            <a:r>
              <a:rPr lang="en-GB" sz="2400" dirty="0" smtClean="0"/>
              <a:t> </a:t>
            </a:r>
            <a:r>
              <a:rPr lang="en-GB" sz="2400" dirty="0" err="1" smtClean="0"/>
              <a:t>ke</a:t>
            </a:r>
            <a:r>
              <a:rPr lang="en-GB" sz="2400" dirty="0" smtClean="0"/>
              <a:t> root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879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21216"/>
            <a:ext cx="9720262" cy="1092715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accent2">
                    <a:lumMod val="75000"/>
                  </a:schemeClr>
                </a:solidFill>
              </a:rPr>
              <a:t>Pembuatan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 Heap Tree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5E0-3760-4B18-AA58-CDCEBDCEC44C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1" y="1873876"/>
            <a:ext cx="9183007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02095" y="1953600"/>
            <a:ext cx="4056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Array A </a:t>
            </a:r>
            <a:r>
              <a:rPr lang="en-GB" dirty="0" err="1" smtClean="0"/>
              <a:t>merupakan</a:t>
            </a:r>
            <a:r>
              <a:rPr lang="en-GB" dirty="0" smtClean="0"/>
              <a:t> </a:t>
            </a:r>
            <a:r>
              <a:rPr lang="en-GB" dirty="0" err="1" smtClean="0"/>
              <a:t>representasi</a:t>
            </a:r>
            <a:r>
              <a:rPr lang="en-GB" dirty="0" smtClean="0"/>
              <a:t> </a:t>
            </a:r>
            <a:r>
              <a:rPr lang="en-GB" dirty="0" err="1" smtClean="0"/>
              <a:t>pohon</a:t>
            </a:r>
            <a:r>
              <a:rPr lang="en-GB" dirty="0" smtClean="0"/>
              <a:t> yang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dibuat</a:t>
            </a:r>
            <a:r>
              <a:rPr lang="en-GB" dirty="0" smtClean="0"/>
              <a:t> </a:t>
            </a:r>
            <a:r>
              <a:rPr lang="en-GB" dirty="0" err="1" smtClean="0"/>
              <a:t>menjadi</a:t>
            </a:r>
            <a:r>
              <a:rPr lang="en-GB" dirty="0" smtClean="0"/>
              <a:t> heap-tree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1526" y="5298273"/>
            <a:ext cx="4636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Karena</a:t>
            </a:r>
            <a:r>
              <a:rPr lang="en-GB" dirty="0" smtClean="0"/>
              <a:t> </a:t>
            </a:r>
            <a:r>
              <a:rPr lang="en-GB" dirty="0" err="1" smtClean="0"/>
              <a:t>panjang</a:t>
            </a:r>
            <a:r>
              <a:rPr lang="en-GB" dirty="0" smtClean="0"/>
              <a:t> array 10 (</a:t>
            </a:r>
            <a:r>
              <a:rPr lang="en-GB" dirty="0" err="1" smtClean="0"/>
              <a:t>disini</a:t>
            </a:r>
            <a:r>
              <a:rPr lang="en-GB" dirty="0" smtClean="0"/>
              <a:t> </a:t>
            </a:r>
            <a:r>
              <a:rPr lang="en-GB" dirty="0" err="1" smtClean="0"/>
              <a:t>indeks</a:t>
            </a:r>
            <a:r>
              <a:rPr lang="en-GB" dirty="0" smtClean="0"/>
              <a:t> </a:t>
            </a:r>
            <a:r>
              <a:rPr lang="en-GB" dirty="0" err="1" smtClean="0"/>
              <a:t>pohon</a:t>
            </a:r>
            <a:r>
              <a:rPr lang="en-GB" dirty="0" smtClean="0"/>
              <a:t> </a:t>
            </a:r>
            <a:r>
              <a:rPr lang="en-GB" dirty="0" err="1" smtClean="0"/>
              <a:t>dimulai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1), </a:t>
            </a:r>
            <a:r>
              <a:rPr lang="en-GB" dirty="0" err="1" smtClean="0"/>
              <a:t>maka</a:t>
            </a:r>
            <a:r>
              <a:rPr lang="en-GB" dirty="0" smtClean="0"/>
              <a:t> </a:t>
            </a:r>
            <a:r>
              <a:rPr lang="en-GB" dirty="0" err="1" smtClean="0"/>
              <a:t>algoritma</a:t>
            </a:r>
            <a:r>
              <a:rPr lang="en-GB" dirty="0" smtClean="0"/>
              <a:t> max-</a:t>
            </a:r>
            <a:r>
              <a:rPr lang="en-GB" dirty="0" err="1" smtClean="0"/>
              <a:t>heapify</a:t>
            </a:r>
            <a:r>
              <a:rPr lang="en-GB" dirty="0" smtClean="0"/>
              <a:t> </a:t>
            </a:r>
            <a:r>
              <a:rPr lang="en-GB" dirty="0" err="1" smtClean="0"/>
              <a:t>dimulai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indeks</a:t>
            </a:r>
            <a:r>
              <a:rPr lang="en-GB" dirty="0" smtClean="0"/>
              <a:t>: 10/2 =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1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824248"/>
            <a:ext cx="9720262" cy="1260140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accent2">
                    <a:lumMod val="75000"/>
                  </a:schemeClr>
                </a:solidFill>
              </a:rPr>
              <a:t>Pembuatan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 Heap Tree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5E0-3760-4B18-AA58-CDCEBDCEC44C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67000"/>
            <a:ext cx="8428326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8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785612"/>
            <a:ext cx="9720262" cy="1144230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accent2">
                    <a:lumMod val="75000"/>
                  </a:schemeClr>
                </a:solidFill>
              </a:rPr>
              <a:t>Pembuatan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 Heap Tree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5E0-3760-4B18-AA58-CDCEBDCEC44C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2751083"/>
            <a:ext cx="8456531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122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811368"/>
            <a:ext cx="9720262" cy="1195746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accent2">
                    <a:lumMod val="75000"/>
                  </a:schemeClr>
                </a:solidFill>
              </a:rPr>
              <a:t>Algoritma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2">
                    <a:lumMod val="75000"/>
                  </a:schemeClr>
                </a:solidFill>
              </a:rPr>
              <a:t>Heapsort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HEAPSORT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BUILD-MAX-HEAP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109728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exchange </a:t>
            </a:r>
            <a:r>
              <a:rPr lang="pt-BR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[1] ↔ </a:t>
            </a:r>
            <a:r>
              <a:rPr lang="pt-BR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i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←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− 1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MAX-HEAPIFY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EBF3-36F5-4AA6-847F-E085FB2D120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0774" y="5293062"/>
            <a:ext cx="11140226" cy="10156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 err="1" smtClean="0"/>
              <a:t>Heapsort</a:t>
            </a:r>
            <a:r>
              <a:rPr lang="en-GB" sz="2000" dirty="0" smtClean="0"/>
              <a:t> </a:t>
            </a:r>
            <a:r>
              <a:rPr lang="en-GB" sz="2000" dirty="0" err="1" smtClean="0"/>
              <a:t>merupakan</a:t>
            </a:r>
            <a:r>
              <a:rPr lang="en-GB" sz="2000" dirty="0" smtClean="0"/>
              <a:t> </a:t>
            </a:r>
            <a:r>
              <a:rPr lang="en-GB" sz="2000" dirty="0" err="1" smtClean="0"/>
              <a:t>metode</a:t>
            </a:r>
            <a:r>
              <a:rPr lang="en-GB" sz="2000" dirty="0" smtClean="0"/>
              <a:t> sorting yang </a:t>
            </a:r>
            <a:r>
              <a:rPr lang="en-GB" sz="2000" dirty="0" err="1" smtClean="0"/>
              <a:t>memanfaatkan</a:t>
            </a:r>
            <a:r>
              <a:rPr lang="en-GB" sz="2000" dirty="0" smtClean="0"/>
              <a:t> heap-tree. </a:t>
            </a:r>
            <a:r>
              <a:rPr lang="en-GB" sz="2000" dirty="0" err="1" smtClean="0"/>
              <a:t>Untuk</a:t>
            </a:r>
            <a:r>
              <a:rPr lang="en-GB" sz="2000" dirty="0" smtClean="0"/>
              <a:t> </a:t>
            </a:r>
            <a:r>
              <a:rPr lang="en-GB" sz="2000" dirty="0" err="1" smtClean="0"/>
              <a:t>melakukan</a:t>
            </a:r>
            <a:r>
              <a:rPr lang="en-GB" sz="2000" dirty="0" smtClean="0"/>
              <a:t> heap sort, </a:t>
            </a:r>
            <a:r>
              <a:rPr lang="en-GB" sz="2000" dirty="0" err="1" smtClean="0"/>
              <a:t>isi</a:t>
            </a:r>
            <a:r>
              <a:rPr lang="en-GB" sz="2000" dirty="0" smtClean="0"/>
              <a:t> </a:t>
            </a:r>
            <a:r>
              <a:rPr lang="en-GB" sz="2000" dirty="0" err="1" smtClean="0"/>
              <a:t>dari</a:t>
            </a:r>
            <a:r>
              <a:rPr lang="en-GB" sz="2000" dirty="0" smtClean="0"/>
              <a:t> node root </a:t>
            </a:r>
            <a:r>
              <a:rPr lang="en-GB" sz="2000" dirty="0" err="1" smtClean="0"/>
              <a:t>diambil</a:t>
            </a:r>
            <a:r>
              <a:rPr lang="en-GB" sz="2000" dirty="0" smtClean="0"/>
              <a:t>, </a:t>
            </a:r>
            <a:r>
              <a:rPr lang="en-GB" sz="2000" dirty="0" err="1" smtClean="0"/>
              <a:t>dan</a:t>
            </a:r>
            <a:r>
              <a:rPr lang="en-GB" sz="2000" dirty="0" smtClean="0"/>
              <a:t> </a:t>
            </a:r>
            <a:r>
              <a:rPr lang="en-GB" sz="2000" dirty="0" err="1" smtClean="0"/>
              <a:t>disimpan</a:t>
            </a:r>
            <a:r>
              <a:rPr lang="en-GB" sz="2000" dirty="0" smtClean="0"/>
              <a:t> </a:t>
            </a:r>
            <a:r>
              <a:rPr lang="en-GB" sz="2000" dirty="0" err="1" smtClean="0"/>
              <a:t>pada</a:t>
            </a:r>
            <a:r>
              <a:rPr lang="en-GB" sz="2000" dirty="0" smtClean="0"/>
              <a:t> </a:t>
            </a:r>
            <a:r>
              <a:rPr lang="en-GB" sz="2000" dirty="0" err="1" smtClean="0"/>
              <a:t>ujung</a:t>
            </a:r>
            <a:r>
              <a:rPr lang="en-GB" sz="2000" dirty="0" smtClean="0"/>
              <a:t> array, </a:t>
            </a:r>
            <a:r>
              <a:rPr lang="en-GB" sz="2000" dirty="0" err="1" smtClean="0"/>
              <a:t>sementara</a:t>
            </a:r>
            <a:r>
              <a:rPr lang="en-GB" sz="2000" dirty="0" smtClean="0"/>
              <a:t> </a:t>
            </a:r>
            <a:r>
              <a:rPr lang="en-GB" sz="2000" dirty="0" err="1" smtClean="0"/>
              <a:t>nilai</a:t>
            </a:r>
            <a:r>
              <a:rPr lang="en-GB" sz="2000" dirty="0" smtClean="0"/>
              <a:t> </a:t>
            </a:r>
            <a:r>
              <a:rPr lang="en-GB" sz="2000" dirty="0" err="1" smtClean="0"/>
              <a:t>dari</a:t>
            </a:r>
            <a:r>
              <a:rPr lang="en-GB" sz="2000" dirty="0" smtClean="0"/>
              <a:t> </a:t>
            </a:r>
            <a:r>
              <a:rPr lang="en-GB" sz="2000" dirty="0" err="1" smtClean="0"/>
              <a:t>ujung</a:t>
            </a:r>
            <a:r>
              <a:rPr lang="en-GB" sz="2000" dirty="0" smtClean="0"/>
              <a:t> array (</a:t>
            </a:r>
            <a:r>
              <a:rPr lang="en-GB" sz="2000" dirty="0" err="1" smtClean="0"/>
              <a:t>indeks</a:t>
            </a:r>
            <a:r>
              <a:rPr lang="en-GB" sz="2000" dirty="0" smtClean="0"/>
              <a:t> </a:t>
            </a:r>
            <a:r>
              <a:rPr lang="en-GB" sz="2000" dirty="0" err="1" smtClean="0"/>
              <a:t>terakhir</a:t>
            </a:r>
            <a:r>
              <a:rPr lang="en-GB" sz="2000" dirty="0" smtClean="0"/>
              <a:t> </a:t>
            </a:r>
            <a:r>
              <a:rPr lang="en-GB" sz="2000" dirty="0" err="1" smtClean="0"/>
              <a:t>pohon</a:t>
            </a:r>
            <a:r>
              <a:rPr lang="en-GB" sz="2000" dirty="0" smtClean="0"/>
              <a:t>) </a:t>
            </a:r>
            <a:r>
              <a:rPr lang="en-GB" sz="2000" dirty="0" err="1" smtClean="0"/>
              <a:t>dipindahkan</a:t>
            </a:r>
            <a:r>
              <a:rPr lang="en-GB" sz="2000" dirty="0" smtClean="0"/>
              <a:t> </a:t>
            </a:r>
            <a:r>
              <a:rPr lang="en-GB" sz="2000" dirty="0" err="1" smtClean="0"/>
              <a:t>ke</a:t>
            </a:r>
            <a:r>
              <a:rPr lang="en-GB" sz="2000" dirty="0" smtClean="0"/>
              <a:t> root. </a:t>
            </a:r>
            <a:r>
              <a:rPr lang="en-GB" sz="2000" dirty="0" err="1" smtClean="0"/>
              <a:t>Kemudian</a:t>
            </a:r>
            <a:r>
              <a:rPr lang="en-GB" sz="2000" dirty="0" smtClean="0"/>
              <a:t> </a:t>
            </a:r>
            <a:r>
              <a:rPr lang="en-GB" sz="2000" dirty="0" err="1" smtClean="0"/>
              <a:t>lakukan</a:t>
            </a:r>
            <a:r>
              <a:rPr lang="en-GB" sz="2000" dirty="0" smtClean="0"/>
              <a:t> max-</a:t>
            </a:r>
            <a:r>
              <a:rPr lang="en-GB" sz="2000" dirty="0" err="1" smtClean="0"/>
              <a:t>heapify</a:t>
            </a:r>
            <a:r>
              <a:rPr lang="en-GB" sz="2000" dirty="0" smtClean="0"/>
              <a:t> </a:t>
            </a:r>
            <a:r>
              <a:rPr lang="en-GB" sz="2000" dirty="0" err="1" smtClean="0"/>
              <a:t>mulai</a:t>
            </a:r>
            <a:r>
              <a:rPr lang="en-GB" sz="2000" dirty="0" smtClean="0"/>
              <a:t> </a:t>
            </a:r>
            <a:r>
              <a:rPr lang="en-GB" sz="2000" dirty="0" err="1" smtClean="0"/>
              <a:t>dari</a:t>
            </a:r>
            <a:r>
              <a:rPr lang="en-GB" sz="2000" dirty="0" smtClean="0"/>
              <a:t> root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07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5E0-3760-4B18-AA58-CDCEBDCEC44C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39" y="2438400"/>
            <a:ext cx="8837181" cy="4115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8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04" y="2362200"/>
            <a:ext cx="8851318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98770" y="4958367"/>
            <a:ext cx="437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Array yang </a:t>
            </a:r>
            <a:r>
              <a:rPr lang="en-GB" dirty="0" err="1" smtClean="0"/>
              <a:t>terbentuk</a:t>
            </a:r>
            <a:r>
              <a:rPr lang="en-GB" dirty="0" smtClean="0"/>
              <a:t> </a:t>
            </a:r>
            <a:r>
              <a:rPr lang="en-GB" dirty="0" err="1" smtClean="0"/>
              <a:t>sebagai</a:t>
            </a:r>
            <a:r>
              <a:rPr lang="en-GB" dirty="0" smtClean="0"/>
              <a:t> </a:t>
            </a:r>
            <a:r>
              <a:rPr lang="en-GB" dirty="0" err="1" smtClean="0"/>
              <a:t>hasil</a:t>
            </a:r>
            <a:r>
              <a:rPr lang="en-GB" dirty="0" smtClean="0"/>
              <a:t> heap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6B7F-21E1-4B55-A75E-06491F6F73C8}" type="slidenum">
              <a:rPr lang="en-US"/>
              <a:pPr/>
              <a:t>4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43000"/>
            <a:ext cx="8229600" cy="762000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hierarkhi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8229600" cy="4669536"/>
          </a:xfrm>
        </p:spPr>
        <p:txBody>
          <a:bodyPr/>
          <a:lstStyle/>
          <a:p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aritmatika</a:t>
            </a:r>
            <a:endParaRPr lang="en-US" dirty="0"/>
          </a:p>
          <a:p>
            <a:pPr algn="ctr">
              <a:buFontTx/>
              <a:buNone/>
            </a:pPr>
            <a:r>
              <a:rPr lang="en-US" sz="2400" dirty="0"/>
              <a:t>((6-(12-(3+7)))/(1+0)+2)*(2*(3+1))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95600"/>
            <a:ext cx="44577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15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Oval 2"/>
          <p:cNvSpPr>
            <a:spLocks noChangeArrowheads="1"/>
          </p:cNvSpPr>
          <p:nvPr/>
        </p:nvSpPr>
        <p:spPr bwMode="auto">
          <a:xfrm>
            <a:off x="6008688" y="1295400"/>
            <a:ext cx="322262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Comic Sans MS" pitchFamily="66" charset="0"/>
            </a:endParaRPr>
          </a:p>
        </p:txBody>
      </p:sp>
      <p:sp>
        <p:nvSpPr>
          <p:cNvPr id="40963" name="Oval 3"/>
          <p:cNvSpPr>
            <a:spLocks noChangeArrowheads="1"/>
          </p:cNvSpPr>
          <p:nvPr/>
        </p:nvSpPr>
        <p:spPr bwMode="auto">
          <a:xfrm>
            <a:off x="5057776" y="1854200"/>
            <a:ext cx="320675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9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6834188" y="1989138"/>
            <a:ext cx="322262" cy="317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8</a:t>
            </a: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6513514" y="2444750"/>
            <a:ext cx="320675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5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7156451" y="2444750"/>
            <a:ext cx="320675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 flipH="1">
            <a:off x="4505326" y="2173288"/>
            <a:ext cx="644525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5195888" y="2173288"/>
            <a:ext cx="481012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 flipH="1">
            <a:off x="6696076" y="2306638"/>
            <a:ext cx="276225" cy="13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7016751" y="2306638"/>
            <a:ext cx="276225" cy="13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4318001" y="2460625"/>
            <a:ext cx="320675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7</a:t>
            </a:r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3951289" y="2962275"/>
            <a:ext cx="320675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4594226" y="2962275"/>
            <a:ext cx="320675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4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 flipH="1">
            <a:off x="4135439" y="2779713"/>
            <a:ext cx="276225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4456114" y="2779713"/>
            <a:ext cx="276225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5646738" y="2403475"/>
            <a:ext cx="322262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6</a:t>
            </a:r>
          </a:p>
        </p:txBody>
      </p:sp>
      <p:sp>
        <p:nvSpPr>
          <p:cNvPr id="40977" name="Oval 17"/>
          <p:cNvSpPr>
            <a:spLocks noChangeArrowheads="1"/>
          </p:cNvSpPr>
          <p:nvPr/>
        </p:nvSpPr>
        <p:spPr bwMode="auto">
          <a:xfrm>
            <a:off x="5280026" y="2905125"/>
            <a:ext cx="320675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 flipH="1">
            <a:off x="5464176" y="2722563"/>
            <a:ext cx="276225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 flipH="1">
            <a:off x="5307013" y="1639889"/>
            <a:ext cx="86360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>
            <a:off x="6170614" y="1639889"/>
            <a:ext cx="738187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416676" y="1295401"/>
            <a:ext cx="24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6170613" y="2444751"/>
            <a:ext cx="246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5307013" y="2444751"/>
            <a:ext cx="246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4014789" y="2444751"/>
            <a:ext cx="24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7218363" y="1927226"/>
            <a:ext cx="246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4752976" y="1812926"/>
            <a:ext cx="246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7524750" y="2501901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40988" name="Text Box 28"/>
          <p:cNvSpPr txBox="1">
            <a:spLocks noChangeArrowheads="1"/>
          </p:cNvSpPr>
          <p:nvPr/>
        </p:nvSpPr>
        <p:spPr bwMode="auto">
          <a:xfrm>
            <a:off x="3581400" y="302101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7</a:t>
            </a:r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4937126" y="2963863"/>
            <a:ext cx="246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8</a:t>
            </a: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auto">
          <a:xfrm>
            <a:off x="5740401" y="2963863"/>
            <a:ext cx="244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9</a:t>
            </a:r>
          </a:p>
        </p:txBody>
      </p:sp>
      <p:sp>
        <p:nvSpPr>
          <p:cNvPr id="40991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228600"/>
            <a:ext cx="6705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400" dirty="0" err="1">
                <a:solidFill>
                  <a:schemeClr val="tx2"/>
                </a:solidFill>
              </a:rPr>
              <a:t>Penghapusan</a:t>
            </a:r>
            <a:r>
              <a:rPr lang="en-US" sz="3400" dirty="0">
                <a:solidFill>
                  <a:schemeClr val="tx2"/>
                </a:solidFill>
              </a:rPr>
              <a:t> </a:t>
            </a:r>
            <a:r>
              <a:rPr lang="en-US" sz="3400" dirty="0" err="1">
                <a:solidFill>
                  <a:schemeClr val="tx2"/>
                </a:solidFill>
              </a:rPr>
              <a:t>pada</a:t>
            </a:r>
            <a:r>
              <a:rPr lang="en-US" sz="3400" dirty="0">
                <a:solidFill>
                  <a:schemeClr val="tx2"/>
                </a:solidFill>
              </a:rPr>
              <a:t> </a:t>
            </a:r>
            <a:r>
              <a:rPr lang="en-US" sz="3400" dirty="0" err="1" smtClean="0">
                <a:solidFill>
                  <a:schemeClr val="tx2"/>
                </a:solidFill>
              </a:rPr>
              <a:t>Heaptree</a:t>
            </a:r>
            <a:r>
              <a:rPr lang="en-US" sz="3400" dirty="0" smtClean="0">
                <a:solidFill>
                  <a:schemeClr val="tx2"/>
                </a:solidFill>
              </a:rPr>
              <a:t> (HEAP SORT)</a:t>
            </a:r>
            <a:endParaRPr lang="en-US" sz="3400" dirty="0">
              <a:solidFill>
                <a:schemeClr val="tx2"/>
              </a:solidFill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2362200" y="1676400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rgbClr val="D60093"/>
                </a:solidFill>
                <a:latin typeface="Comic Sans MS" pitchFamily="66" charset="0"/>
              </a:rPr>
              <a:t>I</a:t>
            </a:r>
          </a:p>
        </p:txBody>
      </p:sp>
      <p:grpSp>
        <p:nvGrpSpPr>
          <p:cNvPr id="40993" name="Group 33"/>
          <p:cNvGrpSpPr>
            <a:grpSpLocks/>
          </p:cNvGrpSpPr>
          <p:nvPr/>
        </p:nvGrpSpPr>
        <p:grpSpPr bwMode="auto">
          <a:xfrm>
            <a:off x="2133600" y="3575051"/>
            <a:ext cx="5678488" cy="2092325"/>
            <a:chOff x="384" y="2252"/>
            <a:chExt cx="3577" cy="1318"/>
          </a:xfrm>
        </p:grpSpPr>
        <p:sp>
          <p:nvSpPr>
            <p:cNvPr id="40994" name="Oval 34"/>
            <p:cNvSpPr>
              <a:spLocks noChangeArrowheads="1"/>
            </p:cNvSpPr>
            <p:nvPr/>
          </p:nvSpPr>
          <p:spPr bwMode="auto">
            <a:xfrm>
              <a:off x="2850" y="2252"/>
              <a:ext cx="203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0995" name="Oval 35"/>
            <p:cNvSpPr>
              <a:spLocks noChangeArrowheads="1"/>
            </p:cNvSpPr>
            <p:nvPr/>
          </p:nvSpPr>
          <p:spPr bwMode="auto">
            <a:xfrm>
              <a:off x="2251" y="2604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9</a:t>
              </a:r>
            </a:p>
          </p:txBody>
        </p:sp>
        <p:sp>
          <p:nvSpPr>
            <p:cNvPr id="40996" name="Oval 36"/>
            <p:cNvSpPr>
              <a:spLocks noChangeArrowheads="1"/>
            </p:cNvSpPr>
            <p:nvPr/>
          </p:nvSpPr>
          <p:spPr bwMode="auto">
            <a:xfrm>
              <a:off x="3370" y="2689"/>
              <a:ext cx="203" cy="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8</a:t>
              </a:r>
            </a:p>
          </p:txBody>
        </p:sp>
        <p:sp>
          <p:nvSpPr>
            <p:cNvPr id="40997" name="Oval 37"/>
            <p:cNvSpPr>
              <a:spLocks noChangeArrowheads="1"/>
            </p:cNvSpPr>
            <p:nvPr/>
          </p:nvSpPr>
          <p:spPr bwMode="auto">
            <a:xfrm>
              <a:off x="3168" y="2976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5</a:t>
              </a:r>
            </a:p>
          </p:txBody>
        </p:sp>
        <p:sp>
          <p:nvSpPr>
            <p:cNvPr id="40998" name="Oval 38"/>
            <p:cNvSpPr>
              <a:spLocks noChangeArrowheads="1"/>
            </p:cNvSpPr>
            <p:nvPr/>
          </p:nvSpPr>
          <p:spPr bwMode="auto">
            <a:xfrm>
              <a:off x="3573" y="2976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0999" name="Line 39"/>
            <p:cNvSpPr>
              <a:spLocks noChangeShapeType="1"/>
            </p:cNvSpPr>
            <p:nvPr/>
          </p:nvSpPr>
          <p:spPr bwMode="auto">
            <a:xfrm flipH="1">
              <a:off x="1903" y="2805"/>
              <a:ext cx="406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0" name="Line 40"/>
            <p:cNvSpPr>
              <a:spLocks noChangeShapeType="1"/>
            </p:cNvSpPr>
            <p:nvPr/>
          </p:nvSpPr>
          <p:spPr bwMode="auto">
            <a:xfrm>
              <a:off x="2338" y="2805"/>
              <a:ext cx="303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1" name="Line 41"/>
            <p:cNvSpPr>
              <a:spLocks noChangeShapeType="1"/>
            </p:cNvSpPr>
            <p:nvPr/>
          </p:nvSpPr>
          <p:spPr bwMode="auto">
            <a:xfrm flipH="1">
              <a:off x="3283" y="2889"/>
              <a:ext cx="174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2" name="Line 42"/>
            <p:cNvSpPr>
              <a:spLocks noChangeShapeType="1"/>
            </p:cNvSpPr>
            <p:nvPr/>
          </p:nvSpPr>
          <p:spPr bwMode="auto">
            <a:xfrm>
              <a:off x="3485" y="2889"/>
              <a:ext cx="174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3" name="Oval 43"/>
            <p:cNvSpPr>
              <a:spLocks noChangeArrowheads="1"/>
            </p:cNvSpPr>
            <p:nvPr/>
          </p:nvSpPr>
          <p:spPr bwMode="auto">
            <a:xfrm>
              <a:off x="1785" y="2986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7</a:t>
              </a:r>
            </a:p>
          </p:txBody>
        </p:sp>
        <p:sp>
          <p:nvSpPr>
            <p:cNvPr id="41004" name="Oval 44"/>
            <p:cNvSpPr>
              <a:spLocks noChangeArrowheads="1"/>
            </p:cNvSpPr>
            <p:nvPr/>
          </p:nvSpPr>
          <p:spPr bwMode="auto">
            <a:xfrm>
              <a:off x="1554" y="3302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1005" name="Oval 45"/>
            <p:cNvSpPr>
              <a:spLocks noChangeArrowheads="1"/>
            </p:cNvSpPr>
            <p:nvPr/>
          </p:nvSpPr>
          <p:spPr bwMode="auto">
            <a:xfrm>
              <a:off x="1959" y="3302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4</a:t>
              </a:r>
            </a:p>
          </p:txBody>
        </p:sp>
        <p:sp>
          <p:nvSpPr>
            <p:cNvPr id="41006" name="Line 46"/>
            <p:cNvSpPr>
              <a:spLocks noChangeShapeType="1"/>
            </p:cNvSpPr>
            <p:nvPr/>
          </p:nvSpPr>
          <p:spPr bwMode="auto">
            <a:xfrm flipH="1">
              <a:off x="1670" y="3187"/>
              <a:ext cx="174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7" name="Line 47"/>
            <p:cNvSpPr>
              <a:spLocks noChangeShapeType="1"/>
            </p:cNvSpPr>
            <p:nvPr/>
          </p:nvSpPr>
          <p:spPr bwMode="auto">
            <a:xfrm>
              <a:off x="1872" y="3187"/>
              <a:ext cx="174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8" name="Oval 48"/>
            <p:cNvSpPr>
              <a:spLocks noChangeArrowheads="1"/>
            </p:cNvSpPr>
            <p:nvPr/>
          </p:nvSpPr>
          <p:spPr bwMode="auto">
            <a:xfrm>
              <a:off x="2622" y="2950"/>
              <a:ext cx="203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6</a:t>
              </a:r>
            </a:p>
          </p:txBody>
        </p:sp>
        <p:sp>
          <p:nvSpPr>
            <p:cNvPr id="41009" name="Line 49"/>
            <p:cNvSpPr>
              <a:spLocks noChangeShapeType="1"/>
            </p:cNvSpPr>
            <p:nvPr/>
          </p:nvSpPr>
          <p:spPr bwMode="auto">
            <a:xfrm flipH="1">
              <a:off x="2408" y="2469"/>
              <a:ext cx="544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0" name="Line 50"/>
            <p:cNvSpPr>
              <a:spLocks noChangeShapeType="1"/>
            </p:cNvSpPr>
            <p:nvPr/>
          </p:nvSpPr>
          <p:spPr bwMode="auto">
            <a:xfrm>
              <a:off x="2952" y="2469"/>
              <a:ext cx="465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1" name="Text Box 51"/>
            <p:cNvSpPr txBox="1">
              <a:spLocks noChangeArrowheads="1"/>
            </p:cNvSpPr>
            <p:nvPr/>
          </p:nvSpPr>
          <p:spPr bwMode="auto">
            <a:xfrm>
              <a:off x="3107" y="2252"/>
              <a:ext cx="1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012" name="Text Box 52"/>
            <p:cNvSpPr txBox="1">
              <a:spLocks noChangeArrowheads="1"/>
            </p:cNvSpPr>
            <p:nvPr/>
          </p:nvSpPr>
          <p:spPr bwMode="auto">
            <a:xfrm>
              <a:off x="2952" y="2976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5</a:t>
              </a:r>
            </a:p>
          </p:txBody>
        </p:sp>
        <p:sp>
          <p:nvSpPr>
            <p:cNvPr id="41013" name="Text Box 53"/>
            <p:cNvSpPr txBox="1">
              <a:spLocks noChangeArrowheads="1"/>
            </p:cNvSpPr>
            <p:nvPr/>
          </p:nvSpPr>
          <p:spPr bwMode="auto">
            <a:xfrm>
              <a:off x="2408" y="2976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41014" name="Text Box 54"/>
            <p:cNvSpPr txBox="1">
              <a:spLocks noChangeArrowheads="1"/>
            </p:cNvSpPr>
            <p:nvPr/>
          </p:nvSpPr>
          <p:spPr bwMode="auto">
            <a:xfrm>
              <a:off x="1594" y="2976"/>
              <a:ext cx="1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3</a:t>
              </a:r>
            </a:p>
          </p:txBody>
        </p:sp>
        <p:sp>
          <p:nvSpPr>
            <p:cNvPr id="41015" name="Text Box 55"/>
            <p:cNvSpPr txBox="1">
              <a:spLocks noChangeArrowheads="1"/>
            </p:cNvSpPr>
            <p:nvPr/>
          </p:nvSpPr>
          <p:spPr bwMode="auto">
            <a:xfrm>
              <a:off x="3612" y="2650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2</a:t>
              </a:r>
            </a:p>
          </p:txBody>
        </p:sp>
        <p:sp>
          <p:nvSpPr>
            <p:cNvPr id="41016" name="Text Box 56"/>
            <p:cNvSpPr txBox="1">
              <a:spLocks noChangeArrowheads="1"/>
            </p:cNvSpPr>
            <p:nvPr/>
          </p:nvSpPr>
          <p:spPr bwMode="auto">
            <a:xfrm>
              <a:off x="2059" y="2578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41017" name="Text Box 57"/>
            <p:cNvSpPr txBox="1">
              <a:spLocks noChangeArrowheads="1"/>
            </p:cNvSpPr>
            <p:nvPr/>
          </p:nvSpPr>
          <p:spPr bwMode="auto">
            <a:xfrm>
              <a:off x="3805" y="3012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6</a:t>
              </a:r>
            </a:p>
          </p:txBody>
        </p:sp>
        <p:sp>
          <p:nvSpPr>
            <p:cNvPr id="41018" name="Text Box 58"/>
            <p:cNvSpPr txBox="1">
              <a:spLocks noChangeArrowheads="1"/>
            </p:cNvSpPr>
            <p:nvPr/>
          </p:nvSpPr>
          <p:spPr bwMode="auto">
            <a:xfrm>
              <a:off x="1321" y="3339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7</a:t>
              </a:r>
            </a:p>
          </p:txBody>
        </p:sp>
        <p:sp>
          <p:nvSpPr>
            <p:cNvPr id="41019" name="Text Box 59"/>
            <p:cNvSpPr txBox="1">
              <a:spLocks noChangeArrowheads="1"/>
            </p:cNvSpPr>
            <p:nvPr/>
          </p:nvSpPr>
          <p:spPr bwMode="auto">
            <a:xfrm>
              <a:off x="2175" y="3303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8</a:t>
              </a:r>
            </a:p>
          </p:txBody>
        </p:sp>
        <p:sp>
          <p:nvSpPr>
            <p:cNvPr id="41020" name="Text Box 60"/>
            <p:cNvSpPr txBox="1">
              <a:spLocks noChangeArrowheads="1"/>
            </p:cNvSpPr>
            <p:nvPr/>
          </p:nvSpPr>
          <p:spPr bwMode="auto">
            <a:xfrm>
              <a:off x="384" y="2736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rgbClr val="D60093"/>
                  </a:solidFill>
                  <a:latin typeface="Comic Sans MS" pitchFamily="66" charset="0"/>
                </a:rPr>
                <a:t>II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93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228600"/>
            <a:ext cx="6705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400">
                <a:solidFill>
                  <a:schemeClr val="tx2"/>
                </a:solidFill>
              </a:rPr>
              <a:t>Penghapusan pada Heaptree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1981201" y="1219201"/>
            <a:ext cx="5802313" cy="2092325"/>
            <a:chOff x="288" y="768"/>
            <a:chExt cx="3655" cy="1318"/>
          </a:xfrm>
        </p:grpSpPr>
        <p:sp>
          <p:nvSpPr>
            <p:cNvPr id="41988" name="Oval 4"/>
            <p:cNvSpPr>
              <a:spLocks noChangeArrowheads="1"/>
            </p:cNvSpPr>
            <p:nvPr/>
          </p:nvSpPr>
          <p:spPr bwMode="auto">
            <a:xfrm>
              <a:off x="2832" y="768"/>
              <a:ext cx="203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9</a:t>
              </a:r>
            </a:p>
          </p:txBody>
        </p:sp>
        <p:sp>
          <p:nvSpPr>
            <p:cNvPr id="41989" name="Oval 5"/>
            <p:cNvSpPr>
              <a:spLocks noChangeArrowheads="1"/>
            </p:cNvSpPr>
            <p:nvPr/>
          </p:nvSpPr>
          <p:spPr bwMode="auto">
            <a:xfrm>
              <a:off x="2233" y="1120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1990" name="Oval 6"/>
            <p:cNvSpPr>
              <a:spLocks noChangeArrowheads="1"/>
            </p:cNvSpPr>
            <p:nvPr/>
          </p:nvSpPr>
          <p:spPr bwMode="auto">
            <a:xfrm>
              <a:off x="3352" y="1205"/>
              <a:ext cx="203" cy="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8</a:t>
              </a:r>
            </a:p>
          </p:txBody>
        </p:sp>
        <p:sp>
          <p:nvSpPr>
            <p:cNvPr id="41991" name="Oval 7"/>
            <p:cNvSpPr>
              <a:spLocks noChangeArrowheads="1"/>
            </p:cNvSpPr>
            <p:nvPr/>
          </p:nvSpPr>
          <p:spPr bwMode="auto">
            <a:xfrm>
              <a:off x="3150" y="1492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5</a:t>
              </a:r>
            </a:p>
          </p:txBody>
        </p:sp>
        <p:sp>
          <p:nvSpPr>
            <p:cNvPr id="41992" name="Oval 8"/>
            <p:cNvSpPr>
              <a:spLocks noChangeArrowheads="1"/>
            </p:cNvSpPr>
            <p:nvPr/>
          </p:nvSpPr>
          <p:spPr bwMode="auto">
            <a:xfrm>
              <a:off x="3555" y="1492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 flipH="1">
              <a:off x="1885" y="1321"/>
              <a:ext cx="406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4" name="Line 10"/>
            <p:cNvSpPr>
              <a:spLocks noChangeShapeType="1"/>
            </p:cNvSpPr>
            <p:nvPr/>
          </p:nvSpPr>
          <p:spPr bwMode="auto">
            <a:xfrm>
              <a:off x="2320" y="1321"/>
              <a:ext cx="303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flipH="1">
              <a:off x="3265" y="1405"/>
              <a:ext cx="174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6" name="Line 12"/>
            <p:cNvSpPr>
              <a:spLocks noChangeShapeType="1"/>
            </p:cNvSpPr>
            <p:nvPr/>
          </p:nvSpPr>
          <p:spPr bwMode="auto">
            <a:xfrm>
              <a:off x="3467" y="1405"/>
              <a:ext cx="174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7" name="Oval 13"/>
            <p:cNvSpPr>
              <a:spLocks noChangeArrowheads="1"/>
            </p:cNvSpPr>
            <p:nvPr/>
          </p:nvSpPr>
          <p:spPr bwMode="auto">
            <a:xfrm>
              <a:off x="1767" y="1502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7</a:t>
              </a:r>
            </a:p>
          </p:txBody>
        </p:sp>
        <p:sp>
          <p:nvSpPr>
            <p:cNvPr id="41998" name="Oval 14"/>
            <p:cNvSpPr>
              <a:spLocks noChangeArrowheads="1"/>
            </p:cNvSpPr>
            <p:nvPr/>
          </p:nvSpPr>
          <p:spPr bwMode="auto">
            <a:xfrm>
              <a:off x="1536" y="1818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1999" name="Oval 15"/>
            <p:cNvSpPr>
              <a:spLocks noChangeArrowheads="1"/>
            </p:cNvSpPr>
            <p:nvPr/>
          </p:nvSpPr>
          <p:spPr bwMode="auto">
            <a:xfrm>
              <a:off x="1941" y="1818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4</a:t>
              </a:r>
            </a:p>
          </p:txBody>
        </p:sp>
        <p:sp>
          <p:nvSpPr>
            <p:cNvPr id="42000" name="Line 16"/>
            <p:cNvSpPr>
              <a:spLocks noChangeShapeType="1"/>
            </p:cNvSpPr>
            <p:nvPr/>
          </p:nvSpPr>
          <p:spPr bwMode="auto">
            <a:xfrm flipH="1">
              <a:off x="1652" y="1703"/>
              <a:ext cx="174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Line 17"/>
            <p:cNvSpPr>
              <a:spLocks noChangeShapeType="1"/>
            </p:cNvSpPr>
            <p:nvPr/>
          </p:nvSpPr>
          <p:spPr bwMode="auto">
            <a:xfrm>
              <a:off x="1854" y="1703"/>
              <a:ext cx="174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Oval 18"/>
            <p:cNvSpPr>
              <a:spLocks noChangeArrowheads="1"/>
            </p:cNvSpPr>
            <p:nvPr/>
          </p:nvSpPr>
          <p:spPr bwMode="auto">
            <a:xfrm>
              <a:off x="2604" y="1466"/>
              <a:ext cx="203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6</a:t>
              </a:r>
            </a:p>
          </p:txBody>
        </p:sp>
        <p:sp>
          <p:nvSpPr>
            <p:cNvPr id="42003" name="Line 19"/>
            <p:cNvSpPr>
              <a:spLocks noChangeShapeType="1"/>
            </p:cNvSpPr>
            <p:nvPr/>
          </p:nvSpPr>
          <p:spPr bwMode="auto">
            <a:xfrm flipH="1">
              <a:off x="2390" y="985"/>
              <a:ext cx="544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4" name="Line 20"/>
            <p:cNvSpPr>
              <a:spLocks noChangeShapeType="1"/>
            </p:cNvSpPr>
            <p:nvPr/>
          </p:nvSpPr>
          <p:spPr bwMode="auto">
            <a:xfrm>
              <a:off x="2934" y="985"/>
              <a:ext cx="465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5" name="Text Box 21"/>
            <p:cNvSpPr txBox="1">
              <a:spLocks noChangeArrowheads="1"/>
            </p:cNvSpPr>
            <p:nvPr/>
          </p:nvSpPr>
          <p:spPr bwMode="auto">
            <a:xfrm>
              <a:off x="3089" y="768"/>
              <a:ext cx="1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0</a:t>
              </a:r>
            </a:p>
          </p:txBody>
        </p:sp>
        <p:sp>
          <p:nvSpPr>
            <p:cNvPr id="42006" name="Text Box 22"/>
            <p:cNvSpPr txBox="1">
              <a:spLocks noChangeArrowheads="1"/>
            </p:cNvSpPr>
            <p:nvPr/>
          </p:nvSpPr>
          <p:spPr bwMode="auto">
            <a:xfrm>
              <a:off x="2934" y="1492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5</a:t>
              </a:r>
            </a:p>
          </p:txBody>
        </p:sp>
        <p:sp>
          <p:nvSpPr>
            <p:cNvPr id="42007" name="Text Box 23"/>
            <p:cNvSpPr txBox="1">
              <a:spLocks noChangeArrowheads="1"/>
            </p:cNvSpPr>
            <p:nvPr/>
          </p:nvSpPr>
          <p:spPr bwMode="auto">
            <a:xfrm>
              <a:off x="2390" y="1492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42008" name="Text Box 24"/>
            <p:cNvSpPr txBox="1">
              <a:spLocks noChangeArrowheads="1"/>
            </p:cNvSpPr>
            <p:nvPr/>
          </p:nvSpPr>
          <p:spPr bwMode="auto">
            <a:xfrm>
              <a:off x="1576" y="1492"/>
              <a:ext cx="1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3</a:t>
              </a:r>
            </a:p>
          </p:txBody>
        </p:sp>
        <p:sp>
          <p:nvSpPr>
            <p:cNvPr id="42009" name="Text Box 25"/>
            <p:cNvSpPr txBox="1">
              <a:spLocks noChangeArrowheads="1"/>
            </p:cNvSpPr>
            <p:nvPr/>
          </p:nvSpPr>
          <p:spPr bwMode="auto">
            <a:xfrm>
              <a:off x="3594" y="1166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2</a:t>
              </a:r>
            </a:p>
          </p:txBody>
        </p:sp>
        <p:sp>
          <p:nvSpPr>
            <p:cNvPr id="42010" name="Text Box 26"/>
            <p:cNvSpPr txBox="1">
              <a:spLocks noChangeArrowheads="1"/>
            </p:cNvSpPr>
            <p:nvPr/>
          </p:nvSpPr>
          <p:spPr bwMode="auto">
            <a:xfrm>
              <a:off x="2041" y="1094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42011" name="Text Box 27"/>
            <p:cNvSpPr txBox="1">
              <a:spLocks noChangeArrowheads="1"/>
            </p:cNvSpPr>
            <p:nvPr/>
          </p:nvSpPr>
          <p:spPr bwMode="auto">
            <a:xfrm>
              <a:off x="3787" y="1528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6</a:t>
              </a:r>
            </a:p>
          </p:txBody>
        </p:sp>
        <p:sp>
          <p:nvSpPr>
            <p:cNvPr id="42012" name="Text Box 28"/>
            <p:cNvSpPr txBox="1">
              <a:spLocks noChangeArrowheads="1"/>
            </p:cNvSpPr>
            <p:nvPr/>
          </p:nvSpPr>
          <p:spPr bwMode="auto">
            <a:xfrm>
              <a:off x="1200" y="1855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7</a:t>
              </a:r>
            </a:p>
          </p:txBody>
        </p:sp>
        <p:sp>
          <p:nvSpPr>
            <p:cNvPr id="42013" name="Text Box 29"/>
            <p:cNvSpPr txBox="1">
              <a:spLocks noChangeArrowheads="1"/>
            </p:cNvSpPr>
            <p:nvPr/>
          </p:nvSpPr>
          <p:spPr bwMode="auto">
            <a:xfrm>
              <a:off x="2157" y="1819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8</a:t>
              </a:r>
            </a:p>
          </p:txBody>
        </p:sp>
        <p:sp>
          <p:nvSpPr>
            <p:cNvPr id="42014" name="Text Box 30"/>
            <p:cNvSpPr txBox="1">
              <a:spLocks noChangeArrowheads="1"/>
            </p:cNvSpPr>
            <p:nvPr/>
          </p:nvSpPr>
          <p:spPr bwMode="auto">
            <a:xfrm>
              <a:off x="288" y="912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rgbClr val="D60093"/>
                  </a:solidFill>
                  <a:latin typeface="Comic Sans MS" pitchFamily="66" charset="0"/>
                </a:rPr>
                <a:t>III</a:t>
              </a:r>
            </a:p>
          </p:txBody>
        </p:sp>
      </p:grpSp>
      <p:grpSp>
        <p:nvGrpSpPr>
          <p:cNvPr id="42015" name="Group 31"/>
          <p:cNvGrpSpPr>
            <a:grpSpLocks/>
          </p:cNvGrpSpPr>
          <p:nvPr/>
        </p:nvGrpSpPr>
        <p:grpSpPr bwMode="auto">
          <a:xfrm>
            <a:off x="2057400" y="3498851"/>
            <a:ext cx="5983288" cy="2092325"/>
            <a:chOff x="336" y="2204"/>
            <a:chExt cx="3769" cy="1318"/>
          </a:xfrm>
        </p:grpSpPr>
        <p:sp>
          <p:nvSpPr>
            <p:cNvPr id="42016" name="Oval 32"/>
            <p:cNvSpPr>
              <a:spLocks noChangeArrowheads="1"/>
            </p:cNvSpPr>
            <p:nvPr/>
          </p:nvSpPr>
          <p:spPr bwMode="auto">
            <a:xfrm>
              <a:off x="2994" y="2204"/>
              <a:ext cx="203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9</a:t>
              </a:r>
            </a:p>
          </p:txBody>
        </p:sp>
        <p:sp>
          <p:nvSpPr>
            <p:cNvPr id="42017" name="Oval 33"/>
            <p:cNvSpPr>
              <a:spLocks noChangeArrowheads="1"/>
            </p:cNvSpPr>
            <p:nvPr/>
          </p:nvSpPr>
          <p:spPr bwMode="auto">
            <a:xfrm>
              <a:off x="2395" y="2556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7</a:t>
              </a:r>
            </a:p>
          </p:txBody>
        </p:sp>
        <p:sp>
          <p:nvSpPr>
            <p:cNvPr id="42018" name="Oval 34"/>
            <p:cNvSpPr>
              <a:spLocks noChangeArrowheads="1"/>
            </p:cNvSpPr>
            <p:nvPr/>
          </p:nvSpPr>
          <p:spPr bwMode="auto">
            <a:xfrm>
              <a:off x="3514" y="2641"/>
              <a:ext cx="203" cy="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8</a:t>
              </a:r>
            </a:p>
          </p:txBody>
        </p:sp>
        <p:sp>
          <p:nvSpPr>
            <p:cNvPr id="42019" name="Oval 35"/>
            <p:cNvSpPr>
              <a:spLocks noChangeArrowheads="1"/>
            </p:cNvSpPr>
            <p:nvPr/>
          </p:nvSpPr>
          <p:spPr bwMode="auto">
            <a:xfrm>
              <a:off x="3312" y="2928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5</a:t>
              </a:r>
            </a:p>
          </p:txBody>
        </p:sp>
        <p:sp>
          <p:nvSpPr>
            <p:cNvPr id="42020" name="Oval 36"/>
            <p:cNvSpPr>
              <a:spLocks noChangeArrowheads="1"/>
            </p:cNvSpPr>
            <p:nvPr/>
          </p:nvSpPr>
          <p:spPr bwMode="auto">
            <a:xfrm>
              <a:off x="3717" y="2928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2021" name="Line 37"/>
            <p:cNvSpPr>
              <a:spLocks noChangeShapeType="1"/>
            </p:cNvSpPr>
            <p:nvPr/>
          </p:nvSpPr>
          <p:spPr bwMode="auto">
            <a:xfrm flipH="1">
              <a:off x="2047" y="2757"/>
              <a:ext cx="406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2" name="Line 38"/>
            <p:cNvSpPr>
              <a:spLocks noChangeShapeType="1"/>
            </p:cNvSpPr>
            <p:nvPr/>
          </p:nvSpPr>
          <p:spPr bwMode="auto">
            <a:xfrm>
              <a:off x="2482" y="2757"/>
              <a:ext cx="303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3" name="Line 39"/>
            <p:cNvSpPr>
              <a:spLocks noChangeShapeType="1"/>
            </p:cNvSpPr>
            <p:nvPr/>
          </p:nvSpPr>
          <p:spPr bwMode="auto">
            <a:xfrm flipH="1">
              <a:off x="3427" y="2841"/>
              <a:ext cx="174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4" name="Line 40"/>
            <p:cNvSpPr>
              <a:spLocks noChangeShapeType="1"/>
            </p:cNvSpPr>
            <p:nvPr/>
          </p:nvSpPr>
          <p:spPr bwMode="auto">
            <a:xfrm>
              <a:off x="3629" y="2841"/>
              <a:ext cx="174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5" name="Oval 41"/>
            <p:cNvSpPr>
              <a:spLocks noChangeArrowheads="1"/>
            </p:cNvSpPr>
            <p:nvPr/>
          </p:nvSpPr>
          <p:spPr bwMode="auto">
            <a:xfrm>
              <a:off x="1929" y="2938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2026" name="Oval 42"/>
            <p:cNvSpPr>
              <a:spLocks noChangeArrowheads="1"/>
            </p:cNvSpPr>
            <p:nvPr/>
          </p:nvSpPr>
          <p:spPr bwMode="auto">
            <a:xfrm>
              <a:off x="1698" y="3254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2027" name="Oval 43"/>
            <p:cNvSpPr>
              <a:spLocks noChangeArrowheads="1"/>
            </p:cNvSpPr>
            <p:nvPr/>
          </p:nvSpPr>
          <p:spPr bwMode="auto">
            <a:xfrm>
              <a:off x="2103" y="3254"/>
              <a:ext cx="202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4</a:t>
              </a:r>
            </a:p>
          </p:txBody>
        </p:sp>
        <p:sp>
          <p:nvSpPr>
            <p:cNvPr id="42028" name="Line 44"/>
            <p:cNvSpPr>
              <a:spLocks noChangeShapeType="1"/>
            </p:cNvSpPr>
            <p:nvPr/>
          </p:nvSpPr>
          <p:spPr bwMode="auto">
            <a:xfrm flipH="1">
              <a:off x="1814" y="3139"/>
              <a:ext cx="174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9" name="Line 45"/>
            <p:cNvSpPr>
              <a:spLocks noChangeShapeType="1"/>
            </p:cNvSpPr>
            <p:nvPr/>
          </p:nvSpPr>
          <p:spPr bwMode="auto">
            <a:xfrm>
              <a:off x="2016" y="3139"/>
              <a:ext cx="174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0" name="Oval 46"/>
            <p:cNvSpPr>
              <a:spLocks noChangeArrowheads="1"/>
            </p:cNvSpPr>
            <p:nvPr/>
          </p:nvSpPr>
          <p:spPr bwMode="auto">
            <a:xfrm>
              <a:off x="2766" y="2902"/>
              <a:ext cx="203" cy="2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6</a:t>
              </a:r>
            </a:p>
          </p:txBody>
        </p:sp>
        <p:sp>
          <p:nvSpPr>
            <p:cNvPr id="42031" name="Line 47"/>
            <p:cNvSpPr>
              <a:spLocks noChangeShapeType="1"/>
            </p:cNvSpPr>
            <p:nvPr/>
          </p:nvSpPr>
          <p:spPr bwMode="auto">
            <a:xfrm flipH="1">
              <a:off x="2552" y="2421"/>
              <a:ext cx="544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2" name="Line 48"/>
            <p:cNvSpPr>
              <a:spLocks noChangeShapeType="1"/>
            </p:cNvSpPr>
            <p:nvPr/>
          </p:nvSpPr>
          <p:spPr bwMode="auto">
            <a:xfrm>
              <a:off x="3096" y="2421"/>
              <a:ext cx="465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3" name="Text Box 49"/>
            <p:cNvSpPr txBox="1">
              <a:spLocks noChangeArrowheads="1"/>
            </p:cNvSpPr>
            <p:nvPr/>
          </p:nvSpPr>
          <p:spPr bwMode="auto">
            <a:xfrm>
              <a:off x="3251" y="2204"/>
              <a:ext cx="1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0</a:t>
              </a:r>
            </a:p>
          </p:txBody>
        </p:sp>
        <p:sp>
          <p:nvSpPr>
            <p:cNvPr id="42034" name="Text Box 50"/>
            <p:cNvSpPr txBox="1">
              <a:spLocks noChangeArrowheads="1"/>
            </p:cNvSpPr>
            <p:nvPr/>
          </p:nvSpPr>
          <p:spPr bwMode="auto">
            <a:xfrm>
              <a:off x="3096" y="2928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5</a:t>
              </a:r>
            </a:p>
          </p:txBody>
        </p:sp>
        <p:sp>
          <p:nvSpPr>
            <p:cNvPr id="42035" name="Text Box 51"/>
            <p:cNvSpPr txBox="1">
              <a:spLocks noChangeArrowheads="1"/>
            </p:cNvSpPr>
            <p:nvPr/>
          </p:nvSpPr>
          <p:spPr bwMode="auto">
            <a:xfrm>
              <a:off x="2552" y="2928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42036" name="Text Box 52"/>
            <p:cNvSpPr txBox="1">
              <a:spLocks noChangeArrowheads="1"/>
            </p:cNvSpPr>
            <p:nvPr/>
          </p:nvSpPr>
          <p:spPr bwMode="auto">
            <a:xfrm>
              <a:off x="1738" y="2928"/>
              <a:ext cx="1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3</a:t>
              </a:r>
            </a:p>
          </p:txBody>
        </p:sp>
        <p:sp>
          <p:nvSpPr>
            <p:cNvPr id="42037" name="Text Box 53"/>
            <p:cNvSpPr txBox="1">
              <a:spLocks noChangeArrowheads="1"/>
            </p:cNvSpPr>
            <p:nvPr/>
          </p:nvSpPr>
          <p:spPr bwMode="auto">
            <a:xfrm>
              <a:off x="3756" y="2602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2</a:t>
              </a:r>
            </a:p>
          </p:txBody>
        </p:sp>
        <p:sp>
          <p:nvSpPr>
            <p:cNvPr id="42038" name="Text Box 54"/>
            <p:cNvSpPr txBox="1">
              <a:spLocks noChangeArrowheads="1"/>
            </p:cNvSpPr>
            <p:nvPr/>
          </p:nvSpPr>
          <p:spPr bwMode="auto">
            <a:xfrm>
              <a:off x="2203" y="2530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42039" name="Text Box 55"/>
            <p:cNvSpPr txBox="1">
              <a:spLocks noChangeArrowheads="1"/>
            </p:cNvSpPr>
            <p:nvPr/>
          </p:nvSpPr>
          <p:spPr bwMode="auto">
            <a:xfrm>
              <a:off x="3949" y="2964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6</a:t>
              </a:r>
            </a:p>
          </p:txBody>
        </p:sp>
        <p:sp>
          <p:nvSpPr>
            <p:cNvPr id="42040" name="Text Box 56"/>
            <p:cNvSpPr txBox="1">
              <a:spLocks noChangeArrowheads="1"/>
            </p:cNvSpPr>
            <p:nvPr/>
          </p:nvSpPr>
          <p:spPr bwMode="auto">
            <a:xfrm>
              <a:off x="1465" y="3291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7</a:t>
              </a:r>
            </a:p>
          </p:txBody>
        </p:sp>
        <p:sp>
          <p:nvSpPr>
            <p:cNvPr id="42041" name="Text Box 57"/>
            <p:cNvSpPr txBox="1">
              <a:spLocks noChangeArrowheads="1"/>
            </p:cNvSpPr>
            <p:nvPr/>
          </p:nvSpPr>
          <p:spPr bwMode="auto">
            <a:xfrm>
              <a:off x="2319" y="3255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99FF"/>
                  </a:solidFill>
                  <a:latin typeface="Comic Sans MS" pitchFamily="66" charset="0"/>
                </a:rPr>
                <a:t>8</a:t>
              </a:r>
            </a:p>
          </p:txBody>
        </p:sp>
        <p:sp>
          <p:nvSpPr>
            <p:cNvPr id="42042" name="Text Box 58"/>
            <p:cNvSpPr txBox="1">
              <a:spLocks noChangeArrowheads="1"/>
            </p:cNvSpPr>
            <p:nvPr/>
          </p:nvSpPr>
          <p:spPr bwMode="auto">
            <a:xfrm>
              <a:off x="336" y="2832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>
                  <a:solidFill>
                    <a:srgbClr val="D60093"/>
                  </a:solidFill>
                  <a:latin typeface="Comic Sans MS" pitchFamily="66" charset="0"/>
                </a:rPr>
                <a:t>IV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27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Oval 2"/>
          <p:cNvSpPr>
            <a:spLocks noChangeArrowheads="1"/>
          </p:cNvSpPr>
          <p:nvPr/>
        </p:nvSpPr>
        <p:spPr bwMode="auto">
          <a:xfrm>
            <a:off x="6200776" y="1289050"/>
            <a:ext cx="322263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9</a:t>
            </a:r>
          </a:p>
        </p:txBody>
      </p:sp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5249864" y="1847850"/>
            <a:ext cx="320675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7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7026276" y="1982788"/>
            <a:ext cx="322263" cy="317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8</a:t>
            </a: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6705601" y="2438400"/>
            <a:ext cx="320675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5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7348539" y="2438400"/>
            <a:ext cx="320675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 flipH="1">
            <a:off x="4697414" y="2166938"/>
            <a:ext cx="644525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5387976" y="2166938"/>
            <a:ext cx="481013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 flipH="1">
            <a:off x="6888164" y="2300288"/>
            <a:ext cx="276225" cy="13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7208839" y="2300288"/>
            <a:ext cx="276225" cy="13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4510089" y="2454275"/>
            <a:ext cx="320675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4</a:t>
            </a:r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4143376" y="2955925"/>
            <a:ext cx="320675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4786314" y="2955925"/>
            <a:ext cx="320675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H="1">
            <a:off x="4327526" y="2773363"/>
            <a:ext cx="276225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4648201" y="2773363"/>
            <a:ext cx="276225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5838826" y="2397125"/>
            <a:ext cx="322263" cy="319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6</a:t>
            </a:r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flipH="1">
            <a:off x="5499100" y="1633539"/>
            <a:ext cx="86360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6362700" y="1633539"/>
            <a:ext cx="738188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6608764" y="1289051"/>
            <a:ext cx="24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6362701" y="2438401"/>
            <a:ext cx="246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5499101" y="2438401"/>
            <a:ext cx="246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4206876" y="2438401"/>
            <a:ext cx="24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7410451" y="1920876"/>
            <a:ext cx="246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4945063" y="1806576"/>
            <a:ext cx="246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7716838" y="2495551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3773488" y="301466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7</a:t>
            </a:r>
          </a:p>
        </p:txBody>
      </p:sp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5129213" y="2957513"/>
            <a:ext cx="246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99FF"/>
                </a:solidFill>
                <a:latin typeface="Comic Sans MS" pitchFamily="66" charset="0"/>
              </a:rPr>
              <a:t>8</a:t>
            </a:r>
          </a:p>
        </p:txBody>
      </p:sp>
      <p:sp>
        <p:nvSpPr>
          <p:cNvPr id="43036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228600"/>
            <a:ext cx="6705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400">
                <a:solidFill>
                  <a:schemeClr val="tx2"/>
                </a:solidFill>
              </a:rPr>
              <a:t>Penghapusan pada Heaptree</a:t>
            </a:r>
          </a:p>
        </p:txBody>
      </p:sp>
      <p:sp>
        <p:nvSpPr>
          <p:cNvPr id="43037" name="Text Box 29"/>
          <p:cNvSpPr txBox="1">
            <a:spLocks noChangeArrowheads="1"/>
          </p:cNvSpPr>
          <p:nvPr/>
        </p:nvSpPr>
        <p:spPr bwMode="auto">
          <a:xfrm>
            <a:off x="2057400" y="1524000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 dirty="0">
                <a:solidFill>
                  <a:srgbClr val="D60093"/>
                </a:solidFill>
                <a:latin typeface="Comic Sans MS" pitchFamily="66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7303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30"/>
          <p:cNvSpPr txBox="1">
            <a:spLocks noChangeArrowheads="1"/>
          </p:cNvSpPr>
          <p:nvPr/>
        </p:nvSpPr>
        <p:spPr bwMode="auto">
          <a:xfrm>
            <a:off x="1727949" y="2358370"/>
            <a:ext cx="8312239" cy="1938992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 err="1">
                <a:solidFill>
                  <a:schemeClr val="accent1"/>
                </a:solidFill>
                <a:latin typeface="Comic Sans MS" pitchFamily="66" charset="0"/>
              </a:rPr>
              <a:t>Bentuklah</a:t>
            </a:r>
            <a:r>
              <a:rPr lang="en-US" sz="2400" b="1" dirty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Comic Sans MS" pitchFamily="66" charset="0"/>
              </a:rPr>
              <a:t>sebuah</a:t>
            </a:r>
            <a:r>
              <a:rPr lang="en-US" sz="2400" b="1" dirty="0">
                <a:solidFill>
                  <a:schemeClr val="accent1"/>
                </a:solidFill>
                <a:latin typeface="Comic Sans MS" pitchFamily="66" charset="0"/>
              </a:rPr>
              <a:t> heap tree </a:t>
            </a:r>
            <a:r>
              <a:rPr lang="en-US" sz="2400" b="1" dirty="0" err="1">
                <a:solidFill>
                  <a:schemeClr val="accent1"/>
                </a:solidFill>
                <a:latin typeface="Comic Sans MS" pitchFamily="66" charset="0"/>
              </a:rPr>
              <a:t>dari</a:t>
            </a:r>
            <a:r>
              <a:rPr lang="en-US" sz="2400" b="1" dirty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Comic Sans MS" pitchFamily="66" charset="0"/>
              </a:rPr>
              <a:t>masukan</a:t>
            </a:r>
            <a:r>
              <a:rPr lang="en-US" sz="2400" b="1" dirty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Comic Sans MS" pitchFamily="66" charset="0"/>
              </a:rPr>
              <a:t>berikut</a:t>
            </a:r>
            <a:r>
              <a:rPr lang="en-US" sz="2400" b="1" dirty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latin typeface="Comic Sans MS" pitchFamily="66" charset="0"/>
              </a:rPr>
              <a:t>: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 dirty="0" smtClean="0">
                <a:solidFill>
                  <a:schemeClr val="accent1"/>
                </a:solidFill>
                <a:latin typeface="Comic Sans MS" pitchFamily="66" charset="0"/>
              </a:rPr>
              <a:t>2</a:t>
            </a:r>
            <a:r>
              <a:rPr lang="en-US" sz="2400" b="1" dirty="0">
                <a:solidFill>
                  <a:schemeClr val="accent1"/>
                </a:solidFill>
                <a:latin typeface="Comic Sans MS" pitchFamily="66" charset="0"/>
              </a:rPr>
              <a:t>, 4, 5, 7, 3, 10, 8, 1, 9, 6 </a:t>
            </a:r>
            <a:r>
              <a:rPr lang="en-US" sz="2400" b="1" dirty="0" err="1">
                <a:solidFill>
                  <a:schemeClr val="accent1"/>
                </a:solidFill>
                <a:latin typeface="Comic Sans MS" pitchFamily="66" charset="0"/>
              </a:rPr>
              <a:t>dengan</a:t>
            </a:r>
            <a:r>
              <a:rPr lang="en-US" sz="2400" b="1" dirty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Comic Sans MS" pitchFamily="66" charset="0"/>
              </a:rPr>
              <a:t>prioritas</a:t>
            </a:r>
            <a:r>
              <a:rPr lang="en-US" sz="2400" b="1" dirty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Comic Sans MS" pitchFamily="66" charset="0"/>
              </a:rPr>
              <a:t>pada</a:t>
            </a:r>
            <a:r>
              <a:rPr lang="en-US" sz="2400" b="1" dirty="0">
                <a:solidFill>
                  <a:schemeClr val="accent1"/>
                </a:solidFill>
                <a:latin typeface="Comic Sans MS" pitchFamily="66" charset="0"/>
              </a:rPr>
              <a:t> 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 dirty="0" err="1">
                <a:solidFill>
                  <a:schemeClr val="accent1"/>
                </a:solidFill>
                <a:latin typeface="Comic Sans MS" pitchFamily="66" charset="0"/>
              </a:rPr>
              <a:t>nilai</a:t>
            </a:r>
            <a:r>
              <a:rPr lang="en-US" sz="2400" b="1" dirty="0">
                <a:solidFill>
                  <a:schemeClr val="accent1"/>
                </a:solidFill>
                <a:latin typeface="Comic Sans MS" pitchFamily="66" charset="0"/>
              </a:rPr>
              <a:t> yang </a:t>
            </a:r>
            <a:r>
              <a:rPr lang="en-US" sz="2400" b="1" dirty="0" err="1">
                <a:solidFill>
                  <a:schemeClr val="accent1"/>
                </a:solidFill>
                <a:latin typeface="Comic Sans MS" pitchFamily="66" charset="0"/>
              </a:rPr>
              <a:t>lebih</a:t>
            </a:r>
            <a:r>
              <a:rPr lang="en-US" sz="2400" b="1" dirty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Comic Sans MS" pitchFamily="66" charset="0"/>
              </a:rPr>
              <a:t>besar</a:t>
            </a:r>
            <a:r>
              <a:rPr lang="en-US" sz="2400" b="1" dirty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latin typeface="Comic Sans MS" pitchFamily="66" charset="0"/>
              </a:rPr>
              <a:t>(Max-</a:t>
            </a:r>
            <a:r>
              <a:rPr lang="en-US" sz="2400" b="1" dirty="0" err="1" smtClean="0">
                <a:solidFill>
                  <a:schemeClr val="accent1"/>
                </a:solidFill>
                <a:latin typeface="Comic Sans MS" pitchFamily="66" charset="0"/>
              </a:rPr>
              <a:t>heapify</a:t>
            </a:r>
            <a:r>
              <a:rPr lang="en-US" sz="2400" b="1" dirty="0" smtClean="0">
                <a:solidFill>
                  <a:schemeClr val="accent1"/>
                </a:solidFill>
                <a:latin typeface="Comic Sans MS" pitchFamily="66" charset="0"/>
              </a:rPr>
              <a:t>) ! </a:t>
            </a:r>
            <a:r>
              <a:rPr lang="en-US" sz="2400" b="1" dirty="0" err="1" smtClean="0">
                <a:solidFill>
                  <a:schemeClr val="accent1"/>
                </a:solidFill>
                <a:latin typeface="Comic Sans MS" pitchFamily="66" charset="0"/>
              </a:rPr>
              <a:t>Kemudian</a:t>
            </a:r>
            <a:r>
              <a:rPr lang="en-US" sz="2400" b="1" dirty="0" smtClean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mic Sans MS" pitchFamily="66" charset="0"/>
              </a:rPr>
              <a:t>lakukan</a:t>
            </a:r>
            <a:r>
              <a:rPr lang="en-US" sz="2400" b="1" dirty="0" smtClean="0">
                <a:solidFill>
                  <a:schemeClr val="accent1"/>
                </a:solidFill>
                <a:latin typeface="Comic Sans MS" pitchFamily="66" charset="0"/>
              </a:rPr>
              <a:t> heap sort </a:t>
            </a:r>
            <a:r>
              <a:rPr lang="en-US" sz="2400" b="1" dirty="0" err="1" smtClean="0">
                <a:solidFill>
                  <a:schemeClr val="accent1"/>
                </a:solidFill>
                <a:latin typeface="Comic Sans MS" pitchFamily="66" charset="0"/>
              </a:rPr>
              <a:t>pada</a:t>
            </a:r>
            <a:r>
              <a:rPr lang="en-US" sz="2400" b="1" dirty="0" smtClean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mic Sans MS" pitchFamily="66" charset="0"/>
              </a:rPr>
              <a:t>pohon</a:t>
            </a:r>
            <a:r>
              <a:rPr lang="en-US" sz="2400" b="1" dirty="0" smtClean="0">
                <a:solidFill>
                  <a:schemeClr val="accent1"/>
                </a:solidFill>
                <a:latin typeface="Comic Sans MS" pitchFamily="66" charset="0"/>
              </a:rPr>
              <a:t> yang </a:t>
            </a:r>
            <a:r>
              <a:rPr lang="en-US" sz="2400" b="1" dirty="0" err="1" smtClean="0">
                <a:solidFill>
                  <a:schemeClr val="accent1"/>
                </a:solidFill>
                <a:latin typeface="Comic Sans MS" pitchFamily="66" charset="0"/>
              </a:rPr>
              <a:t>terbentuk</a:t>
            </a:r>
            <a:endParaRPr lang="en-US" sz="2400" b="1" dirty="0">
              <a:solidFill>
                <a:schemeClr val="accent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41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Tjokorda Agung Budi Wirayuda</a:t>
            </a:r>
            <a:r>
              <a:rPr lang="en-US" dirty="0" smtClean="0"/>
              <a:t>,</a:t>
            </a:r>
            <a:r>
              <a:rPr lang="id-ID" dirty="0" smtClean="0"/>
              <a:t> </a:t>
            </a:r>
            <a:r>
              <a:rPr lang="en-US" dirty="0" smtClean="0"/>
              <a:t>“</a:t>
            </a:r>
            <a:r>
              <a:rPr lang="id-ID" dirty="0" smtClean="0"/>
              <a:t>PI1043</a:t>
            </a:r>
            <a:r>
              <a:rPr lang="en-US" dirty="0" smtClean="0"/>
              <a:t> </a:t>
            </a:r>
            <a:r>
              <a:rPr lang="id-ID" dirty="0" smtClean="0"/>
              <a:t>Struktur Data</a:t>
            </a:r>
            <a:r>
              <a:rPr lang="en-US" dirty="0" smtClean="0"/>
              <a:t>: </a:t>
            </a:r>
            <a:r>
              <a:rPr lang="en-US" dirty="0" err="1" smtClean="0"/>
              <a:t>Struktur</a:t>
            </a:r>
            <a:r>
              <a:rPr lang="en-US" dirty="0" smtClean="0"/>
              <a:t> Data Tree”.</a:t>
            </a:r>
          </a:p>
          <a:p>
            <a:r>
              <a:rPr lang="en-US" dirty="0" err="1" smtClean="0"/>
              <a:t>Shelvie</a:t>
            </a:r>
            <a:r>
              <a:rPr lang="en-US" dirty="0" smtClean="0"/>
              <a:t> </a:t>
            </a:r>
            <a:r>
              <a:rPr lang="en-US" dirty="0" err="1" smtClean="0"/>
              <a:t>Nidya</a:t>
            </a:r>
            <a:r>
              <a:rPr lang="en-US" dirty="0" smtClean="0"/>
              <a:t> </a:t>
            </a:r>
            <a:r>
              <a:rPr lang="en-US" dirty="0" err="1" smtClean="0"/>
              <a:t>Neyman</a:t>
            </a:r>
            <a:r>
              <a:rPr lang="en-US" dirty="0" smtClean="0"/>
              <a:t>, “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smtClean="0"/>
              <a:t>Tree”. Slide </a:t>
            </a:r>
            <a:r>
              <a:rPr lang="en-US" dirty="0" err="1" smtClean="0"/>
              <a:t>Struktur</a:t>
            </a:r>
            <a:r>
              <a:rPr lang="en-US" dirty="0" smtClean="0"/>
              <a:t> Data Program Diploma IPB</a:t>
            </a:r>
          </a:p>
          <a:p>
            <a:r>
              <a:rPr lang="en-US" dirty="0" smtClean="0"/>
              <a:t>Denny, “</a:t>
            </a:r>
            <a:r>
              <a:rPr lang="en-US" dirty="0" err="1" smtClean="0"/>
              <a:t>Struktur</a:t>
            </a:r>
            <a:r>
              <a:rPr lang="en-US" dirty="0" smtClean="0"/>
              <a:t> Data &amp; </a:t>
            </a:r>
            <a:r>
              <a:rPr lang="en-US" dirty="0" err="1" smtClean="0"/>
              <a:t>Algoritme</a:t>
            </a:r>
            <a:r>
              <a:rPr lang="en-US" dirty="0" smtClean="0"/>
              <a:t> - Tree”,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Universitas</a:t>
            </a:r>
            <a:r>
              <a:rPr lang="en-US" dirty="0" smtClean="0"/>
              <a:t> Indonesia 2001</a:t>
            </a:r>
          </a:p>
          <a:p>
            <a:r>
              <a:rPr lang="en-US" dirty="0" err="1" smtClean="0"/>
              <a:t>Cormen</a:t>
            </a:r>
            <a:r>
              <a:rPr lang="en-US" dirty="0" smtClean="0"/>
              <a:t>, T.H et all, “Introduction to Algorithms”, 2</a:t>
            </a:r>
            <a:r>
              <a:rPr lang="en-US" baseline="30000" dirty="0" smtClean="0"/>
              <a:t>nd</a:t>
            </a:r>
            <a:r>
              <a:rPr lang="en-US" dirty="0" smtClean="0"/>
              <a:t> edition, </a:t>
            </a:r>
            <a:r>
              <a:rPr lang="en-US" dirty="0" err="1" smtClean="0"/>
              <a:t>Mc-Graw</a:t>
            </a:r>
            <a:r>
              <a:rPr lang="en-US" dirty="0" smtClean="0"/>
              <a:t> Hill Book, 2001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4CF4-958A-4125-A62B-4394F459FD49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body" idx="1"/>
          </p:nvPr>
        </p:nvSpPr>
        <p:spPr>
          <a:xfrm>
            <a:off x="4343399" y="990600"/>
            <a:ext cx="7848601" cy="5029200"/>
          </a:xfrm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sz="1800" b="1" dirty="0">
                <a:solidFill>
                  <a:schemeClr val="folHlink"/>
                </a:solidFill>
              </a:rPr>
              <a:t>Predecessor </a:t>
            </a:r>
          </a:p>
          <a:p>
            <a:pPr marL="342900" indent="-342900">
              <a:lnSpc>
                <a:spcPct val="80000"/>
              </a:lnSpc>
              <a:buNone/>
            </a:pPr>
            <a:r>
              <a:rPr lang="en-US" sz="1800" dirty="0"/>
              <a:t>Node yang </a:t>
            </a:r>
            <a:r>
              <a:rPr lang="en-US" sz="1800" dirty="0" err="1"/>
              <a:t>berada</a:t>
            </a:r>
            <a:r>
              <a:rPr lang="en-US" sz="1800" dirty="0"/>
              <a:t> </a:t>
            </a:r>
            <a:r>
              <a:rPr lang="en-US" sz="1800" dirty="0" err="1"/>
              <a:t>sebelum</a:t>
            </a:r>
            <a:r>
              <a:rPr lang="en-US" sz="1800" dirty="0"/>
              <a:t> node </a:t>
            </a:r>
            <a:r>
              <a:rPr lang="en-US" sz="1800" dirty="0" err="1"/>
              <a:t>tertentu</a:t>
            </a:r>
            <a:endParaRPr lang="en-US" sz="1800" dirty="0"/>
          </a:p>
          <a:p>
            <a:pPr marL="342900" indent="-342900">
              <a:lnSpc>
                <a:spcPct val="80000"/>
              </a:lnSpc>
            </a:pPr>
            <a:r>
              <a:rPr lang="en-US" sz="1800" dirty="0"/>
              <a:t> </a:t>
            </a:r>
            <a:r>
              <a:rPr lang="en-US" sz="1800" b="1" dirty="0">
                <a:solidFill>
                  <a:schemeClr val="folHlink"/>
                </a:solidFill>
              </a:rPr>
              <a:t>Successor </a:t>
            </a:r>
          </a:p>
          <a:p>
            <a:pPr marL="342900" indent="-342900">
              <a:lnSpc>
                <a:spcPct val="80000"/>
              </a:lnSpc>
              <a:buNone/>
            </a:pPr>
            <a:r>
              <a:rPr lang="en-US" sz="1800" dirty="0"/>
              <a:t>Node yang </a:t>
            </a:r>
            <a:r>
              <a:rPr lang="en-US" sz="1800" dirty="0" err="1"/>
              <a:t>berada</a:t>
            </a:r>
            <a:r>
              <a:rPr lang="en-US" sz="1800" dirty="0"/>
              <a:t> </a:t>
            </a:r>
            <a:r>
              <a:rPr lang="en-US" sz="1800" dirty="0" err="1"/>
              <a:t>setelah</a:t>
            </a:r>
            <a:r>
              <a:rPr lang="en-US" sz="1800" dirty="0"/>
              <a:t> node </a:t>
            </a:r>
            <a:r>
              <a:rPr lang="en-US" sz="1800" dirty="0" err="1"/>
              <a:t>tertentu</a:t>
            </a:r>
            <a:endParaRPr lang="en-US" sz="1800" dirty="0"/>
          </a:p>
          <a:p>
            <a:pPr marL="342900" indent="-342900">
              <a:lnSpc>
                <a:spcPct val="80000"/>
              </a:lnSpc>
            </a:pPr>
            <a:r>
              <a:rPr lang="en-US" sz="1800" dirty="0"/>
              <a:t> </a:t>
            </a:r>
            <a:r>
              <a:rPr lang="en-US" sz="1800" b="1" dirty="0">
                <a:solidFill>
                  <a:schemeClr val="folHlink"/>
                </a:solidFill>
              </a:rPr>
              <a:t>Ancestor/</a:t>
            </a:r>
            <a:r>
              <a:rPr lang="en-US" sz="1800" b="1" dirty="0" err="1">
                <a:solidFill>
                  <a:schemeClr val="folHlink"/>
                </a:solidFill>
              </a:rPr>
              <a:t>nenek</a:t>
            </a:r>
            <a:r>
              <a:rPr lang="en-US" sz="1800" b="1" dirty="0">
                <a:solidFill>
                  <a:schemeClr val="folHlink"/>
                </a:solidFill>
              </a:rPr>
              <a:t> </a:t>
            </a:r>
            <a:r>
              <a:rPr lang="en-US" sz="1800" b="1" dirty="0" err="1">
                <a:solidFill>
                  <a:schemeClr val="folHlink"/>
                </a:solidFill>
              </a:rPr>
              <a:t>moyang</a:t>
            </a:r>
            <a:endParaRPr lang="en-US" sz="1800" b="1" dirty="0">
              <a:solidFill>
                <a:schemeClr val="folHlink"/>
              </a:solidFill>
            </a:endParaRPr>
          </a:p>
          <a:p>
            <a:pPr marL="342900" indent="-342900">
              <a:lnSpc>
                <a:spcPct val="80000"/>
              </a:lnSpc>
              <a:buNone/>
            </a:pPr>
            <a:r>
              <a:rPr lang="en-US" sz="1800" dirty="0" err="1"/>
              <a:t>Seluruh</a:t>
            </a:r>
            <a:r>
              <a:rPr lang="en-US" sz="1800" dirty="0"/>
              <a:t> node yang </a:t>
            </a:r>
            <a:r>
              <a:rPr lang="en-US" sz="1800" dirty="0" err="1"/>
              <a:t>terletak</a:t>
            </a:r>
            <a:r>
              <a:rPr lang="en-US" sz="1800" dirty="0"/>
              <a:t> </a:t>
            </a:r>
            <a:r>
              <a:rPr lang="en-US" sz="1800" dirty="0" err="1"/>
              <a:t>sebelum</a:t>
            </a:r>
            <a:r>
              <a:rPr lang="en-US" sz="1800" dirty="0"/>
              <a:t> node </a:t>
            </a:r>
            <a:r>
              <a:rPr lang="en-US" sz="1800" dirty="0" err="1"/>
              <a:t>tertentu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 smtClean="0"/>
              <a:t>jalur</a:t>
            </a:r>
            <a:r>
              <a:rPr lang="en-US" sz="1800" dirty="0" smtClean="0"/>
              <a:t> </a:t>
            </a:r>
            <a:r>
              <a:rPr lang="en-US" sz="1800" dirty="0"/>
              <a:t>yang </a:t>
            </a:r>
            <a:r>
              <a:rPr lang="en-US" sz="1800" dirty="0" err="1"/>
              <a:t>sama</a:t>
            </a:r>
            <a:endParaRPr lang="en-US" sz="1800" dirty="0"/>
          </a:p>
          <a:p>
            <a:pPr marL="342900" indent="-342900">
              <a:lnSpc>
                <a:spcPct val="80000"/>
              </a:lnSpc>
            </a:pPr>
            <a:r>
              <a:rPr lang="en-US" sz="1800" dirty="0"/>
              <a:t> </a:t>
            </a:r>
            <a:r>
              <a:rPr lang="en-US" sz="1800" b="1" dirty="0">
                <a:solidFill>
                  <a:schemeClr val="folHlink"/>
                </a:solidFill>
              </a:rPr>
              <a:t>Descendant/</a:t>
            </a:r>
            <a:r>
              <a:rPr lang="en-US" sz="1800" b="1" dirty="0" err="1">
                <a:solidFill>
                  <a:schemeClr val="folHlink"/>
                </a:solidFill>
              </a:rPr>
              <a:t>Keturunan</a:t>
            </a:r>
            <a:endParaRPr lang="en-US" sz="1800" b="1" dirty="0">
              <a:solidFill>
                <a:schemeClr val="folHlink"/>
              </a:solidFill>
            </a:endParaRPr>
          </a:p>
          <a:p>
            <a:pPr marL="342900" indent="-342900">
              <a:lnSpc>
                <a:spcPct val="80000"/>
              </a:lnSpc>
              <a:buNone/>
            </a:pPr>
            <a:r>
              <a:rPr lang="en-US" sz="1800" dirty="0" err="1"/>
              <a:t>Seluruh</a:t>
            </a:r>
            <a:r>
              <a:rPr lang="en-US" sz="1800" dirty="0"/>
              <a:t> node yang </a:t>
            </a:r>
            <a:r>
              <a:rPr lang="en-US" sz="1800" dirty="0" err="1"/>
              <a:t>terletak</a:t>
            </a:r>
            <a:r>
              <a:rPr lang="en-US" sz="1800" dirty="0"/>
              <a:t> </a:t>
            </a:r>
            <a:r>
              <a:rPr lang="en-US" sz="1800" dirty="0" err="1"/>
              <a:t>sesudah</a:t>
            </a:r>
            <a:r>
              <a:rPr lang="en-US" sz="1800" dirty="0"/>
              <a:t> node </a:t>
            </a:r>
            <a:r>
              <a:rPr lang="en-US" sz="1800" dirty="0" err="1"/>
              <a:t>tertentu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 smtClean="0"/>
              <a:t>jalur</a:t>
            </a:r>
            <a:r>
              <a:rPr lang="en-US" sz="1800" dirty="0" smtClean="0"/>
              <a:t> </a:t>
            </a:r>
            <a:r>
              <a:rPr lang="en-US" sz="1800" dirty="0"/>
              <a:t>yang </a:t>
            </a:r>
            <a:r>
              <a:rPr lang="en-US" sz="1800" dirty="0" err="1"/>
              <a:t>sama</a:t>
            </a:r>
            <a:endParaRPr lang="en-US" sz="1800" dirty="0"/>
          </a:p>
          <a:p>
            <a:pPr marL="342900" indent="-342900">
              <a:lnSpc>
                <a:spcPct val="80000"/>
              </a:lnSpc>
            </a:pPr>
            <a:r>
              <a:rPr lang="en-US" sz="1800" dirty="0"/>
              <a:t> </a:t>
            </a:r>
            <a:r>
              <a:rPr lang="en-US" sz="1800" b="1" dirty="0">
                <a:solidFill>
                  <a:schemeClr val="folHlink"/>
                </a:solidFill>
              </a:rPr>
              <a:t>Parent (ayah)</a:t>
            </a:r>
          </a:p>
          <a:p>
            <a:pPr marL="342900" indent="-342900">
              <a:lnSpc>
                <a:spcPct val="80000"/>
              </a:lnSpc>
              <a:buNone/>
            </a:pPr>
            <a:r>
              <a:rPr lang="en-US" sz="1800" dirty="0"/>
              <a:t>Node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hirarki</a:t>
            </a:r>
            <a:r>
              <a:rPr lang="en-US" sz="1800" dirty="0"/>
              <a:t> </a:t>
            </a:r>
            <a:r>
              <a:rPr lang="en-US" sz="1800" dirty="0" err="1"/>
              <a:t>langsung</a:t>
            </a:r>
            <a:r>
              <a:rPr lang="en-US" sz="1800" dirty="0"/>
              <a:t> </a:t>
            </a:r>
            <a:r>
              <a:rPr lang="en-US" sz="1800" dirty="0" err="1"/>
              <a:t>diatas</a:t>
            </a:r>
            <a:r>
              <a:rPr lang="en-US" sz="1800" dirty="0"/>
              <a:t> node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smtClean="0"/>
              <a:t>(</a:t>
            </a:r>
            <a:r>
              <a:rPr lang="en-US" sz="1800" dirty="0"/>
              <a:t>predecessor </a:t>
            </a:r>
            <a:r>
              <a:rPr lang="en-US" sz="1800" dirty="0" err="1"/>
              <a:t>satu</a:t>
            </a:r>
            <a:r>
              <a:rPr lang="en-US" sz="1800" dirty="0"/>
              <a:t> level)</a:t>
            </a:r>
          </a:p>
          <a:p>
            <a:pPr marL="342900" indent="-342900">
              <a:lnSpc>
                <a:spcPct val="80000"/>
              </a:lnSpc>
            </a:pPr>
            <a:r>
              <a:rPr lang="en-US" sz="1800" dirty="0"/>
              <a:t> </a:t>
            </a:r>
            <a:r>
              <a:rPr lang="en-US" sz="1800" b="1" dirty="0">
                <a:solidFill>
                  <a:schemeClr val="folHlink"/>
                </a:solidFill>
              </a:rPr>
              <a:t>Child</a:t>
            </a:r>
          </a:p>
          <a:p>
            <a:pPr marL="342900" indent="-342900">
              <a:lnSpc>
                <a:spcPct val="80000"/>
              </a:lnSpc>
              <a:buNone/>
            </a:pPr>
            <a:r>
              <a:rPr lang="en-US" sz="1800" dirty="0"/>
              <a:t> Node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hirarki</a:t>
            </a:r>
            <a:r>
              <a:rPr lang="en-US" sz="1800" dirty="0"/>
              <a:t> </a:t>
            </a:r>
            <a:r>
              <a:rPr lang="en-US" sz="1800" dirty="0" err="1"/>
              <a:t>langsung</a:t>
            </a:r>
            <a:r>
              <a:rPr lang="en-US" sz="1800" dirty="0"/>
              <a:t> </a:t>
            </a:r>
            <a:r>
              <a:rPr lang="en-US" sz="1800" dirty="0" err="1"/>
              <a:t>dibawah</a:t>
            </a:r>
            <a:r>
              <a:rPr lang="en-US" sz="1800" dirty="0"/>
              <a:t> node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smtClean="0"/>
              <a:t>(</a:t>
            </a:r>
            <a:r>
              <a:rPr lang="en-US" sz="1800" dirty="0"/>
              <a:t>successor </a:t>
            </a:r>
            <a:r>
              <a:rPr lang="en-US" sz="1800" dirty="0" err="1"/>
              <a:t>satu</a:t>
            </a:r>
            <a:r>
              <a:rPr lang="en-US" sz="1800" dirty="0"/>
              <a:t> level)</a:t>
            </a:r>
          </a:p>
          <a:p>
            <a:pPr marL="342900" indent="-342900">
              <a:lnSpc>
                <a:spcPct val="80000"/>
              </a:lnSpc>
              <a:buNone/>
            </a:pPr>
            <a:endParaRPr lang="en-US" sz="1800" dirty="0"/>
          </a:p>
          <a:p>
            <a:pPr marL="342900" indent="-342900">
              <a:lnSpc>
                <a:spcPct val="80000"/>
              </a:lnSpc>
              <a:buNone/>
            </a:pPr>
            <a:endParaRPr lang="en-US" sz="1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33663" y="152400"/>
            <a:ext cx="4038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400">
                <a:solidFill>
                  <a:schemeClr val="tx2"/>
                </a:solidFill>
              </a:rPr>
              <a:t>Terminologi Tree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1752600" y="1219201"/>
            <a:ext cx="2362200" cy="3001963"/>
            <a:chOff x="336" y="1152"/>
            <a:chExt cx="2352" cy="1872"/>
          </a:xfrm>
        </p:grpSpPr>
        <p:grpSp>
          <p:nvGrpSpPr>
            <p:cNvPr id="22533" name="Group 5"/>
            <p:cNvGrpSpPr>
              <a:grpSpLocks/>
            </p:cNvGrpSpPr>
            <p:nvPr/>
          </p:nvGrpSpPr>
          <p:grpSpPr bwMode="auto">
            <a:xfrm>
              <a:off x="336" y="1152"/>
              <a:ext cx="2352" cy="1872"/>
              <a:chOff x="2592" y="1248"/>
              <a:chExt cx="3024" cy="1872"/>
            </a:xfrm>
          </p:grpSpPr>
          <p:sp>
            <p:nvSpPr>
              <p:cNvPr id="22534" name="Oval 6"/>
              <p:cNvSpPr>
                <a:spLocks noChangeArrowheads="1"/>
              </p:cNvSpPr>
              <p:nvPr/>
            </p:nvSpPr>
            <p:spPr bwMode="auto">
              <a:xfrm>
                <a:off x="3744" y="1248"/>
                <a:ext cx="720" cy="5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5" name="Oval 7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6" name="Oval 8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7" name="Oval 9"/>
              <p:cNvSpPr>
                <a:spLocks noChangeArrowheads="1"/>
              </p:cNvSpPr>
              <p:nvPr/>
            </p:nvSpPr>
            <p:spPr bwMode="auto">
              <a:xfrm>
                <a:off x="4608" y="2064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8" name="Oval 10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9" name="Oval 11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0" name="Oval 12"/>
              <p:cNvSpPr>
                <a:spLocks noChangeArrowheads="1"/>
              </p:cNvSpPr>
              <p:nvPr/>
            </p:nvSpPr>
            <p:spPr bwMode="auto">
              <a:xfrm>
                <a:off x="5136" y="2736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1" name="Line 13"/>
              <p:cNvSpPr>
                <a:spLocks noChangeShapeType="1"/>
              </p:cNvSpPr>
              <p:nvPr/>
            </p:nvSpPr>
            <p:spPr bwMode="auto">
              <a:xfrm flipH="1">
                <a:off x="3408" y="1776"/>
                <a:ext cx="672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2" name="Line 14"/>
              <p:cNvSpPr>
                <a:spLocks noChangeShapeType="1"/>
              </p:cNvSpPr>
              <p:nvPr/>
            </p:nvSpPr>
            <p:spPr bwMode="auto">
              <a:xfrm>
                <a:off x="4080" y="1776"/>
                <a:ext cx="72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3" name="Line 15"/>
              <p:cNvSpPr>
                <a:spLocks noChangeShapeType="1"/>
              </p:cNvSpPr>
              <p:nvPr/>
            </p:nvSpPr>
            <p:spPr bwMode="auto">
              <a:xfrm flipH="1">
                <a:off x="2832" y="2400"/>
                <a:ext cx="48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4" name="Line 16"/>
              <p:cNvSpPr>
                <a:spLocks noChangeShapeType="1"/>
              </p:cNvSpPr>
              <p:nvPr/>
            </p:nvSpPr>
            <p:spPr bwMode="auto">
              <a:xfrm>
                <a:off x="3312" y="240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5" name="Line 17"/>
              <p:cNvSpPr>
                <a:spLocks noChangeShapeType="1"/>
              </p:cNvSpPr>
              <p:nvPr/>
            </p:nvSpPr>
            <p:spPr bwMode="auto">
              <a:xfrm flipH="1">
                <a:off x="4512" y="2448"/>
                <a:ext cx="33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6" name="Line 18"/>
              <p:cNvSpPr>
                <a:spLocks noChangeShapeType="1"/>
              </p:cNvSpPr>
              <p:nvPr/>
            </p:nvSpPr>
            <p:spPr bwMode="auto">
              <a:xfrm>
                <a:off x="4848" y="2448"/>
                <a:ext cx="432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47" name="Text Box 19"/>
            <p:cNvSpPr txBox="1">
              <a:spLocks noChangeArrowheads="1"/>
            </p:cNvSpPr>
            <p:nvPr/>
          </p:nvSpPr>
          <p:spPr bwMode="auto">
            <a:xfrm>
              <a:off x="1392" y="1296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A</a:t>
              </a:r>
            </a:p>
          </p:txBody>
        </p:sp>
        <p:sp>
          <p:nvSpPr>
            <p:cNvPr id="22548" name="Text Box 20"/>
            <p:cNvSpPr txBox="1">
              <a:spLocks noChangeArrowheads="1"/>
            </p:cNvSpPr>
            <p:nvPr/>
          </p:nvSpPr>
          <p:spPr bwMode="auto">
            <a:xfrm>
              <a:off x="383" y="2736"/>
              <a:ext cx="241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D</a:t>
              </a:r>
            </a:p>
          </p:txBody>
        </p:sp>
        <p:sp>
          <p:nvSpPr>
            <p:cNvPr id="22549" name="Text Box 21"/>
            <p:cNvSpPr txBox="1">
              <a:spLocks noChangeArrowheads="1"/>
            </p:cNvSpPr>
            <p:nvPr/>
          </p:nvSpPr>
          <p:spPr bwMode="auto">
            <a:xfrm>
              <a:off x="817" y="2016"/>
              <a:ext cx="24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sp>
          <p:nvSpPr>
            <p:cNvPr id="22550" name="Text Box 22"/>
            <p:cNvSpPr txBox="1">
              <a:spLocks noChangeArrowheads="1"/>
            </p:cNvSpPr>
            <p:nvPr/>
          </p:nvSpPr>
          <p:spPr bwMode="auto">
            <a:xfrm>
              <a:off x="1967" y="2064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C</a:t>
              </a:r>
            </a:p>
          </p:txBody>
        </p:sp>
        <p:sp>
          <p:nvSpPr>
            <p:cNvPr id="22551" name="Text Box 23"/>
            <p:cNvSpPr txBox="1">
              <a:spLocks noChangeArrowheads="1"/>
            </p:cNvSpPr>
            <p:nvPr/>
          </p:nvSpPr>
          <p:spPr bwMode="auto">
            <a:xfrm>
              <a:off x="1152" y="2736"/>
              <a:ext cx="24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E</a:t>
              </a:r>
            </a:p>
          </p:txBody>
        </p:sp>
        <p:sp>
          <p:nvSpPr>
            <p:cNvPr id="22552" name="Text Box 24"/>
            <p:cNvSpPr txBox="1">
              <a:spLocks noChangeArrowheads="1"/>
            </p:cNvSpPr>
            <p:nvPr/>
          </p:nvSpPr>
          <p:spPr bwMode="auto">
            <a:xfrm>
              <a:off x="1632" y="2736"/>
              <a:ext cx="24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F</a:t>
              </a:r>
            </a:p>
          </p:txBody>
        </p: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2400" y="2736"/>
              <a:ext cx="241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972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25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body" idx="1"/>
          </p:nvPr>
        </p:nvSpPr>
        <p:spPr>
          <a:xfrm>
            <a:off x="4524375" y="1066800"/>
            <a:ext cx="7195400" cy="4483994"/>
          </a:xfrm>
        </p:spPr>
        <p:txBody>
          <a:bodyPr>
            <a:noAutofit/>
          </a:bodyPr>
          <a:lstStyle/>
          <a:p>
            <a:pPr marL="342900" indent="-342900">
              <a:lnSpc>
                <a:spcPct val="105000"/>
              </a:lnSpc>
            </a:pPr>
            <a:r>
              <a:rPr lang="en-US" sz="1800" b="1" dirty="0">
                <a:solidFill>
                  <a:schemeClr val="folHlink"/>
                </a:solidFill>
              </a:rPr>
              <a:t>Sibling</a:t>
            </a:r>
          </a:p>
          <a:p>
            <a:pPr marL="342900" indent="-342900">
              <a:lnSpc>
                <a:spcPct val="105000"/>
              </a:lnSpc>
              <a:buNone/>
            </a:pPr>
            <a:r>
              <a:rPr lang="en-US" sz="1800" dirty="0"/>
              <a:t> Node-node yang </a:t>
            </a:r>
            <a:r>
              <a:rPr lang="en-US" sz="1800" dirty="0" err="1"/>
              <a:t>satu</a:t>
            </a:r>
            <a:r>
              <a:rPr lang="en-US" sz="1800" dirty="0"/>
              <a:t> ayah,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berlevel</a:t>
            </a:r>
            <a:r>
              <a:rPr lang="en-US" sz="1800" dirty="0"/>
              <a:t> </a:t>
            </a:r>
            <a:r>
              <a:rPr lang="en-US" sz="1800" dirty="0" err="1"/>
              <a:t>sama</a:t>
            </a:r>
            <a:r>
              <a:rPr lang="en-US" sz="1800" dirty="0"/>
              <a:t>. </a:t>
            </a:r>
          </a:p>
          <a:p>
            <a:pPr marL="342900" indent="-342900">
              <a:lnSpc>
                <a:spcPct val="105000"/>
              </a:lnSpc>
              <a:buNone/>
            </a:pPr>
            <a:r>
              <a:rPr lang="en-US" sz="1800" dirty="0" err="1"/>
              <a:t>Dikenal</a:t>
            </a:r>
            <a:r>
              <a:rPr lang="en-US" sz="1800" dirty="0"/>
              <a:t>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dirty="0" err="1"/>
              <a:t>istilah</a:t>
            </a:r>
            <a:r>
              <a:rPr lang="en-US" sz="1800" dirty="0"/>
              <a:t> sibling yang </a:t>
            </a:r>
            <a:r>
              <a:rPr lang="en-US" sz="1800" dirty="0" err="1"/>
              <a:t>tepat</a:t>
            </a:r>
            <a:r>
              <a:rPr lang="en-US" sz="1800" dirty="0"/>
              <a:t> di </a:t>
            </a:r>
            <a:r>
              <a:rPr lang="en-US" sz="1800" dirty="0" err="1"/>
              <a:t>kanan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smtClean="0"/>
              <a:t>sibling </a:t>
            </a:r>
            <a:r>
              <a:rPr lang="en-US" sz="1800" dirty="0"/>
              <a:t>yang </a:t>
            </a:r>
            <a:r>
              <a:rPr lang="en-US" sz="1800" dirty="0" err="1"/>
              <a:t>tepat</a:t>
            </a:r>
            <a:r>
              <a:rPr lang="en-US" sz="1800" dirty="0"/>
              <a:t> di </a:t>
            </a:r>
            <a:r>
              <a:rPr lang="en-US" sz="1800" dirty="0" err="1"/>
              <a:t>kiri</a:t>
            </a:r>
            <a:endParaRPr lang="en-US" sz="1800" dirty="0"/>
          </a:p>
          <a:p>
            <a:pPr marL="342900" indent="-342900">
              <a:lnSpc>
                <a:spcPct val="105000"/>
              </a:lnSpc>
            </a:pPr>
            <a:r>
              <a:rPr lang="en-US" sz="1800" b="1" dirty="0" err="1">
                <a:solidFill>
                  <a:schemeClr val="folHlink"/>
                </a:solidFill>
              </a:rPr>
              <a:t>Subtree</a:t>
            </a:r>
            <a:endParaRPr lang="en-US" sz="1800" b="1" dirty="0">
              <a:solidFill>
                <a:schemeClr val="folHlink"/>
              </a:solidFill>
            </a:endParaRPr>
          </a:p>
          <a:p>
            <a:pPr marL="342900" indent="-342900">
              <a:lnSpc>
                <a:spcPct val="105000"/>
              </a:lnSpc>
              <a:buNone/>
            </a:pP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tree </a:t>
            </a:r>
            <a:r>
              <a:rPr lang="en-US" sz="1800" dirty="0" err="1"/>
              <a:t>berupa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node </a:t>
            </a:r>
            <a:r>
              <a:rPr lang="en-US" sz="1800" dirty="0" err="1"/>
              <a:t>beserta</a:t>
            </a:r>
            <a:r>
              <a:rPr lang="en-US" sz="1800" dirty="0"/>
              <a:t> </a:t>
            </a:r>
            <a:r>
              <a:rPr lang="en-US" sz="1800" dirty="0" err="1"/>
              <a:t>descendantnya</a:t>
            </a:r>
            <a:endParaRPr lang="en-US" sz="1800" dirty="0"/>
          </a:p>
          <a:p>
            <a:pPr marL="342900" indent="-342900">
              <a:lnSpc>
                <a:spcPct val="105000"/>
              </a:lnSpc>
            </a:pPr>
            <a:r>
              <a:rPr lang="en-US" sz="1800" dirty="0"/>
              <a:t> </a:t>
            </a:r>
            <a:r>
              <a:rPr lang="en-US" sz="1800" b="1" dirty="0">
                <a:solidFill>
                  <a:schemeClr val="folHlink"/>
                </a:solidFill>
              </a:rPr>
              <a:t>Size</a:t>
            </a:r>
          </a:p>
          <a:p>
            <a:pPr marL="342900" indent="-342900">
              <a:lnSpc>
                <a:spcPct val="105000"/>
              </a:lnSpc>
              <a:buNone/>
            </a:pPr>
            <a:r>
              <a:rPr lang="en-US" sz="1800" dirty="0" err="1"/>
              <a:t>Banyaknya</a:t>
            </a:r>
            <a:r>
              <a:rPr lang="en-US" sz="1800" dirty="0"/>
              <a:t> node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tree</a:t>
            </a:r>
          </a:p>
          <a:p>
            <a:pPr marL="342900" indent="-342900">
              <a:lnSpc>
                <a:spcPct val="105000"/>
              </a:lnSpc>
            </a:pPr>
            <a:r>
              <a:rPr lang="en-US" sz="1800" dirty="0"/>
              <a:t> </a:t>
            </a:r>
            <a:r>
              <a:rPr lang="en-US" sz="1800" b="1" dirty="0">
                <a:solidFill>
                  <a:schemeClr val="folHlink"/>
                </a:solidFill>
              </a:rPr>
              <a:t>Level (Depth)</a:t>
            </a:r>
          </a:p>
          <a:p>
            <a:pPr marL="342900" indent="-342900">
              <a:lnSpc>
                <a:spcPct val="105000"/>
              </a:lnSpc>
              <a:buNone/>
            </a:pPr>
            <a:r>
              <a:rPr lang="en-US" sz="1800" dirty="0" err="1"/>
              <a:t>Hirarki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node. Root </a:t>
            </a:r>
            <a:r>
              <a:rPr lang="en-US" sz="1800" dirty="0" err="1"/>
              <a:t>berhirarki</a:t>
            </a:r>
            <a:r>
              <a:rPr lang="en-US" sz="1800" dirty="0"/>
              <a:t> 0, node </a:t>
            </a:r>
            <a:r>
              <a:rPr lang="en-US" sz="1800" dirty="0" err="1"/>
              <a:t>dibawahnya</a:t>
            </a:r>
            <a:r>
              <a:rPr lang="en-US" sz="1800" dirty="0"/>
              <a:t> </a:t>
            </a:r>
            <a:r>
              <a:rPr lang="en-US" sz="1800" dirty="0" err="1" smtClean="0"/>
              <a:t>berhirarki</a:t>
            </a:r>
            <a:r>
              <a:rPr lang="en-US" sz="1800" dirty="0" smtClean="0"/>
              <a:t> </a:t>
            </a:r>
            <a:r>
              <a:rPr lang="en-US" sz="1800" dirty="0"/>
              <a:t>1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seterusnya</a:t>
            </a:r>
            <a:r>
              <a:rPr lang="en-US" sz="1800" dirty="0"/>
              <a:t>.</a:t>
            </a:r>
          </a:p>
          <a:p>
            <a:pPr marL="342900" indent="-342900">
              <a:lnSpc>
                <a:spcPct val="105000"/>
              </a:lnSpc>
            </a:pPr>
            <a:r>
              <a:rPr lang="en-US" sz="1800" b="1" dirty="0">
                <a:solidFill>
                  <a:schemeClr val="folHlink"/>
                </a:solidFill>
              </a:rPr>
              <a:t> Height</a:t>
            </a:r>
          </a:p>
          <a:p>
            <a:pPr marL="342900" indent="-342900">
              <a:lnSpc>
                <a:spcPct val="105000"/>
              </a:lnSpc>
              <a:buNone/>
            </a:pPr>
            <a:r>
              <a:rPr lang="en-US" sz="1800" dirty="0" err="1"/>
              <a:t>Selisih</a:t>
            </a:r>
            <a:r>
              <a:rPr lang="en-US" sz="1800" dirty="0"/>
              <a:t> </a:t>
            </a:r>
            <a:r>
              <a:rPr lang="en-US" sz="1800" dirty="0" err="1"/>
              <a:t>hirarki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level </a:t>
            </a:r>
            <a:r>
              <a:rPr lang="en-US" sz="1800" dirty="0" err="1"/>
              <a:t>terendah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level </a:t>
            </a:r>
            <a:r>
              <a:rPr lang="en-US" sz="1800" dirty="0" err="1"/>
              <a:t>tertinggi</a:t>
            </a:r>
            <a:r>
              <a:rPr lang="en-US" sz="1800" dirty="0"/>
              <a:t>/</a:t>
            </a:r>
            <a:r>
              <a:rPr lang="en-US" sz="1800" dirty="0" err="1"/>
              <a:t>nomor</a:t>
            </a:r>
            <a:r>
              <a:rPr lang="en-US" sz="1800" dirty="0"/>
              <a:t> level </a:t>
            </a:r>
            <a:r>
              <a:rPr lang="en-US" sz="1800" dirty="0" smtClean="0"/>
              <a:t>leaf </a:t>
            </a:r>
            <a:r>
              <a:rPr lang="en-US" sz="1800" dirty="0" err="1" smtClean="0"/>
              <a:t>terbawah</a:t>
            </a:r>
            <a:r>
              <a:rPr lang="en-US" sz="1800" dirty="0"/>
              <a:t>.</a:t>
            </a:r>
          </a:p>
          <a:p>
            <a:pPr marL="342900" indent="-342900">
              <a:lnSpc>
                <a:spcPct val="105000"/>
              </a:lnSpc>
              <a:buNone/>
            </a:pPr>
            <a:endParaRPr lang="en-US" sz="1800" dirty="0"/>
          </a:p>
          <a:p>
            <a:pPr marL="342900" indent="-342900">
              <a:lnSpc>
                <a:spcPct val="105000"/>
              </a:lnSpc>
              <a:buNone/>
            </a:pPr>
            <a:endParaRPr lang="en-US" sz="18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01925" y="228600"/>
            <a:ext cx="41148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400">
                <a:solidFill>
                  <a:schemeClr val="tx2"/>
                </a:solidFill>
              </a:rPr>
              <a:t>Terminologi Tree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992753" y="1592691"/>
            <a:ext cx="2667000" cy="3810000"/>
            <a:chOff x="336" y="1152"/>
            <a:chExt cx="2352" cy="1872"/>
          </a:xfrm>
        </p:grpSpPr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336" y="1152"/>
              <a:ext cx="2352" cy="1872"/>
              <a:chOff x="2592" y="1248"/>
              <a:chExt cx="3024" cy="1872"/>
            </a:xfrm>
          </p:grpSpPr>
          <p:sp>
            <p:nvSpPr>
              <p:cNvPr id="23558" name="Oval 6"/>
              <p:cNvSpPr>
                <a:spLocks noChangeArrowheads="1"/>
              </p:cNvSpPr>
              <p:nvPr/>
            </p:nvSpPr>
            <p:spPr bwMode="auto">
              <a:xfrm>
                <a:off x="3744" y="1248"/>
                <a:ext cx="720" cy="5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9" name="Oval 7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0" name="Oval 8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1" name="Oval 9"/>
              <p:cNvSpPr>
                <a:spLocks noChangeArrowheads="1"/>
              </p:cNvSpPr>
              <p:nvPr/>
            </p:nvSpPr>
            <p:spPr bwMode="auto">
              <a:xfrm>
                <a:off x="4608" y="2064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2" name="Oval 10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3" name="Oval 11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4" name="Oval 12"/>
              <p:cNvSpPr>
                <a:spLocks noChangeArrowheads="1"/>
              </p:cNvSpPr>
              <p:nvPr/>
            </p:nvSpPr>
            <p:spPr bwMode="auto">
              <a:xfrm>
                <a:off x="5136" y="2736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5" name="Line 13"/>
              <p:cNvSpPr>
                <a:spLocks noChangeShapeType="1"/>
              </p:cNvSpPr>
              <p:nvPr/>
            </p:nvSpPr>
            <p:spPr bwMode="auto">
              <a:xfrm flipH="1">
                <a:off x="3408" y="1776"/>
                <a:ext cx="672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6" name="Line 14"/>
              <p:cNvSpPr>
                <a:spLocks noChangeShapeType="1"/>
              </p:cNvSpPr>
              <p:nvPr/>
            </p:nvSpPr>
            <p:spPr bwMode="auto">
              <a:xfrm>
                <a:off x="4080" y="1776"/>
                <a:ext cx="72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7" name="Line 15"/>
              <p:cNvSpPr>
                <a:spLocks noChangeShapeType="1"/>
              </p:cNvSpPr>
              <p:nvPr/>
            </p:nvSpPr>
            <p:spPr bwMode="auto">
              <a:xfrm flipH="1">
                <a:off x="2832" y="2400"/>
                <a:ext cx="48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8" name="Line 16"/>
              <p:cNvSpPr>
                <a:spLocks noChangeShapeType="1"/>
              </p:cNvSpPr>
              <p:nvPr/>
            </p:nvSpPr>
            <p:spPr bwMode="auto">
              <a:xfrm>
                <a:off x="3312" y="240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9" name="Line 17"/>
              <p:cNvSpPr>
                <a:spLocks noChangeShapeType="1"/>
              </p:cNvSpPr>
              <p:nvPr/>
            </p:nvSpPr>
            <p:spPr bwMode="auto">
              <a:xfrm flipH="1">
                <a:off x="4512" y="2448"/>
                <a:ext cx="33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0" name="Line 18"/>
              <p:cNvSpPr>
                <a:spLocks noChangeShapeType="1"/>
              </p:cNvSpPr>
              <p:nvPr/>
            </p:nvSpPr>
            <p:spPr bwMode="auto">
              <a:xfrm>
                <a:off x="4848" y="2448"/>
                <a:ext cx="432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71" name="Text Box 19"/>
            <p:cNvSpPr txBox="1">
              <a:spLocks noChangeArrowheads="1"/>
            </p:cNvSpPr>
            <p:nvPr/>
          </p:nvSpPr>
          <p:spPr bwMode="auto">
            <a:xfrm>
              <a:off x="1392" y="1296"/>
              <a:ext cx="240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23572" name="Text Box 20"/>
            <p:cNvSpPr txBox="1">
              <a:spLocks noChangeArrowheads="1"/>
            </p:cNvSpPr>
            <p:nvPr/>
          </p:nvSpPr>
          <p:spPr bwMode="auto">
            <a:xfrm>
              <a:off x="384" y="2736"/>
              <a:ext cx="240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D</a:t>
              </a:r>
            </a:p>
          </p:txBody>
        </p:sp>
        <p:sp>
          <p:nvSpPr>
            <p:cNvPr id="23573" name="Text Box 21"/>
            <p:cNvSpPr txBox="1">
              <a:spLocks noChangeArrowheads="1"/>
            </p:cNvSpPr>
            <p:nvPr/>
          </p:nvSpPr>
          <p:spPr bwMode="auto">
            <a:xfrm>
              <a:off x="816" y="2016"/>
              <a:ext cx="240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968" y="2064"/>
              <a:ext cx="240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C</a:t>
              </a:r>
            </a:p>
          </p:txBody>
        </p:sp>
        <p:sp>
          <p:nvSpPr>
            <p:cNvPr id="23575" name="Text Box 23"/>
            <p:cNvSpPr txBox="1">
              <a:spLocks noChangeArrowheads="1"/>
            </p:cNvSpPr>
            <p:nvPr/>
          </p:nvSpPr>
          <p:spPr bwMode="auto">
            <a:xfrm>
              <a:off x="1152" y="2736"/>
              <a:ext cx="240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E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32" y="2736"/>
              <a:ext cx="240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F</a:t>
              </a:r>
            </a:p>
          </p:txBody>
        </p:sp>
        <p:sp>
          <p:nvSpPr>
            <p:cNvPr id="23577" name="Text Box 25"/>
            <p:cNvSpPr txBox="1">
              <a:spLocks noChangeArrowheads="1"/>
            </p:cNvSpPr>
            <p:nvPr/>
          </p:nvSpPr>
          <p:spPr bwMode="auto">
            <a:xfrm>
              <a:off x="2400" y="2736"/>
              <a:ext cx="240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997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body" idx="1"/>
          </p:nvPr>
        </p:nvSpPr>
        <p:spPr>
          <a:xfrm>
            <a:off x="4819650" y="1447800"/>
            <a:ext cx="6172200" cy="3657600"/>
          </a:xfrm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sz="2000" b="1" dirty="0">
                <a:solidFill>
                  <a:schemeClr val="folHlink"/>
                </a:solidFill>
              </a:rPr>
              <a:t>Depth/</a:t>
            </a:r>
            <a:r>
              <a:rPr lang="en-US" sz="2000" b="1" dirty="0" err="1">
                <a:solidFill>
                  <a:schemeClr val="folHlink"/>
                </a:solidFill>
              </a:rPr>
              <a:t>Kedalaman</a:t>
            </a:r>
            <a:endParaRPr lang="en-US" sz="2000" b="1" dirty="0">
              <a:solidFill>
                <a:schemeClr val="folHlink"/>
              </a:solidFill>
            </a:endParaRPr>
          </a:p>
          <a:p>
            <a:pPr marL="342900" indent="-342900">
              <a:lnSpc>
                <a:spcPct val="80000"/>
              </a:lnSpc>
              <a:buNone/>
            </a:pPr>
            <a:r>
              <a:rPr lang="en-US" sz="2000" dirty="0" err="1"/>
              <a:t>Jumlah</a:t>
            </a:r>
            <a:r>
              <a:rPr lang="en-US" sz="2000" dirty="0"/>
              <a:t> edge </a:t>
            </a:r>
            <a:r>
              <a:rPr lang="en-US" sz="2000" dirty="0" err="1"/>
              <a:t>dari</a:t>
            </a:r>
            <a:r>
              <a:rPr lang="en-US" sz="2000" dirty="0"/>
              <a:t> root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node </a:t>
            </a:r>
            <a:r>
              <a:rPr lang="en-US" sz="2000" dirty="0" err="1"/>
              <a:t>tersebut</a:t>
            </a:r>
            <a:endParaRPr lang="en-US" sz="2000" dirty="0"/>
          </a:p>
          <a:p>
            <a:pPr marL="342900" indent="-342900">
              <a:lnSpc>
                <a:spcPct val="80000"/>
              </a:lnSpc>
              <a:buNone/>
            </a:pPr>
            <a:endParaRPr lang="en-US" sz="2000" dirty="0"/>
          </a:p>
          <a:p>
            <a:pPr marL="342900" indent="-342900">
              <a:lnSpc>
                <a:spcPct val="80000"/>
              </a:lnSpc>
            </a:pPr>
            <a:r>
              <a:rPr lang="en-US" sz="2000" b="1" dirty="0" smtClean="0">
                <a:solidFill>
                  <a:schemeClr val="folHlink"/>
                </a:solidFill>
              </a:rPr>
              <a:t>Degree</a:t>
            </a:r>
            <a:endParaRPr lang="en-US" sz="2000" b="1" dirty="0">
              <a:solidFill>
                <a:schemeClr val="folHlink"/>
              </a:solidFill>
            </a:endParaRPr>
          </a:p>
          <a:p>
            <a:pPr marL="342900" indent="-342900">
              <a:lnSpc>
                <a:spcPct val="80000"/>
              </a:lnSpc>
              <a:buNone/>
            </a:pPr>
            <a:r>
              <a:rPr lang="en-US" sz="2000" dirty="0" err="1"/>
              <a:t>Banyaknya</a:t>
            </a:r>
            <a:r>
              <a:rPr lang="en-US" sz="2000" dirty="0"/>
              <a:t> child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node</a:t>
            </a:r>
          </a:p>
          <a:p>
            <a:pPr marL="342900" indent="-342900">
              <a:lnSpc>
                <a:spcPct val="80000"/>
              </a:lnSpc>
              <a:buNone/>
            </a:pPr>
            <a:endParaRPr lang="en-US" sz="2000" dirty="0"/>
          </a:p>
          <a:p>
            <a:pPr marL="342900" indent="-342900">
              <a:lnSpc>
                <a:spcPct val="80000"/>
              </a:lnSpc>
            </a:pPr>
            <a:r>
              <a:rPr lang="en-US" sz="2000" b="1" dirty="0" smtClean="0">
                <a:solidFill>
                  <a:schemeClr val="folHlink"/>
                </a:solidFill>
              </a:rPr>
              <a:t> </a:t>
            </a:r>
            <a:r>
              <a:rPr lang="en-US" sz="2000" b="1" dirty="0">
                <a:solidFill>
                  <a:schemeClr val="folHlink"/>
                </a:solidFill>
              </a:rPr>
              <a:t>Forest</a:t>
            </a:r>
          </a:p>
          <a:p>
            <a:pPr marL="342900" indent="-342900">
              <a:lnSpc>
                <a:spcPct val="80000"/>
              </a:lnSpc>
              <a:buNone/>
            </a:pPr>
            <a:r>
              <a:rPr lang="en-US" sz="2000" dirty="0" err="1"/>
              <a:t>Himpunan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sejumlah</a:t>
            </a:r>
            <a:r>
              <a:rPr lang="en-US" sz="2000" dirty="0"/>
              <a:t> tree</a:t>
            </a:r>
          </a:p>
          <a:p>
            <a:pPr marL="342900" indent="-342900">
              <a:lnSpc>
                <a:spcPct val="80000"/>
              </a:lnSpc>
            </a:pPr>
            <a:endParaRPr lang="en-US" sz="2000" dirty="0"/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1752600" y="1219200"/>
            <a:ext cx="2819400" cy="3810000"/>
            <a:chOff x="336" y="1152"/>
            <a:chExt cx="2352" cy="1872"/>
          </a:xfrm>
        </p:grpSpPr>
        <p:grpSp>
          <p:nvGrpSpPr>
            <p:cNvPr id="24580" name="Group 4"/>
            <p:cNvGrpSpPr>
              <a:grpSpLocks/>
            </p:cNvGrpSpPr>
            <p:nvPr/>
          </p:nvGrpSpPr>
          <p:grpSpPr bwMode="auto">
            <a:xfrm>
              <a:off x="336" y="1152"/>
              <a:ext cx="2352" cy="1872"/>
              <a:chOff x="2592" y="1248"/>
              <a:chExt cx="3024" cy="1872"/>
            </a:xfrm>
          </p:grpSpPr>
          <p:sp>
            <p:nvSpPr>
              <p:cNvPr id="24581" name="Oval 5"/>
              <p:cNvSpPr>
                <a:spLocks noChangeArrowheads="1"/>
              </p:cNvSpPr>
              <p:nvPr/>
            </p:nvSpPr>
            <p:spPr bwMode="auto">
              <a:xfrm>
                <a:off x="3744" y="1248"/>
                <a:ext cx="720" cy="5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2" name="Oval 6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3" name="Oval 7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4" name="Oval 8"/>
              <p:cNvSpPr>
                <a:spLocks noChangeArrowheads="1"/>
              </p:cNvSpPr>
              <p:nvPr/>
            </p:nvSpPr>
            <p:spPr bwMode="auto">
              <a:xfrm>
                <a:off x="4608" y="2064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5" name="Oval 9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6" name="Oval 10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7" name="Oval 11"/>
              <p:cNvSpPr>
                <a:spLocks noChangeArrowheads="1"/>
              </p:cNvSpPr>
              <p:nvPr/>
            </p:nvSpPr>
            <p:spPr bwMode="auto">
              <a:xfrm>
                <a:off x="5136" y="2736"/>
                <a:ext cx="480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8" name="Line 12"/>
              <p:cNvSpPr>
                <a:spLocks noChangeShapeType="1"/>
              </p:cNvSpPr>
              <p:nvPr/>
            </p:nvSpPr>
            <p:spPr bwMode="auto">
              <a:xfrm flipH="1">
                <a:off x="3408" y="1776"/>
                <a:ext cx="672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9" name="Line 13"/>
              <p:cNvSpPr>
                <a:spLocks noChangeShapeType="1"/>
              </p:cNvSpPr>
              <p:nvPr/>
            </p:nvSpPr>
            <p:spPr bwMode="auto">
              <a:xfrm>
                <a:off x="4080" y="1776"/>
                <a:ext cx="72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0" name="Line 14"/>
              <p:cNvSpPr>
                <a:spLocks noChangeShapeType="1"/>
              </p:cNvSpPr>
              <p:nvPr/>
            </p:nvSpPr>
            <p:spPr bwMode="auto">
              <a:xfrm flipH="1">
                <a:off x="2832" y="2400"/>
                <a:ext cx="48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1" name="Line 15"/>
              <p:cNvSpPr>
                <a:spLocks noChangeShapeType="1"/>
              </p:cNvSpPr>
              <p:nvPr/>
            </p:nvSpPr>
            <p:spPr bwMode="auto">
              <a:xfrm>
                <a:off x="3312" y="240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2" name="Line 16"/>
              <p:cNvSpPr>
                <a:spLocks noChangeShapeType="1"/>
              </p:cNvSpPr>
              <p:nvPr/>
            </p:nvSpPr>
            <p:spPr bwMode="auto">
              <a:xfrm flipH="1">
                <a:off x="4512" y="2448"/>
                <a:ext cx="33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3" name="Line 17"/>
              <p:cNvSpPr>
                <a:spLocks noChangeShapeType="1"/>
              </p:cNvSpPr>
              <p:nvPr/>
            </p:nvSpPr>
            <p:spPr bwMode="auto">
              <a:xfrm>
                <a:off x="4848" y="2448"/>
                <a:ext cx="432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594" name="Text Box 18"/>
            <p:cNvSpPr txBox="1">
              <a:spLocks noChangeArrowheads="1"/>
            </p:cNvSpPr>
            <p:nvPr/>
          </p:nvSpPr>
          <p:spPr bwMode="auto">
            <a:xfrm>
              <a:off x="1392" y="1296"/>
              <a:ext cx="240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A</a:t>
              </a:r>
            </a:p>
          </p:txBody>
        </p: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384" y="2736"/>
              <a:ext cx="240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D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816" y="2016"/>
              <a:ext cx="240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1968" y="2064"/>
              <a:ext cx="240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C</a:t>
              </a:r>
            </a:p>
          </p:txBody>
        </p:sp>
        <p:sp>
          <p:nvSpPr>
            <p:cNvPr id="24598" name="Text Box 22"/>
            <p:cNvSpPr txBox="1">
              <a:spLocks noChangeArrowheads="1"/>
            </p:cNvSpPr>
            <p:nvPr/>
          </p:nvSpPr>
          <p:spPr bwMode="auto">
            <a:xfrm>
              <a:off x="1152" y="2736"/>
              <a:ext cx="240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E</a:t>
              </a:r>
            </a:p>
          </p:txBody>
        </p:sp>
        <p:sp>
          <p:nvSpPr>
            <p:cNvPr id="24599" name="Text Box 23"/>
            <p:cNvSpPr txBox="1">
              <a:spLocks noChangeArrowheads="1"/>
            </p:cNvSpPr>
            <p:nvPr/>
          </p:nvSpPr>
          <p:spPr bwMode="auto">
            <a:xfrm>
              <a:off x="1632" y="2736"/>
              <a:ext cx="240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F</a:t>
              </a:r>
            </a:p>
          </p:txBody>
        </p:sp>
        <p:sp>
          <p:nvSpPr>
            <p:cNvPr id="24600" name="Text Box 24"/>
            <p:cNvSpPr txBox="1">
              <a:spLocks noChangeArrowheads="1"/>
            </p:cNvSpPr>
            <p:nvPr/>
          </p:nvSpPr>
          <p:spPr bwMode="auto">
            <a:xfrm>
              <a:off x="2400" y="2736"/>
              <a:ext cx="240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G</a:t>
              </a:r>
            </a:p>
          </p:txBody>
        </p:sp>
      </p:grpSp>
      <p:sp>
        <p:nvSpPr>
          <p:cNvPr id="24601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2655888" y="228600"/>
            <a:ext cx="4953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400">
                <a:solidFill>
                  <a:schemeClr val="tx2"/>
                </a:solidFill>
              </a:rPr>
              <a:t>Terminologi Tree</a:t>
            </a:r>
          </a:p>
        </p:txBody>
      </p:sp>
    </p:spTree>
    <p:extLst>
      <p:ext uri="{BB962C8B-B14F-4D97-AF65-F5344CB8AC3E}">
        <p14:creationId xmlns:p14="http://schemas.microsoft.com/office/powerpoint/2010/main" val="42461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35E0-3760-4B18-AA58-CDCEBDCEC44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914400"/>
            <a:ext cx="7590043" cy="5650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2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Tree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118314" y="2292440"/>
            <a:ext cx="10202216" cy="3886200"/>
          </a:xfrm>
        </p:spPr>
        <p:txBody>
          <a:bodyPr/>
          <a:lstStyle/>
          <a:p>
            <a:pPr lvl="1"/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b</a:t>
            </a:r>
            <a:r>
              <a:rPr lang="id-ID" sz="2400" dirty="0"/>
              <a:t>anyaknya anak : </a:t>
            </a:r>
            <a:endParaRPr lang="en-US" sz="2400" dirty="0"/>
          </a:p>
          <a:p>
            <a:pPr lvl="2"/>
            <a:r>
              <a:rPr lang="en-GB" sz="2400" dirty="0" smtClean="0"/>
              <a:t>B</a:t>
            </a:r>
            <a:r>
              <a:rPr lang="id-ID" sz="2400" dirty="0" smtClean="0"/>
              <a:t>inary </a:t>
            </a:r>
            <a:r>
              <a:rPr lang="id-ID" sz="2400" dirty="0"/>
              <a:t>tree </a:t>
            </a:r>
            <a:r>
              <a:rPr lang="en-US" sz="2400" dirty="0" smtClean="0"/>
              <a:t>: </a:t>
            </a:r>
            <a:r>
              <a:rPr lang="id-ID" sz="2400" dirty="0"/>
              <a:t>Complete Binary Tree tingkat N</a:t>
            </a:r>
            <a:r>
              <a:rPr lang="en-US" sz="2400" dirty="0" smtClean="0"/>
              <a:t>, </a:t>
            </a:r>
            <a:r>
              <a:rPr lang="id-ID" sz="2400" dirty="0" smtClean="0"/>
              <a:t>Skewed </a:t>
            </a:r>
            <a:r>
              <a:rPr lang="id-ID" sz="2400" dirty="0"/>
              <a:t>BinaryTree</a:t>
            </a:r>
            <a:endParaRPr lang="en-US" sz="2400" dirty="0"/>
          </a:p>
          <a:p>
            <a:pPr lvl="2"/>
            <a:r>
              <a:rPr lang="id-ID" sz="2400" dirty="0"/>
              <a:t>Non Binary Tree (</a:t>
            </a:r>
            <a:r>
              <a:rPr lang="id-ID" sz="2400" dirty="0" smtClean="0"/>
              <a:t>N-ary)</a:t>
            </a:r>
            <a:endParaRPr lang="id-ID" sz="2400" dirty="0"/>
          </a:p>
          <a:p>
            <a:pPr lvl="1"/>
            <a:r>
              <a:rPr lang="en-US" sz="2400" dirty="0"/>
              <a:t> </a:t>
            </a:r>
            <a:r>
              <a:rPr lang="id-ID" sz="2400" dirty="0"/>
              <a:t>Dari pentingnya urutan Isi : </a:t>
            </a:r>
            <a:endParaRPr lang="en-US" sz="2400" dirty="0"/>
          </a:p>
          <a:p>
            <a:pPr lvl="2"/>
            <a:r>
              <a:rPr lang="id-ID" sz="2400" dirty="0"/>
              <a:t>Ordered</a:t>
            </a:r>
            <a:r>
              <a:rPr lang="en-US" sz="2400" dirty="0"/>
              <a:t> tree</a:t>
            </a:r>
          </a:p>
          <a:p>
            <a:pPr lvl="2"/>
            <a:r>
              <a:rPr lang="en-GB" sz="2400" dirty="0" smtClean="0"/>
              <a:t>N</a:t>
            </a:r>
            <a:r>
              <a:rPr lang="id-ID" sz="2400" dirty="0" smtClean="0"/>
              <a:t>on </a:t>
            </a:r>
            <a:r>
              <a:rPr lang="id-ID" sz="2400" dirty="0"/>
              <a:t>ordered tree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C656-7DD1-49A9-BB57-B79669784A84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1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Override1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4370</TotalTime>
  <Words>1780</Words>
  <Application>Microsoft Office PowerPoint</Application>
  <PresentationFormat>Widescreen</PresentationFormat>
  <Paragraphs>510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Agency FB</vt:lpstr>
      <vt:lpstr>Arial</vt:lpstr>
      <vt:lpstr>Comic Sans MS</vt:lpstr>
      <vt:lpstr>Courier New</vt:lpstr>
      <vt:lpstr>Tahoma</vt:lpstr>
      <vt:lpstr>Times New Roman</vt:lpstr>
      <vt:lpstr>Tw Cen MT</vt:lpstr>
      <vt:lpstr>Tw Cen MT Condensed</vt:lpstr>
      <vt:lpstr>Wingdings</vt:lpstr>
      <vt:lpstr>Wingdings 2</vt:lpstr>
      <vt:lpstr>Wingdings 3</vt:lpstr>
      <vt:lpstr>Integral</vt:lpstr>
      <vt:lpstr>Implementasi Struktur Data  tree / heap tree</vt:lpstr>
      <vt:lpstr>Definisi Tree</vt:lpstr>
      <vt:lpstr>Contoh hubungan hierarkhi</vt:lpstr>
      <vt:lpstr>Contoh hubungan hierarkhi</vt:lpstr>
      <vt:lpstr>Terminologi Tree</vt:lpstr>
      <vt:lpstr>Terminologi Tree</vt:lpstr>
      <vt:lpstr>Terminologi Tree</vt:lpstr>
      <vt:lpstr>PowerPoint Presentation</vt:lpstr>
      <vt:lpstr>Jenis Tree</vt:lpstr>
      <vt:lpstr>Pohon Biner</vt:lpstr>
      <vt:lpstr>PowerPoint Presentation</vt:lpstr>
      <vt:lpstr>Full Binary Tree</vt:lpstr>
      <vt:lpstr>Complete Binary Tree</vt:lpstr>
      <vt:lpstr>Perfect Binary Tree</vt:lpstr>
      <vt:lpstr>Skewed Binary Tree</vt:lpstr>
      <vt:lpstr>Representasi Binary Tree</vt:lpstr>
      <vt:lpstr>Representasi dengan Array</vt:lpstr>
      <vt:lpstr>Representasi dengan Array</vt:lpstr>
      <vt:lpstr>Representasi dengan Linked List</vt:lpstr>
      <vt:lpstr>Tree Traversal</vt:lpstr>
      <vt:lpstr>Traversal / Kunjungan</vt:lpstr>
      <vt:lpstr>Traversal Pada Tree</vt:lpstr>
      <vt:lpstr>Tree Traversal - Recursion</vt:lpstr>
      <vt:lpstr>PowerPoint Presentation</vt:lpstr>
      <vt:lpstr>PowerPoint Presentation</vt:lpstr>
      <vt:lpstr>PowerPoint Presentation</vt:lpstr>
      <vt:lpstr>PowerPoint Presentation</vt:lpstr>
      <vt:lpstr>HEAPTREE</vt:lpstr>
      <vt:lpstr>OPERASI HEAPTREE</vt:lpstr>
      <vt:lpstr>Algoritma Heapify </vt:lpstr>
      <vt:lpstr>Algoritma Heapify</vt:lpstr>
      <vt:lpstr>Algoritma Heapify</vt:lpstr>
      <vt:lpstr>Pembuatan Heap Tree</vt:lpstr>
      <vt:lpstr>Pembuatan Heap Tree</vt:lpstr>
      <vt:lpstr>Pembuatan Heap Tree</vt:lpstr>
      <vt:lpstr>Pembuatan Heap Tree</vt:lpstr>
      <vt:lpstr>Algoritma Heapsort</vt:lpstr>
      <vt:lpstr>Heapsort</vt:lpstr>
      <vt:lpstr>Heapsort</vt:lpstr>
      <vt:lpstr>Penghapusan pada Heaptree (HEAP SORT)</vt:lpstr>
      <vt:lpstr>Penghapusan pada Heaptree</vt:lpstr>
      <vt:lpstr>Penghapusan pada Heaptree</vt:lpstr>
      <vt:lpstr>tugas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Struktur Data</dc:title>
  <dc:creator>ACERR</dc:creator>
  <cp:lastModifiedBy>ACERR</cp:lastModifiedBy>
  <cp:revision>153</cp:revision>
  <dcterms:created xsi:type="dcterms:W3CDTF">2016-12-28T02:49:21Z</dcterms:created>
  <dcterms:modified xsi:type="dcterms:W3CDTF">2017-03-08T17:04:39Z</dcterms:modified>
</cp:coreProperties>
</file>