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48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2" r:id="rId16"/>
    <p:sldId id="373" r:id="rId17"/>
    <p:sldId id="375" r:id="rId18"/>
    <p:sldId id="376" r:id="rId19"/>
    <p:sldId id="377" r:id="rId20"/>
    <p:sldId id="378" r:id="rId21"/>
    <p:sldId id="379" r:id="rId22"/>
    <p:sldId id="402" r:id="rId23"/>
    <p:sldId id="381" r:id="rId24"/>
    <p:sldId id="382" r:id="rId25"/>
    <p:sldId id="383" r:id="rId26"/>
    <p:sldId id="403" r:id="rId27"/>
    <p:sldId id="405" r:id="rId28"/>
    <p:sldId id="406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3DF-25B1-416F-9A8D-7E8E3C31ADB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7749-C63F-4BF4-AB71-29DBF4A8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CC1C4D-F388-4205-BFB2-6F5D093DE8A1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66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Balance factor -&gt; height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kanan</a:t>
            </a:r>
            <a:r>
              <a:rPr lang="en-US" baseline="0" dirty="0" smtClean="0"/>
              <a:t> – height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kiri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13D2F-C269-46F2-B330-0905087C82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the height of the tree is 4, meaning the </a:t>
            </a:r>
            <a:r>
              <a:rPr lang="en-US" sz="1200" dirty="0" err="1" smtClean="0"/>
              <a:t>lenght</a:t>
            </a:r>
            <a:r>
              <a:rPr lang="en-US" sz="1200" dirty="0" smtClean="0"/>
              <a:t> of the longest path from the root to a leaf node. 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the height of the left </a:t>
            </a:r>
            <a:r>
              <a:rPr lang="en-US" sz="1200" dirty="0" err="1" smtClean="0"/>
              <a:t>subtree</a:t>
            </a:r>
            <a:r>
              <a:rPr lang="en-US" sz="1200" dirty="0" smtClean="0"/>
              <a:t> of the root is 3, meaning that the </a:t>
            </a:r>
            <a:r>
              <a:rPr lang="en-US" sz="1200" dirty="0" err="1" smtClean="0"/>
              <a:t>lenght</a:t>
            </a:r>
            <a:r>
              <a:rPr lang="en-US" sz="1200" dirty="0" smtClean="0"/>
              <a:t> of the </a:t>
            </a:r>
            <a:r>
              <a:rPr lang="en-US" sz="1200" dirty="0" err="1" smtClean="0"/>
              <a:t>lognest</a:t>
            </a:r>
            <a:r>
              <a:rPr lang="en-US" sz="1200" dirty="0" smtClean="0"/>
              <a:t> path </a:t>
            </a:r>
          </a:p>
          <a:p>
            <a:r>
              <a:rPr lang="en-US" sz="1200" dirty="0" smtClean="0"/>
              <a:t>from the node 13 to one of the leaf nodes (2, 7 or 12).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for finding the balancing factor of the root we </a:t>
            </a:r>
            <a:r>
              <a:rPr lang="en-US" sz="1200" dirty="0" err="1" smtClean="0"/>
              <a:t>substract</a:t>
            </a:r>
            <a:r>
              <a:rPr lang="en-US" sz="1200" dirty="0" smtClean="0"/>
              <a:t> the height of the right </a:t>
            </a:r>
            <a:r>
              <a:rPr lang="en-US" sz="1200" dirty="0" err="1" smtClean="0"/>
              <a:t>subtree</a:t>
            </a:r>
            <a:r>
              <a:rPr lang="en-US" sz="1200" dirty="0" smtClean="0"/>
              <a:t> and </a:t>
            </a:r>
          </a:p>
          <a:p>
            <a:r>
              <a:rPr lang="en-US" sz="1200" dirty="0" smtClean="0"/>
              <a:t>the left </a:t>
            </a:r>
            <a:r>
              <a:rPr lang="en-US" sz="1200" dirty="0" err="1" smtClean="0"/>
              <a:t>subtree</a:t>
            </a:r>
            <a:r>
              <a:rPr lang="en-US" sz="1200" dirty="0" smtClean="0"/>
              <a:t> : 1-3 = - 2. -the balancing factor of the node with the key 12 is very easy to determine</a:t>
            </a:r>
          </a:p>
          <a:p>
            <a:r>
              <a:rPr lang="en-US" sz="1200" dirty="0" smtClean="0"/>
              <a:t>-     We notice that the node has no children so the balancing factor is 0. 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for finding the balancing factor of the node with key 5 </a:t>
            </a:r>
          </a:p>
          <a:p>
            <a:r>
              <a:rPr lang="en-US" sz="1200" dirty="0" smtClean="0"/>
              <a:t>we </a:t>
            </a:r>
            <a:r>
              <a:rPr lang="en-US" sz="1200" dirty="0" err="1" smtClean="0"/>
              <a:t>substract</a:t>
            </a:r>
            <a:r>
              <a:rPr lang="en-US" sz="1200" dirty="0" smtClean="0"/>
              <a:t> the height of the right </a:t>
            </a:r>
            <a:r>
              <a:rPr lang="en-US" sz="1200" dirty="0" err="1" smtClean="0"/>
              <a:t>subtree</a:t>
            </a:r>
            <a:r>
              <a:rPr lang="en-US" sz="1200" dirty="0" smtClean="0"/>
              <a:t> from the height of the left </a:t>
            </a:r>
            <a:r>
              <a:rPr lang="en-US" sz="1200" dirty="0" err="1" smtClean="0"/>
              <a:t>subtree</a:t>
            </a:r>
            <a:r>
              <a:rPr lang="en-US" sz="1200" dirty="0" smtClean="0"/>
              <a:t>: 1 - 0 = +1.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7749-C63F-4BF4-AB71-29DBF4A8E3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32D8A7-0B3D-4355-BAC1-513AC02C9DEE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380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66218B-9542-49B0-8EF8-0B4BDC969D79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79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8497E0-2A96-4B88-AA16-4F4B6454C497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64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45269B-2D14-4DC9-B11C-89DDF1E05784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394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27C440-0A15-406A-9285-8E7304D90D00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636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DEC115-428B-4ECC-BF8D-E5919162C8E3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485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DAFFA8-5BD0-4CE8-923B-A6698A3ECE65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22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Balance factor -&gt; height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kanan</a:t>
            </a:r>
            <a:r>
              <a:rPr lang="en-US" baseline="0" dirty="0" smtClean="0"/>
              <a:t> – height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13D2F-C269-46F2-B330-0905087C82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bst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Mincho" pitchFamily="49" charset="-128"/>
              </a:rPr>
              <a:t>How to search a binary search tree?</a:t>
            </a:r>
            <a:r>
              <a:rPr lang="en-US" sz="4000" dirty="0"/>
              <a:t> </a:t>
            </a:r>
          </a:p>
        </p:txBody>
      </p:sp>
      <p:pic>
        <p:nvPicPr>
          <p:cNvPr id="17411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18000"/>
          </a:blip>
          <a:srcRect/>
          <a:stretch>
            <a:fillRect/>
          </a:stretch>
        </p:blipFill>
        <p:spPr>
          <a:xfrm>
            <a:off x="2057400" y="1728788"/>
            <a:ext cx="3551238" cy="4495800"/>
          </a:xfrm>
          <a:noFill/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791200" y="1760538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(4) If it is less than the value stored at the root, then search the </a:t>
            </a:r>
            <a:r>
              <a:rPr lang="en-US" sz="28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8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(5) If it is greater than the value stored at the root, then search the </a:t>
            </a:r>
            <a:r>
              <a:rPr lang="en-US" sz="28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8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(6) Repeat steps 2-6 for the root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chosen in the previous step 4 or 5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Minimum /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element in a binary search tree whose key is a minimum can always be found by following left child pointers from the root until a NULL is encountered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pseudocode</a:t>
            </a:r>
            <a:r>
              <a:rPr lang="en-US" sz="2800" dirty="0" smtClean="0"/>
              <a:t> for TREE-MAXIMUM is symmetric.</a:t>
            </a:r>
          </a:p>
          <a:p>
            <a:pPr lvl="2"/>
            <a:r>
              <a:rPr lang="en-US" sz="2400" dirty="0" err="1" smtClean="0"/>
              <a:t>Kapan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? </a:t>
            </a:r>
          </a:p>
          <a:p>
            <a:pPr lvl="2"/>
            <a:r>
              <a:rPr lang="en-US" sz="2400" dirty="0" err="1" smtClean="0"/>
              <a:t>Menentukan</a:t>
            </a:r>
            <a:r>
              <a:rPr lang="en-US" sz="2400" dirty="0" smtClean="0"/>
              <a:t> Predecessor / Successor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7" descr="D:\McGraw-Hill Projects\Cormen\algorithms\tree_minimu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1"/>
            <a:ext cx="4876800" cy="2582333"/>
          </a:xfrm>
          <a:prstGeom prst="rect">
            <a:avLst/>
          </a:prstGeom>
          <a:noFill/>
        </p:spPr>
      </p:pic>
      <p:pic>
        <p:nvPicPr>
          <p:cNvPr id="8" name="Picture 7" descr="D:\McGraw-Hill Projects\Cormen\algorithms\tree_maximu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581400"/>
            <a:ext cx="5562600" cy="282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90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D:\McGraw-Hill Projects\Cormen\algorithms\tree_success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1"/>
            <a:ext cx="8839200" cy="4479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790" y="585788"/>
            <a:ext cx="9206384" cy="537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4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691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insertion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983" y="1981201"/>
            <a:ext cx="918857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6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303" y="790303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303" y="1877314"/>
            <a:ext cx="9829800" cy="45933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Penyisipan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binary search tree,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pasti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leaf</a:t>
            </a:r>
          </a:p>
          <a:p>
            <a:r>
              <a:rPr lang="en-US" sz="2400" dirty="0" smtClean="0"/>
              <a:t>Insert X into a binary search tree:</a:t>
            </a:r>
          </a:p>
          <a:p>
            <a:pPr lvl="1"/>
            <a:r>
              <a:rPr lang="en-US" sz="2400" dirty="0" smtClean="0"/>
              <a:t>Start from the root.</a:t>
            </a:r>
          </a:p>
          <a:p>
            <a:pPr lvl="1"/>
            <a:r>
              <a:rPr lang="en-US" sz="2400" dirty="0" smtClean="0"/>
              <a:t>If the value of X is less than the value of the root, then X should be inserted on the left sub-tree.</a:t>
            </a:r>
          </a:p>
          <a:p>
            <a:pPr lvl="1"/>
            <a:r>
              <a:rPr lang="en-US" sz="2400" dirty="0" smtClean="0"/>
              <a:t>On the other hand, if the value of X is greater than the value of the root, then X should be inserted on the right sub-tree.</a:t>
            </a:r>
          </a:p>
          <a:p>
            <a:r>
              <a:rPr lang="en-US" sz="2400" dirty="0" smtClean="0"/>
              <a:t>Remember that, a sub tree is also a tree. So, the problem to insert an element in the sub-tree is same as the problem to insert an element in the root.</a:t>
            </a:r>
          </a:p>
          <a:p>
            <a:pPr lvl="1"/>
            <a:r>
              <a:rPr lang="en-US" sz="2400" i="1" dirty="0" smtClean="0"/>
              <a:t>Recursive approach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D:\McGraw-Hill Projects\Cormen\images\fig12-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3188"/>
            <a:ext cx="7239000" cy="664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9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(1) Deleting a leaf</a:t>
            </a:r>
            <a:r>
              <a:rPr lang="en-US" smtClean="0"/>
              <a:t> </a:t>
            </a:r>
          </a:p>
        </p:txBody>
      </p:sp>
      <p:pic>
        <p:nvPicPr>
          <p:cNvPr id="36867" name="Picture 3" descr="P473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259875" y="2209799"/>
            <a:ext cx="7433402" cy="401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2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154" y="622662"/>
            <a:ext cx="9679577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400" dirty="0" smtClean="0">
                <a:cs typeface="Times New Roman" pitchFamily="18" charset="0"/>
              </a:rPr>
              <a:t>(2)  Deleting a node with only one child</a:t>
            </a:r>
            <a:endParaRPr lang="en-US" sz="4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3" descr="P474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1859279" y="1972492"/>
            <a:ext cx="8103325" cy="385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9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every node X in the tree, the values of all the keys in  </a:t>
            </a:r>
            <a:r>
              <a:rPr lang="en-US" i="1" dirty="0" smtClean="0"/>
              <a:t>the left </a:t>
            </a:r>
            <a:r>
              <a:rPr lang="en-US" i="1" dirty="0" err="1" smtClean="0"/>
              <a:t>subtree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than the key in X  and the values of all the keys in  </a:t>
            </a:r>
            <a:r>
              <a:rPr lang="en-US" i="1" dirty="0" smtClean="0"/>
              <a:t>the  right   </a:t>
            </a:r>
            <a:r>
              <a:rPr lang="en-US" i="1" dirty="0" err="1" smtClean="0"/>
              <a:t>subtree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larger</a:t>
            </a:r>
            <a:r>
              <a:rPr lang="en-US" dirty="0" smtClean="0"/>
              <a:t> than  the key in X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binary-search-tree property allows us to print out all the keys in a binary search tree in sorted order by </a:t>
            </a:r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>
                <a:solidFill>
                  <a:srgbClr val="FF0000"/>
                </a:solidFill>
              </a:rPr>
              <a:t> tree </a:t>
            </a:r>
            <a:r>
              <a:rPr lang="en-US" dirty="0" smtClean="0"/>
              <a:t>walk.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23937" y="585788"/>
            <a:ext cx="10967765" cy="1498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400" dirty="0" smtClean="0">
                <a:ea typeface="MS Mincho" pitchFamily="49" charset="-128"/>
              </a:rPr>
              <a:t>(3)  Deleting a node with two children</a:t>
            </a:r>
          </a:p>
        </p:txBody>
      </p:sp>
      <p:pic>
        <p:nvPicPr>
          <p:cNvPr id="38915" name="Picture 1027" descr="P475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90800" y="2133601"/>
            <a:ext cx="724535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5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206" y="2301240"/>
            <a:ext cx="7772400" cy="3429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Find </a:t>
            </a:r>
            <a:r>
              <a:rPr lang="en-US" sz="2400" dirty="0" smtClean="0">
                <a:solidFill>
                  <a:srgbClr val="FF9900"/>
                </a:solidFill>
                <a:cs typeface="Times New Roman" pitchFamily="18" charset="0"/>
              </a:rPr>
              <a:t>predecessor </a:t>
            </a:r>
            <a:r>
              <a:rPr lang="en-US" sz="2400" dirty="0" smtClean="0">
                <a:cs typeface="Times New Roman" pitchFamily="18" charset="0"/>
              </a:rPr>
              <a:t>(i.e., rightmost node in the left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Replace the data of the node to be deleted with predecessor's data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Delete predecessor node</a:t>
            </a:r>
            <a:endParaRPr lang="en-US" sz="2400" dirty="0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866502" y="766354"/>
            <a:ext cx="9335589" cy="1143000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4400" dirty="0" smtClean="0">
                <a:ea typeface="MS Mincho" pitchFamily="49" charset="-128"/>
              </a:rPr>
              <a:t>(3)  Deleting a node with two children (cont.)</a:t>
            </a:r>
          </a:p>
        </p:txBody>
      </p:sp>
    </p:spTree>
    <p:extLst>
      <p:ext uri="{BB962C8B-B14F-4D97-AF65-F5344CB8AC3E}">
        <p14:creationId xmlns:p14="http://schemas.microsoft.com/office/powerpoint/2010/main" val="3413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v 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664165"/>
            <a:ext cx="9720262" cy="1190761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AVL tree is named after its two Soviet inventors, G. </a:t>
            </a:r>
            <a:r>
              <a:rPr lang="en-US" sz="2400" dirty="0" err="1" smtClean="0">
                <a:solidFill>
                  <a:srgbClr val="0070C0"/>
                </a:solidFill>
              </a:rPr>
              <a:t>Adelson-Velsky</a:t>
            </a:r>
            <a:r>
              <a:rPr lang="en-US" sz="2400" dirty="0" smtClean="0"/>
              <a:t> and E. M. </a:t>
            </a:r>
            <a:r>
              <a:rPr lang="en-US" sz="2400" dirty="0" smtClean="0">
                <a:solidFill>
                  <a:srgbClr val="0070C0"/>
                </a:solidFill>
              </a:rPr>
              <a:t>Landis</a:t>
            </a:r>
            <a:r>
              <a:rPr lang="en-US" sz="2400" dirty="0" smtClean="0"/>
              <a:t>, who published it in their 1962 paper "An algorithm for the organization of information".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AVL tree is a self-balancing </a:t>
            </a:r>
            <a:r>
              <a:rPr lang="en-US" sz="2400" dirty="0" smtClean="0">
                <a:solidFill>
                  <a:srgbClr val="0070C0"/>
                </a:solidFill>
              </a:rPr>
              <a:t>binary search tree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BST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For every node X in the tree, the values of all the keys in  </a:t>
            </a:r>
            <a:r>
              <a:rPr lang="en-US" sz="2400" i="1" dirty="0" smtClean="0"/>
              <a:t>the left </a:t>
            </a:r>
            <a:r>
              <a:rPr lang="en-US" sz="2400" i="1" dirty="0" err="1" smtClean="0"/>
              <a:t>subtree</a:t>
            </a:r>
            <a:r>
              <a:rPr lang="en-US" sz="2400" i="1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FF0000"/>
                </a:solidFill>
              </a:rPr>
              <a:t>smaller</a:t>
            </a:r>
            <a:r>
              <a:rPr lang="en-US" sz="2400" dirty="0" smtClean="0"/>
              <a:t> than the key in X  and the values of all the keys in  </a:t>
            </a:r>
            <a:r>
              <a:rPr lang="en-US" sz="2400" i="1" dirty="0" smtClean="0"/>
              <a:t>the  right  </a:t>
            </a:r>
            <a:r>
              <a:rPr lang="en-US" sz="2400" i="1" dirty="0" err="1" smtClean="0"/>
              <a:t>subtree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FF0000"/>
                </a:solidFill>
              </a:rPr>
              <a:t>larger</a:t>
            </a:r>
            <a:r>
              <a:rPr lang="en-US" sz="2400" dirty="0" smtClean="0"/>
              <a:t> than the key in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585788"/>
            <a:ext cx="9720262" cy="1304182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32114" y="2114963"/>
            <a:ext cx="10363199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 an AVL tree, the heights of the two child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of any node </a:t>
            </a:r>
            <a:r>
              <a:rPr lang="en-US" sz="2400" dirty="0" smtClean="0">
                <a:solidFill>
                  <a:srgbClr val="0070C0"/>
                </a:solidFill>
              </a:rPr>
              <a:t>differ by at most one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24</a:t>
            </a:fld>
            <a:endParaRPr lang="en-US"/>
          </a:p>
        </p:txBody>
      </p:sp>
      <p:pic>
        <p:nvPicPr>
          <p:cNvPr id="1029" name="Picture 5" descr="http://upload.wikimedia.org/wikipedia/commons/thumb/0/06/AVLtreef.svg/251px-AVLtreef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405" y="3298372"/>
            <a:ext cx="6243803" cy="278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84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585788"/>
            <a:ext cx="9720262" cy="1203823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2145538"/>
            <a:ext cx="10131742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If at any time they differ by more than one, </a:t>
            </a:r>
            <a:r>
              <a:rPr lang="en-US" sz="2400" dirty="0" smtClean="0">
                <a:solidFill>
                  <a:srgbClr val="0070C0"/>
                </a:solidFill>
              </a:rPr>
              <a:t>rebalancing</a:t>
            </a:r>
            <a:r>
              <a:rPr lang="en-US" sz="2400" dirty="0" smtClean="0"/>
              <a:t> is done to restore this property.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25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3214687"/>
            <a:ext cx="7072362" cy="30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66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Balance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err="1" smtClean="0"/>
              <a:t>Pada</a:t>
            </a:r>
            <a:r>
              <a:rPr lang="en-GB" sz="2400" dirty="0" smtClean="0"/>
              <a:t> AVL, </a:t>
            </a:r>
            <a:r>
              <a:rPr lang="en-GB" sz="2400" dirty="0" err="1" smtClean="0"/>
              <a:t>pohon</a:t>
            </a:r>
            <a:r>
              <a:rPr lang="en-GB" sz="2400" dirty="0" smtClean="0"/>
              <a:t> BST yang </a:t>
            </a:r>
            <a:r>
              <a:rPr lang="en-GB" sz="2400" dirty="0" err="1" smtClean="0"/>
              <a:t>dibentuk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seimbang</a:t>
            </a:r>
            <a:r>
              <a:rPr lang="en-GB" sz="2400" dirty="0" smtClean="0"/>
              <a:t> (</a:t>
            </a:r>
            <a:r>
              <a:rPr lang="en-GB" sz="2400" dirty="0" err="1" smtClean="0"/>
              <a:t>baik</a:t>
            </a:r>
            <a:r>
              <a:rPr lang="en-GB" sz="2400" dirty="0" smtClean="0"/>
              <a:t> </a:t>
            </a:r>
            <a:r>
              <a:rPr lang="en-GB" sz="2400" dirty="0" err="1" smtClean="0"/>
              <a:t>seimbang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penuh</a:t>
            </a:r>
            <a:r>
              <a:rPr lang="en-GB" sz="2400" dirty="0" smtClean="0"/>
              <a:t>,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 CBT,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seimbang</a:t>
            </a:r>
            <a:r>
              <a:rPr lang="en-GB" sz="2400" dirty="0" smtClean="0"/>
              <a:t> </a:t>
            </a:r>
            <a:r>
              <a:rPr lang="en-GB" sz="2400" dirty="0" err="1" smtClean="0"/>
              <a:t>sebagian</a:t>
            </a:r>
            <a:r>
              <a:rPr lang="en-GB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Balance factor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menjamin</a:t>
            </a:r>
            <a:r>
              <a:rPr lang="en-GB" sz="2400" dirty="0" smtClean="0"/>
              <a:t> </a:t>
            </a:r>
            <a:r>
              <a:rPr lang="en-GB" sz="2400" dirty="0" err="1" smtClean="0"/>
              <a:t>keseimbangan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,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rumus</a:t>
            </a:r>
            <a:r>
              <a:rPr lang="en-GB" sz="2400" dirty="0" smtClean="0"/>
              <a:t>:</a:t>
            </a:r>
          </a:p>
          <a:p>
            <a:pPr marL="0" indent="0" algn="ctr">
              <a:buNone/>
            </a:pPr>
            <a:r>
              <a:rPr lang="en-GB" sz="2400" b="1" dirty="0" smtClean="0"/>
              <a:t>Balance factor = </a:t>
            </a:r>
            <a:r>
              <a:rPr lang="en-GB" sz="2400" b="1" dirty="0" err="1" smtClean="0"/>
              <a:t>tinggi</a:t>
            </a:r>
            <a:r>
              <a:rPr lang="en-GB" sz="2400" b="1" dirty="0" smtClean="0"/>
              <a:t>(</a:t>
            </a:r>
            <a:r>
              <a:rPr lang="en-GB" sz="2400" b="1" dirty="0" err="1" smtClean="0"/>
              <a:t>subtree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kiri</a:t>
            </a:r>
            <a:r>
              <a:rPr lang="en-GB" sz="2400" b="1" dirty="0" smtClean="0"/>
              <a:t>) – </a:t>
            </a:r>
            <a:r>
              <a:rPr lang="en-GB" sz="2400" b="1" dirty="0" err="1" smtClean="0"/>
              <a:t>tinggi</a:t>
            </a:r>
            <a:r>
              <a:rPr lang="en-GB" sz="2400" b="1" dirty="0" smtClean="0"/>
              <a:t>(</a:t>
            </a:r>
            <a:r>
              <a:rPr lang="en-GB" sz="2400" b="1" dirty="0" err="1" smtClean="0"/>
              <a:t>subtree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kanan</a:t>
            </a:r>
            <a:r>
              <a:rPr lang="en-GB" sz="2400" b="1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literatur</a:t>
            </a:r>
            <a:r>
              <a:rPr lang="en-GB" sz="2000" dirty="0" smtClean="0"/>
              <a:t> lain, </a:t>
            </a:r>
            <a:r>
              <a:rPr lang="en-GB" sz="2000" dirty="0" err="1" smtClean="0"/>
              <a:t>pengurangan</a:t>
            </a:r>
            <a:r>
              <a:rPr lang="en-GB" sz="2000" dirty="0" smtClean="0"/>
              <a:t> </a:t>
            </a:r>
            <a:r>
              <a:rPr lang="en-GB" sz="2000" dirty="0" err="1" smtClean="0"/>
              <a:t>dilakukan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sebaliknya</a:t>
            </a:r>
            <a:r>
              <a:rPr lang="en-GB" sz="2000" dirty="0" smtClean="0"/>
              <a:t> (</a:t>
            </a:r>
            <a:r>
              <a:rPr lang="en-GB" sz="2000" dirty="0" err="1" smtClean="0"/>
              <a:t>subtree</a:t>
            </a:r>
            <a:r>
              <a:rPr lang="en-GB" sz="2000" dirty="0" smtClean="0"/>
              <a:t> </a:t>
            </a:r>
            <a:r>
              <a:rPr lang="en-GB" sz="2000" dirty="0" err="1" smtClean="0"/>
              <a:t>kanan</a:t>
            </a:r>
            <a:r>
              <a:rPr lang="en-GB" sz="2000" dirty="0" smtClean="0"/>
              <a:t> </a:t>
            </a:r>
            <a:r>
              <a:rPr lang="en-GB" sz="2000" dirty="0" err="1" smtClean="0"/>
              <a:t>dikurangi</a:t>
            </a:r>
            <a:r>
              <a:rPr lang="en-GB" sz="2000" dirty="0" smtClean="0"/>
              <a:t> </a:t>
            </a:r>
            <a:r>
              <a:rPr lang="en-GB" sz="2000" dirty="0" err="1" smtClean="0"/>
              <a:t>subtree</a:t>
            </a:r>
            <a:r>
              <a:rPr lang="en-GB" sz="2000" dirty="0" smtClean="0"/>
              <a:t> </a:t>
            </a:r>
            <a:r>
              <a:rPr lang="en-GB" sz="2000" dirty="0" err="1" smtClean="0"/>
              <a:t>kiri</a:t>
            </a:r>
            <a:r>
              <a:rPr lang="en-GB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Balance factor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dihitung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node </a:t>
            </a:r>
            <a:r>
              <a:rPr lang="en-GB" sz="2400" dirty="0" err="1" smtClean="0"/>
              <a:t>pada</a:t>
            </a:r>
            <a:r>
              <a:rPr lang="en-GB" sz="2400" dirty="0" smtClean="0"/>
              <a:t> AVL.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node, </a:t>
            </a:r>
            <a:r>
              <a:rPr lang="en-GB" sz="2400" dirty="0" err="1" smtClean="0"/>
              <a:t>tinggi</a:t>
            </a:r>
            <a:r>
              <a:rPr lang="en-GB" sz="2400" dirty="0" smtClean="0"/>
              <a:t> </a:t>
            </a:r>
            <a:r>
              <a:rPr lang="en-GB" sz="2400" dirty="0" err="1" smtClean="0"/>
              <a:t>subtree</a:t>
            </a:r>
            <a:r>
              <a:rPr lang="en-GB" sz="2400" dirty="0" smtClean="0"/>
              <a:t> </a:t>
            </a:r>
            <a:r>
              <a:rPr lang="en-GB" sz="2400" dirty="0" err="1" smtClean="0"/>
              <a:t>kiri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dirty="0" err="1" smtClean="0"/>
              <a:t>berbeda</a:t>
            </a:r>
            <a:r>
              <a:rPr lang="en-GB" sz="2400" dirty="0" smtClean="0"/>
              <a:t> paling </a:t>
            </a:r>
            <a:r>
              <a:rPr lang="en-GB" sz="2400" dirty="0" err="1" smtClean="0"/>
              <a:t>besar</a:t>
            </a:r>
            <a:r>
              <a:rPr lang="en-GB" sz="2400" dirty="0" smtClean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subtree</a:t>
            </a:r>
            <a:r>
              <a:rPr lang="en-GB" sz="2400" dirty="0" smtClean="0"/>
              <a:t> </a:t>
            </a:r>
            <a:r>
              <a:rPr lang="en-GB" sz="2400" dirty="0" err="1" smtClean="0"/>
              <a:t>kanannya</a:t>
            </a:r>
            <a:endParaRPr lang="en-GB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Balance factor (</a:t>
            </a:r>
            <a:r>
              <a:rPr lang="en-GB" dirty="0" err="1" smtClean="0"/>
              <a:t>con’t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suatu</a:t>
            </a:r>
            <a:r>
              <a:rPr lang="en-GB" sz="2400" dirty="0" smtClean="0"/>
              <a:t> node </a:t>
            </a:r>
            <a:r>
              <a:rPr lang="en-GB" sz="2400" dirty="0" err="1" smtClean="0"/>
              <a:t>menyebabkan</a:t>
            </a:r>
            <a:r>
              <a:rPr lang="en-GB" sz="2400" dirty="0" smtClean="0"/>
              <a:t> AVL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seimbang</a:t>
            </a:r>
            <a:r>
              <a:rPr lang="en-GB" sz="2400" dirty="0" smtClean="0"/>
              <a:t>, </a:t>
            </a:r>
            <a:r>
              <a:rPr lang="en-GB" sz="2400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rotasi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bagian</a:t>
            </a:r>
            <a:r>
              <a:rPr lang="en-GB" sz="2400" dirty="0" smtClean="0"/>
              <a:t> yang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seimbang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AVL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self-balance tree, </a:t>
            </a:r>
            <a:r>
              <a:rPr lang="en-GB" sz="2400" dirty="0" err="1" smtClean="0"/>
              <a:t>jadi</a:t>
            </a:r>
            <a:r>
              <a:rPr lang="en-GB" sz="2400" dirty="0" smtClean="0"/>
              <a:t> </a:t>
            </a:r>
            <a:r>
              <a:rPr lang="en-GB" sz="2400" dirty="0" err="1" smtClean="0"/>
              <a:t>pengecekan</a:t>
            </a:r>
            <a:r>
              <a:rPr lang="en-GB" sz="2400" dirty="0" smtClean="0"/>
              <a:t> </a:t>
            </a:r>
            <a:r>
              <a:rPr lang="en-GB" sz="2400" dirty="0" err="1" smtClean="0"/>
              <a:t>keseimbangan</a:t>
            </a:r>
            <a:r>
              <a:rPr lang="en-GB" sz="2400" dirty="0" smtClean="0"/>
              <a:t> </a:t>
            </a:r>
            <a:r>
              <a:rPr lang="en-GB" sz="2400" dirty="0" err="1" smtClean="0"/>
              <a:t>pohon</a:t>
            </a:r>
            <a:r>
              <a:rPr lang="en-GB" sz="2400" dirty="0" smtClean="0"/>
              <a:t> </a:t>
            </a:r>
            <a:r>
              <a:rPr lang="en-GB" sz="2400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saat</a:t>
            </a:r>
            <a:r>
              <a:rPr lang="en-GB" sz="2400" dirty="0" smtClean="0"/>
              <a:t> </a:t>
            </a:r>
            <a:r>
              <a:rPr lang="en-GB" sz="2400" dirty="0" err="1" smtClean="0"/>
              <a:t>suatu</a:t>
            </a:r>
            <a:r>
              <a:rPr lang="en-GB" sz="2400" dirty="0" smtClean="0"/>
              <a:t> node </a:t>
            </a:r>
            <a:r>
              <a:rPr lang="en-GB" sz="2400" dirty="0" err="1" smtClean="0"/>
              <a:t>dimasukkan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pohon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err="1" smtClean="0"/>
              <a:t>Pohon</a:t>
            </a:r>
            <a:r>
              <a:rPr lang="en-GB" sz="2400" dirty="0" smtClean="0"/>
              <a:t> yang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node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tinggi</a:t>
            </a:r>
            <a:r>
              <a:rPr lang="en-GB" sz="2400" dirty="0" smtClean="0"/>
              <a:t> 0 (</a:t>
            </a:r>
            <a:r>
              <a:rPr lang="en-GB" sz="2400" dirty="0" err="1" smtClean="0"/>
              <a:t>jadi</a:t>
            </a:r>
            <a:r>
              <a:rPr lang="en-GB" sz="2400" dirty="0" smtClean="0"/>
              <a:t>, node yang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anak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tinggi</a:t>
            </a:r>
            <a:r>
              <a:rPr lang="en-GB" sz="2400" dirty="0" smtClean="0"/>
              <a:t> 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Node </a:t>
            </a:r>
            <a:r>
              <a:rPr lang="en-GB" sz="2400" dirty="0" err="1" smtClean="0"/>
              <a:t>kosong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</a:t>
            </a:r>
            <a:r>
              <a:rPr lang="en-GB" sz="2400" dirty="0" err="1" smtClean="0"/>
              <a:t>tinggi</a:t>
            </a:r>
            <a:r>
              <a:rPr lang="en-GB" sz="2400" dirty="0" smtClean="0"/>
              <a:t>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Balance factor -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6" y="2202287"/>
            <a:ext cx="8994197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</a:t>
            </a:r>
            <a:r>
              <a:rPr lang="en-US" dirty="0" smtClean="0"/>
              <a:t>factor -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255" y="1782637"/>
            <a:ext cx="5642747" cy="44696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8149496" cy="494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89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65" y="635877"/>
            <a:ext cx="8818138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Rebalancing 1: Left Rotation</a:t>
            </a:r>
            <a:endParaRPr lang="en-US" sz="4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4765" y="1898618"/>
            <a:ext cx="6184473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To fix </a:t>
            </a:r>
            <a:r>
              <a:rPr lang="en-US" sz="2800" dirty="0" smtClean="0">
                <a:solidFill>
                  <a:srgbClr val="0070C0"/>
                </a:solidFill>
              </a:rPr>
              <a:t>right heavy </a:t>
            </a:r>
            <a:r>
              <a:rPr lang="en-US" sz="2800" dirty="0" smtClean="0"/>
              <a:t>AVL tree, we must perform a </a:t>
            </a:r>
            <a:r>
              <a:rPr lang="en-US" sz="2800" dirty="0" smtClean="0">
                <a:solidFill>
                  <a:srgbClr val="0070C0"/>
                </a:solidFill>
              </a:rPr>
              <a:t>left rotation</a:t>
            </a:r>
            <a:r>
              <a:rPr lang="en-US" sz="2800" dirty="0" smtClean="0"/>
              <a:t>, rooted at A.</a:t>
            </a:r>
          </a:p>
          <a:p>
            <a:r>
              <a:rPr lang="en-US" sz="2800" dirty="0" smtClean="0"/>
              <a:t>b becomes the new root.</a:t>
            </a:r>
          </a:p>
          <a:p>
            <a:r>
              <a:rPr lang="en-US" sz="2800" dirty="0" smtClean="0"/>
              <a:t>a takes ownership of </a:t>
            </a:r>
            <a:r>
              <a:rPr lang="en-US" sz="2800" dirty="0" err="1" smtClean="0"/>
              <a:t>b's</a:t>
            </a:r>
            <a:r>
              <a:rPr lang="en-US" sz="2800" dirty="0" smtClean="0"/>
              <a:t> left child as its right child, or in this case, null.</a:t>
            </a:r>
          </a:p>
          <a:p>
            <a:r>
              <a:rPr lang="en-US" sz="2800" dirty="0" smtClean="0"/>
              <a:t>b takes ownership of a as its left child.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30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2022" y="1702677"/>
            <a:ext cx="2143140" cy="2345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3162" y="4488758"/>
            <a:ext cx="2142000" cy="159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47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388" y="743466"/>
            <a:ext cx="8229600" cy="1066800"/>
          </a:xfrm>
        </p:spPr>
        <p:txBody>
          <a:bodyPr/>
          <a:lstStyle/>
          <a:p>
            <a:r>
              <a:rPr lang="en-US" dirty="0" smtClean="0"/>
              <a:t>Rebalancing 2: Right Rotation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66388" y="2035937"/>
            <a:ext cx="5757874" cy="4168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To fix </a:t>
            </a:r>
            <a:r>
              <a:rPr lang="en-US" sz="2400" dirty="0" smtClean="0">
                <a:solidFill>
                  <a:srgbClr val="0070C0"/>
                </a:solidFill>
              </a:rPr>
              <a:t>left heavy </a:t>
            </a:r>
            <a:r>
              <a:rPr lang="en-US" sz="2400" dirty="0" smtClean="0"/>
              <a:t>AVL tree, we must perform a </a:t>
            </a:r>
            <a:r>
              <a:rPr lang="en-US" sz="2400" dirty="0" smtClean="0">
                <a:solidFill>
                  <a:srgbClr val="0070C0"/>
                </a:solidFill>
              </a:rPr>
              <a:t>right rotation</a:t>
            </a:r>
            <a:r>
              <a:rPr lang="en-US" sz="2400" dirty="0" smtClean="0"/>
              <a:t>, rooted at C.</a:t>
            </a:r>
          </a:p>
          <a:p>
            <a:r>
              <a:rPr lang="en-US" sz="2400" dirty="0" smtClean="0"/>
              <a:t>b becomes the new root.</a:t>
            </a:r>
          </a:p>
          <a:p>
            <a:r>
              <a:rPr lang="en-US" sz="2400" dirty="0" smtClean="0"/>
              <a:t>c takes ownership of </a:t>
            </a:r>
            <a:r>
              <a:rPr lang="en-US" sz="2400" dirty="0" err="1" smtClean="0"/>
              <a:t>b's</a:t>
            </a:r>
            <a:r>
              <a:rPr lang="en-US" sz="2400" dirty="0" smtClean="0"/>
              <a:t> right child, as its left child. In this case, that value is null.</a:t>
            </a:r>
          </a:p>
          <a:p>
            <a:r>
              <a:rPr lang="en-US" sz="2400" dirty="0" smtClean="0"/>
              <a:t>b takes ownership of c, as it's right child.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31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6077" y="1970078"/>
            <a:ext cx="2142000" cy="23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6078" y="4756160"/>
            <a:ext cx="2142000" cy="1554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10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32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8" y="2143116"/>
            <a:ext cx="914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40" y="2857496"/>
            <a:ext cx="1447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2" y="3929067"/>
            <a:ext cx="28194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7524760" y="2571745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Which rotation? Left or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Right</a:t>
            </a:r>
            <a:r>
              <a:rPr lang="en-US" sz="28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52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34" y="2071678"/>
            <a:ext cx="49149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1950" y="4242114"/>
            <a:ext cx="22098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12" y="2643183"/>
            <a:ext cx="895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810512" y="3143249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Di </a:t>
            </a:r>
            <a:r>
              <a:rPr lang="en-US" sz="2800" dirty="0" err="1">
                <a:latin typeface="+mn-lt"/>
              </a:rPr>
              <a:t>mana</a:t>
            </a:r>
            <a:r>
              <a:rPr lang="en-US" sz="2800" dirty="0">
                <a:latin typeface="+mn-lt"/>
              </a:rPr>
              <a:t> node 4 </a:t>
            </a:r>
            <a:r>
              <a:rPr lang="en-US" sz="2800" dirty="0" err="1">
                <a:latin typeface="+mn-lt"/>
              </a:rPr>
              <a:t>diletakkan</a:t>
            </a:r>
            <a:r>
              <a:rPr lang="en-US" sz="2800" dirty="0">
                <a:latin typeface="+mn-lt"/>
              </a:rPr>
              <a:t>?</a:t>
            </a:r>
            <a:endParaRPr lang="id-ID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2000240"/>
            <a:ext cx="2571768" cy="237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38876" y="2357431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Di </a:t>
            </a:r>
            <a:r>
              <a:rPr lang="en-US" sz="2800" dirty="0" err="1">
                <a:latin typeface="+mn-lt"/>
              </a:rPr>
              <a:t>mana</a:t>
            </a:r>
            <a:r>
              <a:rPr lang="en-US" sz="2800" dirty="0">
                <a:latin typeface="+mn-lt"/>
              </a:rPr>
              <a:t> node 5 </a:t>
            </a:r>
            <a:r>
              <a:rPr lang="en-US" sz="2800" dirty="0" err="1">
                <a:latin typeface="+mn-lt"/>
              </a:rPr>
              <a:t>diletakkan</a:t>
            </a:r>
            <a:r>
              <a:rPr lang="en-US" sz="2800" dirty="0">
                <a:latin typeface="+mn-lt"/>
              </a:rPr>
              <a:t>?</a:t>
            </a:r>
            <a:endParaRPr lang="id-ID" sz="2800" dirty="0">
              <a:latin typeface="+mn-lt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4" y="1785927"/>
            <a:ext cx="876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314" y="3429001"/>
            <a:ext cx="3357586" cy="296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953520" y="4143380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4952992" y="5500703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Which rotation?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Left</a:t>
            </a:r>
            <a:r>
              <a:rPr lang="en-US" sz="2800" dirty="0">
                <a:latin typeface="+mn-lt"/>
              </a:rPr>
              <a:t> or Right?</a:t>
            </a:r>
          </a:p>
        </p:txBody>
      </p:sp>
    </p:spTree>
    <p:extLst>
      <p:ext uri="{BB962C8B-B14F-4D97-AF65-F5344CB8AC3E}">
        <p14:creationId xmlns:p14="http://schemas.microsoft.com/office/powerpoint/2010/main" val="3001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976" y="2214555"/>
            <a:ext cx="6686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86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3" y="2214554"/>
            <a:ext cx="36290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8942" y="2214555"/>
            <a:ext cx="2705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81158" y="5500703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Which rotation? Left or Right?</a:t>
            </a:r>
          </a:p>
        </p:txBody>
      </p:sp>
    </p:spTree>
    <p:extLst>
      <p:ext uri="{BB962C8B-B14F-4D97-AF65-F5344CB8AC3E}">
        <p14:creationId xmlns:p14="http://schemas.microsoft.com/office/powerpoint/2010/main" val="31156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9" y="2357430"/>
            <a:ext cx="29622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5934" y="2571744"/>
            <a:ext cx="38481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81158" y="5500703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Which rotation? Left or Right?</a:t>
            </a:r>
          </a:p>
        </p:txBody>
      </p:sp>
    </p:spTree>
    <p:extLst>
      <p:ext uri="{BB962C8B-B14F-4D97-AF65-F5344CB8AC3E}">
        <p14:creationId xmlns:p14="http://schemas.microsoft.com/office/powerpoint/2010/main" val="6651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022" y="2071678"/>
            <a:ext cx="37147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453058" y="3643314"/>
            <a:ext cx="571504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066" y="2000240"/>
            <a:ext cx="35433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453190" y="4500570"/>
            <a:ext cx="571504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953124" y="5118100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Which rotation? Left or Right?</a:t>
            </a:r>
          </a:p>
        </p:txBody>
      </p:sp>
    </p:spTree>
    <p:extLst>
      <p:ext uri="{BB962C8B-B14F-4D97-AF65-F5344CB8AC3E}">
        <p14:creationId xmlns:p14="http://schemas.microsoft.com/office/powerpoint/2010/main" val="15399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514" y="683015"/>
            <a:ext cx="8229600" cy="1066800"/>
          </a:xfrm>
        </p:spPr>
        <p:txBody>
          <a:bodyPr/>
          <a:lstStyle/>
          <a:p>
            <a:r>
              <a:rPr lang="en-US" dirty="0" smtClean="0"/>
              <a:t>Rebalancing 3: Left-Right Rotation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6415" y="2035937"/>
            <a:ext cx="5757874" cy="40905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a </a:t>
            </a:r>
            <a:r>
              <a:rPr lang="en-US" sz="2400" dirty="0" smtClean="0">
                <a:solidFill>
                  <a:srgbClr val="0070C0"/>
                </a:solidFill>
              </a:rPr>
              <a:t>right rotation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rgbClr val="0070C0"/>
                </a:solidFill>
              </a:rPr>
              <a:t>right </a:t>
            </a:r>
            <a:r>
              <a:rPr lang="en-US" sz="2400" dirty="0" err="1" smtClean="0">
                <a:solidFill>
                  <a:srgbClr val="0070C0"/>
                </a:solidFill>
              </a:rPr>
              <a:t>subtree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not rotating on our current root.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rotating on our right </a:t>
            </a:r>
            <a:r>
              <a:rPr lang="id-ID" sz="2400" dirty="0" smtClean="0"/>
              <a:t>child.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39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3828" y="1749815"/>
            <a:ext cx="2142000" cy="2221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3828" y="4107269"/>
            <a:ext cx="2142000" cy="2111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81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7126309" y="1609085"/>
            <a:ext cx="3640428" cy="460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90918" y="2438400"/>
            <a:ext cx="424788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 smtClean="0">
                <a:latin typeface="+mn-lt"/>
              </a:rPr>
              <a:t>In a BST, the value stored at the root of a </a:t>
            </a:r>
            <a:r>
              <a:rPr lang="en-US" sz="3200" dirty="0" err="1" smtClean="0">
                <a:latin typeface="+mn-lt"/>
              </a:rPr>
              <a:t>subtree</a:t>
            </a:r>
            <a:r>
              <a:rPr lang="en-US" sz="3200" dirty="0" smtClean="0">
                <a:latin typeface="+mn-lt"/>
              </a:rPr>
              <a:t>  is </a:t>
            </a:r>
            <a:r>
              <a:rPr lang="en-US" sz="3200" i="1" dirty="0" smtClean="0">
                <a:latin typeface="+mn-lt"/>
              </a:rPr>
              <a:t>greater </a:t>
            </a:r>
            <a:r>
              <a:rPr lang="en-US" sz="3200" dirty="0" smtClean="0">
                <a:latin typeface="+mn-lt"/>
              </a:rPr>
              <a:t>than any value in its left </a:t>
            </a:r>
            <a:r>
              <a:rPr lang="en-US" sz="3200" dirty="0" err="1" smtClean="0">
                <a:latin typeface="+mn-lt"/>
              </a:rPr>
              <a:t>subtree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i="1" dirty="0" smtClean="0">
                <a:latin typeface="+mn-lt"/>
              </a:rPr>
              <a:t>less</a:t>
            </a:r>
            <a:r>
              <a:rPr lang="en-US" sz="3200" dirty="0" smtClean="0">
                <a:latin typeface="+mn-lt"/>
              </a:rPr>
              <a:t>  than any value in its right </a:t>
            </a:r>
            <a:r>
              <a:rPr lang="en-US" sz="3200" dirty="0" err="1" smtClean="0">
                <a:latin typeface="+mn-lt"/>
              </a:rPr>
              <a:t>subtree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1"/>
                </a:solidFill>
              </a:rPr>
              <a:t> (BSTs)</a:t>
            </a:r>
          </a:p>
        </p:txBody>
      </p:sp>
    </p:spTree>
    <p:extLst>
      <p:ext uri="{BB962C8B-B14F-4D97-AF65-F5344CB8AC3E}">
        <p14:creationId xmlns:p14="http://schemas.microsoft.com/office/powerpoint/2010/main" val="41269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44" y="717788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Rebalancing 3: Left-Right Rotation</a:t>
            </a:r>
            <a:endParaRPr lang="en-US" sz="4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43131" y="1906365"/>
            <a:ext cx="8358246" cy="4572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a </a:t>
            </a:r>
            <a:r>
              <a:rPr lang="en-US" sz="2400" dirty="0" smtClean="0">
                <a:solidFill>
                  <a:srgbClr val="0070C0"/>
                </a:solidFill>
              </a:rPr>
              <a:t>right rotation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rgbClr val="0070C0"/>
                </a:solidFill>
              </a:rPr>
              <a:t>right </a:t>
            </a:r>
            <a:r>
              <a:rPr lang="en-US" sz="2400" dirty="0" err="1" smtClean="0">
                <a:solidFill>
                  <a:srgbClr val="0070C0"/>
                </a:solidFill>
              </a:rPr>
              <a:t>subtree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Perform a </a:t>
            </a:r>
            <a:r>
              <a:rPr lang="en-US" sz="2400" dirty="0" smtClean="0">
                <a:solidFill>
                  <a:srgbClr val="0070C0"/>
                </a:solidFill>
              </a:rPr>
              <a:t>left rotation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40</a:t>
            </a:fld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44" y="4071943"/>
            <a:ext cx="2142000" cy="2111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8" y="4071942"/>
            <a:ext cx="2142000" cy="1382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2662" y="4000505"/>
            <a:ext cx="2142000" cy="2221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58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1" y="2428869"/>
            <a:ext cx="49815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596" y="2428868"/>
            <a:ext cx="35433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881158" y="5000636"/>
            <a:ext cx="571504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8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6" y="2428868"/>
            <a:ext cx="39433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928803"/>
            <a:ext cx="41338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809720" y="2643182"/>
            <a:ext cx="571504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5" y="5286389"/>
            <a:ext cx="10001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667504" y="5715017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Di </a:t>
            </a:r>
            <a:r>
              <a:rPr lang="en-US" sz="2800" dirty="0" err="1">
                <a:latin typeface="+mn-lt"/>
              </a:rPr>
              <a:t>mana</a:t>
            </a:r>
            <a:r>
              <a:rPr lang="en-US" sz="2800" dirty="0">
                <a:latin typeface="+mn-lt"/>
              </a:rPr>
              <a:t> node 14 </a:t>
            </a:r>
            <a:r>
              <a:rPr lang="en-US" sz="2800" dirty="0" err="1">
                <a:latin typeface="+mn-lt"/>
              </a:rPr>
              <a:t>diletakkan</a:t>
            </a:r>
            <a:r>
              <a:rPr lang="en-US" sz="2800" dirty="0">
                <a:latin typeface="+mn-lt"/>
              </a:rPr>
              <a:t>?</a:t>
            </a:r>
            <a:endParaRPr lang="id-ID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6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7768" y="5072074"/>
            <a:ext cx="135732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2357431"/>
            <a:ext cx="34861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067" y="2285993"/>
            <a:ext cx="3514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2286" y="2687325"/>
            <a:ext cx="457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14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823" y="778892"/>
            <a:ext cx="8229600" cy="8800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Rebalancing 4: Right-Left Rotation</a:t>
            </a:r>
            <a:endParaRPr lang="en-US" sz="4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64767" y="2035937"/>
            <a:ext cx="5757874" cy="4572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a </a:t>
            </a:r>
            <a:r>
              <a:rPr lang="en-US" sz="2400" dirty="0" smtClean="0">
                <a:solidFill>
                  <a:srgbClr val="0070C0"/>
                </a:solidFill>
              </a:rPr>
              <a:t>left rotation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rgbClr val="0070C0"/>
                </a:solidFill>
              </a:rPr>
              <a:t>left </a:t>
            </a:r>
            <a:r>
              <a:rPr lang="en-US" sz="2400" dirty="0" err="1" smtClean="0">
                <a:solidFill>
                  <a:srgbClr val="0070C0"/>
                </a:solidFill>
              </a:rPr>
              <a:t>subtree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not rotating on our current root.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rotating on our left </a:t>
            </a:r>
            <a:r>
              <a:rPr lang="id-ID" sz="2400" dirty="0" smtClean="0"/>
              <a:t>child.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44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701" y="2143116"/>
            <a:ext cx="2142000" cy="2095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7701" y="4429131"/>
            <a:ext cx="2142000" cy="208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4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3325" y="746230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Rebalancing 4: Right-Left Rotation</a:t>
            </a:r>
            <a:endParaRPr lang="en-US" sz="4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77830" y="2035937"/>
            <a:ext cx="8358246" cy="4572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a </a:t>
            </a:r>
            <a:r>
              <a:rPr lang="en-US" sz="2400" dirty="0" smtClean="0">
                <a:solidFill>
                  <a:srgbClr val="0070C0"/>
                </a:solidFill>
              </a:rPr>
              <a:t>left rotation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rgbClr val="0070C0"/>
                </a:solidFill>
              </a:rPr>
              <a:t>left </a:t>
            </a:r>
            <a:r>
              <a:rPr lang="en-US" sz="2400" dirty="0" err="1" smtClean="0">
                <a:solidFill>
                  <a:srgbClr val="0070C0"/>
                </a:solidFill>
              </a:rPr>
              <a:t>subtree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Perform a </a:t>
            </a:r>
            <a:r>
              <a:rPr lang="en-US" sz="2400" dirty="0" smtClean="0">
                <a:solidFill>
                  <a:srgbClr val="0070C0"/>
                </a:solidFill>
              </a:rPr>
              <a:t>right rotation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45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3929066"/>
            <a:ext cx="2142000" cy="2095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4" y="3929066"/>
            <a:ext cx="2142000" cy="208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3388" y="3929067"/>
            <a:ext cx="2142000" cy="1402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69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805724"/>
            <a:ext cx="9720262" cy="916441"/>
          </a:xfrm>
        </p:spPr>
        <p:txBody>
          <a:bodyPr>
            <a:normAutofit/>
          </a:bodyPr>
          <a:lstStyle/>
          <a:p>
            <a:r>
              <a:rPr lang="en-US" sz="4400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1863725"/>
            <a:ext cx="9720262" cy="4323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Hargrove, J. “The AVL Tree Rotations Tutorial”. 2007.</a:t>
            </a:r>
          </a:p>
          <a:p>
            <a:r>
              <a:rPr lang="en-US" dirty="0" err="1" smtClean="0"/>
              <a:t>Riera</a:t>
            </a:r>
            <a:r>
              <a:rPr lang="en-US" dirty="0" smtClean="0"/>
              <a:t>, J. “AVL Trees Example”. 2001.</a:t>
            </a:r>
          </a:p>
          <a:p>
            <a:r>
              <a:rPr lang="en-US" dirty="0" err="1" smtClean="0"/>
              <a:t>Adelson-Velsky</a:t>
            </a:r>
            <a:r>
              <a:rPr lang="en-US" dirty="0" smtClean="0"/>
              <a:t>, G.; Landis, E. M. (1962). "An algorithm for the organization of information". Proceedings of the USSR Academy of Sciences (in Russian) 146: 263–266. English translation by Myron J. Ricci in Soviet Math. </a:t>
            </a:r>
            <a:r>
              <a:rPr lang="en-US" dirty="0" err="1" smtClean="0"/>
              <a:t>Doklady</a:t>
            </a:r>
            <a:r>
              <a:rPr lang="en-US" dirty="0" smtClean="0"/>
              <a:t>, 3:1259–1263, 1962.</a:t>
            </a:r>
          </a:p>
          <a:p>
            <a:r>
              <a:rPr lang="en-US" dirty="0" err="1" smtClean="0"/>
              <a:t>Sedgewick</a:t>
            </a:r>
            <a:r>
              <a:rPr lang="en-US" dirty="0" smtClean="0"/>
              <a:t>, R. “Algorithms”. Addison-Wesley, 1983, ISBN 0-201-06672-6, page 199, chapter 15: Balanced Trees.</a:t>
            </a:r>
          </a:p>
          <a:p>
            <a:r>
              <a:rPr lang="en-US" dirty="0"/>
              <a:t>Denny, “</a:t>
            </a:r>
            <a:r>
              <a:rPr lang="en-US" dirty="0" err="1"/>
              <a:t>Struktur</a:t>
            </a:r>
            <a:r>
              <a:rPr lang="en-US" dirty="0"/>
              <a:t> Data &amp; </a:t>
            </a:r>
            <a:r>
              <a:rPr lang="en-US" dirty="0" err="1"/>
              <a:t>Algoritme</a:t>
            </a:r>
            <a:r>
              <a:rPr lang="en-US" dirty="0"/>
              <a:t> -  Binary Search Tree”,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Indonesia 2001</a:t>
            </a:r>
          </a:p>
          <a:p>
            <a:r>
              <a:rPr lang="en-US" dirty="0" err="1"/>
              <a:t>Cormen</a:t>
            </a:r>
            <a:r>
              <a:rPr lang="en-US" dirty="0"/>
              <a:t>, T.H et all, “Introduction to Algorithms”, 2</a:t>
            </a:r>
            <a:r>
              <a:rPr lang="en-US" baseline="30000" dirty="0"/>
              <a:t>nd</a:t>
            </a:r>
            <a:r>
              <a:rPr lang="en-US" dirty="0"/>
              <a:t> edition, </a:t>
            </a:r>
            <a:r>
              <a:rPr lang="en-US" dirty="0" err="1"/>
              <a:t>Mc-Graw</a:t>
            </a:r>
            <a:r>
              <a:rPr lang="en-US" dirty="0"/>
              <a:t> Hill Book, 2001</a:t>
            </a:r>
          </a:p>
          <a:p>
            <a:r>
              <a:rPr lang="en-US" dirty="0"/>
              <a:t>CS 302 – Data Structures , Chapter 8, “</a:t>
            </a:r>
            <a:r>
              <a:rPr lang="en-US" dirty="0">
                <a:ea typeface="MS Mincho" pitchFamily="49" charset="-128"/>
              </a:rPr>
              <a:t>Binary Search Trees</a:t>
            </a:r>
            <a:r>
              <a:rPr lang="en-US" dirty="0"/>
              <a:t> </a:t>
            </a:r>
            <a:r>
              <a:rPr lang="en-US" dirty="0" smtClean="0"/>
              <a:t>“</a:t>
            </a:r>
          </a:p>
          <a:p>
            <a:r>
              <a:rPr lang="en-GB" dirty="0" smtClean="0"/>
              <a:t>AVL Tree – </a:t>
            </a:r>
            <a:r>
              <a:rPr lang="en-GB" smtClean="0"/>
              <a:t>Height Balanced </a:t>
            </a:r>
            <a:r>
              <a:rPr lang="en-GB" dirty="0" smtClean="0"/>
              <a:t>Tree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6095999" y="1586740"/>
            <a:ext cx="3627549" cy="458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7373" y="583843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1"/>
                </a:solidFill>
              </a:rPr>
              <a:t> (BSTs)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158" y="2073499"/>
            <a:ext cx="4597757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200" dirty="0" err="1" smtClean="0"/>
              <a:t>Dimanakah</a:t>
            </a:r>
            <a:r>
              <a:rPr lang="en-GB" sz="2200" dirty="0" smtClean="0"/>
              <a:t> </a:t>
            </a:r>
            <a:r>
              <a:rPr lang="en-GB" sz="2200" dirty="0" err="1" smtClean="0"/>
              <a:t>letak</a:t>
            </a:r>
            <a:r>
              <a:rPr lang="en-GB" sz="2200" dirty="0" smtClean="0"/>
              <a:t> </a:t>
            </a:r>
            <a:r>
              <a:rPr lang="en-GB" sz="2200" dirty="0" err="1" smtClean="0"/>
              <a:t>elemen</a:t>
            </a:r>
            <a:r>
              <a:rPr lang="en-GB" sz="2200" dirty="0" smtClean="0"/>
              <a:t> </a:t>
            </a:r>
            <a:r>
              <a:rPr lang="en-GB" sz="2200" dirty="0" err="1" smtClean="0"/>
              <a:t>terkecil</a:t>
            </a:r>
            <a:r>
              <a:rPr lang="en-GB" sz="2200" dirty="0" smtClean="0"/>
              <a:t>?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40157" y="3857109"/>
            <a:ext cx="4597757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200" dirty="0" err="1" smtClean="0"/>
              <a:t>Dimanakah</a:t>
            </a:r>
            <a:r>
              <a:rPr lang="en-GB" sz="2200" dirty="0" smtClean="0"/>
              <a:t> </a:t>
            </a:r>
            <a:r>
              <a:rPr lang="en-GB" sz="2200" dirty="0" err="1" smtClean="0"/>
              <a:t>letak</a:t>
            </a:r>
            <a:r>
              <a:rPr lang="en-GB" sz="2200" dirty="0" smtClean="0"/>
              <a:t> </a:t>
            </a:r>
            <a:r>
              <a:rPr lang="en-GB" sz="2200" dirty="0" err="1" smtClean="0"/>
              <a:t>elemen</a:t>
            </a:r>
            <a:r>
              <a:rPr lang="en-GB" sz="2200" dirty="0" smtClean="0"/>
              <a:t> </a:t>
            </a:r>
            <a:r>
              <a:rPr lang="en-GB" sz="2200" dirty="0" err="1" smtClean="0"/>
              <a:t>terbesar</a:t>
            </a:r>
            <a:r>
              <a:rPr lang="en-GB" sz="2200" dirty="0" smtClean="0"/>
              <a:t>?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940158" y="2963657"/>
            <a:ext cx="270456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Elemen</a:t>
            </a:r>
            <a:r>
              <a:rPr lang="en-GB" sz="2000" dirty="0" smtClean="0"/>
              <a:t> paling </a:t>
            </a:r>
            <a:r>
              <a:rPr lang="en-GB" sz="2000" dirty="0" err="1" smtClean="0"/>
              <a:t>kiri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0158" y="4781338"/>
            <a:ext cx="270456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Elemen</a:t>
            </a:r>
            <a:r>
              <a:rPr lang="en-GB" sz="2000" dirty="0" smtClean="0"/>
              <a:t> paling </a:t>
            </a:r>
            <a:r>
              <a:rPr lang="en-GB" sz="2000" dirty="0" err="1" smtClean="0"/>
              <a:t>kanan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7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OPERASI </a:t>
            </a:r>
            <a:r>
              <a:rPr lang="en-US" sz="4400" dirty="0" err="1" smtClean="0"/>
              <a:t>pada</a:t>
            </a:r>
            <a:r>
              <a:rPr lang="en-US" sz="4400" dirty="0" smtClean="0"/>
              <a:t> BST</a:t>
            </a:r>
            <a:endParaRPr lang="en-US" sz="4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Searching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Delete</a:t>
            </a:r>
          </a:p>
          <a:p>
            <a:pPr lvl="1"/>
            <a:r>
              <a:rPr lang="en-US" sz="2800" dirty="0" smtClean="0"/>
              <a:t>Find Minimum</a:t>
            </a:r>
          </a:p>
          <a:p>
            <a:pPr lvl="1"/>
            <a:r>
              <a:rPr lang="en-US" sz="2800" dirty="0" smtClean="0"/>
              <a:t>Find Maximum</a:t>
            </a:r>
          </a:p>
          <a:p>
            <a:pPr lvl="1"/>
            <a:r>
              <a:rPr lang="en-US" sz="2800" dirty="0" smtClean="0"/>
              <a:t>Look up Successor</a:t>
            </a:r>
          </a:p>
          <a:p>
            <a:pPr lvl="1"/>
            <a:r>
              <a:rPr lang="en-US" sz="2800" dirty="0" smtClean="0"/>
              <a:t>Look up Predecessor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FE7-6883-40D5-83CA-4AE28B8E3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DB86-60FC-4977-9A9D-9329D42AFFB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D:\McGraw-Hill Projects\Cormen\algorithms\tree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1"/>
            <a:ext cx="9144000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9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DB86-60FC-4977-9A9D-9329D42AFFB9}" type="slidenum">
              <a:rPr lang="en-US"/>
              <a:pPr/>
              <a:t>8</a:t>
            </a:fld>
            <a:endParaRPr lang="en-US"/>
          </a:p>
        </p:txBody>
      </p:sp>
      <p:pic>
        <p:nvPicPr>
          <p:cNvPr id="8" name="Picture 6" descr="D:\McGraw-Hill Projects\Cormen\algorithms\iterative_tree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4786"/>
            <a:ext cx="8153400" cy="4306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3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Mincho" pitchFamily="49" charset="-128"/>
              </a:rPr>
              <a:t>How to search a binary search tree?</a:t>
            </a:r>
            <a:r>
              <a:rPr lang="en-US" sz="4000" dirty="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18000"/>
          </a:blip>
          <a:srcRect/>
          <a:stretch>
            <a:fillRect/>
          </a:stretch>
        </p:blipFill>
        <p:spPr>
          <a:xfrm>
            <a:off x="2209800" y="1828800"/>
            <a:ext cx="3551238" cy="44958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6096000" y="1676400"/>
            <a:ext cx="388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(1) Start at the root</a:t>
            </a:r>
          </a:p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(2) Compare the value of the item you are searching for with the value stored at the root</a:t>
            </a:r>
          </a:p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(3) If the values are equal,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item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otherwise, if it is a leaf node,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not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1609</Words>
  <Application>Microsoft Office PowerPoint</Application>
  <PresentationFormat>Widescreen</PresentationFormat>
  <Paragraphs>242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MS Mincho</vt:lpstr>
      <vt:lpstr>Arial</vt:lpstr>
      <vt:lpstr>Calibri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Implementasi Struktur Data  bst/ avl</vt:lpstr>
      <vt:lpstr>Binary Search Tree</vt:lpstr>
      <vt:lpstr>PowerPoint Presentation</vt:lpstr>
      <vt:lpstr>PowerPoint Presentation</vt:lpstr>
      <vt:lpstr>PowerPoint Presentation</vt:lpstr>
      <vt:lpstr>OPERASI pada BST</vt:lpstr>
      <vt:lpstr>Algoritma Searching</vt:lpstr>
      <vt:lpstr>Algoritma Searching</vt:lpstr>
      <vt:lpstr>How to search a binary search tree? </vt:lpstr>
      <vt:lpstr>How to search a binary search tree? </vt:lpstr>
      <vt:lpstr>Find Minimum / Maximum</vt:lpstr>
      <vt:lpstr>PowerPoint Presentation</vt:lpstr>
      <vt:lpstr>PowerPoint Presentation</vt:lpstr>
      <vt:lpstr>PowerPoint Presentation</vt:lpstr>
      <vt:lpstr>insertion</vt:lpstr>
      <vt:lpstr>Insertion</vt:lpstr>
      <vt:lpstr>deletion</vt:lpstr>
      <vt:lpstr>(1) Deleting a leaf </vt:lpstr>
      <vt:lpstr>(2)  Deleting a node with only one child</vt:lpstr>
      <vt:lpstr>(3)  Deleting a node with two children</vt:lpstr>
      <vt:lpstr>(3)  Deleting a node with two children (cont.)</vt:lpstr>
      <vt:lpstr>A v l</vt:lpstr>
      <vt:lpstr>AVL Tree</vt:lpstr>
      <vt:lpstr>AVL Tree</vt:lpstr>
      <vt:lpstr>AVL Tree</vt:lpstr>
      <vt:lpstr>Balance factor</vt:lpstr>
      <vt:lpstr>Balance factor (con’t)</vt:lpstr>
      <vt:lpstr>Balance factor - example</vt:lpstr>
      <vt:lpstr>Balance factor - example</vt:lpstr>
      <vt:lpstr>Rebalancing 1: Left Rotation</vt:lpstr>
      <vt:lpstr>Rebalancing 2: Right Rotation</vt:lpstr>
      <vt:lpstr>Example</vt:lpstr>
      <vt:lpstr>Example</vt:lpstr>
      <vt:lpstr>Example</vt:lpstr>
      <vt:lpstr>Example</vt:lpstr>
      <vt:lpstr>Example</vt:lpstr>
      <vt:lpstr>Example</vt:lpstr>
      <vt:lpstr>Example</vt:lpstr>
      <vt:lpstr>Rebalancing 3: Left-Right Rotation</vt:lpstr>
      <vt:lpstr>Rebalancing 3: Left-Right Rotation</vt:lpstr>
      <vt:lpstr>Example</vt:lpstr>
      <vt:lpstr>Example</vt:lpstr>
      <vt:lpstr>Example</vt:lpstr>
      <vt:lpstr>Rebalancing 4: Right-Left Rotation</vt:lpstr>
      <vt:lpstr>Rebalancing 4: Right-Left Rotation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158</cp:revision>
  <dcterms:created xsi:type="dcterms:W3CDTF">2016-12-28T02:49:21Z</dcterms:created>
  <dcterms:modified xsi:type="dcterms:W3CDTF">2017-03-14T17:03:13Z</dcterms:modified>
</cp:coreProperties>
</file>