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23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9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18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86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4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657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p.edu/~ftang/courses/CS240/lectures/adt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Data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Perkenalan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9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233561"/>
          </a:xfrm>
        </p:spPr>
        <p:txBody>
          <a:bodyPr/>
          <a:lstStyle/>
          <a:p>
            <a:r>
              <a:rPr lang="en-GB" dirty="0" smtClean="0"/>
              <a:t>Remember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Algorithm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clearly specified set of simple instructions to be followed to solve </a:t>
            </a:r>
            <a:r>
              <a:rPr lang="en-US" dirty="0" smtClean="0"/>
              <a:t>a problem</a:t>
            </a:r>
          </a:p>
          <a:p>
            <a:r>
              <a:rPr lang="en-GB" dirty="0" smtClean="0"/>
              <a:t>What is a good algorithm?</a:t>
            </a:r>
          </a:p>
          <a:p>
            <a:pPr lvl="1"/>
            <a:r>
              <a:rPr lang="en-GB" dirty="0" smtClean="0"/>
              <a:t>The longest? </a:t>
            </a:r>
          </a:p>
          <a:p>
            <a:pPr lvl="1"/>
            <a:r>
              <a:rPr lang="en-GB" dirty="0" smtClean="0"/>
              <a:t>The biggest?</a:t>
            </a:r>
          </a:p>
          <a:p>
            <a:pPr lvl="1"/>
            <a:r>
              <a:rPr lang="en-GB" dirty="0" smtClean="0"/>
              <a:t>The scariest?</a:t>
            </a:r>
          </a:p>
          <a:p>
            <a:pPr lvl="1"/>
            <a:r>
              <a:rPr lang="en-GB" dirty="0" smtClean="0"/>
              <a:t>The most efficient </a:t>
            </a:r>
            <a:r>
              <a:rPr lang="en-GB" dirty="0" smtClean="0">
                <a:sym typeface="Wingdings" panose="05000000000000000000" pitchFamily="2" charset="2"/>
              </a:rPr>
              <a:t> running time, memory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7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Programme?</a:t>
            </a:r>
          </a:p>
          <a:p>
            <a:pPr lvl="1"/>
            <a:r>
              <a:rPr lang="en-GB" dirty="0" smtClean="0"/>
              <a:t>The best programme?</a:t>
            </a:r>
          </a:p>
          <a:p>
            <a:r>
              <a:rPr lang="en-GB" dirty="0" smtClean="0"/>
              <a:t>Data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Data structures: to store data in an efficient way</a:t>
            </a:r>
          </a:p>
          <a:p>
            <a:r>
              <a:rPr lang="hu-HU" dirty="0"/>
              <a:t>Why to use data structures?</a:t>
            </a:r>
          </a:p>
          <a:p>
            <a:r>
              <a:rPr lang="hu-HU" dirty="0"/>
              <a:t>We often have the intuition </a:t>
            </a:r>
            <a:r>
              <a:rPr lang="hu-HU" dirty="0">
                <a:sym typeface="Wingdings" panose="05000000000000000000" pitchFamily="2" charset="2"/>
              </a:rPr>
              <a:t> if we want to make an algorithm fast, we have to optimize it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Avoid nested for loops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Make every calculation as fast as possible</a:t>
            </a:r>
          </a:p>
          <a:p>
            <a:r>
              <a:rPr lang="hu-HU" dirty="0">
                <a:sym typeface="Wingdings" panose="05000000000000000000" pitchFamily="2" charset="2"/>
              </a:rPr>
              <a:t>BUT algorithms can be boosted up by proper data structures</a:t>
            </a:r>
          </a:p>
          <a:p>
            <a:r>
              <a:rPr lang="hu-HU" dirty="0">
                <a:sym typeface="Wingdings" panose="05000000000000000000" pitchFamily="2" charset="2"/>
              </a:rPr>
              <a:t>Data structures make sure the running time will be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1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data structure is a </a:t>
            </a:r>
            <a:r>
              <a:rPr lang="en-US" b="1" i="1" dirty="0"/>
              <a:t>way of organizing</a:t>
            </a:r>
            <a:r>
              <a:rPr lang="en-US" i="1" dirty="0"/>
              <a:t> input data and operations which can be performed on this data</a:t>
            </a:r>
            <a:r>
              <a:rPr lang="en-US" dirty="0"/>
              <a:t> (e.g. add, delete, find an element</a:t>
            </a:r>
            <a:r>
              <a:rPr lang="en-US" dirty="0" smtClean="0"/>
              <a:t>).</a:t>
            </a:r>
          </a:p>
          <a:p>
            <a:r>
              <a:rPr lang="en-US" dirty="0"/>
              <a:t>Algorithm + data structure =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Choosing a proper data structure and designing a correct, efficient, and well-structured algorithm are </a:t>
            </a:r>
            <a:r>
              <a:rPr lang="en-US" b="1" dirty="0"/>
              <a:t>heart of software design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</a:p>
          <a:p>
            <a:r>
              <a:rPr lang="en-GB" dirty="0" smtClean="0"/>
              <a:t>Linked List</a:t>
            </a:r>
          </a:p>
          <a:p>
            <a:r>
              <a:rPr lang="en-GB" dirty="0" smtClean="0"/>
              <a:t>Stack</a:t>
            </a:r>
          </a:p>
          <a:p>
            <a:r>
              <a:rPr lang="en-GB" dirty="0" smtClean="0"/>
              <a:t>Queue</a:t>
            </a:r>
          </a:p>
          <a:p>
            <a:r>
              <a:rPr lang="en-GB" dirty="0" smtClean="0"/>
              <a:t>Tree</a:t>
            </a:r>
          </a:p>
          <a:p>
            <a:r>
              <a:rPr lang="en-GB" dirty="0" smtClean="0"/>
              <a:t>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So, why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The data structures </a:t>
            </a:r>
            <a:r>
              <a:rPr lang="en-US" dirty="0" smtClean="0"/>
              <a:t>govern </a:t>
            </a:r>
            <a:r>
              <a:rPr lang="en-US" dirty="0"/>
              <a:t>the space and time consumed by </a:t>
            </a:r>
            <a:r>
              <a:rPr lang="en-US" dirty="0" smtClean="0"/>
              <a:t>your running </a:t>
            </a:r>
            <a:r>
              <a:rPr lang="en-US" dirty="0"/>
              <a:t>program.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large programs take time to write. Using </a:t>
            </a:r>
            <a:r>
              <a:rPr lang="en-US" dirty="0" smtClean="0"/>
              <a:t>different structures </a:t>
            </a:r>
            <a:r>
              <a:rPr lang="en-US" dirty="0"/>
              <a:t>can actually have an impact on how long it takes to </a:t>
            </a:r>
            <a:r>
              <a:rPr lang="en-US" i="1" dirty="0"/>
              <a:t>write </a:t>
            </a:r>
            <a:r>
              <a:rPr lang="en-US" dirty="0" smtClean="0"/>
              <a:t>your program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Choosing </a:t>
            </a:r>
            <a:r>
              <a:rPr lang="en-US" dirty="0"/>
              <a:t>the wrong structures can cause your program to run </a:t>
            </a:r>
            <a:r>
              <a:rPr lang="en-US" dirty="0" smtClean="0"/>
              <a:t>poorly or </a:t>
            </a:r>
            <a:r>
              <a:rPr lang="en-US" dirty="0"/>
              <a:t>be difficult or impossible to implement effectively.</a:t>
            </a:r>
          </a:p>
          <a:p>
            <a:r>
              <a:rPr lang="en-US" dirty="0"/>
              <a:t>Thus, part of the program-writing process is choosing between </a:t>
            </a:r>
            <a:r>
              <a:rPr lang="en-US" dirty="0" smtClean="0"/>
              <a:t>different structures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02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Data Type (ADT)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Implement the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“</a:t>
            </a:r>
            <a:r>
              <a:rPr lang="en-US" dirty="0" err="1" smtClean="0"/>
              <a:t>dibalik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 roti yang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cincin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rasa yang </a:t>
            </a:r>
            <a:r>
              <a:rPr lang="en-US" dirty="0" err="1" smtClean="0"/>
              <a:t>manis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bahan-bahan</a:t>
            </a:r>
            <a:r>
              <a:rPr lang="en-US" dirty="0" smtClean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rasa </a:t>
            </a:r>
            <a:r>
              <a:rPr lang="en-US" dirty="0" err="1" smtClean="0"/>
              <a:t>manis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tebu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rafinasi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peduli</a:t>
            </a:r>
            <a:r>
              <a:rPr lang="en-US" dirty="0" smtClean="0"/>
              <a:t>,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terasa</a:t>
            </a:r>
            <a:r>
              <a:rPr lang="en-US" dirty="0" smtClean="0"/>
              <a:t> </a:t>
            </a:r>
            <a:r>
              <a:rPr lang="en-US" dirty="0" err="1" smtClean="0"/>
              <a:t>manis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Demikian</a:t>
            </a:r>
            <a:r>
              <a:rPr lang="en-US" dirty="0" smtClean="0"/>
              <a:t> pula,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array,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dipikirkan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bingung</a:t>
            </a:r>
            <a:r>
              <a:rPr lang="en-US" dirty="0" smtClean="0"/>
              <a:t>: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yang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array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di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berjauhan</a:t>
            </a:r>
            <a:r>
              <a:rPr lang="en-US" dirty="0" smtClean="0"/>
              <a:t>?</a:t>
            </a:r>
            <a:endParaRPr lang="en-US" i="1" dirty="0"/>
          </a:p>
          <a:p>
            <a:r>
              <a:rPr lang="en-US" dirty="0" err="1" smtClean="0"/>
              <a:t>Jawabannya</a:t>
            </a:r>
            <a:r>
              <a:rPr lang="en-US" dirty="0" smtClean="0"/>
              <a:t>? </a:t>
            </a:r>
          </a:p>
          <a:p>
            <a:pPr algn="just"/>
            <a:r>
              <a:rPr lang="en-US" dirty="0" smtClean="0"/>
              <a:t>Hal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err="1" smtClean="0">
                <a:sym typeface="Wingdings" panose="05000000000000000000" pitchFamily="2" charset="2"/>
              </a:rPr>
              <a:t>Selama</a:t>
            </a:r>
            <a:r>
              <a:rPr lang="en-US" dirty="0" smtClean="0">
                <a:sym typeface="Wingdings" panose="05000000000000000000" pitchFamily="2" charset="2"/>
              </a:rPr>
              <a:t> array yang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buat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bekerja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sebagaimana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seharusnya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masalah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bagi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.  Kita </a:t>
            </a:r>
            <a:r>
              <a:rPr lang="en-US" dirty="0" err="1" smtClean="0">
                <a:sym typeface="Wingdings" panose="05000000000000000000" pitchFamily="2" charset="2"/>
              </a:rPr>
              <a:t>hanya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mengimplementasikannya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GB" dirty="0" err="1" smtClean="0">
                <a:sym typeface="Wingdings" panose="05000000000000000000" pitchFamily="2" charset="2"/>
              </a:rPr>
              <a:t>Tanpa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sadar</a:t>
            </a:r>
            <a:r>
              <a:rPr lang="en-GB" dirty="0" smtClean="0">
                <a:sym typeface="Wingdings" panose="05000000000000000000" pitchFamily="2" charset="2"/>
              </a:rPr>
              <a:t>, </a:t>
            </a:r>
            <a:r>
              <a:rPr lang="en-GB" dirty="0" err="1" smtClean="0">
                <a:sym typeface="Wingdings" panose="05000000000000000000" pitchFamily="2" charset="2"/>
              </a:rPr>
              <a:t>kita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telah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sering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menggunakan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abstraksi</a:t>
            </a:r>
            <a:r>
              <a:rPr lang="en-GB" dirty="0" smtClean="0">
                <a:sym typeface="Wingdings" panose="05000000000000000000" pitchFamily="2" charset="2"/>
              </a:rPr>
              <a:t> (abstraction) </a:t>
            </a:r>
            <a:r>
              <a:rPr lang="en-GB" dirty="0" err="1" smtClean="0">
                <a:sym typeface="Wingdings" panose="05000000000000000000" pitchFamily="2" charset="2"/>
              </a:rPr>
              <a:t>dari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suatu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tipe</a:t>
            </a:r>
            <a:r>
              <a:rPr lang="en-GB" dirty="0" smtClean="0">
                <a:sym typeface="Wingdings" panose="05000000000000000000" pitchFamily="2" charset="2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 </a:t>
            </a:r>
            <a:r>
              <a:rPr lang="en-GB" dirty="0" err="1" smtClean="0"/>
              <a:t>sks</a:t>
            </a:r>
            <a:r>
              <a:rPr lang="en-GB" dirty="0" smtClean="0"/>
              <a:t> : 2 </a:t>
            </a:r>
            <a:r>
              <a:rPr lang="en-GB" dirty="0" err="1" smtClean="0"/>
              <a:t>sks</a:t>
            </a:r>
            <a:r>
              <a:rPr lang="en-GB" dirty="0" smtClean="0"/>
              <a:t> </a:t>
            </a:r>
            <a:r>
              <a:rPr lang="en-GB" dirty="0" err="1" smtClean="0"/>
              <a:t>teori</a:t>
            </a:r>
            <a:r>
              <a:rPr lang="en-GB" dirty="0" smtClean="0"/>
              <a:t> + 2 </a:t>
            </a:r>
            <a:r>
              <a:rPr lang="en-GB" dirty="0" err="1" smtClean="0"/>
              <a:t>sks</a:t>
            </a:r>
            <a:r>
              <a:rPr lang="en-GB" dirty="0" smtClean="0"/>
              <a:t> </a:t>
            </a:r>
            <a:r>
              <a:rPr lang="en-GB" dirty="0" err="1" smtClean="0"/>
              <a:t>praktek</a:t>
            </a:r>
            <a:endParaRPr lang="en-GB" dirty="0" smtClean="0"/>
          </a:p>
          <a:p>
            <a:pPr lvl="1"/>
            <a:r>
              <a:rPr lang="en-GB" dirty="0" err="1" smtClean="0"/>
              <a:t>Kelas</a:t>
            </a:r>
            <a:r>
              <a:rPr lang="en-GB" dirty="0" smtClean="0"/>
              <a:t> </a:t>
            </a:r>
            <a:r>
              <a:rPr lang="en-GB" dirty="0" err="1" smtClean="0"/>
              <a:t>teori</a:t>
            </a:r>
            <a:r>
              <a:rPr lang="en-GB" dirty="0" smtClean="0"/>
              <a:t> 1 X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seminggu</a:t>
            </a:r>
            <a:endParaRPr lang="en-GB" dirty="0" smtClean="0"/>
          </a:p>
          <a:p>
            <a:pPr lvl="1"/>
            <a:r>
              <a:rPr lang="en-GB" dirty="0" err="1" smtClean="0"/>
              <a:t>Praktikum</a:t>
            </a:r>
            <a:r>
              <a:rPr lang="en-GB" dirty="0" smtClean="0"/>
              <a:t> 1 X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seminggu</a:t>
            </a:r>
            <a:endParaRPr lang="en-GB" dirty="0" smtClean="0"/>
          </a:p>
          <a:p>
            <a:r>
              <a:rPr lang="en-GB" dirty="0" err="1" smtClean="0"/>
              <a:t>Dosen</a:t>
            </a:r>
            <a:r>
              <a:rPr lang="en-GB" dirty="0" smtClean="0"/>
              <a:t> </a:t>
            </a:r>
            <a:r>
              <a:rPr lang="en-GB" dirty="0" err="1" smtClean="0"/>
              <a:t>pengampu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Rizza</a:t>
            </a:r>
            <a:r>
              <a:rPr lang="en-GB" dirty="0" smtClean="0"/>
              <a:t> Indah Mega </a:t>
            </a:r>
            <a:r>
              <a:rPr lang="en-GB" dirty="0" err="1" smtClean="0"/>
              <a:t>Mandasari</a:t>
            </a:r>
            <a:r>
              <a:rPr lang="en-GB" dirty="0" smtClean="0"/>
              <a:t> (40-01 </a:t>
            </a:r>
            <a:r>
              <a:rPr lang="en-GB" dirty="0" err="1" smtClean="0"/>
              <a:t>dan</a:t>
            </a:r>
            <a:r>
              <a:rPr lang="en-GB" dirty="0" smtClean="0"/>
              <a:t> 40-02)</a:t>
            </a:r>
          </a:p>
          <a:p>
            <a:pPr lvl="1"/>
            <a:r>
              <a:rPr lang="en-GB" dirty="0" err="1" smtClean="0"/>
              <a:t>Cahyana</a:t>
            </a:r>
            <a:r>
              <a:rPr lang="en-GB" dirty="0" smtClean="0"/>
              <a:t> (40-03 </a:t>
            </a:r>
            <a:r>
              <a:rPr lang="en-GB" dirty="0" err="1" smtClean="0"/>
              <a:t>dan</a:t>
            </a:r>
            <a:r>
              <a:rPr lang="en-GB" dirty="0" smtClean="0"/>
              <a:t> 40-04)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6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So.</a:t>
            </a:r>
            <a:r>
              <a:rPr lang="en-GB" dirty="0" smtClean="0"/>
              <a:t>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Abstract </a:t>
            </a:r>
            <a:r>
              <a:rPr lang="en-US" b="1" dirty="0"/>
              <a:t>data type </a:t>
            </a:r>
            <a:r>
              <a:rPr lang="en-US" dirty="0"/>
              <a:t>(ADT)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operasinya</a:t>
            </a:r>
            <a:r>
              <a:rPr lang="en-US" dirty="0" smtClean="0"/>
              <a:t>. ADT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pendifinisiannya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ADT.</a:t>
            </a:r>
          </a:p>
          <a:p>
            <a:pPr lvl="1"/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(primitive)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objek</a:t>
            </a:r>
            <a:r>
              <a:rPr lang="en-US" dirty="0" smtClean="0"/>
              <a:t> (reference)?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 (+, -, * </a:t>
            </a:r>
            <a:r>
              <a:rPr lang="en-US" dirty="0" err="1" smtClean="0"/>
              <a:t>dst</a:t>
            </a:r>
            <a:r>
              <a:rPr lang="en-US" dirty="0" smtClean="0"/>
              <a:t>),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ADT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ADT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Pembuatan</a:t>
            </a:r>
            <a:r>
              <a:rPr lang="en-US" dirty="0" smtClean="0"/>
              <a:t> interface,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ADT.</a:t>
            </a:r>
          </a:p>
          <a:p>
            <a:pPr lvl="1"/>
            <a:r>
              <a:rPr lang="en-US" dirty="0" err="1" smtClean="0"/>
              <a:t>Implementasi</a:t>
            </a:r>
            <a:r>
              <a:rPr lang="en-US" dirty="0" smtClean="0"/>
              <a:t> ADT</a:t>
            </a:r>
            <a:r>
              <a:rPr lang="en-US" dirty="0"/>
              <a:t>: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Java)</a:t>
            </a:r>
            <a:endParaRPr lang="en-US" dirty="0"/>
          </a:p>
          <a:p>
            <a:r>
              <a:rPr lang="en-US" dirty="0" smtClean="0"/>
              <a:t>ADT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interface,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.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user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operasinya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it’s still confusing…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the steps of building ADT to data structures are:</a:t>
            </a:r>
          </a:p>
          <a:p>
            <a:pPr lvl="1"/>
            <a:r>
              <a:rPr lang="en-US" dirty="0"/>
              <a:t>Understand and clarify the nature of the target information unit.</a:t>
            </a:r>
          </a:p>
          <a:p>
            <a:pPr lvl="1"/>
            <a:r>
              <a:rPr lang="en-US" dirty="0"/>
              <a:t>Identify and determine which data objects and operations to include in the models.</a:t>
            </a:r>
          </a:p>
          <a:p>
            <a:pPr lvl="1"/>
            <a:r>
              <a:rPr lang="en-US" dirty="0"/>
              <a:t>Express this property somewhat formally so that it can be understood and communicate well.</a:t>
            </a:r>
          </a:p>
          <a:p>
            <a:pPr lvl="1"/>
            <a:r>
              <a:rPr lang="en-US" dirty="0"/>
              <a:t>Translate this formal specification into proper language. </a:t>
            </a:r>
            <a:r>
              <a:rPr lang="en-US" dirty="0" smtClean="0"/>
              <a:t> In </a:t>
            </a:r>
            <a:r>
              <a:rPr lang="en-US" dirty="0"/>
              <a:t>Java, this is called "user interface".</a:t>
            </a:r>
          </a:p>
          <a:p>
            <a:pPr lvl="1"/>
            <a:r>
              <a:rPr lang="en-US" dirty="0"/>
              <a:t>Upon finalized specification, write necessary implementation.  This includes storage scheme and operational detail.  Operational detail is expressed as separate functions (methods).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https://www.cpp.edu/~</a:t>
            </a:r>
            <a:r>
              <a:rPr lang="en-US" dirty="0" smtClean="0">
                <a:hlinkClick r:id="rId2"/>
              </a:rPr>
              <a:t>ftang/courses/CS240/lectures/adt.htm</a:t>
            </a:r>
            <a:endParaRPr lang="en-US" dirty="0" smtClean="0"/>
          </a:p>
          <a:p>
            <a:r>
              <a:rPr lang="en-GB" dirty="0"/>
              <a:t>Weiss </a:t>
            </a:r>
            <a:r>
              <a:rPr lang="en-GB" dirty="0" smtClean="0"/>
              <a:t>,M. A., </a:t>
            </a:r>
            <a:r>
              <a:rPr lang="en-US" i="1" dirty="0" smtClean="0"/>
              <a:t>Data Structures and Algorithm Analysis in Java 3</a:t>
            </a:r>
            <a:r>
              <a:rPr lang="en-US" i="1" baseline="30000" dirty="0" smtClean="0"/>
              <a:t>rd</a:t>
            </a:r>
            <a:r>
              <a:rPr lang="en-US" i="1" dirty="0" smtClean="0"/>
              <a:t> Ed, </a:t>
            </a:r>
            <a:r>
              <a:rPr lang="en-US" dirty="0" smtClean="0"/>
              <a:t>Pearson Education Inc.</a:t>
            </a:r>
          </a:p>
          <a:p>
            <a:r>
              <a:rPr lang="en-GB" dirty="0" smtClean="0"/>
              <a:t>Adams, B. G., </a:t>
            </a:r>
            <a:r>
              <a:rPr lang="en-US" i="1" dirty="0" smtClean="0"/>
              <a:t>Introduction To Computer Science: An Object-oriented Approach Using Java 5, </a:t>
            </a:r>
            <a:r>
              <a:rPr lang="en-US" dirty="0" err="1" smtClean="0"/>
              <a:t>BlueJ</a:t>
            </a:r>
            <a:r>
              <a:rPr lang="en-US" dirty="0" smtClean="0"/>
              <a:t> and </a:t>
            </a:r>
            <a:r>
              <a:rPr lang="en-US" dirty="0" err="1" smtClean="0"/>
              <a:t>BeanShell</a:t>
            </a:r>
            <a:r>
              <a:rPr lang="en-US" dirty="0" smtClean="0"/>
              <a:t> Edition.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463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Aturan</a:t>
            </a:r>
            <a:r>
              <a:rPr lang="en-GB" dirty="0" smtClean="0"/>
              <a:t> </a:t>
            </a:r>
            <a:r>
              <a:rPr lang="en-GB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Keterlambatan</a:t>
            </a:r>
            <a:r>
              <a:rPr lang="en-GB" dirty="0" smtClean="0"/>
              <a:t>????</a:t>
            </a:r>
            <a:endParaRPr lang="en-GB" dirty="0" smtClean="0"/>
          </a:p>
          <a:p>
            <a:r>
              <a:rPr lang="en-GB" dirty="0" err="1" smtClean="0"/>
              <a:t>Pakaian</a:t>
            </a:r>
            <a:endParaRPr lang="en-GB" dirty="0" smtClean="0"/>
          </a:p>
          <a:p>
            <a:r>
              <a:rPr lang="en-GB" dirty="0" err="1" smtClean="0"/>
              <a:t>Ketertiban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(</a:t>
            </a:r>
            <a:r>
              <a:rPr lang="en-GB" dirty="0" err="1" smtClean="0"/>
              <a:t>makan</a:t>
            </a:r>
            <a:r>
              <a:rPr lang="en-GB" dirty="0" smtClean="0"/>
              <a:t>/ </a:t>
            </a:r>
            <a:r>
              <a:rPr lang="en-GB" dirty="0" err="1" smtClean="0"/>
              <a:t>minum</a:t>
            </a:r>
            <a:r>
              <a:rPr lang="en-GB" dirty="0" smtClean="0"/>
              <a:t>?)</a:t>
            </a:r>
          </a:p>
          <a:p>
            <a:r>
              <a:rPr lang="en-GB" dirty="0" err="1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pengimplementasian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single linked list, double linked list, circular linked list, multi linked list, stack, queue, tree, </a:t>
            </a:r>
            <a:r>
              <a:rPr lang="en-US" dirty="0" smtClean="0"/>
              <a:t>graph,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Penilaian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Tugas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keaktifan</a:t>
            </a:r>
            <a:r>
              <a:rPr lang="en-GB" dirty="0" smtClean="0"/>
              <a:t> : 10%</a:t>
            </a:r>
          </a:p>
          <a:p>
            <a:r>
              <a:rPr lang="en-GB" dirty="0" smtClean="0"/>
              <a:t>Assessment 1 : 15% </a:t>
            </a:r>
          </a:p>
          <a:p>
            <a:r>
              <a:rPr lang="en-GB" dirty="0" smtClean="0"/>
              <a:t>Assessment 2 : 20%</a:t>
            </a:r>
          </a:p>
          <a:p>
            <a:r>
              <a:rPr lang="en-GB" dirty="0" smtClean="0"/>
              <a:t>Assessment 3 </a:t>
            </a:r>
            <a:r>
              <a:rPr lang="en-GB" dirty="0"/>
              <a:t>(Coding On The Spot </a:t>
            </a:r>
            <a:r>
              <a:rPr lang="en-GB" dirty="0" smtClean="0"/>
              <a:t>) : 25%</a:t>
            </a:r>
          </a:p>
          <a:p>
            <a:r>
              <a:rPr lang="en-GB" dirty="0" err="1" smtClean="0"/>
              <a:t>Praktikum</a:t>
            </a:r>
            <a:r>
              <a:rPr lang="en-GB" dirty="0" smtClean="0"/>
              <a:t> : 30%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Pengenalan</a:t>
            </a:r>
            <a:endParaRPr lang="en-GB" dirty="0" smtClean="0"/>
          </a:p>
          <a:p>
            <a:r>
              <a:rPr lang="en-GB" dirty="0" smtClean="0"/>
              <a:t>Java Revisited</a:t>
            </a:r>
          </a:p>
          <a:p>
            <a:r>
              <a:rPr lang="en-GB" dirty="0" smtClean="0"/>
              <a:t>Array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ArrayList</a:t>
            </a:r>
            <a:endParaRPr lang="en-GB" dirty="0" smtClean="0"/>
          </a:p>
          <a:p>
            <a:r>
              <a:rPr lang="en-GB" dirty="0" smtClean="0"/>
              <a:t>Linked List</a:t>
            </a:r>
          </a:p>
          <a:p>
            <a:pPr lvl="1"/>
            <a:r>
              <a:rPr lang="en-GB" dirty="0" smtClean="0"/>
              <a:t>ADT </a:t>
            </a:r>
            <a:r>
              <a:rPr lang="en-GB" dirty="0" err="1" smtClean="0"/>
              <a:t>dan</a:t>
            </a:r>
            <a:r>
              <a:rPr lang="en-GB" dirty="0" smtClean="0"/>
              <a:t> ADT Iterator</a:t>
            </a:r>
          </a:p>
          <a:p>
            <a:pPr lvl="1"/>
            <a:r>
              <a:rPr lang="en-GB" dirty="0" smtClean="0"/>
              <a:t>Singly, Circular </a:t>
            </a:r>
            <a:r>
              <a:rPr lang="en-GB" dirty="0" err="1" smtClean="0"/>
              <a:t>dan</a:t>
            </a:r>
            <a:r>
              <a:rPr lang="en-GB" dirty="0" smtClean="0"/>
              <a:t> Doubly</a:t>
            </a:r>
          </a:p>
          <a:p>
            <a:r>
              <a:rPr lang="en-GB" dirty="0" smtClean="0"/>
              <a:t>Queue </a:t>
            </a:r>
            <a:r>
              <a:rPr lang="en-GB" dirty="0" err="1" smtClean="0"/>
              <a:t>dan</a:t>
            </a:r>
            <a:r>
              <a:rPr lang="en-GB" dirty="0" smtClean="0"/>
              <a:t> Stack</a:t>
            </a:r>
          </a:p>
          <a:p>
            <a:pPr lvl="1"/>
            <a:r>
              <a:rPr lang="en-GB" dirty="0" smtClean="0"/>
              <a:t>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Tree</a:t>
            </a:r>
          </a:p>
          <a:p>
            <a:pPr lvl="1"/>
            <a:r>
              <a:rPr lang="en-GB" dirty="0" smtClean="0"/>
              <a:t>Heap Tree</a:t>
            </a:r>
          </a:p>
          <a:p>
            <a:pPr lvl="1"/>
            <a:r>
              <a:rPr lang="en-GB" dirty="0" smtClean="0"/>
              <a:t>Binary Tree</a:t>
            </a:r>
          </a:p>
          <a:p>
            <a:pPr lvl="1"/>
            <a:r>
              <a:rPr lang="en-GB" dirty="0" smtClean="0"/>
              <a:t>Balancing Binary Tree (AVL)</a:t>
            </a:r>
          </a:p>
          <a:p>
            <a:r>
              <a:rPr lang="en-GB" dirty="0" smtClean="0"/>
              <a:t>Graph</a:t>
            </a:r>
          </a:p>
          <a:p>
            <a:pPr lvl="1"/>
            <a:r>
              <a:rPr lang="en-GB" dirty="0" err="1" smtClean="0"/>
              <a:t>Representasi</a:t>
            </a:r>
            <a:endParaRPr lang="en-GB" dirty="0" smtClean="0"/>
          </a:p>
          <a:p>
            <a:pPr lvl="1"/>
            <a:r>
              <a:rPr lang="en-GB" dirty="0" smtClean="0"/>
              <a:t>Directed </a:t>
            </a:r>
            <a:r>
              <a:rPr lang="en-GB" dirty="0" err="1" smtClean="0"/>
              <a:t>dan</a:t>
            </a:r>
            <a:r>
              <a:rPr lang="en-GB" dirty="0" smtClean="0"/>
              <a:t> Undirected Graph</a:t>
            </a:r>
          </a:p>
          <a:p>
            <a:r>
              <a:rPr lang="en-GB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the 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Assessment 1:</a:t>
            </a:r>
          </a:p>
          <a:p>
            <a:pPr lvl="1"/>
            <a:r>
              <a:rPr lang="en-GB" dirty="0" smtClean="0"/>
              <a:t>Array </a:t>
            </a:r>
            <a:r>
              <a:rPr lang="en-GB" dirty="0" err="1" smtClean="0"/>
              <a:t>dan</a:t>
            </a:r>
            <a:r>
              <a:rPr lang="en-GB" dirty="0" smtClean="0"/>
              <a:t> Array List</a:t>
            </a:r>
          </a:p>
          <a:p>
            <a:pPr lvl="1"/>
            <a:r>
              <a:rPr lang="en-GB" dirty="0" smtClean="0"/>
              <a:t>Linked List</a:t>
            </a:r>
          </a:p>
          <a:p>
            <a:pPr lvl="1"/>
            <a:r>
              <a:rPr lang="en-GB" dirty="0" smtClean="0"/>
              <a:t>Queue </a:t>
            </a:r>
          </a:p>
          <a:p>
            <a:pPr lvl="1"/>
            <a:r>
              <a:rPr lang="en-GB" dirty="0" smtClean="0"/>
              <a:t>Stack</a:t>
            </a:r>
          </a:p>
          <a:p>
            <a:r>
              <a:rPr lang="en-GB" dirty="0" smtClean="0"/>
              <a:t>Assessment 2:</a:t>
            </a:r>
          </a:p>
          <a:p>
            <a:pPr lvl="1"/>
            <a:r>
              <a:rPr lang="en-GB" dirty="0" smtClean="0"/>
              <a:t>Tree</a:t>
            </a:r>
          </a:p>
          <a:p>
            <a:pPr lvl="1"/>
            <a:r>
              <a:rPr lang="en-GB" dirty="0"/>
              <a:t>Graph</a:t>
            </a:r>
          </a:p>
          <a:p>
            <a:pPr lvl="1"/>
            <a:r>
              <a:rPr lang="en-GB" dirty="0"/>
              <a:t>Hash</a:t>
            </a:r>
            <a:endParaRPr lang="en-GB" dirty="0" smtClean="0"/>
          </a:p>
          <a:p>
            <a:r>
              <a:rPr lang="en-GB" dirty="0" err="1" smtClean="0"/>
              <a:t>CoTS</a:t>
            </a:r>
            <a:endParaRPr lang="en-GB" dirty="0" smtClean="0"/>
          </a:p>
          <a:p>
            <a:pPr lvl="1"/>
            <a:r>
              <a:rPr lang="en-GB" dirty="0" smtClean="0"/>
              <a:t>All materials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Data </a:t>
            </a:r>
            <a:r>
              <a:rPr lang="en-US" i="1" dirty="0" err="1"/>
              <a:t>Strucuture</a:t>
            </a:r>
            <a:r>
              <a:rPr lang="en-US" i="1" dirty="0"/>
              <a:t> and Algorithm</a:t>
            </a:r>
            <a:r>
              <a:rPr lang="en-US" dirty="0"/>
              <a:t>, Robert </a:t>
            </a:r>
            <a:r>
              <a:rPr lang="en-US" dirty="0" err="1"/>
              <a:t>Lafore</a:t>
            </a:r>
            <a:endParaRPr lang="en-US" dirty="0"/>
          </a:p>
          <a:p>
            <a:pPr lvl="0"/>
            <a:r>
              <a:rPr lang="en-US" i="1" dirty="0"/>
              <a:t>Data Structure: Abstraction and Design Using Java</a:t>
            </a:r>
            <a:r>
              <a:rPr lang="en-US" dirty="0"/>
              <a:t>, </a:t>
            </a:r>
            <a:r>
              <a:rPr lang="en-US" dirty="0" err="1"/>
              <a:t>Koffman</a:t>
            </a:r>
            <a:r>
              <a:rPr lang="en-US" dirty="0"/>
              <a:t> and Wolfgang</a:t>
            </a:r>
          </a:p>
          <a:p>
            <a:r>
              <a:rPr lang="es-ES" i="1" dirty="0"/>
              <a:t>Data </a:t>
            </a:r>
            <a:r>
              <a:rPr lang="es-ES" i="1" dirty="0" err="1"/>
              <a:t>Structures</a:t>
            </a:r>
            <a:r>
              <a:rPr lang="es-ES" i="1" dirty="0"/>
              <a:t> in Java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Principled</a:t>
            </a:r>
            <a:r>
              <a:rPr lang="es-ES" i="1" dirty="0"/>
              <a:t> </a:t>
            </a:r>
            <a:r>
              <a:rPr lang="es-ES" i="1" dirty="0" err="1"/>
              <a:t>Programmer</a:t>
            </a:r>
            <a:r>
              <a:rPr lang="es-ES" i="1" dirty="0"/>
              <a:t>, </a:t>
            </a:r>
            <a:r>
              <a:rPr lang="es-ES" dirty="0" err="1"/>
              <a:t>Duane</a:t>
            </a:r>
            <a:r>
              <a:rPr lang="es-ES" dirty="0"/>
              <a:t> A. </a:t>
            </a:r>
            <a:r>
              <a:rPr lang="es-ES" dirty="0" smtClean="0"/>
              <a:t>Bailey</a:t>
            </a:r>
          </a:p>
          <a:p>
            <a:r>
              <a:rPr lang="en-US" i="1" dirty="0"/>
              <a:t>Java How to Program: 6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5886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558</TotalTime>
  <Words>947</Words>
  <Application>Microsoft Office PowerPoint</Application>
  <PresentationFormat>Widescreen</PresentationFormat>
  <Paragraphs>126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Schoolbook</vt:lpstr>
      <vt:lpstr>Corbel</vt:lpstr>
      <vt:lpstr>Wingdings</vt:lpstr>
      <vt:lpstr>Feathered</vt:lpstr>
      <vt:lpstr>Implementasi Struktur Data  Perkenalan</vt:lpstr>
      <vt:lpstr>Implementasi Struktur Data</vt:lpstr>
      <vt:lpstr>Aturan Perkuliahan</vt:lpstr>
      <vt:lpstr>Tujuan</vt:lpstr>
      <vt:lpstr>Penilaian dan Evaluasi</vt:lpstr>
      <vt:lpstr>Silabus</vt:lpstr>
      <vt:lpstr>Silabus</vt:lpstr>
      <vt:lpstr>Connecting the Dot</vt:lpstr>
      <vt:lpstr>Textbooks</vt:lpstr>
      <vt:lpstr>Pengantar Struktur Data</vt:lpstr>
      <vt:lpstr>Remember this?</vt:lpstr>
      <vt:lpstr>How About This?</vt:lpstr>
      <vt:lpstr>PowerPoint Presentation</vt:lpstr>
      <vt:lpstr>Data Structure - Definition</vt:lpstr>
      <vt:lpstr>Example of Data Structure</vt:lpstr>
      <vt:lpstr>So, why data structure?</vt:lpstr>
      <vt:lpstr>Abstract Data Type (ADT)</vt:lpstr>
      <vt:lpstr>ADT - Overview</vt:lpstr>
      <vt:lpstr>ADT - Overview</vt:lpstr>
      <vt:lpstr>So..?</vt:lpstr>
      <vt:lpstr>Then…</vt:lpstr>
      <vt:lpstr>If it’s still confusing…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19</cp:revision>
  <dcterms:created xsi:type="dcterms:W3CDTF">2016-12-28T02:49:21Z</dcterms:created>
  <dcterms:modified xsi:type="dcterms:W3CDTF">2017-01-16T08:08:35Z</dcterms:modified>
</cp:coreProperties>
</file>