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1"/>
  </p:sldMasterIdLst>
  <p:sldIdLst>
    <p:sldId id="256" r:id="rId2"/>
    <p:sldId id="302" r:id="rId3"/>
    <p:sldId id="303" r:id="rId4"/>
    <p:sldId id="304" r:id="rId5"/>
    <p:sldId id="310" r:id="rId6"/>
    <p:sldId id="305" r:id="rId7"/>
    <p:sldId id="312" r:id="rId8"/>
    <p:sldId id="313" r:id="rId9"/>
    <p:sldId id="309" r:id="rId10"/>
    <p:sldId id="306" r:id="rId11"/>
    <p:sldId id="307" r:id="rId12"/>
    <p:sldId id="308" r:id="rId13"/>
    <p:sldId id="262" r:id="rId1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7CD22F2-2A27-4676-95E4-BBCAB6A5144E}" type="datetimeFigureOut">
              <a:rPr lang="en-US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B4D0B-BF32-4F83-AC64-24A84BC202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6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B4148-A4C9-4CAE-9158-84D7133B9A05}" type="datetimeFigureOut">
              <a:rPr lang="en-US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56835-A643-4CB8-8338-C6441978B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 flipV="1">
            <a:off x="10058400" y="5873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83423-93C3-4ED6-983B-C50CBF173887}" type="datetimeFigureOut">
              <a:rPr lang="en-US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1B064-727C-44C4-A294-AED116164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5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98657-64FE-483D-9C39-388AADED622F}" type="datetimeFigureOut">
              <a:rPr lang="en-US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007DA-2E1D-4AEF-BCCD-928F2A2099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C3CF6-C0A8-4032-A75A-AEB5AFFD3D15}" type="datetimeFigureOut">
              <a:rPr lang="en-US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17DE5-28E0-4C82-8C18-A357BD3DB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0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6C14E-3593-4E60-84F1-0E2205F65312}" type="datetimeFigureOut">
              <a:rPr lang="en-US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F56E-6802-4CA8-BF1D-A6FB5ED9B0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D3E5E-14F2-4461-BD67-E94FB0A813D3}" type="datetimeFigureOut">
              <a:rPr lang="en-US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9815B-3F47-44C5-A30C-FBBC549380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8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049E5-553D-4E95-A1EC-DCADFA99ECF8}" type="datetimeFigureOut">
              <a:rPr lang="en-US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10D8-3F5F-4635-ACE1-20C1C24851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829C8-9FF1-4B38-A7F8-985D6254258B}" type="datetimeFigureOut">
              <a:rPr lang="en-US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28AD9-A018-4278-B2B7-261376E27E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6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C8994-C700-474B-9DAB-41C39E84BD96}" type="datetimeFigureOut">
              <a:rPr lang="en-US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8E72-7A8E-43B8-947E-0FD4D7E90A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3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439D-6D7C-4E64-BA73-008658F3BA17}" type="datetimeFigureOut">
              <a:rPr lang="en-US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4B5EC-CF4D-4FC2-9EC5-FBC7DA99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23938" y="2286000"/>
            <a:ext cx="9720262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938" y="6470650"/>
            <a:ext cx="21542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73854236-CDA8-4C85-970F-EF1EC51A6765}" type="datetimeFigureOut">
              <a:rPr lang="en-US"/>
              <a:pPr>
                <a:defRPr/>
              </a:pPr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3463" y="6470650"/>
            <a:ext cx="59007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863" y="6470650"/>
            <a:ext cx="9731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40F4FCD6-E765-4452-A653-733134FF4D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18" r:id="rId2"/>
    <p:sldLayoutId id="2147484125" r:id="rId3"/>
    <p:sldLayoutId id="2147484119" r:id="rId4"/>
    <p:sldLayoutId id="2147484120" r:id="rId5"/>
    <p:sldLayoutId id="2147484121" r:id="rId6"/>
    <p:sldLayoutId id="2147484126" r:id="rId7"/>
    <p:sldLayoutId id="2147484122" r:id="rId8"/>
    <p:sldLayoutId id="2147484127" r:id="rId9"/>
    <p:sldLayoutId id="2147484123" r:id="rId10"/>
    <p:sldLayoutId id="2147484128" r:id="rId11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59350"/>
            <a:ext cx="7772400" cy="14636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Implementasi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Struktur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  <a:b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Linked List - circular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59350"/>
            <a:ext cx="3200400" cy="14636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GB" dirty="0" smtClean="0"/>
              <a:t>Program </a:t>
            </a:r>
            <a:r>
              <a:rPr lang="en-GB" dirty="0" err="1" smtClean="0"/>
              <a:t>Studi</a:t>
            </a:r>
            <a:r>
              <a:rPr lang="en-GB" dirty="0" smtClean="0"/>
              <a:t> Diploma III </a:t>
            </a:r>
            <a:r>
              <a:rPr lang="en-GB" dirty="0" err="1" smtClean="0"/>
              <a:t>Teknik</a:t>
            </a:r>
            <a:r>
              <a:rPr lang="en-GB" dirty="0" smtClean="0"/>
              <a:t> </a:t>
            </a:r>
            <a:r>
              <a:rPr lang="en-GB" dirty="0" err="1" smtClean="0"/>
              <a:t>Informatika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Fakultas</a:t>
            </a:r>
            <a:r>
              <a:rPr lang="en-GB" dirty="0" smtClean="0"/>
              <a:t> </a:t>
            </a:r>
            <a:r>
              <a:rPr lang="en-GB" dirty="0" err="1" smtClean="0"/>
              <a:t>Ilmu</a:t>
            </a:r>
            <a:r>
              <a:rPr lang="en-GB" dirty="0" smtClean="0"/>
              <a:t> </a:t>
            </a:r>
            <a:r>
              <a:rPr lang="en-GB" dirty="0" err="1" smtClean="0"/>
              <a:t>Terapan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Universitas</a:t>
            </a:r>
            <a:r>
              <a:rPr lang="en-GB" dirty="0" smtClean="0"/>
              <a:t> Telkom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collection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1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collection </a:t>
            </a:r>
            <a:r>
              <a:rPr lang="en-US" dirty="0"/>
              <a:t>is a general term for an ADT that contains a group of objects. Some </a:t>
            </a:r>
            <a:r>
              <a:rPr lang="en-US" dirty="0" smtClean="0"/>
              <a:t>collections allow </a:t>
            </a:r>
            <a:r>
              <a:rPr lang="en-US" dirty="0"/>
              <a:t>duplicate items, some do not. Some collections arrange their contents in a certain order, </a:t>
            </a:r>
            <a:r>
              <a:rPr lang="en-US" dirty="0" smtClean="0"/>
              <a:t>while others </a:t>
            </a:r>
            <a:r>
              <a:rPr lang="en-US" dirty="0"/>
              <a:t>do not. A </a:t>
            </a:r>
            <a:r>
              <a:rPr lang="en-US" b="1" dirty="0"/>
              <a:t>container </a:t>
            </a:r>
            <a:r>
              <a:rPr lang="en-US" dirty="0"/>
              <a:t>is a class that implements a collection. Some people use the </a:t>
            </a:r>
            <a:r>
              <a:rPr lang="en-US" dirty="0" smtClean="0"/>
              <a:t>terms “</a:t>
            </a:r>
            <a:r>
              <a:rPr lang="en-US" dirty="0"/>
              <a:t>container” and “collection” interchangeably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 smtClean="0"/>
              <a:t>collection </a:t>
            </a:r>
            <a:r>
              <a:rPr lang="en-US" dirty="0" smtClean="0"/>
              <a:t>is </a:t>
            </a:r>
            <a:r>
              <a:rPr lang="en-US" dirty="0"/>
              <a:t>an object that groups other objects and provides various services to its client. </a:t>
            </a:r>
            <a:r>
              <a:rPr lang="en-US" dirty="0" smtClean="0"/>
              <a:t>In particular</a:t>
            </a:r>
            <a:r>
              <a:rPr lang="en-US" dirty="0"/>
              <a:t>, a typical collection enables a client to add, remove, retrieve, and query </a:t>
            </a:r>
            <a:r>
              <a:rPr lang="en-US" dirty="0" smtClean="0"/>
              <a:t>the objects </a:t>
            </a:r>
            <a:r>
              <a:rPr lang="en-US" dirty="0"/>
              <a:t>it represents. Various collections exist for different purposes. Their </a:t>
            </a:r>
            <a:r>
              <a:rPr lang="en-US" dirty="0" smtClean="0"/>
              <a:t>behaviors </a:t>
            </a:r>
            <a:r>
              <a:rPr lang="en-US" dirty="0"/>
              <a:t>are specified abstractly and can differ in purpose according to the collection. Thus, a collection </a:t>
            </a:r>
            <a:r>
              <a:rPr lang="en-US" dirty="0" smtClean="0"/>
              <a:t>is an </a:t>
            </a:r>
            <a:r>
              <a:rPr lang="en-US" dirty="0"/>
              <a:t>abstraction and is an abstract data type. However, an ADT is not necessarily a collection.</a:t>
            </a:r>
          </a:p>
        </p:txBody>
      </p:sp>
    </p:spTree>
    <p:extLst>
      <p:ext uri="{BB962C8B-B14F-4D97-AF65-F5344CB8AC3E}">
        <p14:creationId xmlns:p14="http://schemas.microsoft.com/office/powerpoint/2010/main" val="1515269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Class Library is a collection of classes and </a:t>
            </a:r>
            <a:r>
              <a:rPr lang="en-US" dirty="0" smtClean="0"/>
              <a:t>interfaces that </a:t>
            </a:r>
            <a:r>
              <a:rPr lang="en-US" dirty="0"/>
              <a:t>Java programmers use as a matter of course. </a:t>
            </a:r>
            <a:endParaRPr lang="en-US" dirty="0" smtClean="0"/>
          </a:p>
          <a:p>
            <a:r>
              <a:rPr lang="en-US" dirty="0"/>
              <a:t>Java comes with a collection of many classes that you can use in your programs. For example</a:t>
            </a:r>
            <a:r>
              <a:rPr lang="en-US" dirty="0" smtClean="0"/>
              <a:t>, the </a:t>
            </a:r>
            <a:r>
              <a:rPr lang="en-US" dirty="0"/>
              <a:t>class Math, which contains several standard mathematical </a:t>
            </a:r>
            <a:r>
              <a:rPr lang="en-US" dirty="0" err="1" smtClean="0"/>
              <a:t>methodssuch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sqrt</a:t>
            </a:r>
            <a:r>
              <a:rPr lang="en-US" dirty="0"/>
              <a:t>. This collection of classes is known as the </a:t>
            </a:r>
            <a:r>
              <a:rPr lang="en-US" b="1" dirty="0"/>
              <a:t>Java Class Library</a:t>
            </a:r>
            <a:r>
              <a:rPr lang="en-US" dirty="0"/>
              <a:t>, and sometimes as </a:t>
            </a:r>
            <a:r>
              <a:rPr lang="en-US" dirty="0" smtClean="0"/>
              <a:t>the </a:t>
            </a:r>
            <a:r>
              <a:rPr lang="en-US" b="1" dirty="0" smtClean="0"/>
              <a:t>Java </a:t>
            </a:r>
            <a:r>
              <a:rPr lang="en-US" b="1" dirty="0"/>
              <a:t>Application Programming Interface</a:t>
            </a:r>
            <a:r>
              <a:rPr lang="en-US" dirty="0"/>
              <a:t>, or </a:t>
            </a:r>
            <a:r>
              <a:rPr lang="en-US" b="1" dirty="0"/>
              <a:t>API</a:t>
            </a:r>
            <a:r>
              <a:rPr lang="en-US" dirty="0"/>
              <a:t>. The classes in this library are organized </a:t>
            </a:r>
            <a:r>
              <a:rPr lang="en-US" dirty="0" smtClean="0"/>
              <a:t>into several </a:t>
            </a:r>
            <a:r>
              <a:rPr lang="en-US" dirty="0"/>
              <a:t>standard packages</a:t>
            </a:r>
            <a:r>
              <a:rPr lang="en-US" dirty="0" smtClean="0"/>
              <a:t>. </a:t>
            </a:r>
          </a:p>
          <a:p>
            <a:r>
              <a:rPr lang="en-US" dirty="0"/>
              <a:t>You should become familiar with the documentation provided for the Java Class Library at</a:t>
            </a:r>
          </a:p>
          <a:p>
            <a:r>
              <a:rPr lang="en-US" dirty="0"/>
              <a:t>download.oracle.com/</a:t>
            </a:r>
            <a:r>
              <a:rPr lang="en-US" dirty="0" err="1"/>
              <a:t>javase</a:t>
            </a:r>
            <a:r>
              <a:rPr lang="en-US" dirty="0"/>
              <a:t>/7/docs/</a:t>
            </a:r>
            <a:r>
              <a:rPr lang="en-US" dirty="0" err="1"/>
              <a:t>api</a:t>
            </a:r>
            <a:r>
              <a:rPr lang="en-US" dirty="0" smtClean="0"/>
              <a:t>/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86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Carrano</a:t>
            </a:r>
            <a:r>
              <a:rPr lang="en-GB" dirty="0" smtClean="0"/>
              <a:t>, F., M., </a:t>
            </a:r>
            <a:r>
              <a:rPr lang="en-US" i="1" dirty="0" smtClean="0"/>
              <a:t>Data Structures and Abstraction with Java,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Ed</a:t>
            </a:r>
            <a:r>
              <a:rPr lang="en-US" i="1" dirty="0" smtClean="0"/>
              <a:t>, </a:t>
            </a:r>
            <a:r>
              <a:rPr lang="en-US" dirty="0" smtClean="0"/>
              <a:t>Prentice Hall. (2012)</a:t>
            </a:r>
          </a:p>
          <a:p>
            <a:pPr eaLnBrk="1" hangingPunct="1"/>
            <a:r>
              <a:rPr lang="en-GB" dirty="0" err="1" smtClean="0"/>
              <a:t>Hortsmann</a:t>
            </a:r>
            <a:r>
              <a:rPr lang="en-GB" dirty="0" smtClean="0"/>
              <a:t>, C., </a:t>
            </a:r>
            <a:r>
              <a:rPr lang="en-US" i="1" dirty="0" smtClean="0"/>
              <a:t>Big Java,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Ed., John </a:t>
            </a:r>
            <a:r>
              <a:rPr lang="en-US" dirty="0" err="1" smtClean="0"/>
              <a:t>Waley</a:t>
            </a:r>
            <a:r>
              <a:rPr lang="en-US" dirty="0" smtClean="0"/>
              <a:t> &amp; Sons, Inc. (2010)</a:t>
            </a:r>
          </a:p>
          <a:p>
            <a:pPr eaLnBrk="1" hangingPunct="1"/>
            <a:r>
              <a:rPr lang="en-US" dirty="0"/>
              <a:t>Antonius </a:t>
            </a:r>
            <a:r>
              <a:rPr lang="en-US" dirty="0" err="1"/>
              <a:t>Rachmat</a:t>
            </a:r>
            <a:r>
              <a:rPr lang="en-US" dirty="0"/>
              <a:t> C, </a:t>
            </a:r>
            <a:r>
              <a:rPr lang="en-US" dirty="0" err="1"/>
              <a:t>S.Kom</a:t>
            </a:r>
            <a:r>
              <a:rPr lang="en-US" dirty="0"/>
              <a:t>, </a:t>
            </a:r>
            <a:r>
              <a:rPr lang="en-US" i="1" dirty="0"/>
              <a:t>STRUKTUR DATA (7) - single linked list circular</a:t>
            </a:r>
            <a:r>
              <a:rPr lang="en-US" dirty="0"/>
              <a:t>, Lecture slide</a:t>
            </a:r>
          </a:p>
          <a:p>
            <a:pPr eaLnBrk="1" hangingPunct="1"/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C1BB-E417-4900-928F-21FA2EC4F6C7}" type="slidenum">
              <a:rPr lang="en-US"/>
              <a:pPr/>
              <a:t>2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Singly Linked List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Last node references to the first node</a:t>
            </a:r>
          </a:p>
          <a:p>
            <a:r>
              <a:rPr lang="en-US" sz="2400" dirty="0"/>
              <a:t>Every node has a successor</a:t>
            </a:r>
          </a:p>
          <a:p>
            <a:r>
              <a:rPr lang="en-US" sz="2400" dirty="0"/>
              <a:t>No node in a circular linked list contains </a:t>
            </a:r>
            <a:r>
              <a:rPr lang="en-US" sz="2400" i="1" dirty="0" smtClean="0"/>
              <a:t>NULL reference</a:t>
            </a:r>
            <a:endParaRPr lang="en-US" sz="2400" dirty="0"/>
          </a:p>
        </p:txBody>
      </p:sp>
      <p:pic>
        <p:nvPicPr>
          <p:cNvPr id="7" name="Picture 4" descr="carrano0425"/>
          <p:cNvPicPr preferRelativeResize="0"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4"/>
          <a:stretch/>
        </p:blipFill>
        <p:spPr bwMode="auto">
          <a:xfrm>
            <a:off x="3584812" y="3789041"/>
            <a:ext cx="6367846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48118" y="4848580"/>
            <a:ext cx="86409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4" name="Elbow Connector 3"/>
          <p:cNvCxnSpPr>
            <a:stCxn id="2" idx="0"/>
          </p:cNvCxnSpPr>
          <p:nvPr/>
        </p:nvCxnSpPr>
        <p:spPr>
          <a:xfrm rot="5400000" flipH="1" flipV="1">
            <a:off x="2818743" y="4082511"/>
            <a:ext cx="627492" cy="90464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C1BB-E417-4900-928F-21FA2EC4F6C7}" type="slidenum">
              <a:rPr lang="en-US"/>
              <a:pPr/>
              <a:t>3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Linked List - SISIP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Sisip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endParaRPr lang="en-US" dirty="0" smtClean="0"/>
          </a:p>
          <a:p>
            <a:pPr lvl="1"/>
            <a:r>
              <a:rPr lang="en-US" sz="2400" dirty="0" err="1"/>
              <a:t>Penambahan</a:t>
            </a:r>
            <a:r>
              <a:rPr lang="en-US" sz="2400" dirty="0"/>
              <a:t> node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dikaitan</a:t>
            </a:r>
            <a:r>
              <a:rPr lang="en-US" sz="2400" dirty="0"/>
              <a:t> di node </a:t>
            </a:r>
            <a:r>
              <a:rPr lang="en-US" sz="2400" b="1" dirty="0"/>
              <a:t>paling </a:t>
            </a:r>
            <a:r>
              <a:rPr lang="en-US" sz="2400" b="1" dirty="0" err="1"/>
              <a:t>depan</a:t>
            </a:r>
            <a:r>
              <a:rPr lang="en-US" sz="2400" b="1" dirty="0"/>
              <a:t>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kali (data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kosong</a:t>
            </a:r>
            <a:r>
              <a:rPr lang="en-US" sz="2400" dirty="0"/>
              <a:t>),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penambahan</a:t>
            </a:r>
            <a:r>
              <a:rPr lang="en-US" sz="2400" dirty="0"/>
              <a:t> data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head </a:t>
            </a:r>
            <a:r>
              <a:rPr lang="en-US" sz="2400" dirty="0" err="1"/>
              <a:t>nya</a:t>
            </a:r>
            <a:r>
              <a:rPr lang="en-US" sz="2400" dirty="0"/>
              <a:t>.</a:t>
            </a:r>
          </a:p>
          <a:p>
            <a:r>
              <a:rPr lang="en-US" dirty="0" err="1" smtClean="0"/>
              <a:t>Sisip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 smtClean="0"/>
          </a:p>
          <a:p>
            <a:pPr lvl="1"/>
            <a:r>
              <a:rPr lang="en-US" sz="2800" dirty="0" err="1"/>
              <a:t>Penambahan</a:t>
            </a:r>
            <a:r>
              <a:rPr lang="en-US" sz="2800" dirty="0"/>
              <a:t> data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b="1" dirty="0"/>
              <a:t>di </a:t>
            </a:r>
            <a:r>
              <a:rPr lang="en-US" sz="2800" b="1" dirty="0" err="1"/>
              <a:t>belakang</a:t>
            </a:r>
            <a:r>
              <a:rPr lang="en-US" sz="2800" dirty="0"/>
              <a:t>, </a:t>
            </a:r>
            <a:r>
              <a:rPr lang="en-US" sz="2800" dirty="0" err="1"/>
              <a:t>namun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pertama</a:t>
            </a:r>
            <a:r>
              <a:rPr lang="en-US" sz="2800" dirty="0"/>
              <a:t> kali data </a:t>
            </a:r>
            <a:r>
              <a:rPr lang="en-US" sz="2800" dirty="0" err="1"/>
              <a:t>langsung</a:t>
            </a:r>
            <a:r>
              <a:rPr lang="en-US" sz="2800" dirty="0"/>
              <a:t> </a:t>
            </a:r>
            <a:r>
              <a:rPr lang="en-US" sz="2800" dirty="0" err="1"/>
              <a:t>ditunjuk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head-</a:t>
            </a:r>
            <a:r>
              <a:rPr lang="en-US" sz="2800" dirty="0" err="1"/>
              <a:t>nya</a:t>
            </a:r>
            <a:r>
              <a:rPr lang="en-US" sz="28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Sisip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– Head </a:t>
            </a:r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2848" y="2286000"/>
            <a:ext cx="4101352" cy="4022725"/>
          </a:xfrm>
        </p:spPr>
        <p:txBody>
          <a:bodyPr/>
          <a:lstStyle/>
          <a:p>
            <a:endParaRPr lang="en-US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5812" y="1708607"/>
            <a:ext cx="5885330" cy="496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8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Sisip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– Head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763" y="2366478"/>
            <a:ext cx="3916709" cy="656723"/>
          </a:xfrm>
        </p:spPr>
        <p:txBody>
          <a:bodyPr/>
          <a:lstStyle/>
          <a:p>
            <a:r>
              <a:rPr lang="en-US" sz="2000" dirty="0" smtClean="0"/>
              <a:t>1. </a:t>
            </a:r>
            <a:r>
              <a:rPr lang="en-US" sz="2000" dirty="0" err="1" smtClean="0"/>
              <a:t>Masukan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baru</a:t>
            </a:r>
            <a:r>
              <a:rPr lang="en-US" sz="2000" dirty="0" smtClean="0"/>
              <a:t> </a:t>
            </a:r>
            <a:r>
              <a:rPr lang="en-US" sz="2000" dirty="0" err="1" smtClean="0"/>
              <a:t>misalnya</a:t>
            </a:r>
            <a:r>
              <a:rPr lang="en-US" sz="2000" dirty="0" smtClean="0"/>
              <a:t> 5.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763598" y="1779361"/>
            <a:ext cx="3609788" cy="1260949"/>
            <a:chOff x="5148445" y="4413500"/>
            <a:chExt cx="4322359" cy="1219067"/>
          </a:xfrm>
        </p:grpSpPr>
        <p:grpSp>
          <p:nvGrpSpPr>
            <p:cNvPr id="7" name="Group 6"/>
            <p:cNvGrpSpPr/>
            <p:nvPr/>
          </p:nvGrpSpPr>
          <p:grpSpPr>
            <a:xfrm>
              <a:off x="5148445" y="5203939"/>
              <a:ext cx="1571637" cy="428628"/>
              <a:chOff x="6054512" y="1159956"/>
              <a:chExt cx="1571637" cy="42862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054512" y="1159956"/>
                <a:ext cx="785819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840331" y="1159956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898027" y="5203939"/>
              <a:ext cx="1571636" cy="428628"/>
              <a:chOff x="4714876" y="1142984"/>
              <a:chExt cx="1571636" cy="42862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006081" y="4413500"/>
              <a:ext cx="1353165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11" name="Curved Connector 10"/>
            <p:cNvCxnSpPr/>
            <p:nvPr/>
          </p:nvCxnSpPr>
          <p:spPr>
            <a:xfrm flipH="1">
              <a:off x="8290321" y="4674501"/>
              <a:ext cx="68925" cy="550268"/>
            </a:xfrm>
            <a:prstGeom prst="curvedConnector4">
              <a:avLst>
                <a:gd name="adj1" fmla="val -397137"/>
                <a:gd name="adj2" fmla="val 69474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endCxn id="21" idx="1"/>
            </p:cNvCxnSpPr>
            <p:nvPr/>
          </p:nvCxnSpPr>
          <p:spPr>
            <a:xfrm rot="10800000" flipV="1">
              <a:off x="5148445" y="5328034"/>
              <a:ext cx="1584533" cy="90218"/>
            </a:xfrm>
            <a:prstGeom prst="bentConnector5">
              <a:avLst>
                <a:gd name="adj1" fmla="val -11379"/>
                <a:gd name="adj2" fmla="val 582519"/>
                <a:gd name="adj3" fmla="val 117275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endCxn id="17" idx="1"/>
            </p:cNvCxnSpPr>
            <p:nvPr/>
          </p:nvCxnSpPr>
          <p:spPr>
            <a:xfrm rot="10800000" flipV="1">
              <a:off x="7898028" y="5401499"/>
              <a:ext cx="1572776" cy="16754"/>
            </a:xfrm>
            <a:prstGeom prst="bentConnector5">
              <a:avLst>
                <a:gd name="adj1" fmla="val -13885"/>
                <a:gd name="adj2" fmla="val 2698252"/>
                <a:gd name="adj3" fmla="val 11740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27636" y="3424840"/>
            <a:ext cx="3609788" cy="1260949"/>
            <a:chOff x="5148445" y="4413500"/>
            <a:chExt cx="4322359" cy="1219067"/>
          </a:xfrm>
        </p:grpSpPr>
        <p:grpSp>
          <p:nvGrpSpPr>
            <p:cNvPr id="31" name="Group 30"/>
            <p:cNvGrpSpPr/>
            <p:nvPr/>
          </p:nvGrpSpPr>
          <p:grpSpPr>
            <a:xfrm>
              <a:off x="5148445" y="5203939"/>
              <a:ext cx="1571637" cy="428628"/>
              <a:chOff x="6054512" y="1159956"/>
              <a:chExt cx="1571637" cy="428628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6054512" y="1159956"/>
                <a:ext cx="785819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40331" y="1159956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898027" y="5203939"/>
              <a:ext cx="1571636" cy="428628"/>
              <a:chOff x="4714876" y="1142984"/>
              <a:chExt cx="1571636" cy="428628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7006081" y="4413500"/>
              <a:ext cx="1353165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34" name="Curved Connector 33"/>
            <p:cNvCxnSpPr/>
            <p:nvPr/>
          </p:nvCxnSpPr>
          <p:spPr>
            <a:xfrm flipH="1">
              <a:off x="8290321" y="4674501"/>
              <a:ext cx="68925" cy="550268"/>
            </a:xfrm>
            <a:prstGeom prst="curvedConnector4">
              <a:avLst>
                <a:gd name="adj1" fmla="val -397137"/>
                <a:gd name="adj2" fmla="val 69474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11"/>
            <p:cNvCxnSpPr/>
            <p:nvPr/>
          </p:nvCxnSpPr>
          <p:spPr>
            <a:xfrm>
              <a:off x="6732978" y="5328034"/>
              <a:ext cx="1184304" cy="9637"/>
            </a:xfrm>
            <a:prstGeom prst="curvedConnector3">
              <a:avLst>
                <a:gd name="adj1" fmla="val 3912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endCxn id="37" idx="1"/>
            </p:cNvCxnSpPr>
            <p:nvPr/>
          </p:nvCxnSpPr>
          <p:spPr>
            <a:xfrm rot="10800000" flipV="1">
              <a:off x="7898028" y="5401499"/>
              <a:ext cx="1572776" cy="16754"/>
            </a:xfrm>
            <a:prstGeom prst="bentConnector5">
              <a:avLst>
                <a:gd name="adj1" fmla="val -13885"/>
                <a:gd name="adj2" fmla="val 2698252"/>
                <a:gd name="adj3" fmla="val 11740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125718" y="5047776"/>
            <a:ext cx="3609790" cy="1260949"/>
            <a:chOff x="5148445" y="4413500"/>
            <a:chExt cx="4322361" cy="1219067"/>
          </a:xfrm>
        </p:grpSpPr>
        <p:grpSp>
          <p:nvGrpSpPr>
            <p:cNvPr id="46" name="Group 45"/>
            <p:cNvGrpSpPr/>
            <p:nvPr/>
          </p:nvGrpSpPr>
          <p:grpSpPr>
            <a:xfrm>
              <a:off x="5148445" y="5203939"/>
              <a:ext cx="1571637" cy="428628"/>
              <a:chOff x="6054512" y="1159956"/>
              <a:chExt cx="1571637" cy="42862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054512" y="1159956"/>
                <a:ext cx="785819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840331" y="1159956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898027" y="5203939"/>
              <a:ext cx="1571636" cy="428628"/>
              <a:chOff x="4714876" y="1142984"/>
              <a:chExt cx="1571636" cy="4286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7006081" y="4413500"/>
              <a:ext cx="1353165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49" name="Curved Connector 48"/>
            <p:cNvCxnSpPr/>
            <p:nvPr/>
          </p:nvCxnSpPr>
          <p:spPr>
            <a:xfrm flipH="1">
              <a:off x="8290321" y="4674501"/>
              <a:ext cx="68925" cy="550268"/>
            </a:xfrm>
            <a:prstGeom prst="curvedConnector4">
              <a:avLst>
                <a:gd name="adj1" fmla="val -397137"/>
                <a:gd name="adj2" fmla="val 69474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11"/>
            <p:cNvCxnSpPr/>
            <p:nvPr/>
          </p:nvCxnSpPr>
          <p:spPr>
            <a:xfrm>
              <a:off x="6732978" y="5328034"/>
              <a:ext cx="1184304" cy="9637"/>
            </a:xfrm>
            <a:prstGeom prst="curvedConnector3">
              <a:avLst>
                <a:gd name="adj1" fmla="val 3912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endCxn id="54" idx="1"/>
            </p:cNvCxnSpPr>
            <p:nvPr/>
          </p:nvCxnSpPr>
          <p:spPr>
            <a:xfrm rot="10800000" flipV="1">
              <a:off x="5148446" y="5401499"/>
              <a:ext cx="4322360" cy="16754"/>
            </a:xfrm>
            <a:prstGeom prst="bentConnector5">
              <a:avLst>
                <a:gd name="adj1" fmla="val -4164"/>
                <a:gd name="adj2" fmla="val 2698252"/>
                <a:gd name="adj3" fmla="val 10633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Content Placeholder 2"/>
          <p:cNvSpPr txBox="1">
            <a:spLocks/>
          </p:cNvSpPr>
          <p:nvPr/>
        </p:nvSpPr>
        <p:spPr bwMode="auto">
          <a:xfrm>
            <a:off x="2538642" y="3969245"/>
            <a:ext cx="3916709" cy="65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indent="-13652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13652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3725" indent="-13652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6288" indent="-13652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 smtClean="0"/>
              <a:t>2. </a:t>
            </a:r>
            <a:r>
              <a:rPr lang="en-US" sz="2000" dirty="0" err="1" smtClean="0"/>
              <a:t>newNode</a:t>
            </a:r>
            <a:r>
              <a:rPr lang="en-US" sz="2000" dirty="0" err="1"/>
              <a:t>.</a:t>
            </a:r>
            <a:r>
              <a:rPr lang="en-US" sz="2000" dirty="0" err="1" smtClean="0"/>
              <a:t>next</a:t>
            </a:r>
            <a:r>
              <a:rPr lang="en-US" sz="2000" dirty="0" smtClean="0"/>
              <a:t> </a:t>
            </a:r>
            <a:r>
              <a:rPr lang="en-US" sz="2000" dirty="0" err="1" smtClean="0"/>
              <a:t>menuju</a:t>
            </a:r>
            <a:r>
              <a:rPr lang="en-US" sz="2000" dirty="0" smtClean="0"/>
              <a:t> head</a:t>
            </a:r>
          </a:p>
          <a:p>
            <a:pPr defTabSz="914400"/>
            <a:endParaRPr lang="en-US" sz="2000" dirty="0" smtClean="0"/>
          </a:p>
          <a:p>
            <a:pPr defTabSz="914400"/>
            <a:endParaRPr lang="en-US" sz="2000" dirty="0"/>
          </a:p>
        </p:txBody>
      </p:sp>
      <p:sp>
        <p:nvSpPr>
          <p:cNvPr id="59" name="Content Placeholder 2"/>
          <p:cNvSpPr txBox="1">
            <a:spLocks/>
          </p:cNvSpPr>
          <p:nvPr/>
        </p:nvSpPr>
        <p:spPr bwMode="auto">
          <a:xfrm>
            <a:off x="7585716" y="5870901"/>
            <a:ext cx="3916709" cy="65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indent="-13652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13652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3725" indent="-13652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6288" indent="-13652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 smtClean="0"/>
              <a:t>3. </a:t>
            </a:r>
            <a:r>
              <a:rPr lang="en-US" sz="2000" dirty="0" err="1" smtClean="0"/>
              <a:t>head.next</a:t>
            </a:r>
            <a:r>
              <a:rPr lang="en-US" sz="2000" dirty="0" smtClean="0"/>
              <a:t> </a:t>
            </a:r>
            <a:r>
              <a:rPr lang="en-US" sz="2000" dirty="0" err="1" smtClean="0"/>
              <a:t>menuju</a:t>
            </a:r>
            <a:r>
              <a:rPr lang="en-US" sz="2000" dirty="0" smtClean="0"/>
              <a:t> </a:t>
            </a:r>
            <a:r>
              <a:rPr lang="en-US" sz="2000" dirty="0" err="1" smtClean="0"/>
              <a:t>newNode</a:t>
            </a:r>
            <a:endParaRPr lang="en-US" sz="2000" dirty="0" smtClean="0"/>
          </a:p>
          <a:p>
            <a:pPr defTabSz="914400"/>
            <a:endParaRPr lang="en-US" sz="2000" dirty="0" smtClean="0"/>
          </a:p>
          <a:p>
            <a:pPr defTabSz="9144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57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Sisip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917402"/>
            <a:ext cx="3529012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191" y="1756037"/>
            <a:ext cx="446405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52928" y="4096012"/>
            <a:ext cx="3400022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 err="1" smtClean="0"/>
              <a:t>Bagaimana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insert </a:t>
            </a:r>
            <a:r>
              <a:rPr lang="en-GB" sz="2000" dirty="0" err="1" smtClean="0"/>
              <a:t>tengah</a:t>
            </a:r>
            <a:r>
              <a:rPr lang="en-GB" sz="2000" dirty="0" smtClean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9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Sisip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– Head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763" y="2366478"/>
            <a:ext cx="3916709" cy="656723"/>
          </a:xfrm>
        </p:spPr>
        <p:txBody>
          <a:bodyPr/>
          <a:lstStyle/>
          <a:p>
            <a:r>
              <a:rPr lang="en-US" sz="2000" dirty="0" smtClean="0"/>
              <a:t>1. </a:t>
            </a:r>
            <a:r>
              <a:rPr lang="en-US" sz="2000" dirty="0" err="1" smtClean="0"/>
              <a:t>Masukan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baru</a:t>
            </a:r>
            <a:r>
              <a:rPr lang="en-US" sz="2000" dirty="0" smtClean="0"/>
              <a:t> </a:t>
            </a:r>
            <a:r>
              <a:rPr lang="en-US" sz="2000" dirty="0" err="1" smtClean="0"/>
              <a:t>misalnya</a:t>
            </a:r>
            <a:r>
              <a:rPr lang="en-US" sz="2000" dirty="0" smtClean="0"/>
              <a:t> 25.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1171378" y="1953101"/>
            <a:ext cx="3226330" cy="1264515"/>
            <a:chOff x="5606458" y="4413500"/>
            <a:chExt cx="3863206" cy="1222515"/>
          </a:xfrm>
        </p:grpSpPr>
        <p:grpSp>
          <p:nvGrpSpPr>
            <p:cNvPr id="46" name="Group 45"/>
            <p:cNvGrpSpPr/>
            <p:nvPr/>
          </p:nvGrpSpPr>
          <p:grpSpPr>
            <a:xfrm>
              <a:off x="5606458" y="5203939"/>
              <a:ext cx="1587740" cy="432076"/>
              <a:chOff x="6512525" y="1159956"/>
              <a:chExt cx="1587740" cy="432076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512525" y="1163404"/>
                <a:ext cx="785820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314446" y="1159956"/>
                <a:ext cx="785819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898027" y="5203939"/>
              <a:ext cx="1571636" cy="428628"/>
              <a:chOff x="4714876" y="1142984"/>
              <a:chExt cx="1571636" cy="4286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7006081" y="4413500"/>
              <a:ext cx="1353165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49" name="Curved Connector 48"/>
            <p:cNvCxnSpPr/>
            <p:nvPr/>
          </p:nvCxnSpPr>
          <p:spPr>
            <a:xfrm flipH="1">
              <a:off x="8290321" y="4674501"/>
              <a:ext cx="68925" cy="550268"/>
            </a:xfrm>
            <a:prstGeom prst="curvedConnector4">
              <a:avLst>
                <a:gd name="adj1" fmla="val -397137"/>
                <a:gd name="adj2" fmla="val 69474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11"/>
            <p:cNvCxnSpPr/>
            <p:nvPr/>
          </p:nvCxnSpPr>
          <p:spPr>
            <a:xfrm>
              <a:off x="6732978" y="5328034"/>
              <a:ext cx="1184304" cy="9637"/>
            </a:xfrm>
            <a:prstGeom prst="curvedConnector3">
              <a:avLst>
                <a:gd name="adj1" fmla="val 3912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53" idx="3"/>
              <a:endCxn id="54" idx="1"/>
            </p:cNvCxnSpPr>
            <p:nvPr/>
          </p:nvCxnSpPr>
          <p:spPr>
            <a:xfrm flipH="1">
              <a:off x="5606458" y="5418253"/>
              <a:ext cx="3863206" cy="3448"/>
            </a:xfrm>
            <a:prstGeom prst="bentConnector5">
              <a:avLst>
                <a:gd name="adj1" fmla="val -7085"/>
                <a:gd name="adj2" fmla="val 12726949"/>
                <a:gd name="adj3" fmla="val 10708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Content Placeholder 2"/>
          <p:cNvSpPr txBox="1">
            <a:spLocks/>
          </p:cNvSpPr>
          <p:nvPr/>
        </p:nvSpPr>
        <p:spPr bwMode="auto">
          <a:xfrm>
            <a:off x="1120077" y="4338503"/>
            <a:ext cx="3916709" cy="65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indent="-13652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13652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3725" indent="-13652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6288" indent="-13652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 smtClean="0"/>
              <a:t>2. </a:t>
            </a:r>
            <a:r>
              <a:rPr lang="en-US" sz="2000" dirty="0" err="1" smtClean="0"/>
              <a:t>newNode</a:t>
            </a:r>
            <a:r>
              <a:rPr lang="en-US" sz="2000" dirty="0" err="1"/>
              <a:t>.</a:t>
            </a:r>
            <a:r>
              <a:rPr lang="en-US" sz="2000" dirty="0" err="1" smtClean="0"/>
              <a:t>next</a:t>
            </a:r>
            <a:r>
              <a:rPr lang="en-US" sz="2000" dirty="0" smtClean="0"/>
              <a:t> </a:t>
            </a:r>
            <a:r>
              <a:rPr lang="en-US" sz="2000" dirty="0" err="1" smtClean="0"/>
              <a:t>menuju</a:t>
            </a:r>
            <a:r>
              <a:rPr lang="en-US" sz="2000" dirty="0" smtClean="0"/>
              <a:t> </a:t>
            </a:r>
            <a:r>
              <a:rPr lang="en-US" sz="2000" dirty="0" err="1" smtClean="0"/>
              <a:t>head.next</a:t>
            </a:r>
            <a:endParaRPr lang="en-US" sz="2000" dirty="0" smtClean="0"/>
          </a:p>
          <a:p>
            <a:pPr defTabSz="914400"/>
            <a:endParaRPr lang="en-US" sz="2000" dirty="0" smtClean="0"/>
          </a:p>
          <a:p>
            <a:pPr defTabSz="914400"/>
            <a:endParaRPr lang="en-US" sz="2000" dirty="0"/>
          </a:p>
        </p:txBody>
      </p:sp>
      <p:sp>
        <p:nvSpPr>
          <p:cNvPr id="59" name="Content Placeholder 2"/>
          <p:cNvSpPr txBox="1">
            <a:spLocks/>
          </p:cNvSpPr>
          <p:nvPr/>
        </p:nvSpPr>
        <p:spPr bwMode="auto">
          <a:xfrm>
            <a:off x="7585716" y="5870901"/>
            <a:ext cx="3916709" cy="65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indent="-13652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13652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3725" indent="-13652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6288" indent="-13652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 smtClean="0"/>
              <a:t>3. </a:t>
            </a:r>
            <a:r>
              <a:rPr lang="en-US" sz="2000" dirty="0" err="1" smtClean="0"/>
              <a:t>head.next</a:t>
            </a:r>
            <a:r>
              <a:rPr lang="en-US" sz="2000" dirty="0" smtClean="0"/>
              <a:t> </a:t>
            </a:r>
            <a:r>
              <a:rPr lang="en-US" sz="2000" dirty="0" err="1" smtClean="0"/>
              <a:t>menuju</a:t>
            </a:r>
            <a:r>
              <a:rPr lang="en-US" sz="2000" dirty="0" smtClean="0"/>
              <a:t> </a:t>
            </a:r>
            <a:r>
              <a:rPr lang="en-US" sz="2000" dirty="0" err="1" smtClean="0"/>
              <a:t>newNode</a:t>
            </a:r>
            <a:endParaRPr lang="en-US" sz="2000" dirty="0" smtClean="0"/>
          </a:p>
          <a:p>
            <a:pPr defTabSz="914400"/>
            <a:endParaRPr lang="en-US" sz="2000" dirty="0" smtClean="0"/>
          </a:p>
          <a:p>
            <a:pPr defTabSz="914400"/>
            <a:endParaRPr lang="en-US" sz="20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5212293" y="2749358"/>
            <a:ext cx="1313494" cy="443354"/>
            <a:chOff x="7898027" y="5203939"/>
            <a:chExt cx="1572777" cy="428628"/>
          </a:xfrm>
        </p:grpSpPr>
        <p:grpSp>
          <p:nvGrpSpPr>
            <p:cNvPr id="66" name="Group 65"/>
            <p:cNvGrpSpPr/>
            <p:nvPr/>
          </p:nvGrpSpPr>
          <p:grpSpPr>
            <a:xfrm>
              <a:off x="7898027" y="5203939"/>
              <a:ext cx="1571636" cy="428628"/>
              <a:chOff x="4714876" y="1142984"/>
              <a:chExt cx="1571636" cy="428628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25</a:t>
                </a:r>
                <a:endParaRPr 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cxnSp>
          <p:nvCxnSpPr>
            <p:cNvPr id="67" name="Elbow Connector 66"/>
            <p:cNvCxnSpPr>
              <a:endCxn id="68" idx="1"/>
            </p:cNvCxnSpPr>
            <p:nvPr/>
          </p:nvCxnSpPr>
          <p:spPr>
            <a:xfrm rot="10800000" flipV="1">
              <a:off x="7898028" y="5401499"/>
              <a:ext cx="1572776" cy="16754"/>
            </a:xfrm>
            <a:prstGeom prst="bentConnector5">
              <a:avLst>
                <a:gd name="adj1" fmla="val -13885"/>
                <a:gd name="adj2" fmla="val 2698252"/>
                <a:gd name="adj3" fmla="val 11740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057745" y="3530789"/>
            <a:ext cx="5165616" cy="1266374"/>
            <a:chOff x="6057745" y="3530789"/>
            <a:chExt cx="5165616" cy="1266374"/>
          </a:xfrm>
        </p:grpSpPr>
        <p:grpSp>
          <p:nvGrpSpPr>
            <p:cNvPr id="9" name="Group 8"/>
            <p:cNvGrpSpPr/>
            <p:nvPr/>
          </p:nvGrpSpPr>
          <p:grpSpPr>
            <a:xfrm>
              <a:off x="9910819" y="4353809"/>
              <a:ext cx="1312541" cy="443354"/>
              <a:chOff x="4714876" y="1142984"/>
              <a:chExt cx="1571636" cy="42862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25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057745" y="3530789"/>
              <a:ext cx="3212883" cy="1260949"/>
              <a:chOff x="5622559" y="4413500"/>
              <a:chExt cx="3847105" cy="1219067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5622559" y="5194386"/>
                <a:ext cx="1571639" cy="438181"/>
                <a:chOff x="6528626" y="1150403"/>
                <a:chExt cx="1571639" cy="43818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6528626" y="1150403"/>
                  <a:ext cx="785820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  <a:endParaRPr lang="en-US" dirty="0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7314446" y="1159956"/>
                  <a:ext cx="785819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7898027" y="5203939"/>
                <a:ext cx="1571636" cy="428628"/>
                <a:chOff x="4714876" y="1142984"/>
                <a:chExt cx="1571636" cy="428628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4714876" y="1142984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20</a:t>
                  </a:r>
                  <a:endParaRPr lang="en-US" dirty="0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5500694" y="1142984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next</a:t>
                  </a:r>
                  <a:endParaRPr lang="en-US" dirty="0"/>
                </a:p>
              </p:txBody>
            </p:sp>
          </p:grpSp>
          <p:sp>
            <p:nvSpPr>
              <p:cNvPr id="44" name="Rectangle 43"/>
              <p:cNvSpPr/>
              <p:nvPr/>
            </p:nvSpPr>
            <p:spPr>
              <a:xfrm>
                <a:off x="7006081" y="4413500"/>
                <a:ext cx="1353165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Head</a:t>
                </a:r>
                <a:endParaRPr lang="en-US" dirty="0"/>
              </a:p>
            </p:txBody>
          </p:sp>
          <p:cxnSp>
            <p:nvCxnSpPr>
              <p:cNvPr id="56" name="Curved Connector 55"/>
              <p:cNvCxnSpPr/>
              <p:nvPr/>
            </p:nvCxnSpPr>
            <p:spPr>
              <a:xfrm flipH="1">
                <a:off x="8290321" y="4674501"/>
                <a:ext cx="68925" cy="550268"/>
              </a:xfrm>
              <a:prstGeom prst="curvedConnector4">
                <a:avLst>
                  <a:gd name="adj1" fmla="val -397137"/>
                  <a:gd name="adj2" fmla="val 69474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11"/>
              <p:cNvCxnSpPr/>
              <p:nvPr/>
            </p:nvCxnSpPr>
            <p:spPr>
              <a:xfrm>
                <a:off x="6732978" y="5328034"/>
                <a:ext cx="1184304" cy="9637"/>
              </a:xfrm>
              <a:prstGeom prst="curvedConnector3">
                <a:avLst>
                  <a:gd name="adj1" fmla="val 39123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/>
              <p:cNvCxnSpPr>
                <a:stCxn id="62" idx="3"/>
                <a:endCxn id="63" idx="2"/>
              </p:cNvCxnSpPr>
              <p:nvPr/>
            </p:nvCxnSpPr>
            <p:spPr>
              <a:xfrm flipH="1">
                <a:off x="6015469" y="5418253"/>
                <a:ext cx="3454195" cy="204761"/>
              </a:xfrm>
              <a:prstGeom prst="bentConnector4">
                <a:avLst>
                  <a:gd name="adj1" fmla="val -7924"/>
                  <a:gd name="adj2" fmla="val 212599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Elbow Connector 69"/>
            <p:cNvCxnSpPr>
              <a:stCxn id="18" idx="3"/>
              <a:endCxn id="63" idx="1"/>
            </p:cNvCxnSpPr>
            <p:nvPr/>
          </p:nvCxnSpPr>
          <p:spPr>
            <a:xfrm flipH="1" flipV="1">
              <a:off x="6057745" y="4560180"/>
              <a:ext cx="5165616" cy="15306"/>
            </a:xfrm>
            <a:prstGeom prst="bentConnector5">
              <a:avLst>
                <a:gd name="adj1" fmla="val -4425"/>
                <a:gd name="adj2" fmla="val -4250118"/>
                <a:gd name="adj3" fmla="val 10442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800135" y="4932888"/>
            <a:ext cx="5165616" cy="1266374"/>
            <a:chOff x="6057745" y="3530789"/>
            <a:chExt cx="5165616" cy="1266374"/>
          </a:xfrm>
        </p:grpSpPr>
        <p:grpSp>
          <p:nvGrpSpPr>
            <p:cNvPr id="72" name="Group 71"/>
            <p:cNvGrpSpPr/>
            <p:nvPr/>
          </p:nvGrpSpPr>
          <p:grpSpPr>
            <a:xfrm>
              <a:off x="9910819" y="4353809"/>
              <a:ext cx="1312541" cy="443354"/>
              <a:chOff x="4714876" y="1142984"/>
              <a:chExt cx="1571636" cy="428628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25</a:t>
                </a:r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6057745" y="3530789"/>
              <a:ext cx="3853074" cy="1260949"/>
              <a:chOff x="5622559" y="4413500"/>
              <a:chExt cx="4613669" cy="1219067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5622559" y="5194386"/>
                <a:ext cx="1571639" cy="438181"/>
                <a:chOff x="6528626" y="1150403"/>
                <a:chExt cx="1571639" cy="438181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6528626" y="1150403"/>
                  <a:ext cx="785820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  <a:endParaRPr lang="en-US" dirty="0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7314446" y="1159956"/>
                  <a:ext cx="785819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7898027" y="5203939"/>
                <a:ext cx="1571636" cy="428628"/>
                <a:chOff x="4714876" y="1142984"/>
                <a:chExt cx="1571636" cy="428628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4714876" y="1142984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20</a:t>
                  </a:r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5500694" y="1142984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next</a:t>
                  </a:r>
                  <a:endParaRPr lang="en-US" dirty="0"/>
                </a:p>
              </p:txBody>
            </p:sp>
          </p:grpSp>
          <p:sp>
            <p:nvSpPr>
              <p:cNvPr id="77" name="Rectangle 76"/>
              <p:cNvSpPr/>
              <p:nvPr/>
            </p:nvSpPr>
            <p:spPr>
              <a:xfrm>
                <a:off x="7006081" y="4413500"/>
                <a:ext cx="1353165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Head</a:t>
                </a:r>
                <a:endParaRPr lang="en-US" dirty="0"/>
              </a:p>
            </p:txBody>
          </p:sp>
          <p:cxnSp>
            <p:nvCxnSpPr>
              <p:cNvPr id="78" name="Curved Connector 77"/>
              <p:cNvCxnSpPr/>
              <p:nvPr/>
            </p:nvCxnSpPr>
            <p:spPr>
              <a:xfrm flipH="1">
                <a:off x="8290321" y="4674501"/>
                <a:ext cx="68925" cy="550268"/>
              </a:xfrm>
              <a:prstGeom prst="curvedConnector4">
                <a:avLst>
                  <a:gd name="adj1" fmla="val -397137"/>
                  <a:gd name="adj2" fmla="val 69474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urved Connector 11"/>
              <p:cNvCxnSpPr/>
              <p:nvPr/>
            </p:nvCxnSpPr>
            <p:spPr>
              <a:xfrm>
                <a:off x="6732978" y="5328034"/>
                <a:ext cx="1184304" cy="9637"/>
              </a:xfrm>
              <a:prstGeom prst="curvedConnector3">
                <a:avLst>
                  <a:gd name="adj1" fmla="val 39123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79"/>
              <p:cNvCxnSpPr>
                <a:stCxn id="82" idx="3"/>
                <a:endCxn id="85" idx="1"/>
              </p:cNvCxnSpPr>
              <p:nvPr/>
            </p:nvCxnSpPr>
            <p:spPr>
              <a:xfrm>
                <a:off x="9469664" y="5418253"/>
                <a:ext cx="766564" cy="524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Elbow Connector 73"/>
            <p:cNvCxnSpPr>
              <a:stCxn id="86" idx="3"/>
              <a:endCxn id="83" idx="1"/>
            </p:cNvCxnSpPr>
            <p:nvPr/>
          </p:nvCxnSpPr>
          <p:spPr>
            <a:xfrm flipH="1" flipV="1">
              <a:off x="6057745" y="4560180"/>
              <a:ext cx="5165616" cy="15306"/>
            </a:xfrm>
            <a:prstGeom prst="bentConnector5">
              <a:avLst>
                <a:gd name="adj1" fmla="val -4425"/>
                <a:gd name="adj2" fmla="val -4250118"/>
                <a:gd name="adj3" fmla="val 10442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28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Sisip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– Head </a:t>
            </a:r>
            <a:r>
              <a:rPr lang="en-US" dirty="0" err="1"/>
              <a:t>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8" y="2827107"/>
            <a:ext cx="4272334" cy="955922"/>
          </a:xfrm>
        </p:spPr>
        <p:txBody>
          <a:bodyPr/>
          <a:lstStyle/>
          <a:p>
            <a:r>
              <a:rPr lang="en-US" dirty="0" smtClean="0"/>
              <a:t>4. head = </a:t>
            </a:r>
            <a:r>
              <a:rPr lang="en-US" dirty="0" err="1" smtClean="0"/>
              <a:t>head.next</a:t>
            </a:r>
            <a:endParaRPr lang="id-ID" dirty="0"/>
          </a:p>
        </p:txBody>
      </p:sp>
      <p:grpSp>
        <p:nvGrpSpPr>
          <p:cNvPr id="4" name="Group 3"/>
          <p:cNvGrpSpPr/>
          <p:nvPr/>
        </p:nvGrpSpPr>
        <p:grpSpPr>
          <a:xfrm>
            <a:off x="5884069" y="2230462"/>
            <a:ext cx="5165616" cy="1321912"/>
            <a:chOff x="6057745" y="3475251"/>
            <a:chExt cx="5165616" cy="1321912"/>
          </a:xfrm>
        </p:grpSpPr>
        <p:grpSp>
          <p:nvGrpSpPr>
            <p:cNvPr id="5" name="Group 4"/>
            <p:cNvGrpSpPr/>
            <p:nvPr/>
          </p:nvGrpSpPr>
          <p:grpSpPr>
            <a:xfrm>
              <a:off x="9910819" y="4353809"/>
              <a:ext cx="1312541" cy="443354"/>
              <a:chOff x="4714876" y="1142984"/>
              <a:chExt cx="1571636" cy="42862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25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057745" y="3475251"/>
              <a:ext cx="4181210" cy="1320048"/>
              <a:chOff x="5622559" y="4359810"/>
              <a:chExt cx="5006579" cy="127620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622559" y="5203939"/>
                <a:ext cx="1571639" cy="432075"/>
                <a:chOff x="6528626" y="1159956"/>
                <a:chExt cx="1571639" cy="432075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6528626" y="1163403"/>
                  <a:ext cx="785820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  <a:endParaRPr lang="en-US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314446" y="1159956"/>
                  <a:ext cx="785819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7898027" y="5203939"/>
                <a:ext cx="1571636" cy="428628"/>
                <a:chOff x="4714876" y="1142984"/>
                <a:chExt cx="1571636" cy="428628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714876" y="1142984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20</a:t>
                  </a:r>
                  <a:endParaRPr lang="en-US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5500694" y="1142984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next</a:t>
                  </a:r>
                  <a:endParaRPr lang="en-US" dirty="0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8936994" y="4359810"/>
                <a:ext cx="1353164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Head</a:t>
                </a:r>
                <a:endParaRPr lang="en-US" dirty="0"/>
              </a:p>
            </p:txBody>
          </p:sp>
          <p:cxnSp>
            <p:nvCxnSpPr>
              <p:cNvPr id="11" name="Curved Connector 10"/>
              <p:cNvCxnSpPr>
                <a:stCxn id="10" idx="3"/>
                <a:endCxn id="18" idx="0"/>
              </p:cNvCxnSpPr>
              <p:nvPr/>
            </p:nvCxnSpPr>
            <p:spPr>
              <a:xfrm>
                <a:off x="10290159" y="4574124"/>
                <a:ext cx="338979" cy="635063"/>
              </a:xfrm>
              <a:prstGeom prst="curved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urved Connector 11"/>
              <p:cNvCxnSpPr/>
              <p:nvPr/>
            </p:nvCxnSpPr>
            <p:spPr>
              <a:xfrm>
                <a:off x="6732978" y="5328034"/>
                <a:ext cx="1184304" cy="9637"/>
              </a:xfrm>
              <a:prstGeom prst="curvedConnector3">
                <a:avLst>
                  <a:gd name="adj1" fmla="val 39123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/>
              <p:cNvCxnSpPr>
                <a:stCxn id="15" idx="3"/>
                <a:endCxn id="18" idx="1"/>
              </p:cNvCxnSpPr>
              <p:nvPr/>
            </p:nvCxnSpPr>
            <p:spPr>
              <a:xfrm>
                <a:off x="9469664" y="5418253"/>
                <a:ext cx="766564" cy="524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Elbow Connector 6"/>
            <p:cNvCxnSpPr>
              <a:stCxn id="19" idx="3"/>
              <a:endCxn id="16" idx="1"/>
            </p:cNvCxnSpPr>
            <p:nvPr/>
          </p:nvCxnSpPr>
          <p:spPr>
            <a:xfrm flipH="1" flipV="1">
              <a:off x="6057745" y="4573624"/>
              <a:ext cx="5165616" cy="1862"/>
            </a:xfrm>
            <a:prstGeom prst="bentConnector5">
              <a:avLst>
                <a:gd name="adj1" fmla="val -4425"/>
                <a:gd name="adj2" fmla="val -26992589"/>
                <a:gd name="adj3" fmla="val 10442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252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– Head </a:t>
            </a:r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249" y="3103140"/>
            <a:ext cx="4608512" cy="27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66469" y="3103140"/>
            <a:ext cx="3400022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 err="1" smtClean="0"/>
              <a:t>Bagaimana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hapus</a:t>
            </a:r>
            <a:r>
              <a:rPr lang="en-GB" sz="2000" dirty="0" smtClean="0"/>
              <a:t> </a:t>
            </a:r>
            <a:r>
              <a:rPr lang="en-GB" sz="2000" dirty="0" err="1" smtClean="0"/>
              <a:t>tengah</a:t>
            </a:r>
            <a:r>
              <a:rPr lang="en-GB" sz="2000" dirty="0" smtClean="0"/>
              <a:t> </a:t>
            </a:r>
            <a:r>
              <a:rPr lang="en-GB" sz="2000" dirty="0" err="1" smtClean="0"/>
              <a:t>dan</a:t>
            </a:r>
            <a:r>
              <a:rPr lang="en-GB" sz="2000" dirty="0" smtClean="0"/>
              <a:t> </a:t>
            </a:r>
            <a:r>
              <a:rPr lang="en-GB" sz="2000" dirty="0" err="1" smtClean="0"/>
              <a:t>belakang</a:t>
            </a:r>
            <a:r>
              <a:rPr lang="en-GB" sz="2000" dirty="0" smtClean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037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4186</TotalTime>
  <Words>542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Tw Cen MT</vt:lpstr>
      <vt:lpstr>Tw Cen MT Condensed</vt:lpstr>
      <vt:lpstr>Wingdings 3</vt:lpstr>
      <vt:lpstr>Integral</vt:lpstr>
      <vt:lpstr>Implementasi Struktur Data  Linked List - circular</vt:lpstr>
      <vt:lpstr>Circular Singly Linked List</vt:lpstr>
      <vt:lpstr>Circular Linked List - SISIP</vt:lpstr>
      <vt:lpstr>Sisip Depan – Head depan</vt:lpstr>
      <vt:lpstr>Sisip Depan – Head belakang</vt:lpstr>
      <vt:lpstr>Sisip Belakang</vt:lpstr>
      <vt:lpstr>Sisip belakang – Head belakang</vt:lpstr>
      <vt:lpstr>Sisip belakang – Head belakang</vt:lpstr>
      <vt:lpstr>Hapus Depan – Head depan</vt:lpstr>
      <vt:lpstr>Java collection</vt:lpstr>
      <vt:lpstr>collection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</dc:title>
  <dc:creator>ACERR</dc:creator>
  <cp:lastModifiedBy>Jeffry Adityatama</cp:lastModifiedBy>
  <cp:revision>135</cp:revision>
  <dcterms:created xsi:type="dcterms:W3CDTF">2016-12-28T02:49:21Z</dcterms:created>
  <dcterms:modified xsi:type="dcterms:W3CDTF">2017-02-06T09:30:58Z</dcterms:modified>
</cp:coreProperties>
</file>