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7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58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6" r:id="rId25"/>
    <p:sldId id="337" r:id="rId26"/>
    <p:sldId id="338" r:id="rId27"/>
    <p:sldId id="339" r:id="rId28"/>
    <p:sldId id="35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82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57" r:id="rId7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ABB948-D5BC-4B22-8492-39D06AB4BF32}">
          <p14:sldIdLst>
            <p14:sldId id="256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Binary Tree" id="{C42F86D9-E30A-4E22-B771-9B68020EDD03}">
          <p14:sldIdLst>
            <p14:sldId id="358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</p14:sldIdLst>
        </p14:section>
        <p14:section name="Heap Tree" id="{0685399F-BB9C-48B8-A7B2-0FF4825F61ED}">
          <p14:sldIdLst>
            <p14:sldId id="35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82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042EE-72F2-4FFE-B0BA-9824FA08515F}" type="datetimeFigureOut">
              <a:rPr lang="id-ID" smtClean="0"/>
              <a:t>07/03/2017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7F20-617B-4B38-9768-20FD2BBF3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247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CC1C4D-F388-4205-BFB2-6F5D093DE8A1}" type="slidenum">
              <a:rPr lang="en-US" smtClean="0">
                <a:latin typeface="Arial" pitchFamily="34" charset="0"/>
              </a:rPr>
              <a:pPr/>
              <a:t>49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093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32D8A7-0B3D-4355-BAC1-513AC02C9DEE}" type="slidenum">
              <a:rPr lang="en-US" smtClean="0">
                <a:latin typeface="Arial" pitchFamily="34" charset="0"/>
              </a:rPr>
              <a:pPr/>
              <a:t>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835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66218B-9542-49B0-8EF8-0B4BDC969D79}" type="slidenum">
              <a:rPr lang="en-US" smtClean="0">
                <a:latin typeface="Arial" pitchFamily="34" charset="0"/>
              </a:rPr>
              <a:pPr/>
              <a:t>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449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8497E0-2A96-4B88-AA16-4F4B6454C497}" type="slidenum">
              <a:rPr lang="en-US" smtClean="0">
                <a:latin typeface="Arial" pitchFamily="34" charset="0"/>
              </a:rPr>
              <a:pPr/>
              <a:t>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728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45269B-2D14-4DC9-B11C-89DDF1E05784}" type="slidenum">
              <a:rPr lang="en-US" smtClean="0">
                <a:latin typeface="Arial" pitchFamily="34" charset="0"/>
              </a:rPr>
              <a:pPr/>
              <a:t>65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756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27C440-0A15-406A-9285-8E7304D90D00}" type="slidenum">
              <a:rPr lang="en-US" smtClean="0">
                <a:latin typeface="Arial" pitchFamily="34" charset="0"/>
              </a:rPr>
              <a:pPr/>
              <a:t>66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834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DEC115-428B-4ECC-BF8D-E5919162C8E3}" type="slidenum">
              <a:rPr lang="en-US" smtClean="0">
                <a:latin typeface="Arial" pitchFamily="34" charset="0"/>
              </a:rPr>
              <a:pPr/>
              <a:t>67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998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DAFFA8-5BD0-4CE8-923B-A6698A3ECE65}" type="slidenum">
              <a:rPr lang="en-US" smtClean="0">
                <a:latin typeface="Arial" pitchFamily="34" charset="0"/>
              </a:rPr>
              <a:pPr/>
              <a:t>68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672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 r e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49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Pohon Biner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06824" y="2057400"/>
            <a:ext cx="8713694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Adalah kumpulan simpul yang mungkin kosong atau mempunyai akar dan dua subpohon yang saling terpisah (left subtree dan right subtree)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Derajat maksimal = 2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Complete binary tree tingkat N : pohon biner yang semua daunnya terdapat pada tingkat N dan semua simpul yang lebih kecil dari </a:t>
            </a:r>
            <a:r>
              <a:rPr lang="id-ID" sz="2400" dirty="0" smtClean="0"/>
              <a:t>N</a:t>
            </a:r>
            <a:r>
              <a:rPr lang="en-US" sz="2400" dirty="0" smtClean="0"/>
              <a:t> </a:t>
            </a:r>
            <a:r>
              <a:rPr lang="id-ID" sz="2400" dirty="0" smtClean="0"/>
              <a:t>pasti </a:t>
            </a:r>
            <a:r>
              <a:rPr lang="id-ID" sz="2400" dirty="0"/>
              <a:t>mempunyai cabang kiri dan kanan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Banyak simpul maksimum pada tingkat N = 2</a:t>
            </a:r>
            <a:r>
              <a:rPr lang="id-ID" sz="2400" baseline="30000" dirty="0"/>
              <a:t>N-1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 err="1" smtClean="0"/>
              <a:t>Skewed</a:t>
            </a:r>
            <a:r>
              <a:rPr lang="id-ID" sz="2400" dirty="0" smtClean="0"/>
              <a:t> </a:t>
            </a:r>
            <a:r>
              <a:rPr lang="id-ID" sz="2400" dirty="0"/>
              <a:t>binary tree : pohon biner yang banyaknya simpul cabang kiri tidak seimbang dengan banyak simpul cabang kanan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6757-57FC-44E1-8DF5-A3348BEB033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2C4-2BB5-4A08-8792-979B2ECEA9FD}" type="slidenum">
              <a:rPr lang="en-US"/>
              <a:pPr/>
              <a:t>12</a:t>
            </a:fld>
            <a:endParaRPr lang="en-US"/>
          </a:p>
        </p:txBody>
      </p:sp>
      <p:pic>
        <p:nvPicPr>
          <p:cNvPr id="16388" name="Picture 4" descr="bukan pohon bi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3657601"/>
            <a:ext cx="5514975" cy="2219325"/>
          </a:xfrm>
          <a:prstGeom prst="rect">
            <a:avLst/>
          </a:prstGeom>
          <a:noFill/>
        </p:spPr>
      </p:pic>
      <p:pic>
        <p:nvPicPr>
          <p:cNvPr id="16389" name="Picture 5" descr="pohon bi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1001"/>
            <a:ext cx="3505200" cy="2811463"/>
          </a:xfrm>
          <a:prstGeom prst="rect">
            <a:avLst/>
          </a:prstGeom>
          <a:noFill/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209801" y="762001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Contoh Pohon Biner :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62200" y="3260726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Contoh Bukan Pohon Biner 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001000" y="3733801"/>
            <a:ext cx="220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Mengapa ketiga pohon tsb tidak dapat disebut Pohon Biner ?</a:t>
            </a:r>
          </a:p>
        </p:txBody>
      </p:sp>
    </p:spTree>
    <p:extLst>
      <p:ext uri="{BB962C8B-B14F-4D97-AF65-F5344CB8AC3E}">
        <p14:creationId xmlns:p14="http://schemas.microsoft.com/office/powerpoint/2010/main" val="35238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1" y="328613"/>
            <a:ext cx="7770813" cy="73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Full Binary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927350" y="1484314"/>
            <a:ext cx="6553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Binary tree yang 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Setiap node memiliki tepat 0 atau 2 child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114800" y="2895600"/>
            <a:ext cx="2819400" cy="2209800"/>
            <a:chOff x="1680" y="1968"/>
            <a:chExt cx="2448" cy="1392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273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206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3456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168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35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12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37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2256" y="23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8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>
              <a:off x="1872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208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3312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648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8956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7543800" y="2971800"/>
            <a:ext cx="2209800" cy="2209800"/>
            <a:chOff x="3456" y="768"/>
            <a:chExt cx="2112" cy="1392"/>
          </a:xfrm>
        </p:grpSpPr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4512" y="7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22"/>
            <p:cNvSpPr>
              <a:spLocks noChangeArrowheads="1"/>
            </p:cNvSpPr>
            <p:nvPr/>
          </p:nvSpPr>
          <p:spPr bwMode="auto">
            <a:xfrm>
              <a:off x="5232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345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4128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H="1">
              <a:off x="4032" y="11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4656" y="11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H="1">
              <a:off x="3648" y="16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3984" y="16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3699" y="457200"/>
            <a:ext cx="7366000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Complete Binary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398714" y="1268414"/>
            <a:ext cx="82692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Binary tree yang :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 err="1">
                <a:latin typeface="Comic Sans MS" pitchFamily="66" charset="0"/>
              </a:rPr>
              <a:t>Setiap</a:t>
            </a:r>
            <a:r>
              <a:rPr lang="en-US" sz="2000" dirty="0">
                <a:latin typeface="Comic Sans MS" pitchFamily="66" charset="0"/>
              </a:rPr>
              <a:t> leaf </a:t>
            </a:r>
            <a:r>
              <a:rPr lang="en-US" sz="2000" dirty="0" err="1">
                <a:latin typeface="Comic Sans MS" pitchFamily="66" charset="0"/>
              </a:rPr>
              <a:t>memiliki</a:t>
            </a:r>
            <a:r>
              <a:rPr lang="en-US" sz="2000" dirty="0">
                <a:latin typeface="Comic Sans MS" pitchFamily="66" charset="0"/>
              </a:rPr>
              <a:t> depth n or n-1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 err="1">
                <a:latin typeface="Comic Sans MS" pitchFamily="66" charset="0"/>
              </a:rPr>
              <a:t>Setiap</a:t>
            </a:r>
            <a:r>
              <a:rPr lang="en-US" sz="2000" dirty="0">
                <a:latin typeface="Comic Sans MS" pitchFamily="66" charset="0"/>
              </a:rPr>
              <a:t> leaf </a:t>
            </a:r>
            <a:r>
              <a:rPr lang="en-US" sz="2000" dirty="0" err="1">
                <a:latin typeface="Comic Sans MS" pitchFamily="66" charset="0"/>
              </a:rPr>
              <a:t>pada</a:t>
            </a:r>
            <a:r>
              <a:rPr lang="en-US" sz="2000" dirty="0">
                <a:latin typeface="Comic Sans MS" pitchFamily="66" charset="0"/>
              </a:rPr>
              <a:t> depth n / </a:t>
            </a:r>
            <a:r>
              <a:rPr lang="en-US" sz="2000" dirty="0" err="1">
                <a:latin typeface="Comic Sans MS" pitchFamily="66" charset="0"/>
              </a:rPr>
              <a:t>pada</a:t>
            </a:r>
            <a:r>
              <a:rPr lang="en-US" sz="2000" dirty="0">
                <a:latin typeface="Comic Sans MS" pitchFamily="66" charset="0"/>
              </a:rPr>
              <a:t> level </a:t>
            </a:r>
            <a:r>
              <a:rPr lang="en-US" sz="2000" dirty="0" err="1">
                <a:latin typeface="Comic Sans MS" pitchFamily="66" charset="0"/>
              </a:rPr>
              <a:t>terendah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merapat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ke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kiri</a:t>
            </a:r>
            <a:endParaRPr lang="en-US" sz="2000" dirty="0">
              <a:latin typeface="Comic Sans MS" pitchFamily="66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905000" y="3124200"/>
            <a:ext cx="2514600" cy="2209800"/>
            <a:chOff x="240" y="1968"/>
            <a:chExt cx="1584" cy="1392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923" y="1968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488" y="2496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389" y="2544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240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75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1172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1607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613" y="2304"/>
              <a:ext cx="40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1016" y="2304"/>
              <a:ext cx="46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364" y="2832"/>
              <a:ext cx="18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582" y="2832"/>
              <a:ext cx="1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1296" y="2880"/>
              <a:ext cx="18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1513" y="2880"/>
              <a:ext cx="18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5105401" y="3124200"/>
            <a:ext cx="2170113" cy="2209800"/>
            <a:chOff x="1971" y="1968"/>
            <a:chExt cx="1367" cy="1392"/>
          </a:xfrm>
        </p:grpSpPr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2654" y="1968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2219" y="2496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3120" y="2544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1971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2406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2903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H="1">
              <a:off x="2344" y="2304"/>
              <a:ext cx="40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2747" y="2304"/>
              <a:ext cx="46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>
              <a:off x="2095" y="2832"/>
              <a:ext cx="18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2313" y="2832"/>
              <a:ext cx="1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 flipH="1">
              <a:off x="3027" y="2880"/>
              <a:ext cx="18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7624763" y="3124200"/>
            <a:ext cx="2514600" cy="2209800"/>
            <a:chOff x="3843" y="1968"/>
            <a:chExt cx="1584" cy="1392"/>
          </a:xfrm>
        </p:grpSpPr>
        <p:sp>
          <p:nvSpPr>
            <p:cNvPr id="27679" name="Oval 31"/>
            <p:cNvSpPr>
              <a:spLocks noChangeArrowheads="1"/>
            </p:cNvSpPr>
            <p:nvPr/>
          </p:nvSpPr>
          <p:spPr bwMode="auto">
            <a:xfrm>
              <a:off x="4526" y="1968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4091" y="2496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4992" y="2544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3843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4278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5210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4216" y="2304"/>
              <a:ext cx="40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4619" y="2304"/>
              <a:ext cx="46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 flipH="1">
              <a:off x="3967" y="2832"/>
              <a:ext cx="18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4185" y="2832"/>
              <a:ext cx="1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5116" y="2880"/>
              <a:ext cx="18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048000" y="3276601"/>
            <a:ext cx="1524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800">
                <a:solidFill>
                  <a:schemeClr val="tx2"/>
                </a:solidFill>
                <a:latin typeface="Agency FB" pitchFamily="2" charset="0"/>
              </a:rPr>
              <a:t>√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6400800" y="3352801"/>
            <a:ext cx="1524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800">
                <a:solidFill>
                  <a:schemeClr val="tx2"/>
                </a:solidFill>
                <a:latin typeface="Agency FB" pitchFamily="2" charset="0"/>
              </a:rPr>
              <a:t>√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9144000" y="3200401"/>
            <a:ext cx="1524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800">
                <a:solidFill>
                  <a:schemeClr val="tx2"/>
                </a:solidFill>
                <a:latin typeface="Agency FB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04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0" grpId="0"/>
      <p:bldP spid="27691" grpId="0"/>
      <p:bldP spid="276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1" y="328613"/>
            <a:ext cx="7348538" cy="73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Perfect Binary Tree</a:t>
            </a:r>
          </a:p>
        </p:txBody>
      </p:sp>
      <p:sp>
        <p:nvSpPr>
          <p:cNvPr id="286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2566988" y="1268413"/>
            <a:ext cx="769620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/>
            <a:lvl2pPr marL="990600" indent="-533400"/>
            <a:lvl3pPr marL="1371600" indent="-457200"/>
            <a:lvl4pPr marL="1752600" indent="-381000"/>
            <a:lvl5pPr marL="2209800" indent="-381000"/>
            <a:lvl6pPr marL="2667000" indent="-381000"/>
            <a:lvl7pPr marL="3124200" indent="-381000"/>
            <a:lvl8pPr marL="3581400" indent="-381000"/>
            <a:lvl9pPr marL="4038600" indent="-381000"/>
          </a:lstStyle>
          <a:p>
            <a:pPr>
              <a:buFont typeface="Wingdings 2" pitchFamily="18" charset="2"/>
              <a:buNone/>
            </a:pPr>
            <a:r>
              <a:rPr lang="en-US" sz="2800"/>
              <a:t>Binary tree yang :</a:t>
            </a:r>
          </a:p>
          <a:p>
            <a:pPr>
              <a:buFontTx/>
              <a:buAutoNum type="arabicPeriod"/>
            </a:pPr>
            <a:r>
              <a:rPr lang="en-US" sz="2800"/>
              <a:t>Setiap inner memiliki tepat dua child</a:t>
            </a:r>
          </a:p>
          <a:p>
            <a:pPr>
              <a:buFontTx/>
              <a:buAutoNum type="arabicPeriod"/>
            </a:pPr>
            <a:r>
              <a:rPr lang="en-US" sz="2800"/>
              <a:t>Setiap leaf terletak pada depth yang sama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724400" y="3124200"/>
            <a:ext cx="3505200" cy="2438400"/>
            <a:chOff x="1680" y="1968"/>
            <a:chExt cx="2448" cy="1392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273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206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3456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168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235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12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37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H="1">
              <a:off x="2256" y="23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8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1872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208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H="1">
              <a:off x="3312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3648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2201" y="328613"/>
            <a:ext cx="7500939" cy="66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Skewed Binary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90800" y="1447801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Binary tree yang semua nodenya kecuali leaf hanya memiliki satu child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038600" y="3581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800600" y="449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8100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495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77724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6324600" y="441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76200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68580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body" idx="1"/>
          </p:nvPr>
        </p:nvSpPr>
        <p:spPr>
          <a:xfrm>
            <a:off x="2287588" y="1524000"/>
            <a:ext cx="7696200" cy="457200"/>
          </a:xfrm>
        </p:spPr>
        <p:txBody>
          <a:bodyPr/>
          <a:lstStyle/>
          <a:p>
            <a:pPr marL="342900" indent="-342900"/>
            <a:r>
              <a:rPr lang="en-US" sz="2400" b="1"/>
              <a:t>Menggunakan pointer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41713" y="43815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Representasi Binary Tree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66988" y="20574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Bentuk paling sederhana (one-way)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400800" y="1981200"/>
            <a:ext cx="2438400" cy="990600"/>
            <a:chOff x="3072" y="1248"/>
            <a:chExt cx="1536" cy="624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216" y="1248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16" y="14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840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307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427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60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408" y="124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711450" y="35052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Bentuk 2-way</a:t>
            </a:r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4495800" y="2895600"/>
            <a:ext cx="2438400" cy="1676400"/>
            <a:chOff x="1872" y="1824"/>
            <a:chExt cx="1536" cy="1056"/>
          </a:xfrm>
        </p:grpSpPr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2016" y="2256"/>
              <a:ext cx="1200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016" y="24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H="1">
              <a:off x="1872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87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072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08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208" y="225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016" y="2064"/>
              <a:ext cx="120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Bentuk yang lebih lengkap</a:t>
            </a:r>
          </a:p>
        </p:txBody>
      </p: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6781800" y="4724400"/>
            <a:ext cx="2971800" cy="1905000"/>
            <a:chOff x="3312" y="2976"/>
            <a:chExt cx="1872" cy="1200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456" y="3408"/>
              <a:ext cx="1200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456" y="36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080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H="1">
              <a:off x="3312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3312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4368" y="37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3648" y="34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3456" y="3216"/>
              <a:ext cx="120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4032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656" y="3216"/>
              <a:ext cx="240" cy="6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4800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8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24" grpId="0"/>
      <p:bldP spid="30734" grpId="0"/>
      <p:bldP spid="307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 idx="1"/>
          </p:nvPr>
        </p:nvSpPr>
        <p:spPr>
          <a:xfrm>
            <a:off x="2209800" y="1371600"/>
            <a:ext cx="7696200" cy="11430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Clr>
                <a:schemeClr val="folHlink"/>
              </a:buClr>
              <a:buSzPct val="115000"/>
              <a:buFont typeface="Wingdings" pitchFamily="2" charset="2"/>
              <a:buChar char="§"/>
            </a:pPr>
            <a:r>
              <a:rPr lang="en-US" sz="2000"/>
              <a:t>CBT dan PBT dapat diimplementasikan dalam array</a:t>
            </a:r>
          </a:p>
          <a:p>
            <a:pPr marL="342900" indent="-342900">
              <a:buClr>
                <a:schemeClr val="folHlink"/>
              </a:buClr>
              <a:buSzPct val="115000"/>
              <a:buFont typeface="Wingdings" pitchFamily="2" charset="2"/>
              <a:buChar char="§"/>
            </a:pPr>
            <a:r>
              <a:rPr lang="en-US" sz="2000"/>
              <a:t>Penomoran pada node-nodenya bersifat terurut dan tidak ada yang kosong (melompat).</a:t>
            </a:r>
          </a:p>
          <a:p>
            <a:pPr marL="342900" indent="-342900">
              <a:buClr>
                <a:schemeClr val="folHlink"/>
              </a:buClr>
              <a:buSzPct val="115000"/>
              <a:buNone/>
            </a:pPr>
            <a:r>
              <a:rPr lang="en-US" sz="180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41713" y="43815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Representasi dengan Array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276600" y="2551113"/>
            <a:ext cx="5181600" cy="3109912"/>
            <a:chOff x="1104" y="1392"/>
            <a:chExt cx="3264" cy="1959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2995" y="139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254" y="1859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637" y="1971"/>
              <a:ext cx="251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387" y="235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H="1">
              <a:off x="1824" y="2125"/>
              <a:ext cx="50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2361" y="2125"/>
              <a:ext cx="37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3530" y="2237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3780" y="2237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678" y="2365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392" y="278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1893" y="278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1535" y="263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785" y="263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2713" y="2317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2427" y="2736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2928" y="2736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H="1">
              <a:off x="2570" y="2583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2832" y="2592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2448" y="168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3120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3408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2448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440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3936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2016" y="18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176" y="24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777" name="Text Box 33"/>
            <p:cNvSpPr txBox="1">
              <a:spLocks noChangeArrowheads="1"/>
            </p:cNvSpPr>
            <p:nvPr/>
          </p:nvSpPr>
          <p:spPr bwMode="auto">
            <a:xfrm>
              <a:off x="1104" y="28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778" name="Text Box 34"/>
            <p:cNvSpPr txBox="1">
              <a:spLocks noChangeArrowheads="1"/>
            </p:cNvSpPr>
            <p:nvPr/>
          </p:nvSpPr>
          <p:spPr bwMode="auto">
            <a:xfrm>
              <a:off x="1920" y="31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779" name="Text Box 35"/>
            <p:cNvSpPr txBox="1">
              <a:spLocks noChangeArrowheads="1"/>
            </p:cNvSpPr>
            <p:nvPr/>
          </p:nvSpPr>
          <p:spPr bwMode="auto">
            <a:xfrm>
              <a:off x="2448" y="30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2928" y="302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3575050" y="5608638"/>
            <a:ext cx="6248400" cy="1204912"/>
            <a:chOff x="1296" y="3408"/>
            <a:chExt cx="3936" cy="759"/>
          </a:xfrm>
        </p:grpSpPr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1296" y="3696"/>
              <a:ext cx="39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1344" y="340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Dalam Array</a:t>
              </a:r>
            </a:p>
          </p:txBody>
        </p:sp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134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785" name="Text Box 41"/>
            <p:cNvSpPr txBox="1">
              <a:spLocks noChangeArrowheads="1"/>
            </p:cNvSpPr>
            <p:nvPr/>
          </p:nvSpPr>
          <p:spPr bwMode="auto">
            <a:xfrm>
              <a:off x="1680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786" name="Text Box 42"/>
            <p:cNvSpPr txBox="1">
              <a:spLocks noChangeArrowheads="1"/>
            </p:cNvSpPr>
            <p:nvPr/>
          </p:nvSpPr>
          <p:spPr bwMode="auto">
            <a:xfrm>
              <a:off x="196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640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4464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340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374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31793" name="Text Box 49"/>
            <p:cNvSpPr txBox="1">
              <a:spLocks noChangeArrowheads="1"/>
            </p:cNvSpPr>
            <p:nvPr/>
          </p:nvSpPr>
          <p:spPr bwMode="auto">
            <a:xfrm>
              <a:off x="412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31794" name="Text Box 50"/>
            <p:cNvSpPr txBox="1">
              <a:spLocks noChangeArrowheads="1"/>
            </p:cNvSpPr>
            <p:nvPr/>
          </p:nvSpPr>
          <p:spPr bwMode="auto">
            <a:xfrm>
              <a:off x="4848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158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>
              <a:off x="220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254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2880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326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57"/>
            <p:cNvSpPr>
              <a:spLocks noChangeShapeType="1"/>
            </p:cNvSpPr>
            <p:nvPr/>
          </p:nvSpPr>
          <p:spPr bwMode="auto">
            <a:xfrm>
              <a:off x="364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58"/>
            <p:cNvSpPr>
              <a:spLocks noChangeShapeType="1"/>
            </p:cNvSpPr>
            <p:nvPr/>
          </p:nvSpPr>
          <p:spPr bwMode="auto">
            <a:xfrm>
              <a:off x="398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59"/>
            <p:cNvSpPr>
              <a:spLocks noChangeShapeType="1"/>
            </p:cNvSpPr>
            <p:nvPr/>
          </p:nvSpPr>
          <p:spPr bwMode="auto">
            <a:xfrm>
              <a:off x="436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>
              <a:off x="475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134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1632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807" name="Text Box 63"/>
            <p:cNvSpPr txBox="1">
              <a:spLocks noChangeArrowheads="1"/>
            </p:cNvSpPr>
            <p:nvPr/>
          </p:nvSpPr>
          <p:spPr bwMode="auto">
            <a:xfrm>
              <a:off x="1968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808" name="Text Box 64"/>
            <p:cNvSpPr txBox="1">
              <a:spLocks noChangeArrowheads="1"/>
            </p:cNvSpPr>
            <p:nvPr/>
          </p:nvSpPr>
          <p:spPr bwMode="auto">
            <a:xfrm>
              <a:off x="230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809" name="Text Box 65"/>
            <p:cNvSpPr txBox="1">
              <a:spLocks noChangeArrowheads="1"/>
            </p:cNvSpPr>
            <p:nvPr/>
          </p:nvSpPr>
          <p:spPr bwMode="auto">
            <a:xfrm>
              <a:off x="2640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810" name="Text Box 66"/>
            <p:cNvSpPr txBox="1">
              <a:spLocks noChangeArrowheads="1"/>
            </p:cNvSpPr>
            <p:nvPr/>
          </p:nvSpPr>
          <p:spPr bwMode="auto">
            <a:xfrm>
              <a:off x="2976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3408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374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4080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446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815" name="Text Box 71"/>
            <p:cNvSpPr txBox="1">
              <a:spLocks noChangeArrowheads="1"/>
            </p:cNvSpPr>
            <p:nvPr/>
          </p:nvSpPr>
          <p:spPr bwMode="auto">
            <a:xfrm>
              <a:off x="4848" y="39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1713" y="43815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Representasi dengan Array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55913" y="1447801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Comic Sans MS" pitchFamily="66" charset="0"/>
              </a:rPr>
              <a:t>Contoh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beberapa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hubungan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struktural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representasi</a:t>
            </a:r>
            <a:r>
              <a:rPr lang="en-US" dirty="0">
                <a:latin typeface="Comic Sans MS" pitchFamily="66" charset="0"/>
              </a:rPr>
              <a:t> array 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932113" y="2057401"/>
            <a:ext cx="6172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 err="1">
                <a:latin typeface="Comic Sans MS" pitchFamily="66" charset="0"/>
              </a:rPr>
              <a:t>Mendapatkan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anak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suatu</a:t>
            </a:r>
            <a:r>
              <a:rPr lang="en-US" dirty="0">
                <a:latin typeface="Comic Sans MS" pitchFamily="66" charset="0"/>
              </a:rPr>
              <a:t> node :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 err="1">
                <a:latin typeface="Comic Sans MS" pitchFamily="66" charset="0"/>
              </a:rPr>
              <a:t>Anak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kiri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node I : I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2I + 1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 err="1">
                <a:latin typeface="Comic Sans MS" pitchFamily="66" charset="0"/>
                <a:sym typeface="Wingdings" pitchFamily="2" charset="2"/>
              </a:rPr>
              <a:t>Anak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kanan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dari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node I : I  2I + 2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932113" y="3429001"/>
            <a:ext cx="6172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 startAt="2"/>
            </a:pPr>
            <a:r>
              <a:rPr lang="en-US">
                <a:latin typeface="Comic Sans MS" pitchFamily="66" charset="0"/>
              </a:rPr>
              <a:t>Mendapatkan ayah dari suatu node :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Ayah dari node I : I </a:t>
            </a:r>
            <a:r>
              <a:rPr lang="en-US">
                <a:latin typeface="Comic Sans MS" pitchFamily="66" charset="0"/>
                <a:sym typeface="Wingdings" pitchFamily="2" charset="2"/>
              </a:rPr>
              <a:t> [(I-1)/2]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32113" y="4419601"/>
            <a:ext cx="6172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 startAt="3"/>
            </a:pPr>
            <a:r>
              <a:rPr lang="en-US" dirty="0">
                <a:latin typeface="Comic Sans MS" pitchFamily="66" charset="0"/>
              </a:rPr>
              <a:t>Sibling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node </a:t>
            </a:r>
            <a:r>
              <a:rPr lang="en-US" dirty="0" err="1">
                <a:latin typeface="Comic Sans MS" pitchFamily="66" charset="0"/>
              </a:rPr>
              <a:t>ke</a:t>
            </a:r>
            <a:r>
              <a:rPr lang="en-US" dirty="0">
                <a:latin typeface="Comic Sans MS" pitchFamily="66" charset="0"/>
              </a:rPr>
              <a:t> I :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 node </a:t>
            </a:r>
            <a:r>
              <a:rPr lang="en-US" dirty="0" err="1">
                <a:latin typeface="Comic Sans MS" pitchFamily="66" charset="0"/>
              </a:rPr>
              <a:t>genap</a:t>
            </a:r>
            <a:r>
              <a:rPr lang="en-US" dirty="0">
                <a:latin typeface="Comic Sans MS" pitchFamily="66" charset="0"/>
              </a:rPr>
              <a:t> : I-1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 node </a:t>
            </a:r>
            <a:r>
              <a:rPr lang="en-US" dirty="0" err="1">
                <a:latin typeface="Comic Sans MS" pitchFamily="66" charset="0"/>
              </a:rPr>
              <a:t>ganjil</a:t>
            </a:r>
            <a:r>
              <a:rPr lang="en-US" dirty="0">
                <a:latin typeface="Comic Sans MS" pitchFamily="66" charset="0"/>
              </a:rPr>
              <a:t> : I+1</a:t>
            </a:r>
            <a:endParaRPr lang="en-US" dirty="0"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7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762000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sz="2800" dirty="0"/>
              <a:t>Kumpulan elemen yang salah satunya disebut </a:t>
            </a:r>
            <a:r>
              <a:rPr lang="en-US" sz="2800" dirty="0"/>
              <a:t>a</a:t>
            </a:r>
            <a:r>
              <a:rPr lang="id-ID" sz="2800" dirty="0"/>
              <a:t>kar dan sisa elemen yang lain disebut simpul</a:t>
            </a:r>
          </a:p>
          <a:p>
            <a:pPr>
              <a:lnSpc>
                <a:spcPct val="90000"/>
              </a:lnSpc>
            </a:pPr>
            <a:r>
              <a:rPr lang="id-ID" sz="2800" dirty="0"/>
              <a:t>Merupakan bentuk struktur data tidak linier</a:t>
            </a:r>
          </a:p>
          <a:p>
            <a:pPr>
              <a:lnSpc>
                <a:spcPct val="90000"/>
              </a:lnSpc>
            </a:pPr>
            <a:r>
              <a:rPr lang="id-ID" sz="2800" dirty="0"/>
              <a:t>Biasanya digunakan untuk menggambarkan hubungan yang bersifat hierarkhi,  seperti 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id-ID" sz="2400" dirty="0"/>
              <a:t>struktur organisasi</a:t>
            </a:r>
          </a:p>
          <a:p>
            <a:pPr lvl="1">
              <a:lnSpc>
                <a:spcPct val="90000"/>
              </a:lnSpc>
            </a:pPr>
            <a:r>
              <a:rPr lang="id-ID" sz="2400" dirty="0"/>
              <a:t>pohon klasifikasi / silsilah</a:t>
            </a:r>
          </a:p>
          <a:p>
            <a:pPr lvl="1">
              <a:lnSpc>
                <a:spcPct val="90000"/>
              </a:lnSpc>
            </a:pPr>
            <a:r>
              <a:rPr lang="id-ID" sz="2400" dirty="0"/>
              <a:t>pohon sintaks / pohon ekspresi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E3EA-8E67-4F36-8807-7E6D6610973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025" y="3159135"/>
            <a:ext cx="5224463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 data;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 left;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 right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202706" y="3159135"/>
            <a:ext cx="2438400" cy="990600"/>
            <a:chOff x="3072" y="1248"/>
            <a:chExt cx="1536" cy="62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216" y="1248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16" y="14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40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307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27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60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408" y="124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8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Inorder</a:t>
            </a:r>
            <a:r>
              <a:rPr lang="en-US" dirty="0"/>
              <a:t> </a:t>
            </a:r>
            <a:r>
              <a:rPr lang="en-US" dirty="0" smtClean="0"/>
              <a:t>Traversal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the node.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Preorder Traversal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the node.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 err="1"/>
              <a:t>Postorder</a:t>
            </a:r>
            <a:r>
              <a:rPr lang="en-US" dirty="0"/>
              <a:t> </a:t>
            </a:r>
            <a:r>
              <a:rPr lang="en-US" dirty="0" smtClean="0"/>
              <a:t>Traversal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the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21659"/>
            <a:ext cx="8229600" cy="1066800"/>
          </a:xfrm>
        </p:spPr>
        <p:txBody>
          <a:bodyPr/>
          <a:lstStyle/>
          <a:p>
            <a:r>
              <a:rPr lang="en-US" dirty="0"/>
              <a:t>Traversal </a:t>
            </a:r>
            <a:r>
              <a:rPr lang="en-US" dirty="0" err="1"/>
              <a:t>Pada</a:t>
            </a:r>
            <a:r>
              <a:rPr lang="en-US" dirty="0"/>
              <a:t>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EDB9-43DC-48CC-89E7-AC0A097627C0}" type="slidenum">
              <a:rPr lang="en-US"/>
              <a:pPr/>
              <a:t>22</a:t>
            </a:fld>
            <a:endParaRPr lang="en-US"/>
          </a:p>
        </p:txBody>
      </p:sp>
      <p:pic>
        <p:nvPicPr>
          <p:cNvPr id="23557" name="Picture 5" descr="traversal pada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2988" y="1964531"/>
            <a:ext cx="7162800" cy="464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8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6361" y="564776"/>
            <a:ext cx="9720262" cy="11430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Traversal / </a:t>
            </a:r>
            <a:r>
              <a:rPr lang="en-US" dirty="0" err="1"/>
              <a:t>Kunjungan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3938" y="2286001"/>
            <a:ext cx="10486744" cy="279698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Traversal : </a:t>
            </a:r>
            <a:r>
              <a:rPr lang="en-US" sz="2400" dirty="0" err="1">
                <a:latin typeface="Comic Sans MS" pitchFamily="66" charset="0"/>
              </a:rPr>
              <a:t>Mengunjungi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setiap</a:t>
            </a:r>
            <a:r>
              <a:rPr lang="en-US" sz="2400" dirty="0">
                <a:latin typeface="Comic Sans MS" pitchFamily="66" charset="0"/>
              </a:rPr>
              <a:t> node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tree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Ada </a:t>
            </a:r>
            <a:r>
              <a:rPr lang="en-US" sz="2400" dirty="0" err="1">
                <a:latin typeface="Comic Sans MS" pitchFamily="66" charset="0"/>
              </a:rPr>
              <a:t>tiga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cara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mengunjungi</a:t>
            </a:r>
            <a:r>
              <a:rPr lang="en-US" sz="2400" dirty="0">
                <a:latin typeface="Comic Sans MS" pitchFamily="66" charset="0"/>
              </a:rPr>
              <a:t> node-node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suatu</a:t>
            </a:r>
            <a:r>
              <a:rPr lang="en-US" sz="2400" dirty="0">
                <a:latin typeface="Comic Sans MS" pitchFamily="66" charset="0"/>
              </a:rPr>
              <a:t> tree </a:t>
            </a:r>
            <a:r>
              <a:rPr lang="en-US" sz="2400" dirty="0" smtClean="0">
                <a:latin typeface="Comic Sans MS" pitchFamily="66" charset="0"/>
              </a:rPr>
              <a:t>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	</a:t>
            </a:r>
            <a:r>
              <a:rPr lang="id-ID" sz="2400" dirty="0" err="1" smtClean="0"/>
              <a:t>preorder</a:t>
            </a:r>
            <a:r>
              <a:rPr lang="id-ID" sz="2400" dirty="0" smtClean="0"/>
              <a:t> </a:t>
            </a:r>
            <a:r>
              <a:rPr lang="id-ID" sz="2400" dirty="0" err="1" smtClean="0"/>
              <a:t>traversal</a:t>
            </a:r>
            <a:r>
              <a:rPr lang="en-US" sz="2400" dirty="0"/>
              <a:t>	</a:t>
            </a:r>
            <a:r>
              <a:rPr lang="en-US" sz="2400" dirty="0" smtClean="0"/>
              <a:t>: root, node left in subtree, node right in subtree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	</a:t>
            </a:r>
            <a:r>
              <a:rPr lang="en-US" sz="2400" dirty="0" err="1" smtClean="0"/>
              <a:t>inorder</a:t>
            </a:r>
            <a:r>
              <a:rPr lang="en-US" sz="2400" dirty="0" smtClean="0"/>
              <a:t> traversal	: </a:t>
            </a:r>
            <a:r>
              <a:rPr lang="en-US" sz="2400" dirty="0"/>
              <a:t>node left in </a:t>
            </a:r>
            <a:r>
              <a:rPr lang="en-US" sz="2400" dirty="0" smtClean="0"/>
              <a:t>subtree, root, </a:t>
            </a:r>
            <a:r>
              <a:rPr lang="en-US" sz="2400" dirty="0"/>
              <a:t>node </a:t>
            </a:r>
            <a:r>
              <a:rPr lang="en-US" sz="2400" dirty="0" smtClean="0"/>
              <a:t>right </a:t>
            </a:r>
            <a:r>
              <a:rPr lang="en-US" sz="2400" dirty="0"/>
              <a:t>in subtree</a:t>
            </a:r>
            <a:endParaRPr lang="en-US" sz="24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	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 traversal	: </a:t>
            </a:r>
            <a:r>
              <a:rPr lang="en-US" sz="2400" dirty="0"/>
              <a:t>node left in </a:t>
            </a:r>
            <a:r>
              <a:rPr lang="en-US" sz="2400" dirty="0" smtClean="0"/>
              <a:t>subtree, </a:t>
            </a:r>
            <a:r>
              <a:rPr lang="en-US" sz="2400" dirty="0"/>
              <a:t>node right in </a:t>
            </a:r>
            <a:r>
              <a:rPr lang="en-US" sz="2400" dirty="0" smtClean="0"/>
              <a:t>subtree, root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endParaRPr lang="en-US" sz="2400" dirty="0">
              <a:latin typeface="Comic Sans MS" pitchFamily="66" charset="0"/>
            </a:endParaRPr>
          </a:p>
          <a:p>
            <a:endParaRPr lang="id-ID" dirty="0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124978" y="5822577"/>
            <a:ext cx="792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Note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: You may ``pass through'' a node as many times as you like but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          you must only process the node once. </a:t>
            </a:r>
          </a:p>
        </p:txBody>
      </p:sp>
    </p:spTree>
    <p:extLst>
      <p:ext uri="{BB962C8B-B14F-4D97-AF65-F5344CB8AC3E}">
        <p14:creationId xmlns:p14="http://schemas.microsoft.com/office/powerpoint/2010/main" val="12286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733800" y="3810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Preorder   : root, kiri, kanan</a:t>
            </a:r>
          </a:p>
        </p:txBody>
      </p: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2424113" y="838200"/>
            <a:ext cx="3886200" cy="4038600"/>
            <a:chOff x="567" y="528"/>
            <a:chExt cx="2448" cy="2544"/>
          </a:xfrm>
        </p:grpSpPr>
        <p:grpSp>
          <p:nvGrpSpPr>
            <p:cNvPr id="34818" name="Group 2"/>
            <p:cNvGrpSpPr>
              <a:grpSpLocks/>
            </p:cNvGrpSpPr>
            <p:nvPr/>
          </p:nvGrpSpPr>
          <p:grpSpPr bwMode="auto">
            <a:xfrm>
              <a:off x="759" y="768"/>
              <a:ext cx="2064" cy="1632"/>
              <a:chOff x="624" y="1008"/>
              <a:chExt cx="2640" cy="2736"/>
            </a:xfrm>
          </p:grpSpPr>
          <p:sp>
            <p:nvSpPr>
              <p:cNvPr id="34819" name="Oval 3"/>
              <p:cNvSpPr>
                <a:spLocks noChangeArrowheads="1"/>
              </p:cNvSpPr>
              <p:nvPr/>
            </p:nvSpPr>
            <p:spPr bwMode="auto">
              <a:xfrm>
                <a:off x="1630" y="1008"/>
                <a:ext cx="628" cy="772"/>
              </a:xfrm>
              <a:prstGeom prst="ellipse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820" name="Oval 4"/>
              <p:cNvSpPr>
                <a:spLocks noChangeArrowheads="1"/>
              </p:cNvSpPr>
              <p:nvPr/>
            </p:nvSpPr>
            <p:spPr bwMode="auto">
              <a:xfrm>
                <a:off x="1085" y="2130"/>
                <a:ext cx="419" cy="56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4821" name="Oval 5"/>
              <p:cNvSpPr>
                <a:spLocks noChangeArrowheads="1"/>
              </p:cNvSpPr>
              <p:nvPr/>
            </p:nvSpPr>
            <p:spPr bwMode="auto">
              <a:xfrm>
                <a:off x="624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4822" name="Oval 6"/>
              <p:cNvSpPr>
                <a:spLocks noChangeArrowheads="1"/>
              </p:cNvSpPr>
              <p:nvPr/>
            </p:nvSpPr>
            <p:spPr bwMode="auto">
              <a:xfrm>
                <a:off x="2384" y="2201"/>
                <a:ext cx="419" cy="561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1462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4824" name="Oval 8"/>
              <p:cNvSpPr>
                <a:spLocks noChangeArrowheads="1"/>
              </p:cNvSpPr>
              <p:nvPr/>
            </p:nvSpPr>
            <p:spPr bwMode="auto">
              <a:xfrm>
                <a:off x="2007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4825" name="Oval 9"/>
              <p:cNvSpPr>
                <a:spLocks noChangeArrowheads="1"/>
              </p:cNvSpPr>
              <p:nvPr/>
            </p:nvSpPr>
            <p:spPr bwMode="auto">
              <a:xfrm>
                <a:off x="2845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 flipH="1">
                <a:off x="1336" y="1780"/>
                <a:ext cx="587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>
                <a:off x="1923" y="1780"/>
                <a:ext cx="629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 flipH="1">
                <a:off x="834" y="2692"/>
                <a:ext cx="419" cy="4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9" name="Line 13"/>
              <p:cNvSpPr>
                <a:spLocks noChangeShapeType="1"/>
              </p:cNvSpPr>
              <p:nvPr/>
            </p:nvSpPr>
            <p:spPr bwMode="auto">
              <a:xfrm>
                <a:off x="1253" y="2692"/>
                <a:ext cx="377" cy="4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Line 14"/>
              <p:cNvSpPr>
                <a:spLocks noChangeShapeType="1"/>
              </p:cNvSpPr>
              <p:nvPr/>
            </p:nvSpPr>
            <p:spPr bwMode="auto">
              <a:xfrm flipH="1">
                <a:off x="2300" y="2762"/>
                <a:ext cx="294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1" name="Line 15"/>
              <p:cNvSpPr>
                <a:spLocks noChangeShapeType="1"/>
              </p:cNvSpPr>
              <p:nvPr/>
            </p:nvSpPr>
            <p:spPr bwMode="auto">
              <a:xfrm>
                <a:off x="2594" y="2762"/>
                <a:ext cx="377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383" y="528"/>
              <a:ext cx="24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flipH="1">
              <a:off x="1191" y="1152"/>
              <a:ext cx="336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flipH="1">
              <a:off x="855" y="1680"/>
              <a:ext cx="192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1143" y="2256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007" y="1248"/>
              <a:ext cx="28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H="1">
              <a:off x="2007" y="1824"/>
              <a:ext cx="192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Text Box 39"/>
            <p:cNvSpPr txBox="1">
              <a:spLocks noChangeArrowheads="1"/>
            </p:cNvSpPr>
            <p:nvPr/>
          </p:nvSpPr>
          <p:spPr bwMode="auto">
            <a:xfrm>
              <a:off x="2439" y="27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6" name="Text Box 40"/>
            <p:cNvSpPr txBox="1">
              <a:spLocks noChangeArrowheads="1"/>
            </p:cNvSpPr>
            <p:nvPr/>
          </p:nvSpPr>
          <p:spPr bwMode="auto">
            <a:xfrm>
              <a:off x="272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G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2247" y="2208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Text Box 42"/>
            <p:cNvSpPr txBox="1">
              <a:spLocks noChangeArrowheads="1"/>
            </p:cNvSpPr>
            <p:nvPr/>
          </p:nvSpPr>
          <p:spPr bwMode="auto">
            <a:xfrm>
              <a:off x="903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9" name="Text Box 43"/>
            <p:cNvSpPr txBox="1">
              <a:spLocks noChangeArrowheads="1"/>
            </p:cNvSpPr>
            <p:nvPr/>
          </p:nvSpPr>
          <p:spPr bwMode="auto">
            <a:xfrm>
              <a:off x="128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60" name="Text Box 44"/>
            <p:cNvSpPr txBox="1">
              <a:spLocks noChangeArrowheads="1"/>
            </p:cNvSpPr>
            <p:nvPr/>
          </p:nvSpPr>
          <p:spPr bwMode="auto">
            <a:xfrm>
              <a:off x="1671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61" name="Text Box 45"/>
            <p:cNvSpPr txBox="1">
              <a:spLocks noChangeArrowheads="1"/>
            </p:cNvSpPr>
            <p:nvPr/>
          </p:nvSpPr>
          <p:spPr bwMode="auto">
            <a:xfrm>
              <a:off x="200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56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4880" name="Group 64"/>
          <p:cNvGrpSpPr>
            <a:grpSpLocks/>
          </p:cNvGrpSpPr>
          <p:nvPr/>
        </p:nvGrpSpPr>
        <p:grpSpPr bwMode="auto">
          <a:xfrm>
            <a:off x="6096000" y="1219200"/>
            <a:ext cx="4267200" cy="4114800"/>
            <a:chOff x="2880" y="768"/>
            <a:chExt cx="2688" cy="2592"/>
          </a:xfrm>
        </p:grpSpPr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>
              <a:off x="3456" y="768"/>
              <a:ext cx="1864" cy="2255"/>
              <a:chOff x="3360" y="672"/>
              <a:chExt cx="1864" cy="2255"/>
            </a:xfrm>
          </p:grpSpPr>
          <p:sp>
            <p:nvSpPr>
              <p:cNvPr id="34833" name="Oval 17"/>
              <p:cNvSpPr>
                <a:spLocks noChangeArrowheads="1"/>
              </p:cNvSpPr>
              <p:nvPr/>
            </p:nvSpPr>
            <p:spPr bwMode="auto">
              <a:xfrm>
                <a:off x="3955" y="672"/>
                <a:ext cx="490" cy="460"/>
              </a:xfrm>
              <a:prstGeom prst="ellipse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834" name="Oval 18"/>
              <p:cNvSpPr>
                <a:spLocks noChangeArrowheads="1"/>
              </p:cNvSpPr>
              <p:nvPr/>
            </p:nvSpPr>
            <p:spPr bwMode="auto">
              <a:xfrm>
                <a:off x="3528" y="1341"/>
                <a:ext cx="328" cy="335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3792" y="1968"/>
                <a:ext cx="328" cy="33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4836" name="Oval 20"/>
              <p:cNvSpPr>
                <a:spLocks noChangeArrowheads="1"/>
              </p:cNvSpPr>
              <p:nvPr/>
            </p:nvSpPr>
            <p:spPr bwMode="auto">
              <a:xfrm>
                <a:off x="4544" y="1384"/>
                <a:ext cx="328" cy="334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4837" name="Oval 21"/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328" cy="33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4896" y="1968"/>
                <a:ext cx="328" cy="33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4839" name="Oval 23"/>
              <p:cNvSpPr>
                <a:spLocks noChangeArrowheads="1"/>
              </p:cNvSpPr>
              <p:nvPr/>
            </p:nvSpPr>
            <p:spPr bwMode="auto">
              <a:xfrm>
                <a:off x="3360" y="2592"/>
                <a:ext cx="328" cy="335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 flipH="1">
                <a:off x="3725" y="1132"/>
                <a:ext cx="459" cy="2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>
                <a:off x="4184" y="1132"/>
                <a:ext cx="491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328" cy="2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>
                <a:off x="3660" y="1676"/>
                <a:ext cx="295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 flipH="1">
                <a:off x="4478" y="1718"/>
                <a:ext cx="23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4708" y="1718"/>
                <a:ext cx="295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295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328" cy="335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H</a:t>
                </a:r>
              </a:p>
            </p:txBody>
          </p:sp>
        </p:grp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3648" y="768"/>
              <a:ext cx="288" cy="144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 flipH="1">
              <a:off x="3744" y="1152"/>
              <a:ext cx="240" cy="192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3936" y="1824"/>
              <a:ext cx="240" cy="192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H="1">
              <a:off x="3600" y="2352"/>
              <a:ext cx="288" cy="288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3888" y="2832"/>
              <a:ext cx="288" cy="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>
              <a:off x="4560" y="1200"/>
              <a:ext cx="288" cy="24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53"/>
            <p:cNvSpPr>
              <a:spLocks noChangeShapeType="1"/>
            </p:cNvSpPr>
            <p:nvPr/>
          </p:nvSpPr>
          <p:spPr bwMode="auto">
            <a:xfrm flipH="1">
              <a:off x="4512" y="1776"/>
              <a:ext cx="96" cy="24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4"/>
            <p:cNvSpPr>
              <a:spLocks noChangeShapeType="1"/>
            </p:cNvSpPr>
            <p:nvPr/>
          </p:nvSpPr>
          <p:spPr bwMode="auto">
            <a:xfrm>
              <a:off x="4752" y="2256"/>
              <a:ext cx="192" cy="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880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3264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3600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3936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G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4272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6" name="Text Box 60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7" name="Text Box 61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8" name="Text Box 62"/>
            <p:cNvSpPr txBox="1">
              <a:spLocks noChangeArrowheads="1"/>
            </p:cNvSpPr>
            <p:nvPr/>
          </p:nvSpPr>
          <p:spPr bwMode="auto">
            <a:xfrm>
              <a:off x="5280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9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4724400" y="1676401"/>
            <a:ext cx="2959100" cy="3579813"/>
            <a:chOff x="3360" y="672"/>
            <a:chExt cx="1864" cy="2255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3955" y="672"/>
              <a:ext cx="490" cy="46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3528" y="1341"/>
              <a:ext cx="328" cy="33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379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4544" y="1384"/>
              <a:ext cx="328" cy="334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27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4896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3360" y="2592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>
              <a:off x="3725" y="1132"/>
              <a:ext cx="4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4184" y="1132"/>
              <a:ext cx="491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>
              <a:off x="3600" y="2304"/>
              <a:ext cx="328" cy="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3660" y="1676"/>
              <a:ext cx="295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H="1">
              <a:off x="4478" y="1718"/>
              <a:ext cx="23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4708" y="1718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3936" y="2304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4128" y="2544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029200" y="1676400"/>
            <a:ext cx="457200" cy="2286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5181600" y="2286000"/>
            <a:ext cx="3810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5486400" y="3352800"/>
            <a:ext cx="3810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>
            <a:off x="4953000" y="4191000"/>
            <a:ext cx="457200" cy="4572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6477000" y="2362200"/>
            <a:ext cx="457200" cy="3810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H="1">
            <a:off x="6400800" y="3276600"/>
            <a:ext cx="152400" cy="3810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62400" y="533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Inorder   : kiri, root, kanan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1910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8006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53340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58674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4008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69342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74676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80010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4876800" y="4038600"/>
            <a:ext cx="457200" cy="457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867400" y="4267200"/>
            <a:ext cx="3810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H="1" flipV="1">
            <a:off x="6019800" y="2667000"/>
            <a:ext cx="76200" cy="1600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V="1">
            <a:off x="6781800" y="3505200"/>
            <a:ext cx="76200" cy="2286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7086600" y="3276600"/>
            <a:ext cx="3048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8" grpId="0" animBg="1"/>
      <p:bldP spid="35859" grpId="0" animBg="1"/>
      <p:bldP spid="35860" grpId="0" animBg="1"/>
      <p:bldP spid="35861" grpId="0" animBg="1"/>
      <p:bldP spid="35862" grpId="0" animBg="1"/>
      <p:bldP spid="35863" grpId="0" animBg="1"/>
      <p:bldP spid="35865" grpId="0" autoUpdateAnimBg="0"/>
      <p:bldP spid="35866" grpId="0" autoUpdateAnimBg="0"/>
      <p:bldP spid="35867" grpId="0" autoUpdateAnimBg="0"/>
      <p:bldP spid="35868" grpId="0" autoUpdateAnimBg="0"/>
      <p:bldP spid="35869" grpId="0" autoUpdateAnimBg="0"/>
      <p:bldP spid="35870" grpId="0" autoUpdateAnimBg="0"/>
      <p:bldP spid="35871" grpId="0" autoUpdateAnimBg="0"/>
      <p:bldP spid="35872" grpId="0" autoUpdateAnimBg="0"/>
      <p:bldP spid="35873" grpId="0" animBg="1"/>
      <p:bldP spid="35874" grpId="0" animBg="1"/>
      <p:bldP spid="35875" grpId="0" animBg="1"/>
      <p:bldP spid="35876" grpId="0" animBg="1"/>
      <p:bldP spid="358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657600" y="381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Postorder   : kiri, kanan, root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572000" y="1524001"/>
            <a:ext cx="2959100" cy="3579813"/>
            <a:chOff x="3360" y="672"/>
            <a:chExt cx="1864" cy="2255"/>
          </a:xfrm>
        </p:grpSpPr>
        <p:sp>
          <p:nvSpPr>
            <p:cNvPr id="36868" name="Oval 4"/>
            <p:cNvSpPr>
              <a:spLocks noChangeArrowheads="1"/>
            </p:cNvSpPr>
            <p:nvPr/>
          </p:nvSpPr>
          <p:spPr bwMode="auto">
            <a:xfrm>
              <a:off x="3955" y="672"/>
              <a:ext cx="490" cy="46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3528" y="1341"/>
              <a:ext cx="328" cy="33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379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4544" y="1384"/>
              <a:ext cx="328" cy="334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427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4896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3360" y="2592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>
              <a:off x="3725" y="1132"/>
              <a:ext cx="4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4184" y="1132"/>
              <a:ext cx="491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3600" y="2304"/>
              <a:ext cx="328" cy="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660" y="1676"/>
              <a:ext cx="295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>
              <a:off x="4478" y="1718"/>
              <a:ext cx="23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708" y="1718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936" y="2304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4128" y="2544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4800600" y="1371600"/>
            <a:ext cx="609600" cy="2286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4953000" y="2057400"/>
            <a:ext cx="457200" cy="3810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4953000" y="3352800"/>
            <a:ext cx="228600" cy="4572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4800600" y="4114800"/>
            <a:ext cx="228600" cy="4572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0386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6482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1816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7150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2484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67818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73152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8486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5257800" y="4800600"/>
            <a:ext cx="38100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H="1" flipV="1">
            <a:off x="5791200" y="4038600"/>
            <a:ext cx="304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 flipV="1">
            <a:off x="5334000" y="3124200"/>
            <a:ext cx="304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5410200" y="28956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 flipH="1">
            <a:off x="6324600" y="3124200"/>
            <a:ext cx="152400" cy="3810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6629400" y="3886200"/>
            <a:ext cx="30480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H="1" flipV="1">
            <a:off x="7010400" y="31242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H="1" flipV="1">
            <a:off x="6324600" y="2057400"/>
            <a:ext cx="381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 animBg="1"/>
      <p:bldP spid="36884" grpId="0" animBg="1"/>
      <p:bldP spid="36885" grpId="0" animBg="1"/>
      <p:bldP spid="36886" grpId="0" animBg="1"/>
      <p:bldP spid="36887" grpId="0" autoUpdateAnimBg="0"/>
      <p:bldP spid="36888" grpId="0" autoUpdateAnimBg="0"/>
      <p:bldP spid="36889" grpId="0" autoUpdateAnimBg="0"/>
      <p:bldP spid="36890" grpId="0" autoUpdateAnimBg="0"/>
      <p:bldP spid="36891" grpId="0" autoUpdateAnimBg="0"/>
      <p:bldP spid="36892" grpId="0" autoUpdateAnimBg="0"/>
      <p:bldP spid="36893" grpId="0" autoUpdateAnimBg="0"/>
      <p:bldP spid="36894" grpId="0" autoUpdateAnimBg="0"/>
      <p:bldP spid="36895" grpId="0" animBg="1"/>
      <p:bldP spid="36896" grpId="0" animBg="1"/>
      <p:bldP spid="36897" grpId="0" animBg="1"/>
      <p:bldP spid="36898" grpId="0" animBg="1"/>
      <p:bldP spid="36899" grpId="0" animBg="1"/>
      <p:bldP spid="36900" grpId="0" animBg="1"/>
      <p:bldP spid="36901" grpId="0" animBg="1"/>
      <p:bldP spid="369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05200" y="381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Try This One !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5592764" y="1143000"/>
            <a:ext cx="777875" cy="73025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914900" y="2205038"/>
            <a:ext cx="520700" cy="53181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6527800" y="2273301"/>
            <a:ext cx="520700" cy="5302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383213" y="3201988"/>
            <a:ext cx="520700" cy="53181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059488" y="3201988"/>
            <a:ext cx="520700" cy="53181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7099300" y="3201988"/>
            <a:ext cx="520700" cy="53181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5227638" y="1873250"/>
            <a:ext cx="728662" cy="331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956301" y="1873250"/>
            <a:ext cx="779463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124451" y="2736850"/>
            <a:ext cx="468313" cy="465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6423026" y="2803526"/>
            <a:ext cx="365125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6788151" y="2803526"/>
            <a:ext cx="468313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505200" y="4267200"/>
            <a:ext cx="5715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99FF"/>
                </a:solidFill>
                <a:latin typeface="Comic Sans MS" pitchFamily="66" charset="0"/>
              </a:rPr>
              <a:t>Pre-Order: A-B-D-C-E-F 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In-Order: B-D-A-E-C-F </a:t>
            </a:r>
          </a:p>
          <a:p>
            <a:pPr algn="ctr" eaLnBrk="0" hangingPunct="0"/>
            <a:r>
              <a:rPr lang="en-US" sz="2400" b="1">
                <a:solidFill>
                  <a:srgbClr val="FF00FF"/>
                </a:solidFill>
                <a:latin typeface="Comic Sans MS" pitchFamily="66" charset="0"/>
              </a:rPr>
              <a:t>Post-Order: D-B-E-F-C-A </a:t>
            </a:r>
          </a:p>
          <a:p>
            <a:pPr algn="ctr" eaLnBrk="0" hangingPunct="0">
              <a:spcBef>
                <a:spcPct val="50000"/>
              </a:spcBef>
            </a:pPr>
            <a:endParaRPr lang="en-US" sz="2400" b="1">
              <a:solidFill>
                <a:srgbClr val="FF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8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6096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HEAPTREE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640013" y="914400"/>
            <a:ext cx="7632700" cy="572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Suatu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node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dikatakan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heapordered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jika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:</a:t>
            </a:r>
          </a:p>
          <a:p>
            <a:pPr eaLnBrk="0" hangingPunct="0"/>
            <a:r>
              <a:rPr lang="en-US" dirty="0" err="1">
                <a:latin typeface="Comic Sans MS" pitchFamily="66" charset="0"/>
              </a:rPr>
              <a:t>Nilai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node </a:t>
            </a:r>
            <a:r>
              <a:rPr lang="en-US" dirty="0" err="1">
                <a:latin typeface="Comic Sans MS" pitchFamily="66" charset="0"/>
              </a:rPr>
              <a:t>tersebut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besar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atau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kecil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sama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nilai</a:t>
            </a:r>
            <a:r>
              <a:rPr lang="en-US" dirty="0">
                <a:latin typeface="Comic Sans MS" pitchFamily="66" charset="0"/>
              </a:rPr>
              <a:t> child  </a:t>
            </a:r>
            <a:r>
              <a:rPr lang="en-US" dirty="0" err="1">
                <a:latin typeface="Comic Sans MS" pitchFamily="66" charset="0"/>
              </a:rPr>
              <a:t>dibawahnya</a:t>
            </a:r>
            <a:r>
              <a:rPr lang="en-US" dirty="0">
                <a:latin typeface="Comic Sans MS" pitchFamily="66" charset="0"/>
              </a:rPr>
              <a:t>. </a:t>
            </a:r>
          </a:p>
          <a:p>
            <a:pPr eaLnBrk="0" hangingPunct="0"/>
            <a:endParaRPr lang="en-US" dirty="0">
              <a:latin typeface="Comic Sans MS" pitchFamily="66" charset="0"/>
            </a:endParaRPr>
          </a:p>
          <a:p>
            <a:pPr eaLnBrk="0" hangingPunct="0"/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kecil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sama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besar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sama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tergantung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definisi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prioritas</a:t>
            </a:r>
            <a:r>
              <a:rPr lang="en-US" dirty="0">
                <a:latin typeface="Comic Sans MS" pitchFamily="66" charset="0"/>
              </a:rPr>
              <a:t>. (yang </a:t>
            </a:r>
            <a:r>
              <a:rPr lang="en-US" dirty="0" err="1">
                <a:latin typeface="Comic Sans MS" pitchFamily="66" charset="0"/>
              </a:rPr>
              <a:t>kecil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atau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besar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diprioritaskan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 eaLnBrk="0" hangingPunct="0"/>
            <a:endParaRPr lang="en-US" dirty="0">
              <a:latin typeface="Comic Sans MS" pitchFamily="66" charset="0"/>
            </a:endParaRPr>
          </a:p>
          <a:p>
            <a:pPr eaLnBrk="0" hangingPunct="0"/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Suatu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tree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dikatakan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Heaptree</a:t>
            </a:r>
            <a:endParaRPr lang="en-US" b="1" dirty="0">
              <a:solidFill>
                <a:schemeClr val="hlink"/>
              </a:solidFill>
              <a:latin typeface="Comic Sans MS" pitchFamily="66" charset="0"/>
            </a:endParaRPr>
          </a:p>
          <a:p>
            <a:pPr eaLnBrk="0" hangingPunct="0"/>
            <a:r>
              <a:rPr lang="en-US" dirty="0" err="1">
                <a:latin typeface="Comic Sans MS" pitchFamily="66" charset="0"/>
              </a:rPr>
              <a:t>Jika</a:t>
            </a:r>
            <a:r>
              <a:rPr lang="en-US" dirty="0">
                <a:latin typeface="Comic Sans MS" pitchFamily="66" charset="0"/>
              </a:rPr>
              <a:t> tree </a:t>
            </a:r>
            <a:r>
              <a:rPr lang="en-US" dirty="0" err="1">
                <a:latin typeface="Comic Sans MS" pitchFamily="66" charset="0"/>
              </a:rPr>
              <a:t>tersebut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mic Sans MS" pitchFamily="66" charset="0"/>
              </a:rPr>
              <a:t>binary, complete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seluruh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nodenya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FF00FF"/>
                </a:solidFill>
                <a:latin typeface="Comic Sans MS" pitchFamily="66" charset="0"/>
              </a:rPr>
              <a:t>heapordered</a:t>
            </a:r>
            <a:r>
              <a:rPr lang="en-US" b="1" dirty="0">
                <a:solidFill>
                  <a:srgbClr val="FF00FF"/>
                </a:solidFill>
                <a:latin typeface="Comic Sans MS" pitchFamily="66" charset="0"/>
              </a:rPr>
              <a:t>.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 eaLnBrk="0" hangingPunct="0"/>
            <a:endParaRPr lang="en-US" b="1" dirty="0">
              <a:latin typeface="Comic Sans MS" pitchFamily="66" charset="0"/>
            </a:endParaRPr>
          </a:p>
          <a:p>
            <a:pPr eaLnBrk="0" hangingPunct="0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Binary</a:t>
            </a:r>
            <a:r>
              <a:rPr lang="en-US" dirty="0">
                <a:latin typeface="Comic Sans MS" pitchFamily="66" charset="0"/>
              </a:rPr>
              <a:t>: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node paling </a:t>
            </a:r>
            <a:r>
              <a:rPr lang="en-US" dirty="0" err="1">
                <a:latin typeface="Comic Sans MS" pitchFamily="66" charset="0"/>
              </a:rPr>
              <a:t>banyak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memiliki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dua</a:t>
            </a:r>
            <a:r>
              <a:rPr lang="en-US" dirty="0">
                <a:latin typeface="Comic Sans MS" pitchFamily="66" charset="0"/>
              </a:rPr>
              <a:t> child. </a:t>
            </a:r>
          </a:p>
          <a:p>
            <a:pPr eaLnBrk="0" hangingPunct="0"/>
            <a:endParaRPr lang="en-US" b="1" dirty="0">
              <a:latin typeface="Comic Sans MS" pitchFamily="66" charset="0"/>
            </a:endParaRPr>
          </a:p>
          <a:p>
            <a:pPr eaLnBrk="0" hangingPunct="0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Complete:</a:t>
            </a:r>
            <a:r>
              <a:rPr lang="en-US" dirty="0">
                <a:latin typeface="Comic Sans MS" pitchFamily="66" charset="0"/>
              </a:rPr>
              <a:t> 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leaf </a:t>
            </a:r>
            <a:r>
              <a:rPr lang="en-US" dirty="0" err="1">
                <a:latin typeface="Comic Sans MS" pitchFamily="66" charset="0"/>
              </a:rPr>
              <a:t>memiliki</a:t>
            </a:r>
            <a:r>
              <a:rPr lang="en-US" dirty="0">
                <a:latin typeface="Comic Sans MS" pitchFamily="66" charset="0"/>
              </a:rPr>
              <a:t> depth n or n-1,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leaf </a:t>
            </a: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		     depth n / </a:t>
            </a: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level </a:t>
            </a:r>
            <a:r>
              <a:rPr lang="en-US" dirty="0" err="1">
                <a:latin typeface="Comic Sans MS" pitchFamily="66" charset="0"/>
              </a:rPr>
              <a:t>terendah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merapat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kiri</a:t>
            </a:r>
            <a:r>
              <a:rPr lang="en-US" dirty="0">
                <a:latin typeface="Comic Sans MS" pitchFamily="66" charset="0"/>
              </a:rPr>
              <a:t>. </a:t>
            </a:r>
            <a:r>
              <a:rPr lang="en-US" dirty="0" err="1">
                <a:latin typeface="Comic Sans MS" pitchFamily="66" charset="0"/>
              </a:rPr>
              <a:t>Tidak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ada</a:t>
            </a:r>
            <a:r>
              <a:rPr lang="en-US" dirty="0">
                <a:latin typeface="Comic Sans MS" pitchFamily="66" charset="0"/>
              </a:rPr>
              <a:t> 	     </a:t>
            </a:r>
            <a:r>
              <a:rPr lang="en-US" dirty="0" err="1">
                <a:latin typeface="Comic Sans MS" pitchFamily="66" charset="0"/>
              </a:rPr>
              <a:t>penomoran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melompat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eaLnBrk="0" hangingPunct="0"/>
            <a:endParaRPr lang="en-US" b="1" dirty="0">
              <a:latin typeface="Comic Sans MS" pitchFamily="66" charset="0"/>
            </a:endParaRPr>
          </a:p>
          <a:p>
            <a:pPr eaLnBrk="0" hangingPunct="0"/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Heapordered</a:t>
            </a:r>
            <a:r>
              <a:rPr lang="en-US" b="1" dirty="0">
                <a:latin typeface="Comic Sans MS" pitchFamily="66" charset="0"/>
              </a:rPr>
              <a:t>: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node </a:t>
            </a:r>
            <a:r>
              <a:rPr lang="en-US" dirty="0" err="1">
                <a:latin typeface="Comic Sans MS" pitchFamily="66" charset="0"/>
              </a:rPr>
              <a:t>terorganisasi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berdasarkan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suatu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ketentuan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prioritas</a:t>
            </a:r>
            <a:endParaRPr lang="en-US" dirty="0"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8E05-42D2-429F-9D77-B94F395AC219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hubungan hierarkhi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Organisasi sistem file pada sistem operasi. Berikut ini contoh tree pada sistem file UNIX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41664"/>
            <a:ext cx="655320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8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3810000" y="1143001"/>
            <a:ext cx="4191000" cy="2092325"/>
            <a:chOff x="816" y="720"/>
            <a:chExt cx="3264" cy="1747"/>
          </a:xfrm>
        </p:grpSpPr>
        <p:sp>
          <p:nvSpPr>
            <p:cNvPr id="39939" name="Oval 3"/>
            <p:cNvSpPr>
              <a:spLocks noChangeArrowheads="1"/>
            </p:cNvSpPr>
            <p:nvPr/>
          </p:nvSpPr>
          <p:spPr bwMode="auto">
            <a:xfrm>
              <a:off x="2707" y="720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1966" y="1187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3349" y="1299"/>
              <a:ext cx="251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3099" y="1680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3600" y="1680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>
              <a:off x="1536" y="1453"/>
              <a:ext cx="50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073" y="1453"/>
              <a:ext cx="37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H="1">
              <a:off x="3242" y="1565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492" y="1565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1390" y="1693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949" name="Oval 13"/>
            <p:cNvSpPr>
              <a:spLocks noChangeArrowheads="1"/>
            </p:cNvSpPr>
            <p:nvPr/>
          </p:nvSpPr>
          <p:spPr bwMode="auto">
            <a:xfrm>
              <a:off x="1104" y="211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1605" y="211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1247" y="1959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1497" y="1959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Oval 17"/>
            <p:cNvSpPr>
              <a:spLocks noChangeArrowheads="1"/>
            </p:cNvSpPr>
            <p:nvPr/>
          </p:nvSpPr>
          <p:spPr bwMode="auto">
            <a:xfrm>
              <a:off x="2425" y="1645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954" name="Oval 18"/>
            <p:cNvSpPr>
              <a:spLocks noChangeArrowheads="1"/>
            </p:cNvSpPr>
            <p:nvPr/>
          </p:nvSpPr>
          <p:spPr bwMode="auto">
            <a:xfrm>
              <a:off x="2139" y="206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 flipH="1">
              <a:off x="2282" y="191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 flipH="1">
              <a:off x="2160" y="1008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2832" y="100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024" y="720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833" y="1680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2160" y="1680"/>
              <a:ext cx="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1154" y="1680"/>
              <a:ext cx="19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3649" y="1248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963" name="Text Box 27"/>
            <p:cNvSpPr txBox="1">
              <a:spLocks noChangeArrowheads="1"/>
            </p:cNvSpPr>
            <p:nvPr/>
          </p:nvSpPr>
          <p:spPr bwMode="auto">
            <a:xfrm>
              <a:off x="1728" y="1152"/>
              <a:ext cx="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3887" y="1727"/>
              <a:ext cx="193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816" y="2161"/>
              <a:ext cx="19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1872" y="2113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2497" y="2113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9</a:t>
              </a:r>
            </a:p>
          </p:txBody>
        </p:sp>
      </p:grpSp>
      <p:sp>
        <p:nvSpPr>
          <p:cNvPr id="39968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3708401" y="328613"/>
            <a:ext cx="6653213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OPERASI HEAPTREE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3000375" y="3573463"/>
            <a:ext cx="69342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lphaLcPeriod"/>
            </a:pPr>
            <a:r>
              <a:rPr lang="en-US" b="1">
                <a:solidFill>
                  <a:srgbClr val="D60093"/>
                </a:solidFill>
                <a:latin typeface="Comic Sans MS" pitchFamily="66" charset="0"/>
              </a:rPr>
              <a:t>Operasi Penghapusan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Penghapusan dilakukan pada root.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Move node dengan indeks terbesar ke root.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Reheapify dari atas.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3000375" y="5300663"/>
            <a:ext cx="69342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lphaLcPeriod" startAt="2"/>
            </a:pPr>
            <a:r>
              <a:rPr lang="en-US" b="1">
                <a:solidFill>
                  <a:srgbClr val="D60093"/>
                </a:solidFill>
                <a:latin typeface="Comic Sans MS" pitchFamily="66" charset="0"/>
              </a:rPr>
              <a:t>Operasi Penyisipan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Penyisipan dilakukan pada indeks terbesar.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Reheapify dari bawah.</a:t>
            </a:r>
          </a:p>
        </p:txBody>
      </p:sp>
    </p:spTree>
    <p:extLst>
      <p:ext uri="{BB962C8B-B14F-4D97-AF65-F5344CB8AC3E}">
        <p14:creationId xmlns:p14="http://schemas.microsoft.com/office/powerpoint/2010/main" val="32267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/>
      <p:bldP spid="399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Heapify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MAX-HEAPIFY</a:t>
            </a:r>
            <a:r>
              <a:rPr lang="en-US" i="1" dirty="0"/>
              <a:t>(A, i 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i="1" dirty="0" smtClean="0"/>
              <a:t>l </a:t>
            </a:r>
            <a:r>
              <a:rPr lang="en-US" dirty="0"/>
              <a:t>← LEFT</a:t>
            </a:r>
            <a:r>
              <a:rPr lang="en-US" i="1" dirty="0"/>
              <a:t>(i 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r </a:t>
            </a:r>
            <a:r>
              <a:rPr lang="en-US" dirty="0"/>
              <a:t>← RIGHT</a:t>
            </a:r>
            <a:r>
              <a:rPr lang="en-US" i="1" dirty="0"/>
              <a:t>(i </a:t>
            </a:r>
            <a:r>
              <a:rPr lang="en-US" i="1" dirty="0" smtClean="0"/>
              <a:t>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≤ </a:t>
            </a:r>
            <a:r>
              <a:rPr lang="en-US" i="1" dirty="0" smtClean="0"/>
              <a:t>heap</a:t>
            </a:r>
            <a:r>
              <a:rPr lang="en-US" dirty="0" smtClean="0"/>
              <a:t>-</a:t>
            </a:r>
            <a:r>
              <a:rPr lang="en-US" i="1" dirty="0" smtClean="0"/>
              <a:t>size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 and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smtClean="0"/>
              <a:t>l</a:t>
            </a:r>
            <a:r>
              <a:rPr lang="en-US" dirty="0" smtClean="0"/>
              <a:t>] </a:t>
            </a:r>
            <a:r>
              <a:rPr lang="en-US" i="1" dirty="0" smtClean="0"/>
              <a:t>&gt; A</a:t>
            </a:r>
            <a:r>
              <a:rPr lang="en-US" dirty="0" smtClean="0"/>
              <a:t>[</a:t>
            </a:r>
            <a:r>
              <a:rPr lang="en-US" i="1" dirty="0" smtClean="0"/>
              <a:t>i </a:t>
            </a:r>
            <a:r>
              <a:rPr lang="en-US" dirty="0" smtClean="0"/>
              <a:t>]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then </a:t>
            </a:r>
            <a:r>
              <a:rPr lang="en-US" i="1" dirty="0"/>
              <a:t>largest </a:t>
            </a:r>
            <a:r>
              <a:rPr lang="en-US" dirty="0"/>
              <a:t>←</a:t>
            </a:r>
            <a:r>
              <a:rPr lang="en-US" i="1" dirty="0" smtClean="0"/>
              <a:t>l</a:t>
            </a:r>
          </a:p>
          <a:p>
            <a:pPr marL="109728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else </a:t>
            </a:r>
            <a:r>
              <a:rPr lang="en-US" i="1" dirty="0"/>
              <a:t>largest </a:t>
            </a:r>
            <a:r>
              <a:rPr lang="en-US" dirty="0"/>
              <a:t>←</a:t>
            </a:r>
            <a:r>
              <a:rPr lang="en-US" i="1" dirty="0"/>
              <a:t>i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 </a:t>
            </a:r>
            <a:r>
              <a:rPr lang="en-US" i="1" dirty="0"/>
              <a:t>r </a:t>
            </a:r>
            <a:r>
              <a:rPr lang="en-US" dirty="0"/>
              <a:t>≤ </a:t>
            </a:r>
            <a:r>
              <a:rPr lang="en-US" i="1" dirty="0"/>
              <a:t>heap</a:t>
            </a:r>
            <a:r>
              <a:rPr lang="en-US" dirty="0"/>
              <a:t>-</a:t>
            </a:r>
            <a:r>
              <a:rPr lang="en-US" i="1" dirty="0"/>
              <a:t>size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r</a:t>
            </a:r>
            <a:r>
              <a:rPr lang="en-US" dirty="0"/>
              <a:t>] </a:t>
            </a:r>
            <a:r>
              <a:rPr lang="en-US" i="1" dirty="0"/>
              <a:t>&gt; A</a:t>
            </a:r>
            <a:r>
              <a:rPr lang="en-US" dirty="0"/>
              <a:t>[</a:t>
            </a:r>
            <a:r>
              <a:rPr lang="en-US" i="1" dirty="0"/>
              <a:t>largest</a:t>
            </a:r>
            <a:r>
              <a:rPr lang="en-US" dirty="0"/>
              <a:t>]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then </a:t>
            </a:r>
            <a:r>
              <a:rPr lang="en-US" i="1" dirty="0"/>
              <a:t>largest </a:t>
            </a:r>
            <a:r>
              <a:rPr lang="en-US" dirty="0"/>
              <a:t>←</a:t>
            </a:r>
            <a:r>
              <a:rPr lang="en-US" i="1" dirty="0"/>
              <a:t>r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 </a:t>
            </a:r>
            <a:r>
              <a:rPr lang="en-US" i="1" dirty="0"/>
              <a:t>largest </a:t>
            </a:r>
            <a:r>
              <a:rPr lang="en-US" dirty="0"/>
              <a:t>= </a:t>
            </a:r>
            <a:r>
              <a:rPr lang="en-US" i="1" dirty="0"/>
              <a:t>i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then </a:t>
            </a:r>
            <a:r>
              <a:rPr lang="en-US" dirty="0"/>
              <a:t>exchange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 </a:t>
            </a:r>
            <a:r>
              <a:rPr lang="en-US" dirty="0"/>
              <a:t>] ↔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largest</a:t>
            </a:r>
            <a:r>
              <a:rPr lang="en-US" dirty="0"/>
              <a:t>]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MAX-HEAPIFY</a:t>
            </a:r>
            <a:r>
              <a:rPr lang="en-US" i="1" dirty="0" smtClean="0"/>
              <a:t>(A</a:t>
            </a:r>
            <a:r>
              <a:rPr lang="en-US" i="1" dirty="0"/>
              <a:t>, largest)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/>
          <a:stretch/>
        </p:blipFill>
        <p:spPr bwMode="auto">
          <a:xfrm>
            <a:off x="3921764" y="2057400"/>
            <a:ext cx="413892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181600"/>
            <a:ext cx="64960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4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048000"/>
            <a:ext cx="377308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/>
          <a:stretch/>
        </p:blipFill>
        <p:spPr bwMode="auto">
          <a:xfrm>
            <a:off x="5715001" y="3048000"/>
            <a:ext cx="380401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4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Heap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BUILD-MAX-HEAP</a:t>
            </a:r>
            <a:r>
              <a:rPr lang="en-US" i="1" dirty="0"/>
              <a:t>(A)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heap</a:t>
            </a:r>
            <a:r>
              <a:rPr lang="en-US" dirty="0" smtClean="0"/>
              <a:t>-</a:t>
            </a:r>
            <a:r>
              <a:rPr lang="en-US" i="1" dirty="0" smtClean="0"/>
              <a:t>size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/>
              <a:t>] ← </a:t>
            </a:r>
            <a:r>
              <a:rPr lang="en-US" i="1" dirty="0" smtClean="0"/>
              <a:t>length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</a:p>
          <a:p>
            <a:pPr marL="109728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for </a:t>
            </a:r>
            <a:r>
              <a:rPr lang="en-US" i="1" dirty="0"/>
              <a:t>i </a:t>
            </a:r>
            <a:r>
              <a:rPr lang="en-US" dirty="0"/>
              <a:t>← </a:t>
            </a:r>
            <a:r>
              <a:rPr lang="en-US" i="1" dirty="0"/>
              <a:t>length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dirty="0"/>
              <a:t>/</a:t>
            </a:r>
            <a:r>
              <a:rPr lang="en-US" dirty="0"/>
              <a:t>2 </a:t>
            </a:r>
            <a:r>
              <a:rPr lang="en-US" b="1" dirty="0" err="1"/>
              <a:t>downto</a:t>
            </a:r>
            <a:r>
              <a:rPr lang="en-US" b="1" dirty="0"/>
              <a:t> </a:t>
            </a:r>
            <a:r>
              <a:rPr lang="en-US" dirty="0"/>
              <a:t>1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do </a:t>
            </a:r>
            <a:r>
              <a:rPr lang="en-US" dirty="0"/>
              <a:t>MAX-HEAPIFY</a:t>
            </a:r>
            <a:r>
              <a:rPr lang="en-US" i="1" dirty="0"/>
              <a:t>(A, i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Heap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1"/>
            <a:ext cx="7773164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3155732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Heap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56" y="2286001"/>
            <a:ext cx="9183007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5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Heap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8428326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8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Heap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751083"/>
            <a:ext cx="845653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HEAPSORT</a:t>
            </a:r>
            <a:r>
              <a:rPr lang="en-US" i="1" dirty="0"/>
              <a:t>(A)</a:t>
            </a:r>
          </a:p>
          <a:p>
            <a:pPr marL="109728" indent="0">
              <a:buNone/>
            </a:pPr>
            <a:r>
              <a:rPr lang="en-US" dirty="0" smtClean="0"/>
              <a:t>   BUILD-MAX-HEAP</a:t>
            </a:r>
            <a:r>
              <a:rPr lang="en-US" i="1" dirty="0" smtClean="0"/>
              <a:t>(A</a:t>
            </a:r>
            <a:r>
              <a:rPr lang="en-US" i="1" dirty="0"/>
              <a:t>)</a:t>
            </a:r>
          </a:p>
          <a:p>
            <a:pPr marL="109728" indent="0">
              <a:buNone/>
            </a:pPr>
            <a:r>
              <a:rPr lang="en-US" b="1" dirty="0" smtClean="0"/>
              <a:t>   for </a:t>
            </a:r>
            <a:r>
              <a:rPr lang="en-US" i="1" dirty="0"/>
              <a:t>i </a:t>
            </a:r>
            <a:r>
              <a:rPr lang="en-US" dirty="0"/>
              <a:t>← </a:t>
            </a:r>
            <a:r>
              <a:rPr lang="en-US" i="1" dirty="0"/>
              <a:t>length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</a:t>
            </a:r>
            <a:r>
              <a:rPr lang="en-US" b="1" dirty="0" err="1"/>
              <a:t>downto</a:t>
            </a:r>
            <a:r>
              <a:rPr lang="en-US" b="1" dirty="0"/>
              <a:t> </a:t>
            </a:r>
            <a:r>
              <a:rPr lang="en-US" dirty="0"/>
              <a:t>2</a:t>
            </a:r>
          </a:p>
          <a:p>
            <a:pPr marL="109728" indent="0">
              <a:buNone/>
            </a:pPr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pt-BR" b="1" dirty="0" smtClean="0"/>
              <a:t>do </a:t>
            </a:r>
            <a:r>
              <a:rPr lang="pt-BR" dirty="0"/>
              <a:t>exchange </a:t>
            </a:r>
            <a:r>
              <a:rPr lang="pt-BR" i="1" dirty="0"/>
              <a:t>A</a:t>
            </a:r>
            <a:r>
              <a:rPr lang="pt-BR" dirty="0"/>
              <a:t>[1] ↔ </a:t>
            </a:r>
            <a:r>
              <a:rPr lang="pt-BR" i="1" dirty="0"/>
              <a:t>A</a:t>
            </a:r>
            <a:r>
              <a:rPr lang="pt-BR" dirty="0"/>
              <a:t>[</a:t>
            </a:r>
            <a:r>
              <a:rPr lang="pt-BR" i="1" dirty="0"/>
              <a:t>i </a:t>
            </a:r>
            <a:r>
              <a:rPr lang="pt-BR" dirty="0"/>
              <a:t>]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i="1" dirty="0" smtClean="0"/>
              <a:t>heap</a:t>
            </a:r>
            <a:r>
              <a:rPr lang="en-US" dirty="0" smtClean="0"/>
              <a:t>-</a:t>
            </a:r>
            <a:r>
              <a:rPr lang="en-US" i="1" dirty="0" smtClean="0"/>
              <a:t>size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/>
              <a:t>] ← </a:t>
            </a:r>
            <a:r>
              <a:rPr lang="en-US" i="1" dirty="0"/>
              <a:t>heap</a:t>
            </a:r>
            <a:r>
              <a:rPr lang="en-US" dirty="0"/>
              <a:t>-</a:t>
            </a:r>
            <a:r>
              <a:rPr lang="en-US" i="1" dirty="0"/>
              <a:t>size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− 1</a:t>
            </a:r>
          </a:p>
          <a:p>
            <a:pPr marL="109728" indent="0">
              <a:buNone/>
            </a:pPr>
            <a:r>
              <a:rPr lang="en-US" dirty="0" smtClean="0"/>
              <a:t>                   MAX-HEAPIFY</a:t>
            </a:r>
            <a:r>
              <a:rPr lang="en-US" i="1" dirty="0" smtClean="0"/>
              <a:t>(A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6B7F-21E1-4B55-A75E-06491F6F73C8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762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hierarkhi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4669536"/>
          </a:xfrm>
        </p:spPr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  <a:p>
            <a:pPr algn="ctr">
              <a:buFontTx/>
              <a:buNone/>
            </a:pPr>
            <a:r>
              <a:rPr lang="en-US" sz="2400" dirty="0"/>
              <a:t>((6-(12-(3+7)))/(1+0)+2)*(2*(3+1))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44577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86" y="2895600"/>
            <a:ext cx="8821228" cy="13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2963917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9" y="2438400"/>
            <a:ext cx="8837181" cy="411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885131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6008688" y="1295400"/>
            <a:ext cx="322262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5057776" y="185420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9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6834188" y="1989138"/>
            <a:ext cx="322262" cy="317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513514" y="244475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7156451" y="244475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4505326" y="2173288"/>
            <a:ext cx="644525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5195888" y="2173288"/>
            <a:ext cx="48101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6696076" y="230663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7016751" y="230663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4318001" y="24606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3951289" y="296227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594226" y="296227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4135439" y="277971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456114" y="277971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5646738" y="2403475"/>
            <a:ext cx="322262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280026" y="29051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5464176" y="272256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5307013" y="1639889"/>
            <a:ext cx="8636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6170614" y="1639889"/>
            <a:ext cx="7381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416676" y="129540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6170613" y="2444751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307013" y="2444751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4014789" y="244475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7218363" y="1927226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752976" y="1812926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7524750" y="2501901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3581400" y="30210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937126" y="2963863"/>
            <a:ext cx="246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5740401" y="2963863"/>
            <a:ext cx="24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4099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670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Penghapusan pada Heaptree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2362200" y="1676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rgbClr val="D60093"/>
                </a:solidFill>
                <a:latin typeface="Comic Sans MS" pitchFamily="66" charset="0"/>
              </a:rPr>
              <a:t>I</a:t>
            </a:r>
          </a:p>
        </p:txBody>
      </p:sp>
      <p:grpSp>
        <p:nvGrpSpPr>
          <p:cNvPr id="40993" name="Group 33"/>
          <p:cNvGrpSpPr>
            <a:grpSpLocks/>
          </p:cNvGrpSpPr>
          <p:nvPr/>
        </p:nvGrpSpPr>
        <p:grpSpPr bwMode="auto">
          <a:xfrm>
            <a:off x="2133600" y="3575051"/>
            <a:ext cx="5678488" cy="2092325"/>
            <a:chOff x="384" y="2252"/>
            <a:chExt cx="3577" cy="1318"/>
          </a:xfrm>
        </p:grpSpPr>
        <p:sp>
          <p:nvSpPr>
            <p:cNvPr id="40994" name="Oval 34"/>
            <p:cNvSpPr>
              <a:spLocks noChangeArrowheads="1"/>
            </p:cNvSpPr>
            <p:nvPr/>
          </p:nvSpPr>
          <p:spPr bwMode="auto">
            <a:xfrm>
              <a:off x="2850" y="2252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auto">
            <a:xfrm>
              <a:off x="2251" y="2604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370" y="2689"/>
              <a:ext cx="20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3168" y="297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3573" y="297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 flipH="1">
              <a:off x="1903" y="2805"/>
              <a:ext cx="40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>
              <a:off x="2338" y="2805"/>
              <a:ext cx="30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 flipH="1">
              <a:off x="3283" y="2889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>
              <a:off x="3485" y="2889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1785" y="298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1554" y="330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959" y="330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 flipH="1">
              <a:off x="1670" y="3187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>
              <a:off x="1872" y="3187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2622" y="2950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 flipH="1">
              <a:off x="2408" y="2469"/>
              <a:ext cx="5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2952" y="2469"/>
              <a:ext cx="46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Text Box 51"/>
            <p:cNvSpPr txBox="1">
              <a:spLocks noChangeArrowheads="1"/>
            </p:cNvSpPr>
            <p:nvPr/>
          </p:nvSpPr>
          <p:spPr bwMode="auto">
            <a:xfrm>
              <a:off x="3107" y="2252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012" name="Text Box 52"/>
            <p:cNvSpPr txBox="1">
              <a:spLocks noChangeArrowheads="1"/>
            </p:cNvSpPr>
            <p:nvPr/>
          </p:nvSpPr>
          <p:spPr bwMode="auto">
            <a:xfrm>
              <a:off x="2952" y="2976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41013" name="Text Box 53"/>
            <p:cNvSpPr txBox="1">
              <a:spLocks noChangeArrowheads="1"/>
            </p:cNvSpPr>
            <p:nvPr/>
          </p:nvSpPr>
          <p:spPr bwMode="auto">
            <a:xfrm>
              <a:off x="2408" y="2976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1014" name="Text Box 54"/>
            <p:cNvSpPr txBox="1">
              <a:spLocks noChangeArrowheads="1"/>
            </p:cNvSpPr>
            <p:nvPr/>
          </p:nvSpPr>
          <p:spPr bwMode="auto">
            <a:xfrm>
              <a:off x="1594" y="2976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auto">
            <a:xfrm>
              <a:off x="3612" y="265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016" name="Text Box 56"/>
            <p:cNvSpPr txBox="1">
              <a:spLocks noChangeArrowheads="1"/>
            </p:cNvSpPr>
            <p:nvPr/>
          </p:nvSpPr>
          <p:spPr bwMode="auto">
            <a:xfrm>
              <a:off x="2059" y="2578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017" name="Text Box 57"/>
            <p:cNvSpPr txBox="1">
              <a:spLocks noChangeArrowheads="1"/>
            </p:cNvSpPr>
            <p:nvPr/>
          </p:nvSpPr>
          <p:spPr bwMode="auto">
            <a:xfrm>
              <a:off x="3805" y="3012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41018" name="Text Box 58"/>
            <p:cNvSpPr txBox="1">
              <a:spLocks noChangeArrowheads="1"/>
            </p:cNvSpPr>
            <p:nvPr/>
          </p:nvSpPr>
          <p:spPr bwMode="auto">
            <a:xfrm>
              <a:off x="1321" y="333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41019" name="Text Box 59"/>
            <p:cNvSpPr txBox="1">
              <a:spLocks noChangeArrowheads="1"/>
            </p:cNvSpPr>
            <p:nvPr/>
          </p:nvSpPr>
          <p:spPr bwMode="auto">
            <a:xfrm>
              <a:off x="2175" y="3303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41020" name="Text Box 60"/>
            <p:cNvSpPr txBox="1">
              <a:spLocks noChangeArrowheads="1"/>
            </p:cNvSpPr>
            <p:nvPr/>
          </p:nvSpPr>
          <p:spPr bwMode="auto">
            <a:xfrm>
              <a:off x="384" y="273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rgbClr val="D60093"/>
                  </a:solidFill>
                  <a:latin typeface="Comic Sans MS" pitchFamily="66" charset="0"/>
                </a:rPr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9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670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Penghapusan pada Heaptree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981201" y="1219201"/>
            <a:ext cx="5802313" cy="2092325"/>
            <a:chOff x="288" y="768"/>
            <a:chExt cx="3655" cy="1318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2832" y="768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2233" y="1120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3352" y="1205"/>
              <a:ext cx="20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3150" y="149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3555" y="149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H="1">
              <a:off x="1885" y="1321"/>
              <a:ext cx="40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2320" y="1321"/>
              <a:ext cx="30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3265" y="1405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3467" y="1405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1767" y="150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1998" name="Oval 14"/>
            <p:cNvSpPr>
              <a:spLocks noChangeArrowheads="1"/>
            </p:cNvSpPr>
            <p:nvPr/>
          </p:nvSpPr>
          <p:spPr bwMode="auto">
            <a:xfrm>
              <a:off x="1536" y="181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1941" y="181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H="1">
              <a:off x="1652" y="1703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1854" y="1703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2604" y="1466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H="1">
              <a:off x="2390" y="985"/>
              <a:ext cx="5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2934" y="985"/>
              <a:ext cx="46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3089" y="768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2934" y="149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2390" y="149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576" y="1492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3594" y="1166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041" y="1094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787" y="152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1200" y="1855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2157" y="1819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288" y="9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rgbClr val="D60093"/>
                  </a:solidFill>
                  <a:latin typeface="Comic Sans MS" pitchFamily="66" charset="0"/>
                </a:rPr>
                <a:t>III</a:t>
              </a:r>
            </a:p>
          </p:txBody>
        </p:sp>
      </p:grpSp>
      <p:grpSp>
        <p:nvGrpSpPr>
          <p:cNvPr id="42015" name="Group 31"/>
          <p:cNvGrpSpPr>
            <a:grpSpLocks/>
          </p:cNvGrpSpPr>
          <p:nvPr/>
        </p:nvGrpSpPr>
        <p:grpSpPr bwMode="auto">
          <a:xfrm>
            <a:off x="2057400" y="3498851"/>
            <a:ext cx="5983288" cy="2092325"/>
            <a:chOff x="336" y="2204"/>
            <a:chExt cx="3769" cy="1318"/>
          </a:xfrm>
        </p:grpSpPr>
        <p:sp>
          <p:nvSpPr>
            <p:cNvPr id="42016" name="Oval 32"/>
            <p:cNvSpPr>
              <a:spLocks noChangeArrowheads="1"/>
            </p:cNvSpPr>
            <p:nvPr/>
          </p:nvSpPr>
          <p:spPr bwMode="auto">
            <a:xfrm>
              <a:off x="2994" y="2204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42017" name="Oval 33"/>
            <p:cNvSpPr>
              <a:spLocks noChangeArrowheads="1"/>
            </p:cNvSpPr>
            <p:nvPr/>
          </p:nvSpPr>
          <p:spPr bwMode="auto">
            <a:xfrm>
              <a:off x="2395" y="255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2018" name="Oval 34"/>
            <p:cNvSpPr>
              <a:spLocks noChangeArrowheads="1"/>
            </p:cNvSpPr>
            <p:nvPr/>
          </p:nvSpPr>
          <p:spPr bwMode="auto">
            <a:xfrm>
              <a:off x="3514" y="2641"/>
              <a:ext cx="20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2019" name="Oval 35"/>
            <p:cNvSpPr>
              <a:spLocks noChangeArrowheads="1"/>
            </p:cNvSpPr>
            <p:nvPr/>
          </p:nvSpPr>
          <p:spPr bwMode="auto">
            <a:xfrm>
              <a:off x="3312" y="292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2020" name="Oval 36"/>
            <p:cNvSpPr>
              <a:spLocks noChangeArrowheads="1"/>
            </p:cNvSpPr>
            <p:nvPr/>
          </p:nvSpPr>
          <p:spPr bwMode="auto">
            <a:xfrm>
              <a:off x="3717" y="292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2047" y="2757"/>
              <a:ext cx="40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482" y="2757"/>
              <a:ext cx="30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H="1">
              <a:off x="3427" y="2841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3629" y="2841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929" y="293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26" name="Oval 42"/>
            <p:cNvSpPr>
              <a:spLocks noChangeArrowheads="1"/>
            </p:cNvSpPr>
            <p:nvPr/>
          </p:nvSpPr>
          <p:spPr bwMode="auto">
            <a:xfrm>
              <a:off x="1698" y="3254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027" name="Oval 43"/>
            <p:cNvSpPr>
              <a:spLocks noChangeArrowheads="1"/>
            </p:cNvSpPr>
            <p:nvPr/>
          </p:nvSpPr>
          <p:spPr bwMode="auto">
            <a:xfrm>
              <a:off x="2103" y="3254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28" name="Line 44"/>
            <p:cNvSpPr>
              <a:spLocks noChangeShapeType="1"/>
            </p:cNvSpPr>
            <p:nvPr/>
          </p:nvSpPr>
          <p:spPr bwMode="auto">
            <a:xfrm flipH="1">
              <a:off x="1814" y="3139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>
              <a:off x="2016" y="3139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Oval 46"/>
            <p:cNvSpPr>
              <a:spLocks noChangeArrowheads="1"/>
            </p:cNvSpPr>
            <p:nvPr/>
          </p:nvSpPr>
          <p:spPr bwMode="auto">
            <a:xfrm>
              <a:off x="2766" y="2902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31" name="Line 47"/>
            <p:cNvSpPr>
              <a:spLocks noChangeShapeType="1"/>
            </p:cNvSpPr>
            <p:nvPr/>
          </p:nvSpPr>
          <p:spPr bwMode="auto">
            <a:xfrm flipH="1">
              <a:off x="2552" y="2421"/>
              <a:ext cx="5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3096" y="2421"/>
              <a:ext cx="46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3251" y="2204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>
              <a:off x="3096" y="2928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>
              <a:off x="2552" y="2928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36" name="Text Box 52"/>
            <p:cNvSpPr txBox="1">
              <a:spLocks noChangeArrowheads="1"/>
            </p:cNvSpPr>
            <p:nvPr/>
          </p:nvSpPr>
          <p:spPr bwMode="auto">
            <a:xfrm>
              <a:off x="1738" y="2928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>
              <a:off x="3756" y="260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2038" name="Text Box 54"/>
            <p:cNvSpPr txBox="1">
              <a:spLocks noChangeArrowheads="1"/>
            </p:cNvSpPr>
            <p:nvPr/>
          </p:nvSpPr>
          <p:spPr bwMode="auto">
            <a:xfrm>
              <a:off x="2203" y="253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039" name="Text Box 55"/>
            <p:cNvSpPr txBox="1">
              <a:spLocks noChangeArrowheads="1"/>
            </p:cNvSpPr>
            <p:nvPr/>
          </p:nvSpPr>
          <p:spPr bwMode="auto">
            <a:xfrm>
              <a:off x="3949" y="296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40" name="Text Box 56"/>
            <p:cNvSpPr txBox="1">
              <a:spLocks noChangeArrowheads="1"/>
            </p:cNvSpPr>
            <p:nvPr/>
          </p:nvSpPr>
          <p:spPr bwMode="auto">
            <a:xfrm>
              <a:off x="1465" y="329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42041" name="Text Box 57"/>
            <p:cNvSpPr txBox="1">
              <a:spLocks noChangeArrowheads="1"/>
            </p:cNvSpPr>
            <p:nvPr/>
          </p:nvSpPr>
          <p:spPr bwMode="auto">
            <a:xfrm>
              <a:off x="2319" y="3255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42042" name="Text Box 58"/>
            <p:cNvSpPr txBox="1">
              <a:spLocks noChangeArrowheads="1"/>
            </p:cNvSpPr>
            <p:nvPr/>
          </p:nvSpPr>
          <p:spPr bwMode="auto">
            <a:xfrm>
              <a:off x="336" y="283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rgbClr val="D60093"/>
                  </a:solidFill>
                  <a:latin typeface="Comic Sans MS" pitchFamily="66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6200776" y="1289050"/>
            <a:ext cx="322263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9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5249864" y="184785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7026276" y="1982788"/>
            <a:ext cx="322263" cy="317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705601" y="243840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348539" y="243840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4697414" y="2166938"/>
            <a:ext cx="644525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5387976" y="2166938"/>
            <a:ext cx="4810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6888164" y="230028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7208839" y="230028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510089" y="245427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4143376" y="29559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786314" y="29559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4327526" y="277336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648201" y="277336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838826" y="2397125"/>
            <a:ext cx="322263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5499100" y="1633539"/>
            <a:ext cx="8636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362700" y="1633539"/>
            <a:ext cx="7381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6608764" y="128905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362701" y="2438401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499101" y="2438401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4206876" y="243840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410451" y="1920876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4945063" y="1806576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7716838" y="2495551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3773488" y="30146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129213" y="2957513"/>
            <a:ext cx="246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4303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670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Penghapusan pada Heaptree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057400" y="15240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rgbClr val="D60093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429000" y="4191001"/>
            <a:ext cx="6248400" cy="119221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Bentuklah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sebuah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heap tree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dari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masukan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berikut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: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2, 4, 5, 7, 3, 10, 8, 1, 9, 6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dengan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prioritas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pada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nilai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yang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lebih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itchFamily="66" charset="0"/>
              </a:rPr>
              <a:t>besar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730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9895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every node X in the tree, the values of all the keys in  </a:t>
            </a:r>
            <a:r>
              <a:rPr lang="en-US" i="1" dirty="0" smtClean="0"/>
              <a:t>the left </a:t>
            </a:r>
            <a:r>
              <a:rPr lang="en-US" i="1" dirty="0" err="1" smtClean="0"/>
              <a:t>subtree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than the key in X  and the values of all the keys in  </a:t>
            </a:r>
            <a:r>
              <a:rPr lang="en-US" i="1" dirty="0" smtClean="0"/>
              <a:t>the  right   </a:t>
            </a:r>
            <a:r>
              <a:rPr lang="en-US" i="1" dirty="0" err="1" smtClean="0"/>
              <a:t>subtree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larger</a:t>
            </a:r>
            <a:r>
              <a:rPr lang="en-US" dirty="0" smtClean="0"/>
              <a:t> than  the key in X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binary-search-tree property allows us to print out all the keys in a binary search tree in sorted order by </a:t>
            </a:r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>
                <a:solidFill>
                  <a:srgbClr val="FF0000"/>
                </a:solidFill>
              </a:rPr>
              <a:t> tree </a:t>
            </a:r>
            <a:r>
              <a:rPr lang="en-US" dirty="0" smtClean="0"/>
              <a:t>walk.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321" y="1335088"/>
            <a:ext cx="8149496" cy="494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5839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2438400"/>
            <a:ext cx="3581400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In a BST, the value stored at the root of a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 is </a:t>
            </a:r>
            <a:r>
              <a:rPr lang="en-US" sz="3200" i="1" dirty="0">
                <a:latin typeface="+mn-lt"/>
              </a:rPr>
              <a:t>greater </a:t>
            </a:r>
            <a:r>
              <a:rPr lang="en-US" sz="3200" dirty="0">
                <a:latin typeface="+mn-lt"/>
              </a:rPr>
              <a:t>than any value in its left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and </a:t>
            </a:r>
            <a:r>
              <a:rPr lang="en-US" sz="3200" i="1" dirty="0">
                <a:latin typeface="+mn-lt"/>
              </a:rPr>
              <a:t>less</a:t>
            </a:r>
            <a:r>
              <a:rPr lang="en-US" sz="3200" dirty="0">
                <a:latin typeface="+mn-lt"/>
              </a:rPr>
              <a:t>  than any value in its right </a:t>
            </a:r>
            <a:r>
              <a:rPr lang="en-US" sz="3200" dirty="0" err="1">
                <a:latin typeface="+mn-lt"/>
              </a:rPr>
              <a:t>subtree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1"/>
                </a:solidFill>
              </a:rPr>
              <a:t> (BSTs)</a:t>
            </a:r>
          </a:p>
        </p:txBody>
      </p:sp>
    </p:spTree>
    <p:extLst>
      <p:ext uri="{BB962C8B-B14F-4D97-AF65-F5344CB8AC3E}">
        <p14:creationId xmlns:p14="http://schemas.microsoft.com/office/powerpoint/2010/main" val="2713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body" idx="1"/>
          </p:nvPr>
        </p:nvSpPr>
        <p:spPr>
          <a:xfrm>
            <a:off x="4343399" y="990600"/>
            <a:ext cx="7848601" cy="50292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1800" b="1" dirty="0">
                <a:solidFill>
                  <a:schemeClr val="folHlink"/>
                </a:solidFill>
              </a:rPr>
              <a:t>Predecessor 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Node yang </a:t>
            </a:r>
            <a:r>
              <a:rPr lang="en-US" sz="1800" dirty="0" err="1"/>
              <a:t>berada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Successor 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Node yang </a:t>
            </a:r>
            <a:r>
              <a:rPr lang="en-US" sz="1800" dirty="0" err="1"/>
              <a:t>berada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Ancestor/</a:t>
            </a:r>
            <a:r>
              <a:rPr lang="en-US" sz="1800" b="1" dirty="0" err="1">
                <a:solidFill>
                  <a:schemeClr val="folHlink"/>
                </a:solidFill>
              </a:rPr>
              <a:t>nenek</a:t>
            </a:r>
            <a:r>
              <a:rPr lang="en-US" sz="1800" b="1" dirty="0">
                <a:solidFill>
                  <a:schemeClr val="folHlink"/>
                </a:solidFill>
              </a:rPr>
              <a:t> </a:t>
            </a:r>
            <a:r>
              <a:rPr lang="en-US" sz="1800" b="1" dirty="0" err="1">
                <a:solidFill>
                  <a:schemeClr val="folHlink"/>
                </a:solidFill>
              </a:rPr>
              <a:t>moyang</a:t>
            </a:r>
            <a:endParaRPr lang="en-US" sz="18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 err="1"/>
              <a:t>Seluruh</a:t>
            </a:r>
            <a:r>
              <a:rPr lang="en-US" sz="1800" dirty="0"/>
              <a:t> node yang </a:t>
            </a:r>
            <a:r>
              <a:rPr lang="en-US" sz="1800" dirty="0" err="1"/>
              <a:t>terletak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 smtClean="0"/>
              <a:t>jalur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sama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Descendant/</a:t>
            </a:r>
            <a:r>
              <a:rPr lang="en-US" sz="1800" b="1" dirty="0" err="1">
                <a:solidFill>
                  <a:schemeClr val="folHlink"/>
                </a:solidFill>
              </a:rPr>
              <a:t>Keturunan</a:t>
            </a:r>
            <a:endParaRPr lang="en-US" sz="18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 err="1"/>
              <a:t>Seluruh</a:t>
            </a:r>
            <a:r>
              <a:rPr lang="en-US" sz="1800" dirty="0"/>
              <a:t> node yang </a:t>
            </a:r>
            <a:r>
              <a:rPr lang="en-US" sz="1800" dirty="0" err="1"/>
              <a:t>terletak</a:t>
            </a:r>
            <a:r>
              <a:rPr lang="en-US" sz="1800" dirty="0"/>
              <a:t> </a:t>
            </a:r>
            <a:r>
              <a:rPr lang="en-US" sz="1800" dirty="0" err="1"/>
              <a:t>sesudah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 smtClean="0"/>
              <a:t>jalur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sama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Parent (ayah)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Node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predecessor </a:t>
            </a:r>
            <a:r>
              <a:rPr lang="en-US" sz="1800" dirty="0" err="1"/>
              <a:t>satu</a:t>
            </a:r>
            <a:r>
              <a:rPr lang="en-US" sz="1800" dirty="0"/>
              <a:t> level)</a:t>
            </a:r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Child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 Node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successor </a:t>
            </a:r>
            <a:r>
              <a:rPr lang="en-US" sz="1800" dirty="0" err="1"/>
              <a:t>satu</a:t>
            </a:r>
            <a:r>
              <a:rPr lang="en-US" sz="1800" dirty="0"/>
              <a:t> level)</a:t>
            </a:r>
          </a:p>
          <a:p>
            <a:pPr marL="342900" indent="-342900">
              <a:lnSpc>
                <a:spcPct val="80000"/>
              </a:lnSpc>
              <a:buNone/>
            </a:pPr>
            <a:endParaRPr lang="en-US" sz="1800" dirty="0"/>
          </a:p>
          <a:p>
            <a:pPr marL="342900" indent="-342900">
              <a:lnSpc>
                <a:spcPct val="80000"/>
              </a:lnSpc>
              <a:buNone/>
            </a:pPr>
            <a:endParaRPr lang="en-US" sz="1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33663" y="152400"/>
            <a:ext cx="4038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Terminologi Tree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752600" y="1219201"/>
            <a:ext cx="2362200" cy="3001963"/>
            <a:chOff x="336" y="1152"/>
            <a:chExt cx="2352" cy="1872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336" y="1152"/>
              <a:ext cx="2352" cy="1872"/>
              <a:chOff x="2592" y="1248"/>
              <a:chExt cx="3024" cy="1872"/>
            </a:xfrm>
          </p:grpSpPr>
          <p:sp>
            <p:nvSpPr>
              <p:cNvPr id="22534" name="Oval 6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720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5" name="Oval 7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6" name="Oval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" name="Oval 11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" name="Oval 12"/>
              <p:cNvSpPr>
                <a:spLocks noChangeArrowheads="1"/>
              </p:cNvSpPr>
              <p:nvPr/>
            </p:nvSpPr>
            <p:spPr bwMode="auto">
              <a:xfrm>
                <a:off x="513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67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72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 flipH="1">
                <a:off x="2832" y="240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83" y="2736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817" y="2016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1967" y="2064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400" y="2736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1905000"/>
            <a:ext cx="3581400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+mn-lt"/>
              </a:rPr>
              <a:t>Ans</a:t>
            </a:r>
            <a:r>
              <a:rPr lang="en-US" sz="2800" dirty="0">
                <a:latin typeface="+mn-lt"/>
              </a:rPr>
              <a:t>: leftmost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</a:t>
            </a:r>
            <a:r>
              <a:rPr lang="en-US" sz="3200" dirty="0">
                <a:latin typeface="+mn-lt"/>
              </a:rPr>
              <a:t>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Times New Roman"/>
              </a:rPr>
              <a:t>Ans</a:t>
            </a:r>
            <a:r>
              <a:rPr lang="en-US" sz="2800" dirty="0">
                <a:latin typeface="Times New Roman"/>
              </a:rPr>
              <a:t>: rightmost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1"/>
                </a:solidFill>
              </a:rPr>
              <a:t> (BSTs)</a:t>
            </a:r>
          </a:p>
        </p:txBody>
      </p:sp>
    </p:spTree>
    <p:extLst>
      <p:ext uri="{BB962C8B-B14F-4D97-AF65-F5344CB8AC3E}">
        <p14:creationId xmlns:p14="http://schemas.microsoft.com/office/powerpoint/2010/main" val="38172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BST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Find Minimum</a:t>
            </a:r>
          </a:p>
          <a:p>
            <a:pPr lvl="1"/>
            <a:r>
              <a:rPr lang="en-US" dirty="0" smtClean="0"/>
              <a:t>Find Maximum</a:t>
            </a:r>
          </a:p>
          <a:p>
            <a:pPr lvl="1"/>
            <a:r>
              <a:rPr lang="en-US" dirty="0" smtClean="0"/>
              <a:t>Look up Successor</a:t>
            </a:r>
          </a:p>
          <a:p>
            <a:pPr lvl="1"/>
            <a:r>
              <a:rPr lang="en-US" dirty="0" smtClean="0"/>
              <a:t>Look up Predecessor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FE7-6883-40D5-83CA-4AE28B8E31B4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DB86-60FC-4977-9A9D-9329D42AFFB9}" type="slidenum">
              <a:rPr lang="en-US"/>
              <a:pPr/>
              <a:t>52</a:t>
            </a:fld>
            <a:endParaRPr lang="en-US"/>
          </a:p>
        </p:txBody>
      </p:sp>
      <p:pic>
        <p:nvPicPr>
          <p:cNvPr id="7" name="Picture 6" descr="D:\McGraw-Hill Projects\Cormen\algorithms\tree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1"/>
            <a:ext cx="9144000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43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DB86-60FC-4977-9A9D-9329D42AFFB9}" type="slidenum">
              <a:rPr lang="en-US"/>
              <a:pPr/>
              <a:t>53</a:t>
            </a:fld>
            <a:endParaRPr lang="en-US"/>
          </a:p>
        </p:txBody>
      </p:sp>
      <p:pic>
        <p:nvPicPr>
          <p:cNvPr id="8" name="Picture 6" descr="D:\McGraw-Hill Projects\Cormen\algorithms\iterative_tree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4786"/>
            <a:ext cx="8153400" cy="4306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830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Mincho" pitchFamily="49" charset="-128"/>
              </a:rPr>
              <a:t>How to search a binary search tree?</a:t>
            </a:r>
            <a:r>
              <a:rPr lang="en-US" sz="4000" dirty="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18000"/>
          </a:blip>
          <a:srcRect/>
          <a:stretch>
            <a:fillRect/>
          </a:stretch>
        </p:blipFill>
        <p:spPr>
          <a:xfrm>
            <a:off x="2209800" y="1828800"/>
            <a:ext cx="3551238" cy="44958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6096000" y="1676400"/>
            <a:ext cx="388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(1) Start at the root</a:t>
            </a:r>
          </a:p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(2) Compare the value of the item you are searching for with the value stored at the root</a:t>
            </a:r>
          </a:p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(3) If the values are equal,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item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otherwise, if it is a leaf node,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not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Mincho" pitchFamily="49" charset="-128"/>
              </a:rPr>
              <a:t>How to search a binary search tree?</a:t>
            </a:r>
            <a:r>
              <a:rPr lang="en-US" sz="4000" dirty="0"/>
              <a:t> </a:t>
            </a:r>
          </a:p>
        </p:txBody>
      </p:sp>
      <p:pic>
        <p:nvPicPr>
          <p:cNvPr id="17411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18000"/>
          </a:blip>
          <a:srcRect/>
          <a:stretch>
            <a:fillRect/>
          </a:stretch>
        </p:blipFill>
        <p:spPr>
          <a:xfrm>
            <a:off x="2057400" y="1728788"/>
            <a:ext cx="3551238" cy="4495800"/>
          </a:xfrm>
          <a:noFill/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791200" y="1760538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(4) If it is less than the value stored at the root, then search the </a:t>
            </a:r>
            <a:r>
              <a:rPr lang="en-US" sz="28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8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(5) If it is greater than the value stored at the root, then search the </a:t>
            </a:r>
            <a:r>
              <a:rPr lang="en-US" sz="28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8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(6) Repeat steps 2-6 for the root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chosen in the previous step 4 or 5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Minimum /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in a binary search tree whose key is a minimum can always be found by following left child pointers from the root until a NULL is encountered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r>
              <a:rPr lang="en-US" dirty="0" smtClean="0"/>
              <a:t> for TREE-</a:t>
            </a:r>
            <a:r>
              <a:rPr lang="en-US" dirty="0" err="1" smtClean="0"/>
              <a:t>MAXIMUMis</a:t>
            </a:r>
            <a:r>
              <a:rPr lang="en-US" dirty="0" smtClean="0"/>
              <a:t> symmetric.</a:t>
            </a:r>
          </a:p>
          <a:p>
            <a:pPr lvl="1"/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Predecessor / Successor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Picture 7" descr="D:\McGraw-Hill Projects\Cormen\algorithms\tree_minimu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1"/>
            <a:ext cx="4876800" cy="2582333"/>
          </a:xfrm>
          <a:prstGeom prst="rect">
            <a:avLst/>
          </a:prstGeom>
          <a:noFill/>
        </p:spPr>
      </p:pic>
      <p:pic>
        <p:nvPicPr>
          <p:cNvPr id="8" name="Picture 7" descr="D:\McGraw-Hill Projects\Cormen\algorithms\tree_maximu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581400"/>
            <a:ext cx="5562600" cy="282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86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Picture 6" descr="D:\McGraw-Hill Projects\Cormen\algorithms\tree_success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1"/>
            <a:ext cx="8839200" cy="4479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95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066800"/>
            <a:ext cx="86076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39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body" idx="1"/>
          </p:nvPr>
        </p:nvSpPr>
        <p:spPr>
          <a:xfrm>
            <a:off x="4524375" y="1066800"/>
            <a:ext cx="7195400" cy="448399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5000"/>
              </a:lnSpc>
            </a:pPr>
            <a:r>
              <a:rPr lang="en-US" sz="1800" b="1" dirty="0">
                <a:solidFill>
                  <a:schemeClr val="folHlink"/>
                </a:solidFill>
              </a:rPr>
              <a:t>Sibling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/>
              <a:t> Node-node yang </a:t>
            </a:r>
            <a:r>
              <a:rPr lang="en-US" sz="1800" dirty="0" err="1"/>
              <a:t>satu</a:t>
            </a:r>
            <a:r>
              <a:rPr lang="en-US" sz="1800" dirty="0"/>
              <a:t> ayah,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berlevel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 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Dikenal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 sibling yang </a:t>
            </a:r>
            <a:r>
              <a:rPr lang="en-US" sz="1800" dirty="0" err="1"/>
              <a:t>tepat</a:t>
            </a:r>
            <a:r>
              <a:rPr lang="en-US" sz="1800" dirty="0"/>
              <a:t> di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smtClean="0"/>
              <a:t>sibling </a:t>
            </a:r>
            <a:r>
              <a:rPr lang="en-US" sz="1800" dirty="0"/>
              <a:t>yang </a:t>
            </a:r>
            <a:r>
              <a:rPr lang="en-US" sz="1800" dirty="0" err="1"/>
              <a:t>tepat</a:t>
            </a:r>
            <a:r>
              <a:rPr lang="en-US" sz="1800" dirty="0"/>
              <a:t> di </a:t>
            </a:r>
            <a:r>
              <a:rPr lang="en-US" sz="1800" dirty="0" err="1"/>
              <a:t>kiri</a:t>
            </a:r>
            <a:endParaRPr lang="en-US" sz="1800" dirty="0"/>
          </a:p>
          <a:p>
            <a:pPr marL="342900" indent="-342900">
              <a:lnSpc>
                <a:spcPct val="105000"/>
              </a:lnSpc>
            </a:pPr>
            <a:r>
              <a:rPr lang="en-US" sz="1800" b="1" dirty="0" err="1">
                <a:solidFill>
                  <a:schemeClr val="folHlink"/>
                </a:solidFill>
              </a:rPr>
              <a:t>Subtree</a:t>
            </a:r>
            <a:endParaRPr lang="en-US" sz="18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tree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node </a:t>
            </a:r>
            <a:r>
              <a:rPr lang="en-US" sz="1800" dirty="0" err="1"/>
              <a:t>beserta</a:t>
            </a:r>
            <a:r>
              <a:rPr lang="en-US" sz="1800" dirty="0"/>
              <a:t> </a:t>
            </a:r>
            <a:r>
              <a:rPr lang="en-US" sz="1800" dirty="0" err="1"/>
              <a:t>descendantnya</a:t>
            </a:r>
            <a:endParaRPr lang="en-US" sz="1800" dirty="0"/>
          </a:p>
          <a:p>
            <a:pPr marL="342900" indent="-342900">
              <a:lnSpc>
                <a:spcPct val="105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Size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Banyaknya</a:t>
            </a:r>
            <a:r>
              <a:rPr lang="en-US" sz="1800" dirty="0"/>
              <a:t> node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tree</a:t>
            </a:r>
          </a:p>
          <a:p>
            <a:pPr marL="342900" indent="-342900">
              <a:lnSpc>
                <a:spcPct val="105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Level (Depth)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node. Root </a:t>
            </a:r>
            <a:r>
              <a:rPr lang="en-US" sz="1800" dirty="0" err="1"/>
              <a:t>berhirarki</a:t>
            </a:r>
            <a:r>
              <a:rPr lang="en-US" sz="1800" dirty="0"/>
              <a:t> 0, node </a:t>
            </a:r>
            <a:r>
              <a:rPr lang="en-US" sz="1800" dirty="0" err="1"/>
              <a:t>dibawahnya</a:t>
            </a:r>
            <a:r>
              <a:rPr lang="en-US" sz="1800" dirty="0"/>
              <a:t> </a:t>
            </a:r>
            <a:r>
              <a:rPr lang="en-US" sz="1800" dirty="0" err="1" smtClean="0"/>
              <a:t>berhirarki</a:t>
            </a:r>
            <a:r>
              <a:rPr lang="en-US" sz="1800" dirty="0" smtClean="0"/>
              <a:t> </a:t>
            </a:r>
            <a:r>
              <a:rPr lang="en-US" sz="1800" dirty="0"/>
              <a:t>1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seterusnya</a:t>
            </a:r>
            <a:r>
              <a:rPr lang="en-US" sz="1800" dirty="0"/>
              <a:t>.</a:t>
            </a:r>
          </a:p>
          <a:p>
            <a:pPr marL="342900" indent="-342900">
              <a:lnSpc>
                <a:spcPct val="105000"/>
              </a:lnSpc>
            </a:pPr>
            <a:r>
              <a:rPr lang="en-US" sz="1800" b="1" dirty="0">
                <a:solidFill>
                  <a:schemeClr val="folHlink"/>
                </a:solidFill>
              </a:rPr>
              <a:t> Height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Selisih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level </a:t>
            </a:r>
            <a:r>
              <a:rPr lang="en-US" sz="1800" dirty="0" err="1"/>
              <a:t>terendah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level </a:t>
            </a:r>
            <a:r>
              <a:rPr lang="en-US" sz="1800" dirty="0" err="1"/>
              <a:t>tertinggi</a:t>
            </a:r>
            <a:r>
              <a:rPr lang="en-US" sz="1800" dirty="0"/>
              <a:t>/</a:t>
            </a:r>
            <a:r>
              <a:rPr lang="en-US" sz="1800" dirty="0" err="1"/>
              <a:t>nomor</a:t>
            </a:r>
            <a:r>
              <a:rPr lang="en-US" sz="1800" dirty="0"/>
              <a:t> level </a:t>
            </a:r>
            <a:r>
              <a:rPr lang="en-US" sz="1800" dirty="0" smtClean="0"/>
              <a:t>leaf </a:t>
            </a:r>
            <a:r>
              <a:rPr lang="en-US" sz="1800" dirty="0" err="1" smtClean="0"/>
              <a:t>terbawah</a:t>
            </a:r>
            <a:r>
              <a:rPr lang="en-US" sz="1800" dirty="0"/>
              <a:t>.</a:t>
            </a:r>
          </a:p>
          <a:p>
            <a:pPr marL="342900" indent="-342900">
              <a:lnSpc>
                <a:spcPct val="105000"/>
              </a:lnSpc>
              <a:buNone/>
            </a:pPr>
            <a:endParaRPr lang="en-US" sz="1800" dirty="0"/>
          </a:p>
          <a:p>
            <a:pPr marL="342900" indent="-342900">
              <a:lnSpc>
                <a:spcPct val="105000"/>
              </a:lnSpc>
              <a:buNone/>
            </a:pPr>
            <a:endParaRPr lang="en-US" sz="18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01925" y="228600"/>
            <a:ext cx="4114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Terminologi Tree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92753" y="1592691"/>
            <a:ext cx="2667000" cy="3810000"/>
            <a:chOff x="336" y="1152"/>
            <a:chExt cx="2352" cy="1872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336" y="1152"/>
              <a:ext cx="2352" cy="1872"/>
              <a:chOff x="2592" y="1248"/>
              <a:chExt cx="3024" cy="1872"/>
            </a:xfrm>
          </p:grpSpPr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720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513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67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72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 flipH="1">
                <a:off x="2832" y="240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384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816" y="201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2400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7" name="Picture 6" descr="D:\McGraw-Hill Projects\Cormen\algorithms\tree_inser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8305800" cy="5371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22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1"/>
            <a:ext cx="918857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17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4593336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Penyisipan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binary search tree,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leaf</a:t>
            </a:r>
          </a:p>
          <a:p>
            <a:r>
              <a:rPr lang="en-US" dirty="0" smtClean="0"/>
              <a:t>Insert X into a binary search tree:</a:t>
            </a:r>
          </a:p>
          <a:p>
            <a:pPr lvl="1"/>
            <a:r>
              <a:rPr lang="en-US" dirty="0" smtClean="0"/>
              <a:t>n start from the root.</a:t>
            </a:r>
          </a:p>
          <a:p>
            <a:pPr lvl="1"/>
            <a:r>
              <a:rPr lang="en-US" dirty="0" smtClean="0"/>
              <a:t>If the value of X is less than the value of the root, then X should be inserted on the left sub-tree.</a:t>
            </a:r>
          </a:p>
          <a:p>
            <a:pPr lvl="1"/>
            <a:r>
              <a:rPr lang="en-US" dirty="0" smtClean="0"/>
              <a:t>On the other hand, if the value of X is greater than the value of the root, then X should be inserted on the right sub-tree.</a:t>
            </a:r>
          </a:p>
          <a:p>
            <a:r>
              <a:rPr lang="en-US" dirty="0" smtClean="0"/>
              <a:t>Remember that, a sub tree is also a tree. So, the problem to insert an element in the sub-tree is same as the problem to insert an element in the root.</a:t>
            </a:r>
          </a:p>
          <a:p>
            <a:pPr lvl="1"/>
            <a:r>
              <a:rPr lang="en-US" i="1" dirty="0" smtClean="0"/>
              <a:t>Recursive approach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2286000"/>
            <a:ext cx="4139733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Deletion in Binary 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" name="Picture 6" descr="D:\McGraw-Hill Projects\Cormen\algorithms\tree_dele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2263" y="0"/>
            <a:ext cx="5435600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5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Picture 5" descr="D:\McGraw-Hill Projects\Cormen\images\fig12-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15900"/>
            <a:ext cx="7239000" cy="664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4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(1) Deleting a leaf</a:t>
            </a:r>
            <a:r>
              <a:rPr lang="en-US" smtClean="0"/>
              <a:t> </a:t>
            </a:r>
          </a:p>
        </p:txBody>
      </p:sp>
      <p:pic>
        <p:nvPicPr>
          <p:cNvPr id="36867" name="Picture 3" descr="P473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14601" y="2209800"/>
            <a:ext cx="71786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4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09600"/>
            <a:ext cx="6934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mtClean="0">
                <a:cs typeface="Times New Roman" pitchFamily="18" charset="0"/>
              </a:rPr>
              <a:t>(2)  Deleting a node with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	only one child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3" descr="P474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90800" y="2286001"/>
            <a:ext cx="7315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27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>
                <a:ea typeface="MS Mincho" pitchFamily="49" charset="-128"/>
              </a:rPr>
              <a:t>(3)  Deleting a node with two</a:t>
            </a:r>
            <a:br>
              <a:rPr lang="en-US" dirty="0" smtClean="0">
                <a:ea typeface="MS Mincho" pitchFamily="49" charset="-128"/>
              </a:rPr>
            </a:br>
            <a:r>
              <a:rPr lang="en-US" dirty="0" smtClean="0">
                <a:ea typeface="MS Mincho" pitchFamily="49" charset="-128"/>
              </a:rPr>
              <a:t>	children</a:t>
            </a:r>
          </a:p>
        </p:txBody>
      </p:sp>
      <p:pic>
        <p:nvPicPr>
          <p:cNvPr id="38915" name="Picture 1027" descr="P475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90800" y="2133601"/>
            <a:ext cx="724535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8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Find </a:t>
            </a:r>
            <a:r>
              <a:rPr lang="en-US" dirty="0" smtClean="0">
                <a:solidFill>
                  <a:srgbClr val="FF9900"/>
                </a:solidFill>
                <a:cs typeface="Times New Roman" pitchFamily="18" charset="0"/>
              </a:rPr>
              <a:t>predecessor in order </a:t>
            </a:r>
            <a:r>
              <a:rPr lang="en-US" dirty="0" smtClean="0">
                <a:cs typeface="Times New Roman" pitchFamily="18" charset="0"/>
              </a:rPr>
              <a:t>(i.e., rightmost node in the left subtree</a:t>
            </a:r>
            <a:r>
              <a:rPr lang="en-US" dirty="0" smtClean="0">
                <a:cs typeface="Times New Roman" pitchFamily="18" charset="0"/>
              </a:rPr>
              <a:t>)/ </a:t>
            </a:r>
            <a:r>
              <a:rPr lang="en-US" dirty="0" smtClean="0">
                <a:solidFill>
                  <a:srgbClr val="FF9900"/>
                </a:solidFill>
                <a:cs typeface="Times New Roman" pitchFamily="18" charset="0"/>
              </a:rPr>
              <a:t>successor in order </a:t>
            </a:r>
            <a:r>
              <a:rPr lang="en-US" dirty="0">
                <a:cs typeface="Times New Roman" pitchFamily="18" charset="0"/>
              </a:rPr>
              <a:t>(i.e., </a:t>
            </a:r>
            <a:r>
              <a:rPr lang="en-US" dirty="0" smtClean="0">
                <a:cs typeface="Times New Roman" pitchFamily="18" charset="0"/>
              </a:rPr>
              <a:t>leftmost </a:t>
            </a:r>
            <a:r>
              <a:rPr lang="en-US" dirty="0">
                <a:cs typeface="Times New Roman" pitchFamily="18" charset="0"/>
              </a:rPr>
              <a:t>node in the </a:t>
            </a:r>
            <a:r>
              <a:rPr lang="en-US" dirty="0" smtClean="0">
                <a:cs typeface="Times New Roman" pitchFamily="18" charset="0"/>
              </a:rPr>
              <a:t>right </a:t>
            </a:r>
            <a:r>
              <a:rPr lang="en-US" dirty="0">
                <a:cs typeface="Times New Roman" pitchFamily="18" charset="0"/>
              </a:rPr>
              <a:t>subtree)</a:t>
            </a:r>
            <a:endParaRPr lang="en-US" dirty="0">
              <a:solidFill>
                <a:srgbClr val="FF9900"/>
              </a:solidFill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Swap the </a:t>
            </a:r>
            <a:r>
              <a:rPr lang="en-US" dirty="0" smtClean="0">
                <a:cs typeface="Times New Roman" pitchFamily="18" charset="0"/>
              </a:rPr>
              <a:t>data of the node to be deleted with predecessor's </a:t>
            </a:r>
            <a:r>
              <a:rPr lang="en-US" dirty="0" smtClean="0">
                <a:cs typeface="Times New Roman" pitchFamily="18" charset="0"/>
              </a:rPr>
              <a:t>/ successor’s data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Delete </a:t>
            </a:r>
            <a:r>
              <a:rPr lang="en-US" dirty="0" smtClean="0">
                <a:cs typeface="Times New Roman" pitchFamily="18" charset="0"/>
              </a:rPr>
              <a:t>predecessor/successor node</a:t>
            </a:r>
            <a:endParaRPr lang="en-US" dirty="0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066800"/>
            <a:ext cx="7543800" cy="11430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mtClean="0">
                <a:ea typeface="MS Mincho" pitchFamily="49" charset="-128"/>
              </a:rPr>
              <a:t>(3)  Deleting a node with two</a:t>
            </a:r>
            <a:br>
              <a:rPr lang="en-US" smtClean="0">
                <a:ea typeface="MS Mincho" pitchFamily="49" charset="-128"/>
              </a:rPr>
            </a:br>
            <a:r>
              <a:rPr lang="en-US" smtClean="0">
                <a:ea typeface="MS Mincho" pitchFamily="49" charset="-128"/>
              </a:rPr>
              <a:t>	children (cont.)</a:t>
            </a:r>
          </a:p>
        </p:txBody>
      </p:sp>
    </p:spTree>
    <p:extLst>
      <p:ext uri="{BB962C8B-B14F-4D97-AF65-F5344CB8AC3E}">
        <p14:creationId xmlns:p14="http://schemas.microsoft.com/office/powerpoint/2010/main" val="15773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Tjokorda Agung Budi Wirayuda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“</a:t>
            </a:r>
            <a:r>
              <a:rPr lang="id-ID" dirty="0" smtClean="0"/>
              <a:t>PI1043</a:t>
            </a:r>
            <a:r>
              <a:rPr lang="en-US" dirty="0" smtClean="0"/>
              <a:t> </a:t>
            </a:r>
            <a:r>
              <a:rPr lang="id-ID" dirty="0" smtClean="0"/>
              <a:t>Struktur Data</a:t>
            </a:r>
            <a:r>
              <a:rPr lang="en-US" dirty="0" smtClean="0"/>
              <a:t>: </a:t>
            </a:r>
            <a:r>
              <a:rPr lang="en-US" dirty="0" err="1" smtClean="0"/>
              <a:t>Struktur</a:t>
            </a:r>
            <a:r>
              <a:rPr lang="en-US" dirty="0" smtClean="0"/>
              <a:t> Data Tree”.</a:t>
            </a:r>
          </a:p>
          <a:p>
            <a:r>
              <a:rPr lang="en-US" dirty="0" err="1" smtClean="0"/>
              <a:t>Shelvie</a:t>
            </a:r>
            <a:r>
              <a:rPr lang="en-US" dirty="0" smtClean="0"/>
              <a:t> </a:t>
            </a:r>
            <a:r>
              <a:rPr lang="en-US" dirty="0" err="1" smtClean="0"/>
              <a:t>Nidya</a:t>
            </a:r>
            <a:r>
              <a:rPr lang="en-US" dirty="0" smtClean="0"/>
              <a:t> </a:t>
            </a:r>
            <a:r>
              <a:rPr lang="en-US" dirty="0" err="1" smtClean="0"/>
              <a:t>Neyman</a:t>
            </a:r>
            <a:r>
              <a:rPr lang="en-US" dirty="0" smtClean="0"/>
              <a:t>, “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smtClean="0"/>
              <a:t>Tree”. Slide </a:t>
            </a:r>
            <a:r>
              <a:rPr lang="en-US" dirty="0" err="1" smtClean="0"/>
              <a:t>Struktur</a:t>
            </a:r>
            <a:r>
              <a:rPr lang="en-US" dirty="0" smtClean="0"/>
              <a:t> Data Program Diploma IPB</a:t>
            </a:r>
          </a:p>
          <a:p>
            <a:r>
              <a:rPr lang="en-US" dirty="0" smtClean="0"/>
              <a:t>Denny, “</a:t>
            </a:r>
            <a:r>
              <a:rPr lang="en-US" dirty="0" err="1" smtClean="0"/>
              <a:t>Struktur</a:t>
            </a:r>
            <a:r>
              <a:rPr lang="en-US" dirty="0" smtClean="0"/>
              <a:t> Data &amp; </a:t>
            </a:r>
            <a:r>
              <a:rPr lang="en-US" dirty="0" err="1" smtClean="0"/>
              <a:t>Algoritme</a:t>
            </a:r>
            <a:r>
              <a:rPr lang="en-US" dirty="0" smtClean="0"/>
              <a:t> - Tree”,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 2001</a:t>
            </a:r>
          </a:p>
          <a:p>
            <a:r>
              <a:rPr lang="en-US" dirty="0" err="1" smtClean="0"/>
              <a:t>Cormen</a:t>
            </a:r>
            <a:r>
              <a:rPr lang="en-US" dirty="0" smtClean="0"/>
              <a:t>, T.H et all, “Introduction to Algorithms”, 2</a:t>
            </a:r>
            <a:r>
              <a:rPr lang="en-US" baseline="30000" dirty="0" smtClean="0"/>
              <a:t>nd</a:t>
            </a:r>
            <a:r>
              <a:rPr lang="en-US" dirty="0" smtClean="0"/>
              <a:t> edition, </a:t>
            </a:r>
            <a:r>
              <a:rPr lang="en-US" dirty="0" err="1" smtClean="0"/>
              <a:t>Mc-Graw</a:t>
            </a:r>
            <a:r>
              <a:rPr lang="en-US" dirty="0" smtClean="0"/>
              <a:t> Hill Book, 2001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body" idx="1"/>
          </p:nvPr>
        </p:nvSpPr>
        <p:spPr>
          <a:xfrm>
            <a:off x="4819650" y="1447800"/>
            <a:ext cx="6172200" cy="3657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Depth/</a:t>
            </a:r>
            <a:r>
              <a:rPr lang="en-US" sz="2000" b="1" dirty="0" err="1">
                <a:solidFill>
                  <a:schemeClr val="folHlink"/>
                </a:solidFill>
              </a:rPr>
              <a:t>Kedalaman</a:t>
            </a:r>
            <a:endParaRPr lang="en-US" sz="20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000" dirty="0" err="1"/>
              <a:t>Jumlah</a:t>
            </a:r>
            <a:r>
              <a:rPr lang="en-US" sz="2000" dirty="0"/>
              <a:t> edge </a:t>
            </a:r>
            <a:r>
              <a:rPr lang="en-US" sz="2000" dirty="0" err="1"/>
              <a:t>dari</a:t>
            </a:r>
            <a:r>
              <a:rPr lang="en-US" sz="2000" dirty="0"/>
              <a:t> root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node </a:t>
            </a:r>
            <a:r>
              <a:rPr lang="en-US" sz="2000" dirty="0" err="1"/>
              <a:t>tersebut</a:t>
            </a:r>
            <a:endParaRPr lang="en-US" sz="2000" dirty="0"/>
          </a:p>
          <a:p>
            <a:pPr marL="342900" indent="-342900">
              <a:lnSpc>
                <a:spcPct val="8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8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Degree</a:t>
            </a:r>
            <a:endParaRPr lang="en-US" sz="20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000" dirty="0" err="1"/>
              <a:t>Banyaknya</a:t>
            </a:r>
            <a:r>
              <a:rPr lang="en-US" sz="2000" dirty="0"/>
              <a:t> child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node</a:t>
            </a:r>
          </a:p>
          <a:p>
            <a:pPr marL="342900" indent="-342900">
              <a:lnSpc>
                <a:spcPct val="8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8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 </a:t>
            </a:r>
            <a:r>
              <a:rPr lang="en-US" sz="2000" b="1" dirty="0">
                <a:solidFill>
                  <a:schemeClr val="folHlink"/>
                </a:solidFill>
              </a:rPr>
              <a:t>Forest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tree</a:t>
            </a:r>
          </a:p>
          <a:p>
            <a:pPr marL="342900" indent="-342900">
              <a:lnSpc>
                <a:spcPct val="80000"/>
              </a:lnSpc>
            </a:pPr>
            <a:endParaRPr lang="en-US" sz="2000" dirty="0"/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752600" y="1219200"/>
            <a:ext cx="2819400" cy="3810000"/>
            <a:chOff x="336" y="1152"/>
            <a:chExt cx="2352" cy="1872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336" y="1152"/>
              <a:ext cx="2352" cy="1872"/>
              <a:chOff x="2592" y="1248"/>
              <a:chExt cx="3024" cy="1872"/>
            </a:xfrm>
          </p:grpSpPr>
          <p:sp>
            <p:nvSpPr>
              <p:cNvPr id="24581" name="Oval 5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720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2" name="Oval 6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Oval 7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Oval 8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Oval 11"/>
              <p:cNvSpPr>
                <a:spLocks noChangeArrowheads="1"/>
              </p:cNvSpPr>
              <p:nvPr/>
            </p:nvSpPr>
            <p:spPr bwMode="auto">
              <a:xfrm>
                <a:off x="513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67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Line 13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72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 flipH="1">
                <a:off x="2832" y="240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16"/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84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816" y="201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2400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</p:grpSp>
      <p:sp>
        <p:nvSpPr>
          <p:cNvPr id="2460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655888" y="228600"/>
            <a:ext cx="495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Terminologi Tree</a:t>
            </a:r>
          </a:p>
        </p:txBody>
      </p:sp>
    </p:spTree>
    <p:extLst>
      <p:ext uri="{BB962C8B-B14F-4D97-AF65-F5344CB8AC3E}">
        <p14:creationId xmlns:p14="http://schemas.microsoft.com/office/powerpoint/2010/main" val="4246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914400"/>
            <a:ext cx="7590043" cy="565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2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229600" cy="3886200"/>
          </a:xfrm>
        </p:spPr>
        <p:txBody>
          <a:bodyPr/>
          <a:lstStyle/>
          <a:p>
            <a:pPr lvl="1"/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b</a:t>
            </a:r>
            <a:r>
              <a:rPr lang="id-ID" sz="2800" dirty="0"/>
              <a:t>anyaknya anak : </a:t>
            </a:r>
            <a:endParaRPr lang="en-US" sz="2800" dirty="0"/>
          </a:p>
          <a:p>
            <a:pPr lvl="2"/>
            <a:r>
              <a:rPr lang="en-US" sz="2000" dirty="0"/>
              <a:t>B</a:t>
            </a:r>
            <a:r>
              <a:rPr lang="id-ID" sz="2000" dirty="0" err="1" smtClean="0"/>
              <a:t>inary</a:t>
            </a:r>
            <a:r>
              <a:rPr lang="id-ID" sz="2000" dirty="0" smtClean="0"/>
              <a:t> </a:t>
            </a:r>
            <a:r>
              <a:rPr lang="id-ID" sz="2000" dirty="0"/>
              <a:t>tree / pedigree chart</a:t>
            </a:r>
            <a:r>
              <a:rPr lang="en-US" sz="2000" dirty="0"/>
              <a:t> : </a:t>
            </a:r>
            <a:r>
              <a:rPr lang="id-ID" sz="2000" dirty="0"/>
              <a:t>Complete Binary Tree tingkat N</a:t>
            </a:r>
            <a:r>
              <a:rPr lang="en-US" sz="2000" dirty="0"/>
              <a:t>,</a:t>
            </a:r>
            <a:r>
              <a:rPr lang="id-ID" sz="2000" dirty="0"/>
              <a:t>Skewed BinaryTree</a:t>
            </a:r>
            <a:endParaRPr lang="en-US" sz="2000" dirty="0"/>
          </a:p>
          <a:p>
            <a:pPr lvl="2"/>
            <a:r>
              <a:rPr lang="id-ID" sz="2000" dirty="0"/>
              <a:t>Non Binary Tree (N-ary) &amp; lineal chart</a:t>
            </a:r>
          </a:p>
          <a:p>
            <a:pPr lvl="1"/>
            <a:r>
              <a:rPr lang="en-US" sz="2800" dirty="0"/>
              <a:t> </a:t>
            </a:r>
            <a:r>
              <a:rPr lang="id-ID" sz="2800" dirty="0"/>
              <a:t>Dari pentingnya urutan Isi : </a:t>
            </a:r>
            <a:endParaRPr lang="en-US" sz="2800" dirty="0"/>
          </a:p>
          <a:p>
            <a:pPr lvl="2"/>
            <a:r>
              <a:rPr lang="id-ID" sz="2000" dirty="0"/>
              <a:t>Ordered</a:t>
            </a:r>
            <a:r>
              <a:rPr lang="en-US" sz="2000" dirty="0"/>
              <a:t> tree</a:t>
            </a:r>
          </a:p>
          <a:p>
            <a:pPr lvl="2"/>
            <a:r>
              <a:rPr lang="en-US" sz="2000" dirty="0"/>
              <a:t>N</a:t>
            </a:r>
            <a:r>
              <a:rPr lang="id-ID" sz="2000" dirty="0" smtClean="0"/>
              <a:t>on </a:t>
            </a:r>
            <a:r>
              <a:rPr lang="id-ID" sz="2000" dirty="0"/>
              <a:t>ordered tree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656-7DD1-49A9-BB57-B79669784A8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4620</TotalTime>
  <Words>2032</Words>
  <Application>Microsoft Office PowerPoint</Application>
  <PresentationFormat>Widescreen</PresentationFormat>
  <Paragraphs>586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Agency FB</vt:lpstr>
      <vt:lpstr>Arial</vt:lpstr>
      <vt:lpstr>Calibri</vt:lpstr>
      <vt:lpstr>Comic Sans MS</vt:lpstr>
      <vt:lpstr>Courier New</vt:lpstr>
      <vt:lpstr>MS Mincho</vt:lpstr>
      <vt:lpstr>Tahoma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Implementasi Struktur Data  t r e e</vt:lpstr>
      <vt:lpstr>Definisi Tree</vt:lpstr>
      <vt:lpstr>Contoh hubungan hierarkhi</vt:lpstr>
      <vt:lpstr>Contoh hubungan hierarkhi</vt:lpstr>
      <vt:lpstr>Terminologi Tree</vt:lpstr>
      <vt:lpstr>Terminologi Tree</vt:lpstr>
      <vt:lpstr>Terminologi Tree</vt:lpstr>
      <vt:lpstr>PowerPoint Presentation</vt:lpstr>
      <vt:lpstr>Jenis Tree</vt:lpstr>
      <vt:lpstr>Binary tree</vt:lpstr>
      <vt:lpstr>Pohon Biner</vt:lpstr>
      <vt:lpstr>PowerPoint Presentation</vt:lpstr>
      <vt:lpstr>Full Binary Tree</vt:lpstr>
      <vt:lpstr>Complete Binary Tree</vt:lpstr>
      <vt:lpstr>Perfect Binary Tree</vt:lpstr>
      <vt:lpstr>Skewed Binary Tree</vt:lpstr>
      <vt:lpstr>Representasi Binary Tree</vt:lpstr>
      <vt:lpstr>Representasi dengan Array</vt:lpstr>
      <vt:lpstr>Representasi dengan Array</vt:lpstr>
      <vt:lpstr>Representasi dengan Linked List</vt:lpstr>
      <vt:lpstr>Tree Traversal</vt:lpstr>
      <vt:lpstr>Traversal Pada Tree</vt:lpstr>
      <vt:lpstr>Traversal / Kunjungan</vt:lpstr>
      <vt:lpstr>PowerPoint Presentation</vt:lpstr>
      <vt:lpstr>PowerPoint Presentation</vt:lpstr>
      <vt:lpstr>PowerPoint Presentation</vt:lpstr>
      <vt:lpstr>PowerPoint Presentation</vt:lpstr>
      <vt:lpstr>Heap tree</vt:lpstr>
      <vt:lpstr>HEAPTREE</vt:lpstr>
      <vt:lpstr>OPERASI HEAPTREE</vt:lpstr>
      <vt:lpstr>Algoritma Heapify </vt:lpstr>
      <vt:lpstr>Algoritma Heapify</vt:lpstr>
      <vt:lpstr>Algoritma Heapify</vt:lpstr>
      <vt:lpstr>Pembuatan Heap Tree</vt:lpstr>
      <vt:lpstr>Pembuatan Heap Tree</vt:lpstr>
      <vt:lpstr>Pembuatan Heap Tree</vt:lpstr>
      <vt:lpstr>Pembuatan Heap Tree</vt:lpstr>
      <vt:lpstr>Pembuatan Heap Tree</vt:lpstr>
      <vt:lpstr>Algoritma Heapsort</vt:lpstr>
      <vt:lpstr>Heapsort</vt:lpstr>
      <vt:lpstr>Heapsort</vt:lpstr>
      <vt:lpstr>Heapsort</vt:lpstr>
      <vt:lpstr>Penghapusan pada Heaptree</vt:lpstr>
      <vt:lpstr>Penghapusan pada Heaptree</vt:lpstr>
      <vt:lpstr>Penghapusan pada Heaptree</vt:lpstr>
      <vt:lpstr>BINARY SEARCH TREE</vt:lpstr>
      <vt:lpstr>Binary Search Tree</vt:lpstr>
      <vt:lpstr>PowerPoint Presentation</vt:lpstr>
      <vt:lpstr>PowerPoint Presentation</vt:lpstr>
      <vt:lpstr>PowerPoint Presentation</vt:lpstr>
      <vt:lpstr>operasi pada BST</vt:lpstr>
      <vt:lpstr>Algoritma Searching</vt:lpstr>
      <vt:lpstr>Algoritma Searching</vt:lpstr>
      <vt:lpstr>How to search a binary search tree? </vt:lpstr>
      <vt:lpstr>How to search a binary search tree? </vt:lpstr>
      <vt:lpstr>Find Minimum / Maximum</vt:lpstr>
      <vt:lpstr>PowerPoint Presentation</vt:lpstr>
      <vt:lpstr>PowerPoint Presentation</vt:lpstr>
      <vt:lpstr>PowerPoint Presentation</vt:lpstr>
      <vt:lpstr>Insertion </vt:lpstr>
      <vt:lpstr>PowerPoint Presentation</vt:lpstr>
      <vt:lpstr>Insertion</vt:lpstr>
      <vt:lpstr>Deletion</vt:lpstr>
      <vt:lpstr>PowerPoint Presentation</vt:lpstr>
      <vt:lpstr>(1) Deleting a leaf </vt:lpstr>
      <vt:lpstr>(2)  Deleting a node with  only one child</vt:lpstr>
      <vt:lpstr>(3)  Deleting a node with two  children</vt:lpstr>
      <vt:lpstr>(3)  Deleting a node with two  children (cont.)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144</cp:revision>
  <dcterms:created xsi:type="dcterms:W3CDTF">2016-12-28T02:49:21Z</dcterms:created>
  <dcterms:modified xsi:type="dcterms:W3CDTF">2017-03-07T03:12:18Z</dcterms:modified>
</cp:coreProperties>
</file>