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80" r:id="rId2"/>
    <p:sldId id="550" r:id="rId3"/>
    <p:sldId id="551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446" r:id="rId14"/>
    <p:sldId id="479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ABCC"/>
    <a:srgbClr val="1966B3"/>
    <a:srgbClr val="9900CC"/>
    <a:srgbClr val="99CC00"/>
    <a:srgbClr val="DDDDDD"/>
    <a:srgbClr val="C1D1D3"/>
    <a:srgbClr val="BD9E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374" autoAdjust="0"/>
    <p:restoredTop sz="94434" autoAdjust="0"/>
  </p:normalViewPr>
  <p:slideViewPr>
    <p:cSldViewPr>
      <p:cViewPr varScale="1">
        <p:scale>
          <a:sx n="74" d="100"/>
          <a:sy n="7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68652DCB-F754-49CB-AE32-DDA27AE87BA0}" type="datetimeFigureOut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3270736C-5345-48BF-B6D1-B0E9882FBF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7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Verdana" pitchFamily="34" charset="0"/>
                <a:cs typeface="+mn-cs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99" y="1223"/>
              <a:ext cx="264" cy="217"/>
              <a:chOff x="3451" y="877"/>
              <a:chExt cx="401" cy="341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6" y="102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61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51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9" y="946"/>
              <a:ext cx="266" cy="220"/>
              <a:chOff x="3451" y="876"/>
              <a:chExt cx="404" cy="342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8" y="1024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51" y="876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18"/>
              <a:ext cx="259" cy="226"/>
              <a:chOff x="3452" y="877"/>
              <a:chExt cx="403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39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63" y="1126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2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86" y="1395"/>
              <a:ext cx="259" cy="227"/>
              <a:chOff x="3450" y="880"/>
              <a:chExt cx="403" cy="341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37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61" y="1129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50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54" y="481"/>
              <a:ext cx="259" cy="227"/>
              <a:chOff x="3455" y="877"/>
              <a:chExt cx="402" cy="342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40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65" y="1127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55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42" y="646"/>
              <a:ext cx="264" cy="221"/>
              <a:chOff x="3453" y="878"/>
              <a:chExt cx="401" cy="344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40" y="1029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63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53" y="878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29" y="971"/>
              <a:ext cx="264" cy="216"/>
              <a:chOff x="3453" y="882"/>
              <a:chExt cx="402" cy="340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3" y="88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43" y="1291"/>
              <a:ext cx="261" cy="226"/>
              <a:chOff x="3451" y="880"/>
              <a:chExt cx="403" cy="342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62" y="1130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51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12D6-48CD-4C5B-AEFF-6B1FDB1CF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4F58A-EEC8-4B62-A257-C7C43864B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10EA9-D600-4797-8B9F-4D80426D0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04DF-66D8-458D-AEDF-2FB497644D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98ED-2C93-4C9D-8A2A-2D7036109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46A82-5C52-4270-B722-1A2930E94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FEF08-B60C-4FFF-995F-AECE33613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3446B-2637-4790-937C-FF8654AC63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328E-59BD-4DAC-B55A-9C55FC483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008-649D-4E3B-8A23-6D8023627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8067A-FB48-4F2B-A506-BC6304B2E0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3922CA6C-AC2C-425A-AEAF-1AC528843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3" y="1126"/>
                <a:ext cx="90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48" y="876"/>
                <a:ext cx="180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7" y="1018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50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40" y="102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3" y="1125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38" y="1024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51" y="876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6" y="1125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54" y="87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62" y="1133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60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40" y="103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51" y="882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620688"/>
            <a:ext cx="8215370" cy="2160240"/>
          </a:xfrm>
          <a:solidFill>
            <a:schemeClr val="bg1"/>
          </a:solidFill>
        </p:spPr>
        <p:txBody>
          <a:bodyPr/>
          <a:lstStyle/>
          <a:p>
            <a:r>
              <a:rPr lang="en-US" sz="3200" i="0" dirty="0" smtClean="0"/>
              <a:t>Chapter 6</a:t>
            </a:r>
            <a:br>
              <a:rPr lang="en-US" sz="3200" i="0" dirty="0" smtClean="0"/>
            </a:br>
            <a:r>
              <a:rPr lang="en-US" sz="3200" i="0" dirty="0" smtClean="0"/>
              <a:t>Congestion Control &amp;</a:t>
            </a:r>
            <a:br>
              <a:rPr lang="en-US" sz="3200" i="0" dirty="0" smtClean="0"/>
            </a:br>
            <a:r>
              <a:rPr lang="en-US" sz="3200" i="0" dirty="0" smtClean="0"/>
              <a:t>Resource Allocation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2780928"/>
            <a:ext cx="771525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  <a:endParaRPr lang="id-ID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i="1" dirty="0" smtClean="0">
                <a:solidFill>
                  <a:srgbClr val="FF0000"/>
                </a:solidFill>
              </a:rPr>
              <a:t>gbs@ittelkom.ac.id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gandeva.bayu.s@gmail.com</a:t>
            </a:r>
            <a:endParaRPr lang="id-ID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id-ID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ENGINEERING SCHOOL</a:t>
            </a: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University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82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001056" cy="685800"/>
          </a:xfrm>
        </p:spPr>
        <p:txBody>
          <a:bodyPr/>
          <a:lstStyle/>
          <a:p>
            <a:r>
              <a:rPr lang="en-GB" sz="3200" dirty="0" smtClean="0"/>
              <a:t>Congestion Avoidance Mechanism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three different congestion avoidance mechanisms.</a:t>
            </a:r>
          </a:p>
          <a:p>
            <a:pPr lvl="1"/>
            <a:r>
              <a:rPr lang="en-GB" dirty="0" err="1" smtClean="0"/>
              <a:t>DECbit</a:t>
            </a:r>
            <a:endParaRPr lang="en-GB" dirty="0" smtClean="0"/>
          </a:p>
          <a:p>
            <a:pPr lvl="1"/>
            <a:r>
              <a:rPr lang="en-GB" dirty="0" smtClean="0"/>
              <a:t>Random Early Detection (RED)</a:t>
            </a:r>
          </a:p>
          <a:p>
            <a:pPr lvl="1"/>
            <a:r>
              <a:rPr lang="en-GB" dirty="0" smtClean="0"/>
              <a:t>Source-based Congestion Avoidance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DECbit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Similiarity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Each router is programmed to monitor its own </a:t>
            </a:r>
            <a:r>
              <a:rPr lang="en-GB" dirty="0" smtClean="0">
                <a:solidFill>
                  <a:srgbClr val="FF0000"/>
                </a:solidFill>
              </a:rPr>
              <a:t>queue length</a:t>
            </a:r>
            <a:r>
              <a:rPr lang="en-GB" dirty="0" smtClean="0"/>
              <a:t>. It will give notification when congestion is detected.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DECbit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smtClean="0"/>
              <a:t>RED -- Differences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1071546"/>
          <a:ext cx="814393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3214710"/>
                <a:gridCol w="30003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Mechanism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DECbit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tx1"/>
                          </a:solidFill>
                        </a:rPr>
                        <a:t>Notification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Setting binary congestion </a:t>
                      </a:r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bit</a:t>
                      </a:r>
                      <a:r>
                        <a:rPr lang="en-GB" dirty="0" smtClean="0"/>
                        <a:t> in</a:t>
                      </a:r>
                      <a:r>
                        <a:rPr lang="en-GB" baseline="0" dirty="0" smtClean="0"/>
                        <a:t> the packet </a:t>
                      </a:r>
                    </a:p>
                    <a:p>
                      <a:r>
                        <a:rPr lang="en-GB" baseline="0" dirty="0" smtClean="0"/>
                        <a:t>0 = No congestion</a:t>
                      </a:r>
                    </a:p>
                    <a:p>
                      <a:r>
                        <a:rPr lang="en-GB" baseline="0" dirty="0" smtClean="0"/>
                        <a:t>1 = congestion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Dropping</a:t>
                      </a:r>
                      <a:r>
                        <a:rPr lang="en-GB" dirty="0" smtClean="0"/>
                        <a:t> one of packets immediately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Packet</a:t>
                      </a:r>
                      <a:r>
                        <a:rPr lang="en-GB" b="1" baseline="0" dirty="0" smtClean="0"/>
                        <a:t> Dropping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packet dropping.</a:t>
                      </a:r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If packet congestion &lt; 50% then </a:t>
                      </a:r>
                      <a:r>
                        <a:rPr lang="en-GB" dirty="0" err="1" smtClean="0"/>
                        <a:t>cwnd</a:t>
                      </a:r>
                      <a:r>
                        <a:rPr lang="en-GB" dirty="0" smtClean="0"/>
                        <a:t> +</a:t>
                      </a:r>
                      <a:r>
                        <a:rPr lang="en-GB" baseline="0" dirty="0" smtClean="0"/>
                        <a:t> 1</a:t>
                      </a:r>
                    </a:p>
                    <a:p>
                      <a:endParaRPr lang="en-GB" baseline="0" dirty="0" smtClean="0"/>
                    </a:p>
                    <a:p>
                      <a:r>
                        <a:rPr lang="en-GB" baseline="0" dirty="0" smtClean="0"/>
                        <a:t>If packet congestion &gt; 50% then </a:t>
                      </a:r>
                      <a:r>
                        <a:rPr lang="en-GB" baseline="0" dirty="0" err="1" smtClean="0"/>
                        <a:t>cwnd</a:t>
                      </a:r>
                      <a:r>
                        <a:rPr lang="en-GB" baseline="0" dirty="0" smtClean="0"/>
                        <a:t> – (0.875 x </a:t>
                      </a:r>
                      <a:r>
                        <a:rPr lang="en-GB" baseline="0" dirty="0" err="1" smtClean="0"/>
                        <a:t>prev</a:t>
                      </a:r>
                      <a:r>
                        <a:rPr lang="en-GB" baseline="0" dirty="0" smtClean="0"/>
                        <a:t> packet)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If </a:t>
                      </a:r>
                      <a:r>
                        <a:rPr lang="en-GB" dirty="0" err="1" smtClean="0"/>
                        <a:t>AvgLen</a:t>
                      </a:r>
                      <a:r>
                        <a:rPr lang="en-GB" dirty="0" smtClean="0"/>
                        <a:t> &lt;= </a:t>
                      </a:r>
                      <a:r>
                        <a:rPr lang="en-GB" dirty="0" err="1" smtClean="0"/>
                        <a:t>MinThreshold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smtClean="0">
                          <a:sym typeface="Wingdings" pitchFamily="2" charset="2"/>
                        </a:rPr>
                        <a:t> Queue the packet</a:t>
                      </a:r>
                    </a:p>
                    <a:p>
                      <a:endParaRPr lang="en-GB" dirty="0" smtClean="0">
                        <a:sym typeface="Wingdings" pitchFamily="2" charset="2"/>
                      </a:endParaRPr>
                    </a:p>
                    <a:p>
                      <a:r>
                        <a:rPr lang="en-GB" dirty="0" smtClean="0">
                          <a:sym typeface="Wingdings" pitchFamily="2" charset="2"/>
                        </a:rPr>
                        <a:t>If </a:t>
                      </a:r>
                      <a:r>
                        <a:rPr lang="en-GB" dirty="0" err="1" smtClean="0">
                          <a:sym typeface="Wingdings" pitchFamily="2" charset="2"/>
                        </a:rPr>
                        <a:t>Min</a:t>
                      </a:r>
                      <a:r>
                        <a:rPr lang="en-GB" baseline="0" dirty="0" err="1" smtClean="0">
                          <a:sym typeface="Wingdings" pitchFamily="2" charset="2"/>
                        </a:rPr>
                        <a:t>Threshold</a:t>
                      </a:r>
                      <a:r>
                        <a:rPr lang="en-GB" baseline="0" dirty="0" smtClean="0">
                          <a:sym typeface="Wingdings" pitchFamily="2" charset="2"/>
                        </a:rPr>
                        <a:t> &lt; </a:t>
                      </a:r>
                      <a:r>
                        <a:rPr lang="en-GB" baseline="0" dirty="0" err="1" smtClean="0">
                          <a:sym typeface="Wingdings" pitchFamily="2" charset="2"/>
                        </a:rPr>
                        <a:t>AVgLen</a:t>
                      </a:r>
                      <a:r>
                        <a:rPr lang="en-GB" baseline="0" dirty="0" smtClean="0">
                          <a:sym typeface="Wingdings" pitchFamily="2" charset="2"/>
                        </a:rPr>
                        <a:t> &lt; </a:t>
                      </a:r>
                      <a:r>
                        <a:rPr lang="en-GB" baseline="0" dirty="0" err="1" smtClean="0">
                          <a:sym typeface="Wingdings" pitchFamily="2" charset="2"/>
                        </a:rPr>
                        <a:t>MaxThreshold</a:t>
                      </a:r>
                      <a:r>
                        <a:rPr lang="en-GB" baseline="0" dirty="0" smtClean="0">
                          <a:sym typeface="Wingdings" pitchFamily="2" charset="2"/>
                        </a:rPr>
                        <a:t>  calculate probability P drop packet with probability P</a:t>
                      </a:r>
                    </a:p>
                    <a:p>
                      <a:endParaRPr lang="en-GB" baseline="0" dirty="0" smtClean="0">
                        <a:sym typeface="Wingdings" pitchFamily="2" charset="2"/>
                      </a:endParaRPr>
                    </a:p>
                    <a:p>
                      <a:r>
                        <a:rPr lang="en-GB" baseline="0" dirty="0" smtClean="0">
                          <a:sym typeface="Wingdings" pitchFamily="2" charset="2"/>
                        </a:rPr>
                        <a:t>If </a:t>
                      </a:r>
                      <a:r>
                        <a:rPr lang="en-GB" baseline="0" dirty="0" err="1" smtClean="0">
                          <a:sym typeface="Wingdings" pitchFamily="2" charset="2"/>
                        </a:rPr>
                        <a:t>AvgLen</a:t>
                      </a:r>
                      <a:r>
                        <a:rPr lang="en-GB" baseline="0" dirty="0" smtClean="0">
                          <a:sym typeface="Wingdings" pitchFamily="2" charset="2"/>
                        </a:rPr>
                        <a:t> &gt;= </a:t>
                      </a:r>
                      <a:r>
                        <a:rPr lang="en-GB" baseline="0" dirty="0" err="1" smtClean="0">
                          <a:sym typeface="Wingdings" pitchFamily="2" charset="2"/>
                        </a:rPr>
                        <a:t>MaxThreshold</a:t>
                      </a:r>
                      <a:r>
                        <a:rPr lang="en-GB" baseline="0" dirty="0" smtClean="0">
                          <a:sym typeface="Wingdings" pitchFamily="2" charset="2"/>
                        </a:rPr>
                        <a:t>  drop packet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Bibliography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6450" indent="-806450">
              <a:buNone/>
            </a:pPr>
            <a:endParaRPr lang="id-ID" sz="1800" dirty="0" smtClean="0"/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Kurose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, J.F., and Ross, K.W., Computer Networking : A Top-Down Approach Sixth Edition, Pearson Education, Inc. USA, 2013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806450" indent="-806450">
              <a:buNone/>
            </a:pPr>
            <a:endParaRPr lang="id-ID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Lammle T., Cisco Certified Network Associate : Study Guide Fifth Edition, Sybex, Inc. USA, 2005.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Peterson, L.L., and Davie, B.S., Computer Networks: A Systems Approach Fifth Edition, Morgan Kaufmann, Burlington USA, 2012.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Tanenbaum,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A.S., and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Wetherall,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D.J.,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Computer Networks Fifth Edition,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Pearson Education, Inc., Boston USA, 2011.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1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620688"/>
            <a:ext cx="8215370" cy="2160240"/>
          </a:xfrm>
          <a:solidFill>
            <a:schemeClr val="bg1"/>
          </a:solidFill>
        </p:spPr>
        <p:txBody>
          <a:bodyPr/>
          <a:lstStyle/>
          <a:p>
            <a:r>
              <a:rPr lang="id-ID" sz="3200" i="0" dirty="0" smtClean="0"/>
              <a:t>THANK YOU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2780928"/>
            <a:ext cx="771525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  <a:endParaRPr lang="id-ID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i="1" dirty="0" smtClean="0">
                <a:solidFill>
                  <a:srgbClr val="FF0000"/>
                </a:solidFill>
              </a:rPr>
              <a:t>gbs@ittelkom.ac.id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gandeva.bayu.s@gmail.com</a:t>
            </a:r>
            <a:endParaRPr lang="id-ID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id-ID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ENGINEERING SCHOOL</a:t>
            </a: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University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23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Congestion Control &amp; Resource Allocation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Allocation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Queuing Disciplines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Congestion Control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Congestion Avoidance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of 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28245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process by which network elements try to meet the </a:t>
            </a:r>
            <a:r>
              <a:rPr lang="en-GB" dirty="0" smtClean="0"/>
              <a:t>competing demands </a:t>
            </a:r>
            <a:r>
              <a:rPr lang="en-GB" dirty="0" smtClean="0"/>
              <a:t>that applications have for network resources—primarily link bandwidth </a:t>
            </a:r>
            <a:r>
              <a:rPr lang="en-GB" dirty="0" smtClean="0"/>
              <a:t>and buffer </a:t>
            </a:r>
            <a:r>
              <a:rPr lang="en-GB" dirty="0" smtClean="0"/>
              <a:t>space </a:t>
            </a:r>
            <a:r>
              <a:rPr lang="en-GB" dirty="0" smtClean="0"/>
              <a:t>in </a:t>
            </a:r>
            <a:r>
              <a:rPr lang="en-GB" dirty="0" smtClean="0"/>
              <a:t>routers or switches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Congestion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efforts made by </a:t>
            </a:r>
            <a:r>
              <a:rPr lang="en-GB" dirty="0" smtClean="0"/>
              <a:t>network nodes </a:t>
            </a:r>
            <a:r>
              <a:rPr lang="en-GB" dirty="0" smtClean="0"/>
              <a:t>to prevent or respond to overload conditions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928934"/>
            <a:ext cx="6805872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Allocation Mechanism (Taxonomy)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Router-Centric </a:t>
            </a:r>
            <a:r>
              <a:rPr lang="en-GB" dirty="0" err="1" smtClean="0"/>
              <a:t>vs</a:t>
            </a:r>
            <a:r>
              <a:rPr lang="en-GB" dirty="0" smtClean="0"/>
              <a:t> Host-Centric</a:t>
            </a:r>
          </a:p>
          <a:p>
            <a:pPr lvl="1"/>
            <a:r>
              <a:rPr lang="en-GB" dirty="0" smtClean="0"/>
              <a:t>Routers responsible: forward or drop packet</a:t>
            </a:r>
            <a:endParaRPr lang="en-GB" dirty="0" smtClean="0"/>
          </a:p>
          <a:p>
            <a:pPr lvl="1"/>
            <a:r>
              <a:rPr lang="en-GB" dirty="0" smtClean="0"/>
              <a:t>Host: observe the network condition</a:t>
            </a:r>
          </a:p>
          <a:p>
            <a:r>
              <a:rPr lang="en-GB" dirty="0" smtClean="0"/>
              <a:t>Reservation Based </a:t>
            </a:r>
            <a:r>
              <a:rPr lang="en-GB" dirty="0" err="1" smtClean="0"/>
              <a:t>vs</a:t>
            </a:r>
            <a:r>
              <a:rPr lang="en-GB" dirty="0" smtClean="0"/>
              <a:t> Feedback Based</a:t>
            </a:r>
          </a:p>
          <a:p>
            <a:pPr lvl="1"/>
            <a:r>
              <a:rPr lang="en-GB" dirty="0" smtClean="0"/>
              <a:t>Host reserves amount of buffer and bandwidth</a:t>
            </a:r>
          </a:p>
          <a:p>
            <a:pPr lvl="1"/>
            <a:r>
              <a:rPr lang="en-GB" dirty="0" smtClean="0"/>
              <a:t>Sending data without reserving and adjust data according to the feedback</a:t>
            </a:r>
          </a:p>
          <a:p>
            <a:r>
              <a:rPr lang="en-GB" dirty="0" smtClean="0"/>
              <a:t>Window Based </a:t>
            </a:r>
            <a:r>
              <a:rPr lang="en-GB" dirty="0" err="1" smtClean="0"/>
              <a:t>vs</a:t>
            </a:r>
            <a:r>
              <a:rPr lang="en-GB" dirty="0" smtClean="0"/>
              <a:t> Rate Based</a:t>
            </a:r>
          </a:p>
          <a:p>
            <a:pPr lvl="1"/>
            <a:r>
              <a:rPr lang="en-GB" dirty="0" smtClean="0"/>
              <a:t>Window: buffer space, data transmitted</a:t>
            </a:r>
          </a:p>
          <a:p>
            <a:pPr lvl="1"/>
            <a:r>
              <a:rPr lang="en-GB" dirty="0" smtClean="0"/>
              <a:t>Rate: bit/second network can absorb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Queuing Disciplines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three common queuing algorithms:</a:t>
            </a:r>
          </a:p>
          <a:p>
            <a:pPr lvl="1"/>
            <a:r>
              <a:rPr lang="en-GB" dirty="0" smtClean="0"/>
              <a:t>First in First Out (FIFO)</a:t>
            </a:r>
          </a:p>
          <a:p>
            <a:pPr lvl="1"/>
            <a:r>
              <a:rPr lang="en-GB" dirty="0" smtClean="0"/>
              <a:t>Fair Queuing (FQ) </a:t>
            </a:r>
          </a:p>
          <a:p>
            <a:pPr lvl="1"/>
            <a:r>
              <a:rPr lang="en-GB" dirty="0" smtClean="0"/>
              <a:t>Class Based  - weight fair Queuing (CB-WFQ)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in First OUT (FIFO)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in First Out (FIFO)</a:t>
            </a:r>
          </a:p>
          <a:p>
            <a:pPr lvl="1"/>
            <a:r>
              <a:rPr lang="en-GB" dirty="0" smtClean="0"/>
              <a:t>The first packet that arrives at a router is the first </a:t>
            </a:r>
            <a:r>
              <a:rPr lang="en-GB" dirty="0" smtClean="0"/>
              <a:t>packet </a:t>
            </a:r>
            <a:r>
              <a:rPr lang="en-GB" dirty="0" smtClean="0"/>
              <a:t>to be </a:t>
            </a:r>
            <a:r>
              <a:rPr lang="en-GB" dirty="0" smtClean="0"/>
              <a:t>transmitted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43815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4243410"/>
            <a:ext cx="4762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Fair Queuing (FQ)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Fair Queuing (FQ) </a:t>
            </a:r>
          </a:p>
          <a:p>
            <a:pPr lvl="1"/>
            <a:r>
              <a:rPr lang="en-GB" dirty="0" smtClean="0"/>
              <a:t>The idea of FQ is to maintain a separate queue for each flow currently being handled </a:t>
            </a:r>
            <a:r>
              <a:rPr lang="en-GB" dirty="0" smtClean="0"/>
              <a:t>by the </a:t>
            </a:r>
            <a:r>
              <a:rPr lang="en-GB" dirty="0" smtClean="0"/>
              <a:t>router. The router then services these queues in a round-robin </a:t>
            </a:r>
            <a:r>
              <a:rPr lang="en-GB" dirty="0" smtClean="0"/>
              <a:t>manner.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705225"/>
            <a:ext cx="32575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2238"/>
            <a:ext cx="8358246" cy="734994"/>
          </a:xfrm>
        </p:spPr>
        <p:txBody>
          <a:bodyPr/>
          <a:lstStyle/>
          <a:p>
            <a:pPr lvl="1"/>
            <a:r>
              <a:rPr lang="en-GB" sz="2500" dirty="0" smtClean="0"/>
              <a:t>Class Based  - </a:t>
            </a:r>
            <a:r>
              <a:rPr lang="en-GB" sz="2500" dirty="0" smtClean="0"/>
              <a:t>Weight </a:t>
            </a:r>
            <a:r>
              <a:rPr lang="en-GB" sz="2500" dirty="0" smtClean="0"/>
              <a:t>F</a:t>
            </a:r>
            <a:r>
              <a:rPr lang="en-GB" sz="2500" dirty="0" smtClean="0"/>
              <a:t>air </a:t>
            </a:r>
            <a:r>
              <a:rPr lang="en-GB" sz="2500" dirty="0" smtClean="0"/>
              <a:t>Queuing (CB-WFQ)</a:t>
            </a:r>
            <a:br>
              <a:rPr lang="en-GB" sz="2500" dirty="0" smtClean="0"/>
            </a:br>
            <a:endParaRPr lang="en-GB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Variation of FQ that </a:t>
            </a:r>
            <a:r>
              <a:rPr lang="en-GB" sz="2400" dirty="0" smtClean="0"/>
              <a:t>allows a </a:t>
            </a:r>
            <a:r>
              <a:rPr lang="en-GB" sz="2400" dirty="0" smtClean="0">
                <a:solidFill>
                  <a:srgbClr val="FF0000"/>
                </a:solidFill>
              </a:rPr>
              <a:t>weigh</a:t>
            </a:r>
            <a:r>
              <a:rPr lang="en-GB" sz="2400" dirty="0" smtClean="0"/>
              <a:t>t to be assigned to each flow (queue). </a:t>
            </a:r>
            <a:endParaRPr lang="en-GB" sz="2400" dirty="0" smtClean="0"/>
          </a:p>
          <a:p>
            <a:r>
              <a:rPr lang="en-GB" sz="2400" dirty="0" smtClean="0"/>
              <a:t>This </a:t>
            </a:r>
            <a:r>
              <a:rPr lang="en-GB" sz="2400" dirty="0" smtClean="0"/>
              <a:t>weight logically </a:t>
            </a:r>
            <a:r>
              <a:rPr lang="en-GB" sz="2400" dirty="0" smtClean="0"/>
              <a:t>specifies </a:t>
            </a:r>
            <a:r>
              <a:rPr lang="en-GB" sz="2400" dirty="0" smtClean="0">
                <a:solidFill>
                  <a:srgbClr val="FF0000"/>
                </a:solidFill>
              </a:rPr>
              <a:t>how </a:t>
            </a:r>
            <a:r>
              <a:rPr lang="en-GB" sz="2400" dirty="0" smtClean="0">
                <a:solidFill>
                  <a:srgbClr val="FF0000"/>
                </a:solidFill>
              </a:rPr>
              <a:t>many bits to transmit </a:t>
            </a:r>
            <a:r>
              <a:rPr lang="en-GB" sz="2400" dirty="0" smtClean="0"/>
              <a:t>each time the router services that queue, which </a:t>
            </a:r>
            <a:r>
              <a:rPr lang="en-GB" sz="2400" dirty="0" smtClean="0"/>
              <a:t>effectively controls </a:t>
            </a:r>
            <a:r>
              <a:rPr lang="en-GB" sz="2400" dirty="0" smtClean="0"/>
              <a:t>the percentage of the link’s bandwidth that flow will </a:t>
            </a:r>
            <a:r>
              <a:rPr lang="en-GB" sz="2400" dirty="0" smtClean="0"/>
              <a:t>get.</a:t>
            </a:r>
            <a:endParaRPr lang="en-GB" sz="2400" dirty="0"/>
          </a:p>
        </p:txBody>
      </p:sp>
      <p:pic>
        <p:nvPicPr>
          <p:cNvPr id="7170" name="Picture 2" descr="http://www.h3c.com/portal/res/200705/31/20070531_107800_image011_195599_57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643314"/>
            <a:ext cx="4981575" cy="2809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2802</TotalTime>
  <Words>549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 Template</vt:lpstr>
      <vt:lpstr>Chapter 6 Congestion Control &amp; Resource Allocation</vt:lpstr>
      <vt:lpstr>Agenda</vt:lpstr>
      <vt:lpstr>Resource Allocation</vt:lpstr>
      <vt:lpstr>Congestion Control</vt:lpstr>
      <vt:lpstr>Resource Allocation Mechanism (Taxonomy)</vt:lpstr>
      <vt:lpstr>Queuing Disciplines</vt:lpstr>
      <vt:lpstr>First in First OUT (FIFO)</vt:lpstr>
      <vt:lpstr>Fair Queuing (FQ)</vt:lpstr>
      <vt:lpstr>Class Based  - Weight Fair Queuing (CB-WFQ) </vt:lpstr>
      <vt:lpstr>Congestion Avoidance Mechanism</vt:lpstr>
      <vt:lpstr>DECbit vs RED</vt:lpstr>
      <vt:lpstr>DECbit vs RED -- Differences</vt:lpstr>
      <vt:lpstr>Bibliography</vt:lpstr>
      <vt:lpstr>THANK YOU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Gandeva Bayu S</dc:creator>
  <cp:lastModifiedBy>maulid</cp:lastModifiedBy>
  <cp:revision>477</cp:revision>
  <dcterms:created xsi:type="dcterms:W3CDTF">2007-01-06T23:56:46Z</dcterms:created>
  <dcterms:modified xsi:type="dcterms:W3CDTF">2015-04-28T04:38:12Z</dcterms:modified>
</cp:coreProperties>
</file>