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4"/>
  </p:notesMasterIdLst>
  <p:sldIdLst>
    <p:sldId id="256" r:id="rId2"/>
    <p:sldId id="257" r:id="rId3"/>
    <p:sldId id="289" r:id="rId4"/>
    <p:sldId id="290" r:id="rId5"/>
    <p:sldId id="265" r:id="rId6"/>
    <p:sldId id="258" r:id="rId7"/>
    <p:sldId id="259" r:id="rId8"/>
    <p:sldId id="278" r:id="rId9"/>
    <p:sldId id="279" r:id="rId10"/>
    <p:sldId id="280" r:id="rId11"/>
    <p:sldId id="281" r:id="rId12"/>
    <p:sldId id="260" r:id="rId13"/>
    <p:sldId id="282" r:id="rId14"/>
    <p:sldId id="261" r:id="rId15"/>
    <p:sldId id="271" r:id="rId16"/>
    <p:sldId id="262" r:id="rId17"/>
    <p:sldId id="267" r:id="rId18"/>
    <p:sldId id="270" r:id="rId19"/>
    <p:sldId id="268" r:id="rId20"/>
    <p:sldId id="269" r:id="rId21"/>
    <p:sldId id="272" r:id="rId22"/>
    <p:sldId id="273" r:id="rId23"/>
    <p:sldId id="274" r:id="rId24"/>
    <p:sldId id="275" r:id="rId25"/>
    <p:sldId id="283" r:id="rId26"/>
    <p:sldId id="284" r:id="rId27"/>
    <p:sldId id="288" r:id="rId28"/>
    <p:sldId id="285" r:id="rId29"/>
    <p:sldId id="286" r:id="rId30"/>
    <p:sldId id="287" r:id="rId31"/>
    <p:sldId id="264" r:id="rId32"/>
    <p:sldId id="27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3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B00FD-26CC-443B-968A-A2B8E844EBE7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7FD38-E577-4CB2-8E56-373765B9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849AEA-5625-4D53-956B-2FC8CA5ADA15}" type="slidenum">
              <a:rPr lang="en-US"/>
              <a:pPr/>
              <a:t>8</a:t>
            </a:fld>
            <a:endParaRPr lang="en-US"/>
          </a:p>
        </p:txBody>
      </p:sp>
      <p:sp>
        <p:nvSpPr>
          <p:cNvPr id="118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43013" y="563563"/>
            <a:ext cx="4383087" cy="3287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0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7434" y="3997369"/>
            <a:ext cx="4295602" cy="4308953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 lIns="86080" tIns="43040" rIns="86080" bIns="43040"/>
          <a:lstStyle/>
          <a:p>
            <a:pPr>
              <a:buFontTx/>
              <a:buNone/>
            </a:pPr>
            <a:r>
              <a:rPr lang="fr-CA"/>
              <a:t>	The generic allocation process is: </a:t>
            </a:r>
          </a:p>
          <a:p>
            <a:pPr lvl="1"/>
            <a:r>
              <a:rPr lang="fr-CA"/>
              <a:t>IANA allocates 2001::/16 to registries from the full address space</a:t>
            </a:r>
          </a:p>
          <a:p>
            <a:pPr lvl="1"/>
            <a:r>
              <a:rPr lang="fr-CA"/>
              <a:t>Slow-start allocation process:</a:t>
            </a:r>
          </a:p>
          <a:p>
            <a:pPr lvl="2"/>
            <a:r>
              <a:rPr lang="fr-CA"/>
              <a:t> Each registry gets a /23 prefix from IANA, within the 2001::/16 space</a:t>
            </a:r>
          </a:p>
          <a:p>
            <a:pPr lvl="2"/>
            <a:r>
              <a:rPr lang="fr-CA"/>
              <a:t> Registry allocates an initial /32 prefix to a new IPv6 ISP</a:t>
            </a:r>
          </a:p>
          <a:p>
            <a:pPr lvl="2"/>
            <a:r>
              <a:rPr lang="fr-CA"/>
              <a:t> ISP allocates a /48 prefix (out of the /32) to each customer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A6253C-5742-4287-909B-6B25F929062C}" type="slidenum">
              <a:rPr lang="en-US"/>
              <a:pPr/>
              <a:t>9</a:t>
            </a:fld>
            <a:endParaRPr lang="en-US"/>
          </a:p>
        </p:txBody>
      </p:sp>
      <p:sp>
        <p:nvSpPr>
          <p:cNvPr id="14530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3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361" y="4343400"/>
            <a:ext cx="5031278" cy="411323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7" tIns="45713" rIns="91427" bIns="45713"/>
          <a:lstStyle/>
          <a:p>
            <a:r>
              <a:rPr lang="en-US"/>
              <a:t>Current LANs like Ethernet use 48-bit MAC addresses defined by the IEEE 802 standards.  The IEEE has introduced a new, 64-bit address space called EUI-64, for new kinds of LANs.  There is a standard mapping from a 48-bit MAC into a 64-bit EUI-64.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F473ED-1EFF-40E3-8601-FEA0B812D4B7}" type="slidenum">
              <a:rPr lang="en-US"/>
              <a:pPr/>
              <a:t>11</a:t>
            </a:fld>
            <a:endParaRPr lang="en-US"/>
          </a:p>
        </p:txBody>
      </p:sp>
      <p:sp>
        <p:nvSpPr>
          <p:cNvPr id="81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43013" y="563563"/>
            <a:ext cx="4383087" cy="3287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8809" y="3997369"/>
            <a:ext cx="5160645" cy="4307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620" tIns="43310" rIns="86620" bIns="4331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8971C4-78F3-437B-A760-65DD87ADD570}" type="slidenum">
              <a:rPr lang="en-US"/>
              <a:pPr/>
              <a:t>30</a:t>
            </a:fld>
            <a:endParaRPr lang="en-US"/>
          </a:p>
        </p:txBody>
      </p:sp>
      <p:sp>
        <p:nvSpPr>
          <p:cNvPr id="133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44600" y="563563"/>
            <a:ext cx="4383088" cy="3287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8809" y="3997369"/>
            <a:ext cx="5162204" cy="4307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619" tIns="43309" rIns="86619" bIns="43309"/>
          <a:lstStyle/>
          <a:p>
            <a:r>
              <a:rPr lang="fr-CA"/>
              <a:t>Establish on top of IPv4 or IPv6</a:t>
            </a:r>
          </a:p>
          <a:p>
            <a:r>
              <a:rPr lang="fr-CA"/>
              <a:t>BGP4 independant of the transport</a:t>
            </a:r>
          </a:p>
          <a:p>
            <a:r>
              <a:rPr lang="fr-CA"/>
              <a:t>BGP id : not an IPv4 address (should be only)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697431-E585-4E87-8080-E18B1CE4883E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0B4B88-5D29-4243-BA05-0F2BA743D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697431-E585-4E87-8080-E18B1CE4883E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0B4B88-5D29-4243-BA05-0F2BA743D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697431-E585-4E87-8080-E18B1CE4883E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0B4B88-5D29-4243-BA05-0F2BA743D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697431-E585-4E87-8080-E18B1CE4883E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0B4B88-5D29-4243-BA05-0F2BA743D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697431-E585-4E87-8080-E18B1CE4883E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0B4B88-5D29-4243-BA05-0F2BA743D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697431-E585-4E87-8080-E18B1CE4883E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0B4B88-5D29-4243-BA05-0F2BA743D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697431-E585-4E87-8080-E18B1CE4883E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0B4B88-5D29-4243-BA05-0F2BA743D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697431-E585-4E87-8080-E18B1CE4883E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0B4B88-5D29-4243-BA05-0F2BA743D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697431-E585-4E87-8080-E18B1CE4883E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0B4B88-5D29-4243-BA05-0F2BA743D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697431-E585-4E87-8080-E18B1CE4883E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0B4B88-5D29-4243-BA05-0F2BA743D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697431-E585-4E87-8080-E18B1CE4883E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0B4B88-5D29-4243-BA05-0F2BA743D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6697431-E585-4E87-8080-E18B1CE4883E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B0B4B88-5D29-4243-BA05-0F2BA743D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image" Target="../media/image1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1285860"/>
            <a:ext cx="7139968" cy="128588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6666"/>
                </a:solidFill>
              </a:rPr>
              <a:t>IPv6</a:t>
            </a:r>
            <a:r>
              <a:rPr lang="en-US" dirty="0" smtClean="0">
                <a:solidFill>
                  <a:srgbClr val="006666"/>
                </a:solidFill>
              </a:rPr>
              <a:t/>
            </a:r>
            <a:br>
              <a:rPr lang="en-US" dirty="0" smtClean="0">
                <a:solidFill>
                  <a:srgbClr val="006666"/>
                </a:solidFill>
              </a:rPr>
            </a:br>
            <a:r>
              <a:rPr lang="en-US" sz="2400" dirty="0" smtClean="0">
                <a:solidFill>
                  <a:srgbClr val="006666"/>
                </a:solidFill>
                <a:latin typeface="Kristen ITC" pitchFamily="66" charset="0"/>
              </a:rPr>
              <a:t>(</a:t>
            </a:r>
            <a:r>
              <a:rPr lang="en-US" sz="2400" i="1" dirty="0" smtClean="0">
                <a:solidFill>
                  <a:srgbClr val="006666"/>
                </a:solidFill>
                <a:latin typeface="Kristen ITC" pitchFamily="66" charset="0"/>
              </a:rPr>
              <a:t>Introduction and Configuration)</a:t>
            </a:r>
            <a:endParaRPr lang="en-US" sz="2400" i="1" dirty="0">
              <a:solidFill>
                <a:srgbClr val="006666"/>
              </a:solidFill>
              <a:latin typeface="Kristen ITC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4000504"/>
            <a:ext cx="7282844" cy="221457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err="1" smtClean="0"/>
              <a:t>Gandeva</a:t>
            </a:r>
            <a:r>
              <a:rPr lang="en-US" dirty="0" smtClean="0"/>
              <a:t> </a:t>
            </a:r>
            <a:r>
              <a:rPr lang="en-US" dirty="0" err="1" smtClean="0"/>
              <a:t>Bayu</a:t>
            </a:r>
            <a:r>
              <a:rPr lang="en-US" dirty="0" smtClean="0"/>
              <a:t> </a:t>
            </a:r>
            <a:r>
              <a:rPr lang="en-US" dirty="0" err="1" smtClean="0"/>
              <a:t>Satrya</a:t>
            </a:r>
            <a:r>
              <a:rPr lang="en-US" dirty="0" smtClean="0"/>
              <a:t>, ST., MT.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Telkom Institute of Technology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Bandung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April 2013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1604" y="2713032"/>
            <a:ext cx="6786610" cy="15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Modified EUI-64 Interface ID</a:t>
            </a:r>
            <a:endParaRPr lang="en-US" sz="4000" dirty="0"/>
          </a:p>
        </p:txBody>
      </p:sp>
      <p:pic>
        <p:nvPicPr>
          <p:cNvPr id="4" name="Picture 10" descr="ipv6eui6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84" y="1785926"/>
            <a:ext cx="6858016" cy="45239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5" name="Line 3"/>
          <p:cNvSpPr>
            <a:spLocks noChangeShapeType="1"/>
          </p:cNvSpPr>
          <p:nvPr/>
        </p:nvSpPr>
        <p:spPr bwMode="auto">
          <a:xfrm>
            <a:off x="3252822" y="2057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12036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5622" y="2590800"/>
            <a:ext cx="9064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2037" name="Line 5"/>
          <p:cNvSpPr>
            <a:spLocks noChangeShapeType="1"/>
          </p:cNvSpPr>
          <p:nvPr/>
        </p:nvSpPr>
        <p:spPr bwMode="auto">
          <a:xfrm>
            <a:off x="1195422" y="2057400"/>
            <a:ext cx="4038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2038" name="Text Box 6"/>
          <p:cNvSpPr txBox="1">
            <a:spLocks noChangeArrowheads="1"/>
          </p:cNvSpPr>
          <p:nvPr/>
        </p:nvSpPr>
        <p:spPr bwMode="auto">
          <a:xfrm>
            <a:off x="2109822" y="1676400"/>
            <a:ext cx="3124200" cy="366713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LAN: 3ffe:b00:c18:1::/64</a:t>
            </a:r>
          </a:p>
        </p:txBody>
      </p:sp>
      <p:sp>
        <p:nvSpPr>
          <p:cNvPr id="812039" name="Text Box 7"/>
          <p:cNvSpPr txBox="1">
            <a:spLocks noChangeArrowheads="1"/>
          </p:cNvSpPr>
          <p:nvPr/>
        </p:nvSpPr>
        <p:spPr bwMode="auto">
          <a:xfrm>
            <a:off x="1957422" y="2286000"/>
            <a:ext cx="1371600" cy="366713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Ethernet0</a:t>
            </a:r>
          </a:p>
        </p:txBody>
      </p:sp>
      <p:sp>
        <p:nvSpPr>
          <p:cNvPr id="812040" name="Rectangle 8"/>
          <p:cNvSpPr>
            <a:spLocks noChangeArrowheads="1"/>
          </p:cNvSpPr>
          <p:nvPr/>
        </p:nvSpPr>
        <p:spPr bwMode="auto">
          <a:xfrm>
            <a:off x="1119222" y="3200400"/>
            <a:ext cx="4419600" cy="574675"/>
          </a:xfrm>
          <a:prstGeom prst="rect">
            <a:avLst/>
          </a:prstGeom>
          <a:solidFill>
            <a:srgbClr val="FFDC95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/>
            <a:endParaRPr lang="fr-CA">
              <a:latin typeface="Helvetica" pitchFamily="34" charset="0"/>
            </a:endParaRPr>
          </a:p>
        </p:txBody>
      </p:sp>
      <p:sp>
        <p:nvSpPr>
          <p:cNvPr id="812041" name="Rectangle 9"/>
          <p:cNvSpPr>
            <a:spLocks noChangeArrowheads="1"/>
          </p:cNvSpPr>
          <p:nvPr/>
        </p:nvSpPr>
        <p:spPr bwMode="auto">
          <a:xfrm>
            <a:off x="1881222" y="4191000"/>
            <a:ext cx="6553200" cy="2133600"/>
          </a:xfrm>
          <a:prstGeom prst="rect">
            <a:avLst/>
          </a:prstGeom>
          <a:solidFill>
            <a:srgbClr val="FFDC95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/>
            <a:endParaRPr lang="fr-CA">
              <a:latin typeface="Helvetica" pitchFamily="34" charset="0"/>
            </a:endParaRPr>
          </a:p>
        </p:txBody>
      </p:sp>
      <p:sp>
        <p:nvSpPr>
          <p:cNvPr id="812042" name="Text Box 10"/>
          <p:cNvSpPr txBox="1">
            <a:spLocks noChangeArrowheads="1"/>
          </p:cNvSpPr>
          <p:nvPr/>
        </p:nvSpPr>
        <p:spPr bwMode="auto">
          <a:xfrm>
            <a:off x="5843622" y="3429000"/>
            <a:ext cx="3014658" cy="338554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CA" sz="1600" dirty="0">
                <a:latin typeface="Helvetica" pitchFamily="34" charset="0"/>
              </a:rPr>
              <a:t>MAC </a:t>
            </a:r>
            <a:r>
              <a:rPr lang="fr-CA" sz="1600" dirty="0" err="1">
                <a:latin typeface="Helvetica" pitchFamily="34" charset="0"/>
              </a:rPr>
              <a:t>address</a:t>
            </a:r>
            <a:r>
              <a:rPr lang="fr-CA" sz="1600" dirty="0">
                <a:latin typeface="Helvetica" pitchFamily="34" charset="0"/>
              </a:rPr>
              <a:t>: </a:t>
            </a:r>
            <a:r>
              <a:rPr lang="en-US" sz="1600" dirty="0">
                <a:latin typeface="Helvetica" pitchFamily="34" charset="0"/>
              </a:rPr>
              <a:t>0060.3e47.1530</a:t>
            </a:r>
          </a:p>
        </p:txBody>
      </p:sp>
      <p:sp>
        <p:nvSpPr>
          <p:cNvPr id="812043" name="Rectangle 11"/>
          <p:cNvSpPr>
            <a:spLocks noChangeArrowheads="1"/>
          </p:cNvSpPr>
          <p:nvPr/>
        </p:nvSpPr>
        <p:spPr bwMode="auto">
          <a:xfrm>
            <a:off x="6377022" y="4648200"/>
            <a:ext cx="1676400" cy="2286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2044" name="Rectangle 12"/>
          <p:cNvSpPr>
            <a:spLocks noChangeArrowheads="1"/>
          </p:cNvSpPr>
          <p:nvPr/>
        </p:nvSpPr>
        <p:spPr bwMode="auto">
          <a:xfrm>
            <a:off x="4319622" y="3429000"/>
            <a:ext cx="609600" cy="2286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2045" name="Rectangle 13"/>
          <p:cNvSpPr>
            <a:spLocks noChangeArrowheads="1"/>
          </p:cNvSpPr>
          <p:nvPr/>
        </p:nvSpPr>
        <p:spPr bwMode="auto">
          <a:xfrm>
            <a:off x="6529422" y="5029200"/>
            <a:ext cx="1828800" cy="2286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2046" name="Text Box 14"/>
          <p:cNvSpPr txBox="1">
            <a:spLocks noChangeArrowheads="1"/>
          </p:cNvSpPr>
          <p:nvPr/>
        </p:nvSpPr>
        <p:spPr bwMode="auto">
          <a:xfrm>
            <a:off x="1957422" y="4267200"/>
            <a:ext cx="6629400" cy="19177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dirty="0">
                <a:latin typeface="Courier New" pitchFamily="49" charset="0"/>
              </a:rPr>
              <a:t>router# show ipv6 interface Ethernet0</a:t>
            </a:r>
          </a:p>
          <a:p>
            <a:r>
              <a:rPr lang="en-US" sz="1200" dirty="0">
                <a:latin typeface="Courier New" pitchFamily="49" charset="0"/>
              </a:rPr>
              <a:t>Ethernet0 is up, line protocol is up</a:t>
            </a:r>
          </a:p>
          <a:p>
            <a:r>
              <a:rPr lang="en-US" sz="1200" dirty="0">
                <a:latin typeface="Courier New" pitchFamily="49" charset="0"/>
              </a:rPr>
              <a:t>  IPv6 is enabled, link-local address is FE80::260:3EFF:FE47:1530</a:t>
            </a:r>
          </a:p>
          <a:p>
            <a:r>
              <a:rPr lang="en-US" sz="1200" dirty="0">
                <a:latin typeface="Courier New" pitchFamily="49" charset="0"/>
              </a:rPr>
              <a:t>Global </a:t>
            </a:r>
            <a:r>
              <a:rPr lang="en-US" sz="1200" dirty="0" err="1">
                <a:latin typeface="Courier New" pitchFamily="49" charset="0"/>
              </a:rPr>
              <a:t>unicast</a:t>
            </a:r>
            <a:r>
              <a:rPr lang="en-US" sz="1200" dirty="0">
                <a:latin typeface="Courier New" pitchFamily="49" charset="0"/>
              </a:rPr>
              <a:t> address(</a:t>
            </a:r>
            <a:r>
              <a:rPr lang="en-US" sz="1200" dirty="0" err="1">
                <a:latin typeface="Courier New" pitchFamily="49" charset="0"/>
              </a:rPr>
              <a:t>es</a:t>
            </a:r>
            <a:r>
              <a:rPr lang="en-US" sz="1200" dirty="0">
                <a:latin typeface="Courier New" pitchFamily="49" charset="0"/>
              </a:rPr>
              <a:t>):</a:t>
            </a:r>
          </a:p>
          <a:p>
            <a:r>
              <a:rPr lang="en-US" sz="1200" dirty="0">
                <a:latin typeface="Courier New" pitchFamily="49" charset="0"/>
              </a:rPr>
              <a:t>    </a:t>
            </a:r>
            <a:r>
              <a:rPr lang="en-GB" sz="1200" dirty="0">
                <a:latin typeface="Courier New" pitchFamily="49" charset="0"/>
              </a:rPr>
              <a:t>2001</a:t>
            </a:r>
            <a:r>
              <a:rPr lang="en-US" sz="1200" dirty="0">
                <a:latin typeface="Courier New" pitchFamily="49" charset="0"/>
              </a:rPr>
              <a:t>:</a:t>
            </a:r>
            <a:r>
              <a:rPr lang="en-GB" sz="1200" dirty="0">
                <a:latin typeface="Courier New" pitchFamily="49" charset="0"/>
              </a:rPr>
              <a:t>410</a:t>
            </a:r>
            <a:r>
              <a:rPr lang="en-US" sz="1200" dirty="0">
                <a:latin typeface="Courier New" pitchFamily="49" charset="0"/>
              </a:rPr>
              <a:t>:</a:t>
            </a:r>
            <a:r>
              <a:rPr lang="en-GB" sz="1200" dirty="0">
                <a:latin typeface="Courier New" pitchFamily="49" charset="0"/>
              </a:rPr>
              <a:t>213</a:t>
            </a:r>
            <a:r>
              <a:rPr lang="en-US" sz="1200" dirty="0">
                <a:latin typeface="Courier New" pitchFamily="49" charset="0"/>
              </a:rPr>
              <a:t>:1:260:3EFF:FE47:1530, subnet is </a:t>
            </a:r>
            <a:r>
              <a:rPr lang="en-GB" sz="1200" dirty="0">
                <a:latin typeface="Courier New" pitchFamily="49" charset="0"/>
              </a:rPr>
              <a:t>2001</a:t>
            </a:r>
            <a:r>
              <a:rPr lang="en-US" sz="1200" dirty="0">
                <a:latin typeface="Courier New" pitchFamily="49" charset="0"/>
              </a:rPr>
              <a:t>:</a:t>
            </a:r>
            <a:r>
              <a:rPr lang="en-GB" sz="1200" dirty="0">
                <a:latin typeface="Courier New" pitchFamily="49" charset="0"/>
              </a:rPr>
              <a:t>41</a:t>
            </a:r>
            <a:r>
              <a:rPr lang="en-US" sz="1200" dirty="0">
                <a:latin typeface="Courier New" pitchFamily="49" charset="0"/>
              </a:rPr>
              <a:t>0:</a:t>
            </a:r>
            <a:r>
              <a:rPr lang="en-GB" sz="1200" dirty="0">
                <a:latin typeface="Courier New" pitchFamily="49" charset="0"/>
              </a:rPr>
              <a:t>213</a:t>
            </a:r>
            <a:r>
              <a:rPr lang="en-US" sz="1200" dirty="0">
                <a:latin typeface="Courier New" pitchFamily="49" charset="0"/>
              </a:rPr>
              <a:t>:1::/64</a:t>
            </a:r>
          </a:p>
          <a:p>
            <a:r>
              <a:rPr lang="en-US" sz="1200" dirty="0">
                <a:latin typeface="Courier New" pitchFamily="49" charset="0"/>
              </a:rPr>
              <a:t>  Joined group address(</a:t>
            </a:r>
            <a:r>
              <a:rPr lang="en-US" sz="1200" dirty="0" err="1">
                <a:latin typeface="Courier New" pitchFamily="49" charset="0"/>
              </a:rPr>
              <a:t>es</a:t>
            </a:r>
            <a:r>
              <a:rPr lang="en-US" sz="1200" dirty="0">
                <a:latin typeface="Courier New" pitchFamily="49" charset="0"/>
              </a:rPr>
              <a:t>):</a:t>
            </a:r>
          </a:p>
          <a:p>
            <a:r>
              <a:rPr lang="en-US" sz="1200" dirty="0">
                <a:latin typeface="Courier New" pitchFamily="49" charset="0"/>
              </a:rPr>
              <a:t>    FF02::1:FF47:1530</a:t>
            </a:r>
          </a:p>
          <a:p>
            <a:r>
              <a:rPr lang="en-US" sz="1200" dirty="0">
                <a:latin typeface="Courier New" pitchFamily="49" charset="0"/>
              </a:rPr>
              <a:t>    FF02::1</a:t>
            </a:r>
          </a:p>
          <a:p>
            <a:r>
              <a:rPr lang="en-US" sz="1200" dirty="0">
                <a:latin typeface="Courier New" pitchFamily="49" charset="0"/>
              </a:rPr>
              <a:t>    FF02::2</a:t>
            </a:r>
          </a:p>
          <a:p>
            <a:r>
              <a:rPr lang="en-US" sz="1200" dirty="0">
                <a:latin typeface="Courier New" pitchFamily="49" charset="0"/>
              </a:rPr>
              <a:t>  MTU is 1500 bytes</a:t>
            </a:r>
          </a:p>
        </p:txBody>
      </p:sp>
      <p:sp>
        <p:nvSpPr>
          <p:cNvPr id="812047" name="Line 15"/>
          <p:cNvSpPr>
            <a:spLocks noChangeShapeType="1"/>
          </p:cNvSpPr>
          <p:nvPr/>
        </p:nvSpPr>
        <p:spPr bwMode="auto">
          <a:xfrm>
            <a:off x="7672422" y="37338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2048" name="Line 16"/>
          <p:cNvSpPr>
            <a:spLocks noChangeShapeType="1"/>
          </p:cNvSpPr>
          <p:nvPr/>
        </p:nvSpPr>
        <p:spPr bwMode="auto">
          <a:xfrm>
            <a:off x="3481422" y="4038600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2049" name="Line 17"/>
          <p:cNvSpPr>
            <a:spLocks noChangeShapeType="1"/>
          </p:cNvSpPr>
          <p:nvPr/>
        </p:nvSpPr>
        <p:spPr bwMode="auto">
          <a:xfrm>
            <a:off x="5767422" y="40386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2050" name="Line 18"/>
          <p:cNvSpPr>
            <a:spLocks noChangeShapeType="1"/>
          </p:cNvSpPr>
          <p:nvPr/>
        </p:nvSpPr>
        <p:spPr bwMode="auto">
          <a:xfrm flipV="1">
            <a:off x="3481422" y="3657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2051" name="Rectangle 19"/>
          <p:cNvSpPr>
            <a:spLocks noChangeArrowheads="1"/>
          </p:cNvSpPr>
          <p:nvPr/>
        </p:nvSpPr>
        <p:spPr bwMode="auto">
          <a:xfrm>
            <a:off x="2490822" y="3429000"/>
            <a:ext cx="1752600" cy="2286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2052" name="Text Box 20"/>
          <p:cNvSpPr txBox="1">
            <a:spLocks noChangeArrowheads="1"/>
          </p:cNvSpPr>
          <p:nvPr/>
        </p:nvSpPr>
        <p:spPr bwMode="auto">
          <a:xfrm>
            <a:off x="1119222" y="3241675"/>
            <a:ext cx="44196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interface Ethernet0</a:t>
            </a:r>
          </a:p>
          <a:p>
            <a:r>
              <a:rPr lang="en-US" sz="1200">
                <a:latin typeface="Courier New" pitchFamily="49" charset="0"/>
              </a:rPr>
              <a:t> ipv6 address </a:t>
            </a:r>
            <a:r>
              <a:rPr lang="en-GB" sz="1200">
                <a:latin typeface="Courier New" pitchFamily="49" charset="0"/>
              </a:rPr>
              <a:t>2001</a:t>
            </a:r>
            <a:r>
              <a:rPr lang="en-US" sz="1200">
                <a:latin typeface="Courier New" pitchFamily="49" charset="0"/>
              </a:rPr>
              <a:t>:</a:t>
            </a:r>
            <a:r>
              <a:rPr lang="en-GB" sz="1200">
                <a:latin typeface="Courier New" pitchFamily="49" charset="0"/>
              </a:rPr>
              <a:t>41</a:t>
            </a:r>
            <a:r>
              <a:rPr lang="en-US" sz="1200">
                <a:latin typeface="Courier New" pitchFamily="49" charset="0"/>
              </a:rPr>
              <a:t>0:</a:t>
            </a:r>
            <a:r>
              <a:rPr lang="en-GB" sz="12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1</a:t>
            </a:r>
            <a:r>
              <a:rPr lang="en-GB" sz="1200">
                <a:latin typeface="Courier New" pitchFamily="49" charset="0"/>
              </a:rPr>
              <a:t>3</a:t>
            </a:r>
            <a:r>
              <a:rPr lang="en-US" sz="1200">
                <a:latin typeface="Courier New" pitchFamily="49" charset="0"/>
              </a:rPr>
              <a:t>:1::/64 eui-64</a:t>
            </a:r>
          </a:p>
        </p:txBody>
      </p:sp>
      <p:sp>
        <p:nvSpPr>
          <p:cNvPr id="812053" name="Line 21"/>
          <p:cNvSpPr>
            <a:spLocks noChangeShapeType="1"/>
          </p:cNvSpPr>
          <p:nvPr/>
        </p:nvSpPr>
        <p:spPr bwMode="auto">
          <a:xfrm>
            <a:off x="5157822" y="3581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2054" name="Line 22"/>
          <p:cNvSpPr>
            <a:spLocks noChangeShapeType="1"/>
          </p:cNvSpPr>
          <p:nvPr/>
        </p:nvSpPr>
        <p:spPr bwMode="auto">
          <a:xfrm>
            <a:off x="5767422" y="5029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Addressing Examples</a:t>
            </a:r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Shortened Expression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Example 1: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000" dirty="0" smtClean="0"/>
              <a:t>before = 2001:db8:3c4d:12:</a:t>
            </a:r>
            <a:r>
              <a:rPr lang="en-US" sz="2000" b="1" dirty="0" smtClean="0">
                <a:solidFill>
                  <a:srgbClr val="7030A0"/>
                </a:solidFill>
              </a:rPr>
              <a:t>0:0</a:t>
            </a:r>
            <a:r>
              <a:rPr lang="en-US" sz="2000" dirty="0" smtClean="0"/>
              <a:t>:1234:56ab</a:t>
            </a:r>
          </a:p>
          <a:p>
            <a:pPr>
              <a:buNone/>
            </a:pPr>
            <a:r>
              <a:rPr lang="en-US" sz="2000" dirty="0" smtClean="0"/>
              <a:t>	after    = 2001:db8:3c4d:12</a:t>
            </a:r>
            <a:r>
              <a:rPr lang="en-US" sz="2000" b="1" dirty="0" smtClean="0">
                <a:solidFill>
                  <a:srgbClr val="7030A0"/>
                </a:solidFill>
              </a:rPr>
              <a:t>::</a:t>
            </a:r>
            <a:r>
              <a:rPr lang="en-US" sz="2000" dirty="0" smtClean="0"/>
              <a:t>1234:56ab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Example 2: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000" dirty="0" smtClean="0"/>
              <a:t>before = 2001:</a:t>
            </a:r>
            <a:r>
              <a:rPr lang="en-US" sz="2000" b="1" dirty="0" smtClean="0">
                <a:solidFill>
                  <a:srgbClr val="7030A0"/>
                </a:solidFill>
              </a:rPr>
              <a:t>0000:0000</a:t>
            </a:r>
            <a:r>
              <a:rPr lang="en-US" sz="2000" dirty="0" smtClean="0"/>
              <a:t>:0012:</a:t>
            </a:r>
            <a:r>
              <a:rPr lang="en-US" sz="2000" b="1" dirty="0" smtClean="0">
                <a:solidFill>
                  <a:srgbClr val="7030A0"/>
                </a:solidFill>
              </a:rPr>
              <a:t>0000:0000</a:t>
            </a:r>
            <a:r>
              <a:rPr lang="en-US" sz="2000" dirty="0" smtClean="0"/>
              <a:t>:1234:56ab</a:t>
            </a:r>
          </a:p>
          <a:p>
            <a:pPr>
              <a:buNone/>
            </a:pPr>
            <a:r>
              <a:rPr lang="en-US" sz="2000" dirty="0" smtClean="0"/>
              <a:t>	before = 2001</a:t>
            </a:r>
            <a:r>
              <a:rPr lang="en-US" sz="2000" b="1" dirty="0" smtClean="0">
                <a:solidFill>
                  <a:srgbClr val="7030A0"/>
                </a:solidFill>
              </a:rPr>
              <a:t>::</a:t>
            </a:r>
            <a:r>
              <a:rPr lang="en-US" sz="2000" dirty="0" smtClean="0"/>
              <a:t>0012</a:t>
            </a:r>
            <a:r>
              <a:rPr lang="en-US" sz="2000" b="1" dirty="0" smtClean="0">
                <a:solidFill>
                  <a:srgbClr val="7030A0"/>
                </a:solidFill>
              </a:rPr>
              <a:t>::</a:t>
            </a:r>
            <a:r>
              <a:rPr lang="en-US" sz="2000" dirty="0" smtClean="0"/>
              <a:t>1234:56ab 		(</a:t>
            </a:r>
            <a:r>
              <a:rPr lang="en-US" sz="2000" b="1" dirty="0" smtClean="0">
                <a:solidFill>
                  <a:srgbClr val="FF0000"/>
                </a:solidFill>
              </a:rPr>
              <a:t>WRONG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	before = 2001</a:t>
            </a:r>
            <a:r>
              <a:rPr lang="en-US" sz="2000" b="1" dirty="0" smtClean="0">
                <a:solidFill>
                  <a:srgbClr val="7030A0"/>
                </a:solidFill>
              </a:rPr>
              <a:t>::</a:t>
            </a:r>
            <a:r>
              <a:rPr lang="en-US" sz="2000" dirty="0" smtClean="0"/>
              <a:t>0012:</a:t>
            </a:r>
            <a:r>
              <a:rPr lang="en-US" sz="2000" b="1" dirty="0" smtClean="0">
                <a:solidFill>
                  <a:srgbClr val="7030A0"/>
                </a:solidFill>
              </a:rPr>
              <a:t>0000:0000</a:t>
            </a:r>
            <a:r>
              <a:rPr lang="en-US" sz="2000" dirty="0" smtClean="0"/>
              <a:t>:1234:56ab	(</a:t>
            </a:r>
            <a:r>
              <a:rPr lang="en-US" sz="2000" b="1" dirty="0" smtClean="0">
                <a:solidFill>
                  <a:srgbClr val="00B050"/>
                </a:solidFill>
              </a:rPr>
              <a:t>RIGHT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	before = 2001:</a:t>
            </a:r>
            <a:r>
              <a:rPr lang="en-US" sz="2000" b="1" dirty="0" smtClean="0">
                <a:solidFill>
                  <a:srgbClr val="7030A0"/>
                </a:solidFill>
              </a:rPr>
              <a:t>0000:0000</a:t>
            </a:r>
            <a:r>
              <a:rPr lang="en-US" sz="2000" dirty="0" smtClean="0"/>
              <a:t>:0012</a:t>
            </a:r>
            <a:r>
              <a:rPr lang="en-US" sz="2000" b="1" dirty="0" smtClean="0">
                <a:solidFill>
                  <a:srgbClr val="7030A0"/>
                </a:solidFill>
              </a:rPr>
              <a:t>::</a:t>
            </a:r>
            <a:r>
              <a:rPr lang="en-US" sz="2000" dirty="0" smtClean="0"/>
              <a:t>1234:56ab	 (</a:t>
            </a:r>
            <a:r>
              <a:rPr lang="en-US" sz="2000" b="1" dirty="0" smtClean="0">
                <a:solidFill>
                  <a:srgbClr val="00B050"/>
                </a:solidFill>
              </a:rPr>
              <a:t>RIGHT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82550" tIns="41275" rIns="82550" bIns="41275" anchor="ctr">
            <a:normAutofit/>
          </a:bodyPr>
          <a:lstStyle/>
          <a:p>
            <a:r>
              <a:rPr lang="en-GB" sz="4000" dirty="0" smtClean="0"/>
              <a:t>More </a:t>
            </a:r>
            <a:r>
              <a:rPr lang="en-GB" sz="4000" dirty="0"/>
              <a:t>on IPv6 Addressing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85918" y="2286000"/>
            <a:ext cx="6381750" cy="3644900"/>
            <a:chOff x="137" y="1093"/>
            <a:chExt cx="4020" cy="229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37" y="1093"/>
              <a:ext cx="4020" cy="1070"/>
              <a:chOff x="139" y="984"/>
              <a:chExt cx="4080" cy="963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139" y="984"/>
                <a:ext cx="4080" cy="672"/>
                <a:chOff x="139" y="984"/>
                <a:chExt cx="4080" cy="672"/>
              </a:xfrm>
            </p:grpSpPr>
            <p:sp>
              <p:nvSpPr>
                <p:cNvPr id="691206" name="Line 6"/>
                <p:cNvSpPr>
                  <a:spLocks noChangeShapeType="1"/>
                </p:cNvSpPr>
                <p:nvPr/>
              </p:nvSpPr>
              <p:spPr bwMode="auto">
                <a:xfrm>
                  <a:off x="139" y="1272"/>
                  <a:ext cx="40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1207" name="Line 7"/>
                <p:cNvSpPr>
                  <a:spLocks noChangeShapeType="1"/>
                </p:cNvSpPr>
                <p:nvPr/>
              </p:nvSpPr>
              <p:spPr bwMode="auto">
                <a:xfrm>
                  <a:off x="139" y="1656"/>
                  <a:ext cx="40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1208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39" y="98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120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4219" y="98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121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539" y="98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1211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3019" y="98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1212" name="Rectangle 12"/>
                <p:cNvSpPr>
                  <a:spLocks noChangeArrowheads="1"/>
                </p:cNvSpPr>
                <p:nvPr/>
              </p:nvSpPr>
              <p:spPr bwMode="auto">
                <a:xfrm>
                  <a:off x="1041" y="1031"/>
                  <a:ext cx="530" cy="1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GB" sz="1600"/>
                    <a:t>80 bits</a:t>
                  </a:r>
                </a:p>
              </p:txBody>
            </p:sp>
            <p:sp>
              <p:nvSpPr>
                <p:cNvPr id="691213" name="Rectangle 13"/>
                <p:cNvSpPr>
                  <a:spLocks noChangeArrowheads="1"/>
                </p:cNvSpPr>
                <p:nvPr/>
              </p:nvSpPr>
              <p:spPr bwMode="auto">
                <a:xfrm>
                  <a:off x="3249" y="1031"/>
                  <a:ext cx="530" cy="1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GB" sz="1600"/>
                    <a:t>32 bits</a:t>
                  </a:r>
                </a:p>
              </p:txBody>
            </p:sp>
            <p:sp>
              <p:nvSpPr>
                <p:cNvPr id="691214" name="Rectangle 14"/>
                <p:cNvSpPr>
                  <a:spLocks noChangeArrowheads="1"/>
                </p:cNvSpPr>
                <p:nvPr/>
              </p:nvSpPr>
              <p:spPr bwMode="auto">
                <a:xfrm>
                  <a:off x="2529" y="1031"/>
                  <a:ext cx="530" cy="1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GB" sz="1600"/>
                    <a:t>16 bits</a:t>
                  </a:r>
                </a:p>
              </p:txBody>
            </p:sp>
          </p:grpSp>
          <p:sp>
            <p:nvSpPr>
              <p:cNvPr id="691215" name="Rectangle 15"/>
              <p:cNvSpPr>
                <a:spLocks noChangeArrowheads="1"/>
              </p:cNvSpPr>
              <p:nvPr/>
            </p:nvSpPr>
            <p:spPr bwMode="auto">
              <a:xfrm>
                <a:off x="3153" y="1353"/>
                <a:ext cx="1044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GB"/>
                  <a:t>IPv4 Address</a:t>
                </a:r>
              </a:p>
            </p:txBody>
          </p:sp>
          <p:sp>
            <p:nvSpPr>
              <p:cNvPr id="691216" name="Rectangle 16"/>
              <p:cNvSpPr>
                <a:spLocks noChangeArrowheads="1"/>
              </p:cNvSpPr>
              <p:nvPr/>
            </p:nvSpPr>
            <p:spPr bwMode="auto">
              <a:xfrm>
                <a:off x="2529" y="1353"/>
                <a:ext cx="443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GB"/>
                  <a:t>0000</a:t>
                </a:r>
              </a:p>
            </p:txBody>
          </p:sp>
          <p:sp>
            <p:nvSpPr>
              <p:cNvPr id="691217" name="Rectangle 17"/>
              <p:cNvSpPr>
                <a:spLocks noChangeArrowheads="1"/>
              </p:cNvSpPr>
              <p:nvPr/>
            </p:nvSpPr>
            <p:spPr bwMode="auto">
              <a:xfrm>
                <a:off x="177" y="1353"/>
                <a:ext cx="2374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GB"/>
                  <a:t>0000……………………………0000</a:t>
                </a:r>
              </a:p>
            </p:txBody>
          </p:sp>
          <p:sp>
            <p:nvSpPr>
              <p:cNvPr id="691218" name="Rectangle 18"/>
              <p:cNvSpPr>
                <a:spLocks noChangeArrowheads="1"/>
              </p:cNvSpPr>
              <p:nvPr/>
            </p:nvSpPr>
            <p:spPr bwMode="auto">
              <a:xfrm>
                <a:off x="177" y="1737"/>
                <a:ext cx="3478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GB" b="1" dirty="0">
                    <a:solidFill>
                      <a:srgbClr val="006666"/>
                    </a:solidFill>
                  </a:rPr>
                  <a:t>IPv6 Addresses with Embedded IPv4 Addresses</a:t>
                </a:r>
              </a:p>
            </p:txBody>
          </p:sp>
        </p:grp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137" y="2320"/>
              <a:ext cx="4020" cy="1069"/>
              <a:chOff x="139" y="2088"/>
              <a:chExt cx="4080" cy="963"/>
            </a:xfrm>
          </p:grpSpPr>
          <p:grpSp>
            <p:nvGrpSpPr>
              <p:cNvPr id="6" name="Group 20"/>
              <p:cNvGrpSpPr>
                <a:grpSpLocks/>
              </p:cNvGrpSpPr>
              <p:nvPr/>
            </p:nvGrpSpPr>
            <p:grpSpPr bwMode="auto">
              <a:xfrm>
                <a:off x="139" y="2088"/>
                <a:ext cx="4080" cy="672"/>
                <a:chOff x="139" y="2088"/>
                <a:chExt cx="4080" cy="672"/>
              </a:xfrm>
            </p:grpSpPr>
            <p:sp>
              <p:nvSpPr>
                <p:cNvPr id="691221" name="Line 21"/>
                <p:cNvSpPr>
                  <a:spLocks noChangeShapeType="1"/>
                </p:cNvSpPr>
                <p:nvPr/>
              </p:nvSpPr>
              <p:spPr bwMode="auto">
                <a:xfrm>
                  <a:off x="139" y="2376"/>
                  <a:ext cx="40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1222" name="Line 22"/>
                <p:cNvSpPr>
                  <a:spLocks noChangeShapeType="1"/>
                </p:cNvSpPr>
                <p:nvPr/>
              </p:nvSpPr>
              <p:spPr bwMode="auto">
                <a:xfrm>
                  <a:off x="139" y="2760"/>
                  <a:ext cx="40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1223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39" y="2088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1224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4219" y="2088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1225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539" y="2088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1226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3019" y="2088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1227" name="Rectangle 27"/>
                <p:cNvSpPr>
                  <a:spLocks noChangeArrowheads="1"/>
                </p:cNvSpPr>
                <p:nvPr/>
              </p:nvSpPr>
              <p:spPr bwMode="auto">
                <a:xfrm>
                  <a:off x="1041" y="2135"/>
                  <a:ext cx="530" cy="1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GB" sz="1600"/>
                    <a:t>80 bits</a:t>
                  </a:r>
                </a:p>
              </p:txBody>
            </p:sp>
            <p:sp>
              <p:nvSpPr>
                <p:cNvPr id="691228" name="Rectangle 28"/>
                <p:cNvSpPr>
                  <a:spLocks noChangeArrowheads="1"/>
                </p:cNvSpPr>
                <p:nvPr/>
              </p:nvSpPr>
              <p:spPr bwMode="auto">
                <a:xfrm>
                  <a:off x="3249" y="2135"/>
                  <a:ext cx="530" cy="1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GB" sz="1600"/>
                    <a:t>32 bits</a:t>
                  </a:r>
                </a:p>
              </p:txBody>
            </p:sp>
            <p:sp>
              <p:nvSpPr>
                <p:cNvPr id="691229" name="Rectangle 29"/>
                <p:cNvSpPr>
                  <a:spLocks noChangeArrowheads="1"/>
                </p:cNvSpPr>
                <p:nvPr/>
              </p:nvSpPr>
              <p:spPr bwMode="auto">
                <a:xfrm>
                  <a:off x="2529" y="2135"/>
                  <a:ext cx="530" cy="1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GB" sz="1600"/>
                    <a:t>16 bits</a:t>
                  </a:r>
                </a:p>
              </p:txBody>
            </p:sp>
          </p:grpSp>
          <p:sp>
            <p:nvSpPr>
              <p:cNvPr id="691230" name="Rectangle 30"/>
              <p:cNvSpPr>
                <a:spLocks noChangeArrowheads="1"/>
              </p:cNvSpPr>
              <p:nvPr/>
            </p:nvSpPr>
            <p:spPr bwMode="auto">
              <a:xfrm>
                <a:off x="3153" y="2457"/>
                <a:ext cx="1044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GB"/>
                  <a:t>IPv4 Address</a:t>
                </a:r>
              </a:p>
            </p:txBody>
          </p:sp>
          <p:sp>
            <p:nvSpPr>
              <p:cNvPr id="691231" name="Rectangle 31"/>
              <p:cNvSpPr>
                <a:spLocks noChangeArrowheads="1"/>
              </p:cNvSpPr>
              <p:nvPr/>
            </p:nvSpPr>
            <p:spPr bwMode="auto">
              <a:xfrm>
                <a:off x="2529" y="2457"/>
                <a:ext cx="475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GB"/>
                  <a:t>FFFF</a:t>
                </a:r>
              </a:p>
            </p:txBody>
          </p:sp>
          <p:sp>
            <p:nvSpPr>
              <p:cNvPr id="691232" name="Rectangle 32"/>
              <p:cNvSpPr>
                <a:spLocks noChangeArrowheads="1"/>
              </p:cNvSpPr>
              <p:nvPr/>
            </p:nvSpPr>
            <p:spPr bwMode="auto">
              <a:xfrm>
                <a:off x="177" y="2457"/>
                <a:ext cx="2374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GB"/>
                  <a:t>0000……………………………0000</a:t>
                </a:r>
              </a:p>
            </p:txBody>
          </p:sp>
          <p:sp>
            <p:nvSpPr>
              <p:cNvPr id="691233" name="Rectangle 33"/>
              <p:cNvSpPr>
                <a:spLocks noChangeArrowheads="1"/>
              </p:cNvSpPr>
              <p:nvPr/>
            </p:nvSpPr>
            <p:spPr bwMode="auto">
              <a:xfrm>
                <a:off x="177" y="2841"/>
                <a:ext cx="1980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GB" b="1" dirty="0">
                    <a:solidFill>
                      <a:srgbClr val="006666"/>
                    </a:solidFill>
                  </a:rPr>
                  <a:t>IPv4 mapped IPv6 address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Address Type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We're all familiar with IPv4’s </a:t>
            </a:r>
            <a:r>
              <a:rPr lang="en-US" sz="2000" dirty="0" err="1" smtClean="0">
                <a:solidFill>
                  <a:srgbClr val="0070C0"/>
                </a:solidFill>
              </a:rPr>
              <a:t>unicast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70C0"/>
                </a:solidFill>
              </a:rPr>
              <a:t>broadcast</a:t>
            </a:r>
            <a:r>
              <a:rPr lang="en-US" sz="2000" dirty="0" smtClean="0"/>
              <a:t>, and </a:t>
            </a:r>
            <a:r>
              <a:rPr lang="en-US" sz="2000" dirty="0" smtClean="0">
                <a:solidFill>
                  <a:srgbClr val="0070C0"/>
                </a:solidFill>
              </a:rPr>
              <a:t>multicast</a:t>
            </a:r>
            <a:r>
              <a:rPr lang="en-US" sz="2000" dirty="0" smtClean="0"/>
              <a:t> addresses that basically define who or at least how many other devices we're talking to. 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IPv6 adds to that trio and introduces the </a:t>
            </a:r>
            <a:r>
              <a:rPr lang="en-US" sz="2000" dirty="0" err="1" smtClean="0">
                <a:solidFill>
                  <a:srgbClr val="0070C0"/>
                </a:solidFill>
              </a:rPr>
              <a:t>anycast</a:t>
            </a:r>
            <a:r>
              <a:rPr lang="en-US" sz="2000" dirty="0" smtClean="0"/>
              <a:t>. Broadcasts, as we know them, have been eliminated in IPv6 because of their cumbersome inefficiency.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Type of IPv6 Addressing</a:t>
            </a:r>
          </a:p>
          <a:p>
            <a:pPr algn="just">
              <a:buNone/>
            </a:pPr>
            <a:r>
              <a:rPr lang="en-US" sz="2000" dirty="0" smtClean="0"/>
              <a:t>	</a:t>
            </a:r>
            <a:r>
              <a:rPr lang="en-US" sz="2000" i="1" dirty="0" err="1" smtClean="0">
                <a:solidFill>
                  <a:srgbClr val="0070C0"/>
                </a:solidFill>
              </a:rPr>
              <a:t>Unicast</a:t>
            </a:r>
            <a:r>
              <a:rPr lang="en-US" sz="2000" i="1" dirty="0" smtClean="0">
                <a:solidFill>
                  <a:srgbClr val="0070C0"/>
                </a:solidFill>
              </a:rPr>
              <a:t> , Global </a:t>
            </a:r>
            <a:r>
              <a:rPr lang="en-US" sz="2000" i="1" dirty="0" err="1" smtClean="0">
                <a:solidFill>
                  <a:srgbClr val="0070C0"/>
                </a:solidFill>
              </a:rPr>
              <a:t>Unicast</a:t>
            </a:r>
            <a:r>
              <a:rPr lang="en-US" sz="2000" i="1" dirty="0" smtClean="0">
                <a:solidFill>
                  <a:srgbClr val="0070C0"/>
                </a:solidFill>
              </a:rPr>
              <a:t> Addresses, Link-local Addresses, Unique Local Addresses, Multicast, </a:t>
            </a:r>
            <a:r>
              <a:rPr lang="en-US" sz="2000" dirty="0" smtClean="0"/>
              <a:t>and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</a:rPr>
              <a:t>Anycast</a:t>
            </a:r>
            <a:endParaRPr lang="en-US" sz="2000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Types of IPv6 Addresses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/>
            <a:r>
              <a:rPr lang="en-US" sz="2400" dirty="0" err="1" smtClean="0"/>
              <a:t>Unicast</a:t>
            </a:r>
            <a:endParaRPr lang="en-US" sz="2400" dirty="0" smtClean="0"/>
          </a:p>
          <a:p>
            <a:pPr marL="1028700" lvl="1" indent="-455613"/>
            <a:r>
              <a:rPr lang="en-US" sz="1900" dirty="0" smtClean="0"/>
              <a:t>Address of a single interface</a:t>
            </a:r>
          </a:p>
          <a:p>
            <a:pPr marL="1028700" lvl="1" indent="-455613"/>
            <a:r>
              <a:rPr lang="en-US" sz="1900" dirty="0" smtClean="0"/>
              <a:t>Delivery to single interface</a:t>
            </a:r>
          </a:p>
          <a:p>
            <a:pPr marL="1028700" lvl="1" indent="-455613"/>
            <a:endParaRPr lang="en-US" sz="1900" dirty="0" smtClean="0"/>
          </a:p>
          <a:p>
            <a:pPr marL="571500" indent="-571500"/>
            <a:r>
              <a:rPr lang="en-US" sz="2400" dirty="0" smtClean="0"/>
              <a:t>Multicast</a:t>
            </a:r>
          </a:p>
          <a:p>
            <a:pPr marL="1028700" lvl="1" indent="-455613"/>
            <a:r>
              <a:rPr lang="en-US" sz="1900" dirty="0" smtClean="0"/>
              <a:t>Address of a set of interfaces</a:t>
            </a:r>
          </a:p>
          <a:p>
            <a:pPr marL="1028700" lvl="1" indent="-455613"/>
            <a:r>
              <a:rPr lang="en-US" sz="1900" dirty="0" smtClean="0"/>
              <a:t>Delivery to all interfaces in the set</a:t>
            </a:r>
          </a:p>
          <a:p>
            <a:pPr marL="1028700" lvl="1" indent="-455613"/>
            <a:endParaRPr lang="en-US" sz="1900" dirty="0" smtClean="0"/>
          </a:p>
          <a:p>
            <a:pPr marL="571500" indent="-571500"/>
            <a:r>
              <a:rPr lang="en-US" sz="2400" dirty="0" err="1" smtClean="0"/>
              <a:t>Anycast</a:t>
            </a:r>
            <a:endParaRPr lang="en-US" sz="2400" dirty="0" smtClean="0"/>
          </a:p>
          <a:p>
            <a:pPr marL="1028700" lvl="1" indent="-455613"/>
            <a:r>
              <a:rPr lang="en-US" sz="1900" dirty="0" smtClean="0"/>
              <a:t>Address of a set of interfaces</a:t>
            </a:r>
          </a:p>
          <a:p>
            <a:pPr marL="1028700" lvl="1" indent="-455613"/>
            <a:r>
              <a:rPr lang="en-US" sz="1900" dirty="0" smtClean="0"/>
              <a:t>Delivery to a single interface in the set</a:t>
            </a:r>
          </a:p>
          <a:p>
            <a:pPr marL="1028700" lvl="1" indent="-455613"/>
            <a:endParaRPr lang="en-US" sz="1900" dirty="0" smtClean="0"/>
          </a:p>
          <a:p>
            <a:pPr marL="571500" indent="-571500"/>
            <a:r>
              <a:rPr lang="en-US" sz="2400" dirty="0" smtClean="0"/>
              <a:t>No more broadcast </a:t>
            </a:r>
            <a:r>
              <a:rPr lang="en-US" sz="2400" dirty="0" smtClean="0"/>
              <a:t>addresses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Discovery Protocol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The process of resolving a destination’s IP address to that destination’s MAC address is referred to as, unsurprisingly, address resolution.</a:t>
            </a:r>
          </a:p>
          <a:p>
            <a:pPr algn="just"/>
            <a:r>
              <a:rPr lang="en-US" sz="2400" dirty="0" smtClean="0"/>
              <a:t>In IPv4. this task is performed by the </a:t>
            </a:r>
            <a:r>
              <a:rPr lang="en-US" sz="2400" i="1" dirty="0" smtClean="0">
                <a:solidFill>
                  <a:srgbClr val="0070C0"/>
                </a:solidFill>
              </a:rPr>
              <a:t>Address Resolution Protocol (ARP)</a:t>
            </a:r>
            <a:r>
              <a:rPr lang="en-US" sz="2400" dirty="0" smtClean="0"/>
              <a:t>. In IPv6, this function is performed  by the </a:t>
            </a:r>
            <a:r>
              <a:rPr lang="en-US" sz="2400" i="1" dirty="0" smtClean="0">
                <a:solidFill>
                  <a:srgbClr val="0070C0"/>
                </a:solidFill>
              </a:rPr>
              <a:t>Neighbor Discovery protocol (ND)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IPv6 Neighbor Discovery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Neighbor discovery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is</a:t>
            </a:r>
            <a:r>
              <a:rPr lang="en-US" sz="2400" dirty="0" smtClean="0"/>
              <a:t> a function that enables a node to identify other hosts and routers on its links. </a:t>
            </a:r>
          </a:p>
          <a:p>
            <a:pPr algn="just"/>
            <a:r>
              <a:rPr lang="en-US" sz="2400" dirty="0" smtClean="0"/>
              <a:t>The node needs to know of at least one router so that it knows where to forward packets if a target node is not on its local link.</a:t>
            </a:r>
          </a:p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Neighbor discovery also </a:t>
            </a:r>
            <a:r>
              <a:rPr lang="en-US" sz="2400" dirty="0" smtClean="0"/>
              <a:t>allows a router to redirect a node to use a more appropriate router if the node has initially made an incorrect choice.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There are two ways that neighbor discovery are performed in IPv6.  </a:t>
            </a:r>
            <a:r>
              <a:rPr lang="en-US" sz="2400" b="1" i="1" dirty="0" err="1" smtClean="0">
                <a:solidFill>
                  <a:srgbClr val="006666"/>
                </a:solidFill>
              </a:rPr>
              <a:t>Statelessly</a:t>
            </a:r>
            <a:r>
              <a:rPr lang="en-US" sz="2400" b="1" i="1" dirty="0" smtClean="0">
                <a:solidFill>
                  <a:srgbClr val="006666"/>
                </a:solidFill>
              </a:rPr>
              <a:t> via ICMPv6 </a:t>
            </a:r>
            <a:r>
              <a:rPr lang="en-US" sz="2400" dirty="0" smtClean="0"/>
              <a:t>and </a:t>
            </a:r>
            <a:r>
              <a:rPr lang="en-US" sz="2400" b="1" i="1" dirty="0" err="1" smtClean="0">
                <a:solidFill>
                  <a:srgbClr val="006666"/>
                </a:solidFill>
              </a:rPr>
              <a:t>Statefuly</a:t>
            </a:r>
            <a:r>
              <a:rPr lang="en-US" sz="2400" b="1" i="1" dirty="0" smtClean="0">
                <a:solidFill>
                  <a:srgbClr val="006666"/>
                </a:solidFill>
              </a:rPr>
              <a:t> via DHCPv6. </a:t>
            </a:r>
            <a:endParaRPr lang="en-US" sz="2400" b="1" i="1" dirty="0">
              <a:solidFill>
                <a:srgbClr val="00666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IPv6 ND Messages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Type 133   Router Solicitation  Message</a:t>
            </a:r>
          </a:p>
          <a:p>
            <a:r>
              <a:rPr lang="en-US" sz="2400" dirty="0" smtClean="0"/>
              <a:t>Type 134   Router Advertisement Message</a:t>
            </a:r>
          </a:p>
          <a:p>
            <a:r>
              <a:rPr lang="en-US" sz="2400" dirty="0" smtClean="0"/>
              <a:t>Type 135   Neighbor Solicitation Message</a:t>
            </a:r>
          </a:p>
          <a:p>
            <a:r>
              <a:rPr lang="en-US" sz="2400" dirty="0" smtClean="0"/>
              <a:t>Type 136   Neighbor Advertisement Message</a:t>
            </a:r>
          </a:p>
          <a:p>
            <a:r>
              <a:rPr lang="en-US" sz="2400" dirty="0" smtClean="0"/>
              <a:t>Type 137   Neighbor Redirect Message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ICMPv6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sz="1800" dirty="0" smtClean="0"/>
              <a:t>In order for IP to move data from one node to another   successfully, there are many functions that need to be carried out, (</a:t>
            </a:r>
            <a:r>
              <a:rPr lang="en-US" sz="1800" dirty="0" smtClean="0">
                <a:solidFill>
                  <a:srgbClr val="006666"/>
                </a:solidFill>
              </a:rPr>
              <a:t>error reporting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rgbClr val="006666"/>
                </a:solidFill>
              </a:rPr>
              <a:t>route discovery</a:t>
            </a:r>
            <a:r>
              <a:rPr lang="en-US" sz="1800" dirty="0" smtClean="0"/>
              <a:t>, and </a:t>
            </a:r>
            <a:r>
              <a:rPr lang="en-US" sz="1800" dirty="0" smtClean="0">
                <a:solidFill>
                  <a:srgbClr val="006666"/>
                </a:solidFill>
              </a:rPr>
              <a:t>diagnostics)</a:t>
            </a:r>
            <a:r>
              <a:rPr lang="en-US" sz="1800" dirty="0" smtClean="0"/>
              <a:t> to name a few. These tasks are carried out by </a:t>
            </a:r>
            <a:r>
              <a:rPr lang="en-US" sz="1800" dirty="0" smtClean="0">
                <a:solidFill>
                  <a:srgbClr val="006666"/>
                </a:solidFill>
              </a:rPr>
              <a:t>Internet Control Message Protocol</a:t>
            </a:r>
          </a:p>
          <a:p>
            <a:pPr algn="just">
              <a:lnSpc>
                <a:spcPct val="80000"/>
              </a:lnSpc>
            </a:pPr>
            <a:endParaRPr lang="en-US" sz="1800" dirty="0" smtClean="0">
              <a:solidFill>
                <a:srgbClr val="006666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en-US" sz="1800" dirty="0" smtClean="0"/>
              <a:t>ICMP</a:t>
            </a:r>
            <a:r>
              <a:rPr lang="en-US" sz="1800" dirty="0" smtClean="0">
                <a:solidFill>
                  <a:srgbClr val="006666"/>
                </a:solidFill>
              </a:rPr>
              <a:t>v6</a:t>
            </a:r>
            <a:r>
              <a:rPr lang="en-US" sz="1800" dirty="0" smtClean="0"/>
              <a:t> also carries out the tasks of conveying </a:t>
            </a:r>
            <a:r>
              <a:rPr lang="en-US" sz="1800" dirty="0" smtClean="0">
                <a:solidFill>
                  <a:srgbClr val="006666"/>
                </a:solidFill>
              </a:rPr>
              <a:t>multicast group membership</a:t>
            </a:r>
            <a:r>
              <a:rPr lang="en-US" sz="1800" dirty="0" smtClean="0"/>
              <a:t> information, (a function that was previously performed by the IGMP protocol in IPv4), and </a:t>
            </a:r>
            <a:r>
              <a:rPr lang="en-US" sz="1800" dirty="0" smtClean="0">
                <a:solidFill>
                  <a:srgbClr val="006666"/>
                </a:solidFill>
              </a:rPr>
              <a:t>address resolution</a:t>
            </a:r>
            <a:r>
              <a:rPr lang="en-US" sz="1800" dirty="0" smtClean="0"/>
              <a:t>, (previously performed by ARP).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1800" dirty="0" smtClean="0"/>
          </a:p>
          <a:p>
            <a:pPr algn="just">
              <a:lnSpc>
                <a:spcPct val="80000"/>
              </a:lnSpc>
            </a:pPr>
            <a:r>
              <a:rPr lang="en-US" sz="1800" dirty="0" smtClean="0"/>
              <a:t>ICMPv6 messages and their use are specified in RFC 4443 – </a:t>
            </a:r>
            <a:r>
              <a:rPr lang="en-US" sz="1800" dirty="0" smtClean="0">
                <a:solidFill>
                  <a:srgbClr val="006666"/>
                </a:solidFill>
              </a:rPr>
              <a:t>Internet Control Message Protocol (ICMPv6) for the Internet Protocol Version 6 (IPv6)</a:t>
            </a:r>
            <a:r>
              <a:rPr lang="en-US" sz="1800" dirty="0" smtClean="0"/>
              <a:t> and RFC 2461 – </a:t>
            </a:r>
            <a:r>
              <a:rPr lang="en-US" sz="1800" dirty="0" smtClean="0">
                <a:solidFill>
                  <a:srgbClr val="006666"/>
                </a:solidFill>
              </a:rPr>
              <a:t>Neighbor Discovery for IP Version 6 (IPv6)</a:t>
            </a:r>
            <a:r>
              <a:rPr lang="en-US" sz="1800" dirty="0" smtClean="0"/>
              <a:t>.  Both RFCs are draft standards with a status of elective.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1800" dirty="0" smtClean="0"/>
          </a:p>
          <a:p>
            <a:pPr algn="just">
              <a:lnSpc>
                <a:spcPct val="80000"/>
              </a:lnSpc>
            </a:pPr>
            <a:r>
              <a:rPr lang="en-US" sz="1800" dirty="0" smtClean="0"/>
              <a:t>Every ICMPv6 message is </a:t>
            </a:r>
            <a:r>
              <a:rPr lang="en-US" sz="1800" dirty="0" smtClean="0">
                <a:solidFill>
                  <a:srgbClr val="006666"/>
                </a:solidFill>
              </a:rPr>
              <a:t>preceded by an IPv6 header</a:t>
            </a:r>
            <a:r>
              <a:rPr lang="en-US" sz="1800" dirty="0" smtClean="0"/>
              <a:t> (and possibly some IP extension headers). The ICMPv6 header is identified by a </a:t>
            </a:r>
            <a:r>
              <a:rPr lang="en-US" sz="1800" dirty="0" smtClean="0">
                <a:solidFill>
                  <a:srgbClr val="006666"/>
                </a:solidFill>
              </a:rPr>
              <a:t>Next Header value of 58</a:t>
            </a:r>
            <a:r>
              <a:rPr lang="en-US" sz="1800" dirty="0" smtClean="0"/>
              <a:t> in the immediately preceding header.</a:t>
            </a:r>
          </a:p>
          <a:p>
            <a:endParaRPr lang="en-US" sz="1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Need IPv6 ???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In </a:t>
            </a:r>
            <a:r>
              <a:rPr lang="en-US" sz="2400" dirty="0" smtClean="0">
                <a:solidFill>
                  <a:srgbClr val="0070C0"/>
                </a:solidFill>
              </a:rPr>
              <a:t>IPv4</a:t>
            </a:r>
            <a:r>
              <a:rPr lang="en-US" sz="2400" dirty="0" smtClean="0"/>
              <a:t> we have </a:t>
            </a:r>
            <a:r>
              <a:rPr lang="en-US" sz="2400" dirty="0" smtClean="0">
                <a:solidFill>
                  <a:srgbClr val="0070C0"/>
                </a:solidFill>
              </a:rPr>
              <a:t>VLSM/CIDR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0070C0"/>
                </a:solidFill>
              </a:rPr>
              <a:t>NAT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IPv4 has only about 4.3 billion addresses available—in theory.</a:t>
            </a:r>
          </a:p>
          <a:p>
            <a:pPr algn="just"/>
            <a:r>
              <a:rPr lang="en-US" sz="2400" dirty="0" smtClean="0"/>
              <a:t>There really are only about 250 million addresses that can he assigned to devices.</a:t>
            </a:r>
          </a:p>
          <a:p>
            <a:pPr algn="just"/>
            <a:r>
              <a:rPr lang="en-US" sz="2400" dirty="0" smtClean="0"/>
              <a:t>The fact that there are about 6.5 billion people in the world today. [</a:t>
            </a:r>
            <a:r>
              <a:rPr lang="en-US" sz="2400" dirty="0" smtClean="0">
                <a:solidFill>
                  <a:srgbClr val="00B050"/>
                </a:solidFill>
              </a:rPr>
              <a:t>LAMMLE-2007</a:t>
            </a:r>
            <a:r>
              <a:rPr lang="en-US" sz="2400" dirty="0" smtClean="0"/>
              <a:t>]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Now, the number of people and devices that connect to networks increases each and every day.</a:t>
            </a:r>
          </a:p>
          <a:p>
            <a:pPr algn="just"/>
            <a:r>
              <a:rPr lang="en-US" sz="2400" i="1" dirty="0" smtClean="0">
                <a:solidFill>
                  <a:srgbClr val="0070C0"/>
                </a:solidFill>
              </a:rPr>
              <a:t>The Next-Generation Internet Protocol </a:t>
            </a:r>
            <a:r>
              <a:rPr lang="en-US" sz="2400" dirty="0" smtClean="0"/>
              <a:t>– IPV6.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ICMPv6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4714884"/>
            <a:ext cx="7498080" cy="15335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There are two classes of ICMPv6 messages. </a:t>
            </a:r>
          </a:p>
          <a:p>
            <a:pPr marL="539496" indent="-457200">
              <a:buFont typeface="+mj-lt"/>
              <a:buAutoNum type="arabicParenR"/>
            </a:pPr>
            <a:r>
              <a:rPr lang="en-US" sz="2000" dirty="0" smtClean="0"/>
              <a:t>Error messages                	Type 0 to 127. </a:t>
            </a:r>
          </a:p>
          <a:p>
            <a:pPr marL="539496" indent="-457200">
              <a:buFont typeface="+mj-lt"/>
              <a:buAutoNum type="arabicParenR"/>
            </a:pPr>
            <a:r>
              <a:rPr lang="en-US" sz="2000" dirty="0" smtClean="0"/>
              <a:t>Informational messages  	Type 128 to 255.</a:t>
            </a:r>
          </a:p>
          <a:p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714612" y="2353558"/>
            <a:ext cx="5132377" cy="1789822"/>
          </a:xfrm>
          <a:prstGeom prst="rect">
            <a:avLst/>
          </a:prstGeom>
          <a:noFill/>
          <a:ln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Migration Techniques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A wide range of techniques have been identified and implemented, basically falling into three categories:</a:t>
            </a:r>
          </a:p>
          <a:p>
            <a:pPr marL="974725" lvl="1" indent="-517525" algn="just">
              <a:lnSpc>
                <a:spcPct val="90000"/>
              </a:lnSpc>
              <a:spcBef>
                <a:spcPct val="60000"/>
              </a:spcBef>
              <a:buNone/>
            </a:pPr>
            <a:r>
              <a:rPr lang="en-US" sz="2400" dirty="0" smtClean="0"/>
              <a:t>(1)	</a:t>
            </a:r>
            <a:r>
              <a:rPr lang="en-US" sz="2400" b="1" dirty="0" smtClean="0">
                <a:solidFill>
                  <a:srgbClr val="006666"/>
                </a:solidFill>
              </a:rPr>
              <a:t>dual-stack</a:t>
            </a:r>
            <a:r>
              <a:rPr lang="en-US" sz="2400" dirty="0" smtClean="0"/>
              <a:t> techniques, to allow IPv4 and IPv6 to co-exist in the same devices and networks</a:t>
            </a:r>
          </a:p>
          <a:p>
            <a:pPr marL="974725" lvl="1" indent="-517525" algn="just">
              <a:lnSpc>
                <a:spcPct val="90000"/>
              </a:lnSpc>
              <a:spcBef>
                <a:spcPct val="60000"/>
              </a:spcBef>
              <a:buNone/>
            </a:pPr>
            <a:r>
              <a:rPr lang="en-US" sz="2400" dirty="0" smtClean="0"/>
              <a:t>(2)	</a:t>
            </a:r>
            <a:r>
              <a:rPr lang="en-US" sz="2400" b="1" dirty="0" smtClean="0">
                <a:solidFill>
                  <a:srgbClr val="006666"/>
                </a:solidFill>
              </a:rPr>
              <a:t>tunneling</a:t>
            </a:r>
            <a:r>
              <a:rPr lang="en-US" sz="2400" dirty="0" smtClean="0"/>
              <a:t> techniques, to avoid order dependencies when upgrading hosts, routers, or regions</a:t>
            </a:r>
          </a:p>
          <a:p>
            <a:pPr marL="974725" lvl="1" indent="-517525" algn="just">
              <a:lnSpc>
                <a:spcPct val="90000"/>
              </a:lnSpc>
              <a:spcBef>
                <a:spcPct val="60000"/>
              </a:spcBef>
              <a:buNone/>
            </a:pPr>
            <a:r>
              <a:rPr lang="en-US" sz="2400" dirty="0" smtClean="0"/>
              <a:t>(3)	</a:t>
            </a:r>
            <a:r>
              <a:rPr lang="en-US" sz="2400" b="1" dirty="0" smtClean="0">
                <a:solidFill>
                  <a:srgbClr val="006666"/>
                </a:solidFill>
              </a:rPr>
              <a:t>translation</a:t>
            </a:r>
            <a:r>
              <a:rPr lang="en-US" sz="2400" dirty="0" smtClean="0"/>
              <a:t> techniques, to allow IPv6-only devices to communicate with IPv4-only devices</a:t>
            </a:r>
          </a:p>
          <a:p>
            <a:pPr marL="0" indent="0" algn="just">
              <a:lnSpc>
                <a:spcPct val="90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en-US" sz="2400" dirty="0" smtClean="0"/>
              <a:t>Expect all of these to be used, in combination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 1: 6to4 Tunnel</a:t>
            </a:r>
            <a:endParaRPr lang="en-US" sz="4000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 bwMode="auto">
          <a:xfrm>
            <a:off x="1214414" y="1785926"/>
            <a:ext cx="7539038" cy="3976688"/>
            <a:chOff x="0" y="962"/>
            <a:chExt cx="5958" cy="2792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65" y="962"/>
              <a:ext cx="593" cy="3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189" y="1938"/>
              <a:ext cx="593" cy="3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57" y="2954"/>
              <a:ext cx="593" cy="3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47" y="1374"/>
              <a:ext cx="2026" cy="14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65" y="1946"/>
              <a:ext cx="593" cy="3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cxnSp>
          <p:nvCxnSpPr>
            <p:cNvPr id="10" name="AutoShape 9"/>
            <p:cNvCxnSpPr>
              <a:cxnSpLocks noChangeAspect="1" noChangeShapeType="1"/>
            </p:cNvCxnSpPr>
            <p:nvPr/>
          </p:nvCxnSpPr>
          <p:spPr bwMode="auto">
            <a:xfrm flipV="1">
              <a:off x="1958" y="2092"/>
              <a:ext cx="89" cy="7"/>
            </a:xfrm>
            <a:prstGeom prst="straightConnector1">
              <a:avLst/>
            </a:prstGeom>
            <a:noFill/>
            <a:ln w="28575">
              <a:solidFill>
                <a:srgbClr val="F57B49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" name="AutoShape 10"/>
            <p:cNvCxnSpPr>
              <a:cxnSpLocks noChangeAspect="1" noChangeShapeType="1"/>
            </p:cNvCxnSpPr>
            <p:nvPr/>
          </p:nvCxnSpPr>
          <p:spPr bwMode="auto">
            <a:xfrm flipV="1">
              <a:off x="4073" y="2091"/>
              <a:ext cx="116" cy="1"/>
            </a:xfrm>
            <a:prstGeom prst="straightConnector1">
              <a:avLst/>
            </a:prstGeom>
            <a:noFill/>
            <a:ln w="28575">
              <a:solidFill>
                <a:srgbClr val="F57B49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AutoShape 11"/>
            <p:cNvCxnSpPr>
              <a:cxnSpLocks noChangeAspect="1" noChangeShapeType="1"/>
            </p:cNvCxnSpPr>
            <p:nvPr/>
          </p:nvCxnSpPr>
          <p:spPr bwMode="auto">
            <a:xfrm flipH="1">
              <a:off x="3060" y="1267"/>
              <a:ext cx="2" cy="107"/>
            </a:xfrm>
            <a:prstGeom prst="straightConnector1">
              <a:avLst/>
            </a:prstGeom>
            <a:noFill/>
            <a:ln w="28575">
              <a:solidFill>
                <a:srgbClr val="F57B49"/>
              </a:solidFill>
              <a:round/>
              <a:headEnd type="none" w="sm" len="sm"/>
              <a:tailEnd type="none" w="sm" len="sm"/>
            </a:ln>
            <a:effectLst/>
          </p:spPr>
        </p:cxnSp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67" y="1605"/>
              <a:ext cx="661" cy="4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902" y="1868"/>
              <a:ext cx="754" cy="4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1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26" y="1916"/>
              <a:ext cx="754" cy="4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16" name="Text Box 15"/>
            <p:cNvSpPr txBox="1">
              <a:spLocks noChangeAspect="1" noChangeArrowheads="1"/>
            </p:cNvSpPr>
            <p:nvPr/>
          </p:nvSpPr>
          <p:spPr bwMode="auto">
            <a:xfrm>
              <a:off x="2834" y="1916"/>
              <a:ext cx="537" cy="244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sz="1800" b="1">
                  <a:latin typeface="Arial" charset="0"/>
                </a:rPr>
                <a:t>IPv4 </a:t>
              </a:r>
            </a:p>
          </p:txBody>
        </p:sp>
        <p:sp>
          <p:nvSpPr>
            <p:cNvPr id="17" name="Text Box 16"/>
            <p:cNvSpPr txBox="1">
              <a:spLocks noChangeAspect="1" noChangeArrowheads="1"/>
            </p:cNvSpPr>
            <p:nvPr/>
          </p:nvSpPr>
          <p:spPr bwMode="auto">
            <a:xfrm>
              <a:off x="713" y="1983"/>
              <a:ext cx="445" cy="223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chemeClr val="folHlink"/>
                  </a:solidFill>
                  <a:latin typeface="Arial" charset="0"/>
                </a:rPr>
                <a:t>IPv6</a:t>
              </a:r>
            </a:p>
          </p:txBody>
        </p:sp>
        <p:sp>
          <p:nvSpPr>
            <p:cNvPr id="18" name="Text Box 17"/>
            <p:cNvSpPr txBox="1">
              <a:spLocks noChangeAspect="1" noChangeArrowheads="1"/>
            </p:cNvSpPr>
            <p:nvPr/>
          </p:nvSpPr>
          <p:spPr bwMode="auto">
            <a:xfrm>
              <a:off x="5069" y="1933"/>
              <a:ext cx="445" cy="223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chemeClr val="folHlink"/>
                  </a:solidFill>
                  <a:latin typeface="Arial" charset="0"/>
                </a:rPr>
                <a:t>IPv6</a:t>
              </a:r>
            </a:p>
          </p:txBody>
        </p:sp>
        <p:cxnSp>
          <p:nvCxnSpPr>
            <p:cNvPr id="19" name="AutoShape 18"/>
            <p:cNvCxnSpPr>
              <a:cxnSpLocks noChangeAspect="1" noChangeShapeType="1"/>
            </p:cNvCxnSpPr>
            <p:nvPr/>
          </p:nvCxnSpPr>
          <p:spPr bwMode="auto">
            <a:xfrm flipV="1">
              <a:off x="1280" y="2099"/>
              <a:ext cx="85" cy="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" name="AutoShape 19"/>
            <p:cNvCxnSpPr>
              <a:cxnSpLocks noChangeAspect="1" noChangeShapeType="1"/>
            </p:cNvCxnSpPr>
            <p:nvPr/>
          </p:nvCxnSpPr>
          <p:spPr bwMode="auto">
            <a:xfrm flipV="1">
              <a:off x="4782" y="2071"/>
              <a:ext cx="120" cy="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1" name="AutoShape 20"/>
            <p:cNvCxnSpPr>
              <a:cxnSpLocks noChangeAspect="1" noChangeShapeType="1"/>
            </p:cNvCxnSpPr>
            <p:nvPr/>
          </p:nvCxnSpPr>
          <p:spPr bwMode="auto">
            <a:xfrm flipH="1">
              <a:off x="3054" y="2810"/>
              <a:ext cx="6" cy="144"/>
            </a:xfrm>
            <a:prstGeom prst="straightConnector1">
              <a:avLst/>
            </a:prstGeom>
            <a:noFill/>
            <a:ln w="28575">
              <a:solidFill>
                <a:srgbClr val="F57B49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2" name="Text Box 21"/>
            <p:cNvSpPr txBox="1">
              <a:spLocks noChangeAspect="1" noChangeArrowheads="1"/>
            </p:cNvSpPr>
            <p:nvPr/>
          </p:nvSpPr>
          <p:spPr bwMode="auto">
            <a:xfrm>
              <a:off x="0" y="3025"/>
              <a:ext cx="2678" cy="499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sz="1400" b="1">
                  <a:latin typeface="Arial" charset="0"/>
                </a:rPr>
                <a:t>6to4 prefix is 2002::/16 + IPv4 address.</a:t>
              </a:r>
              <a:br>
                <a:rPr lang="en-US" sz="1400" b="1">
                  <a:latin typeface="Arial" charset="0"/>
                </a:rPr>
              </a:br>
              <a:r>
                <a:rPr lang="en-US" sz="1400" b="1">
                  <a:latin typeface="Arial" charset="0"/>
                </a:rPr>
                <a:t>2002:a.b.c.d::/48</a:t>
              </a:r>
            </a:p>
            <a:p>
              <a:pPr eaLnBrk="0" hangingPunct="0"/>
              <a:endParaRPr lang="en-US" sz="1400" b="1">
                <a:latin typeface="Arial" charset="0"/>
              </a:endParaRPr>
            </a:p>
          </p:txBody>
        </p:sp>
        <p:pic>
          <p:nvPicPr>
            <p:cNvPr id="23" name="Picture 2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214" y="2860"/>
              <a:ext cx="1370" cy="7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cxnSp>
          <p:nvCxnSpPr>
            <p:cNvPr id="24" name="AutoShape 23"/>
            <p:cNvCxnSpPr>
              <a:cxnSpLocks noChangeAspect="1" noChangeShapeType="1"/>
            </p:cNvCxnSpPr>
            <p:nvPr/>
          </p:nvCxnSpPr>
          <p:spPr bwMode="auto">
            <a:xfrm flipH="1" flipV="1">
              <a:off x="3350" y="3107"/>
              <a:ext cx="864" cy="108"/>
            </a:xfrm>
            <a:prstGeom prst="straightConnector1">
              <a:avLst/>
            </a:prstGeom>
            <a:noFill/>
            <a:ln w="28575">
              <a:solidFill>
                <a:srgbClr val="F57B49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5" name="Text Box 24"/>
            <p:cNvSpPr txBox="1">
              <a:spLocks noChangeAspect="1" noChangeArrowheads="1"/>
            </p:cNvSpPr>
            <p:nvPr/>
          </p:nvSpPr>
          <p:spPr bwMode="auto">
            <a:xfrm>
              <a:off x="4459" y="3121"/>
              <a:ext cx="956" cy="20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folHlink"/>
                  </a:solidFill>
                  <a:latin typeface="Arial" charset="0"/>
                </a:rPr>
                <a:t>IPv6 Internet</a:t>
              </a:r>
            </a:p>
          </p:txBody>
        </p:sp>
        <p:sp>
          <p:nvSpPr>
            <p:cNvPr id="26" name="Text Box 25"/>
            <p:cNvSpPr txBox="1">
              <a:spLocks noChangeAspect="1" noChangeArrowheads="1"/>
            </p:cNvSpPr>
            <p:nvPr/>
          </p:nvSpPr>
          <p:spPr bwMode="auto">
            <a:xfrm>
              <a:off x="3145" y="3255"/>
              <a:ext cx="2813" cy="499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sz="1400" b="1">
                  <a:latin typeface="Arial" charset="0"/>
                </a:rPr>
                <a:t>6to4 relay</a:t>
              </a:r>
              <a:br>
                <a:rPr lang="en-US" sz="1400" b="1">
                  <a:latin typeface="Arial" charset="0"/>
                </a:rPr>
              </a:br>
              <a:r>
                <a:rPr lang="en-US" sz="1400" b="1">
                  <a:latin typeface="Arial" charset="0"/>
                </a:rPr>
                <a:t>2002:B00:1::1</a:t>
              </a:r>
              <a:br>
                <a:rPr lang="en-US" sz="1400" b="1">
                  <a:latin typeface="Arial" charset="0"/>
                </a:rPr>
              </a:br>
              <a:r>
                <a:rPr lang="en-US" sz="1400" b="1">
                  <a:latin typeface="Arial" charset="0"/>
                </a:rPr>
                <a:t>Announces 2002::/16 to the IPv6 Internet</a:t>
              </a:r>
            </a:p>
          </p:txBody>
        </p:sp>
        <p:sp>
          <p:nvSpPr>
            <p:cNvPr id="27" name="Text Box 26"/>
            <p:cNvSpPr txBox="1">
              <a:spLocks noChangeAspect="1" noChangeArrowheads="1"/>
            </p:cNvSpPr>
            <p:nvPr/>
          </p:nvSpPr>
          <p:spPr bwMode="auto">
            <a:xfrm>
              <a:off x="1480" y="2205"/>
              <a:ext cx="777" cy="20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sz="1400" b="1">
                  <a:latin typeface="Arial" charset="0"/>
                </a:rPr>
                <a:t>130.67.0.1</a:t>
              </a:r>
            </a:p>
          </p:txBody>
        </p:sp>
        <p:sp>
          <p:nvSpPr>
            <p:cNvPr id="28" name="Text Box 27"/>
            <p:cNvSpPr txBox="1">
              <a:spLocks noChangeAspect="1" noChangeArrowheads="1"/>
            </p:cNvSpPr>
            <p:nvPr/>
          </p:nvSpPr>
          <p:spPr bwMode="auto">
            <a:xfrm>
              <a:off x="4297" y="2197"/>
              <a:ext cx="854" cy="20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sz="1400" b="1">
                  <a:latin typeface="Arial" charset="0"/>
                </a:rPr>
                <a:t>148.122.0.1</a:t>
              </a:r>
            </a:p>
          </p:txBody>
        </p:sp>
        <p:sp>
          <p:nvSpPr>
            <p:cNvPr id="29" name="Text Box 28"/>
            <p:cNvSpPr txBox="1">
              <a:spLocks noChangeAspect="1" noChangeArrowheads="1"/>
            </p:cNvSpPr>
            <p:nvPr/>
          </p:nvSpPr>
          <p:spPr bwMode="auto">
            <a:xfrm>
              <a:off x="3106" y="2804"/>
              <a:ext cx="621" cy="20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sz="1400" b="1">
                  <a:latin typeface="Arial" charset="0"/>
                </a:rPr>
                <a:t>11.0.0.1</a:t>
              </a:r>
            </a:p>
          </p:txBody>
        </p:sp>
        <p:sp>
          <p:nvSpPr>
            <p:cNvPr id="30" name="Text Box 29"/>
            <p:cNvSpPr txBox="1">
              <a:spLocks noChangeAspect="1" noChangeArrowheads="1"/>
            </p:cNvSpPr>
            <p:nvPr/>
          </p:nvSpPr>
          <p:spPr bwMode="auto">
            <a:xfrm>
              <a:off x="148" y="1344"/>
              <a:ext cx="1196" cy="20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sz="1400" b="1">
                  <a:latin typeface="Arial" charset="0"/>
                </a:rPr>
                <a:t>2002:8243:1::/48</a:t>
              </a:r>
            </a:p>
          </p:txBody>
        </p:sp>
        <p:sp>
          <p:nvSpPr>
            <p:cNvPr id="31" name="Text Box 30"/>
            <p:cNvSpPr txBox="1">
              <a:spLocks noChangeAspect="1" noChangeArrowheads="1"/>
            </p:cNvSpPr>
            <p:nvPr/>
          </p:nvSpPr>
          <p:spPr bwMode="auto">
            <a:xfrm>
              <a:off x="4468" y="1608"/>
              <a:ext cx="1219" cy="20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sz="1400" b="1">
                  <a:latin typeface="Arial" charset="0"/>
                </a:rPr>
                <a:t>2002:947A:1::/48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 2: Configured Tunnel</a:t>
            </a:r>
            <a:endParaRPr lang="en-US" sz="4000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142976" y="1928802"/>
            <a:ext cx="7643834" cy="3508372"/>
            <a:chOff x="130" y="970"/>
            <a:chExt cx="5711" cy="2273"/>
          </a:xfrm>
        </p:grpSpPr>
        <p:pic>
          <p:nvPicPr>
            <p:cNvPr id="5" name="Picture 4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85" y="970"/>
              <a:ext cx="593" cy="3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5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189" y="1938"/>
              <a:ext cx="593" cy="3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6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93" y="2938"/>
              <a:ext cx="593" cy="3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7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80" y="1509"/>
              <a:ext cx="661" cy="4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8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47" y="1374"/>
              <a:ext cx="2026" cy="14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9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65" y="1946"/>
              <a:ext cx="593" cy="3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cxnSp>
          <p:nvCxnSpPr>
            <p:cNvPr id="11" name="AutoShape 10"/>
            <p:cNvCxnSpPr>
              <a:cxnSpLocks noChangeShapeType="1"/>
            </p:cNvCxnSpPr>
            <p:nvPr/>
          </p:nvCxnSpPr>
          <p:spPr bwMode="auto">
            <a:xfrm>
              <a:off x="1958" y="2099"/>
              <a:ext cx="1232" cy="839"/>
            </a:xfrm>
            <a:prstGeom prst="straightConnector1">
              <a:avLst/>
            </a:prstGeom>
            <a:noFill/>
            <a:ln w="28575">
              <a:solidFill>
                <a:srgbClr val="F57B49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AutoShape 11"/>
            <p:cNvCxnSpPr>
              <a:cxnSpLocks noChangeShapeType="1"/>
            </p:cNvCxnSpPr>
            <p:nvPr/>
          </p:nvCxnSpPr>
          <p:spPr bwMode="auto">
            <a:xfrm flipV="1">
              <a:off x="1958" y="2091"/>
              <a:ext cx="2231" cy="8"/>
            </a:xfrm>
            <a:prstGeom prst="straightConnector1">
              <a:avLst/>
            </a:prstGeom>
            <a:noFill/>
            <a:ln w="28575">
              <a:solidFill>
                <a:srgbClr val="F57B49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" name="AutoShape 12"/>
            <p:cNvCxnSpPr>
              <a:cxnSpLocks noChangeShapeType="1"/>
            </p:cNvCxnSpPr>
            <p:nvPr/>
          </p:nvCxnSpPr>
          <p:spPr bwMode="auto">
            <a:xfrm flipV="1">
              <a:off x="3190" y="2091"/>
              <a:ext cx="999" cy="847"/>
            </a:xfrm>
            <a:prstGeom prst="straightConnector1">
              <a:avLst/>
            </a:prstGeom>
            <a:noFill/>
            <a:ln w="28575">
              <a:solidFill>
                <a:srgbClr val="F57B49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" name="AutoShape 13"/>
            <p:cNvCxnSpPr>
              <a:cxnSpLocks noChangeShapeType="1"/>
            </p:cNvCxnSpPr>
            <p:nvPr/>
          </p:nvCxnSpPr>
          <p:spPr bwMode="auto">
            <a:xfrm flipV="1">
              <a:off x="1958" y="1275"/>
              <a:ext cx="1224" cy="824"/>
            </a:xfrm>
            <a:prstGeom prst="straightConnector1">
              <a:avLst/>
            </a:prstGeom>
            <a:noFill/>
            <a:ln w="28575">
              <a:solidFill>
                <a:srgbClr val="F57B49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" name="AutoShape 14"/>
            <p:cNvCxnSpPr>
              <a:cxnSpLocks noChangeShapeType="1"/>
            </p:cNvCxnSpPr>
            <p:nvPr/>
          </p:nvCxnSpPr>
          <p:spPr bwMode="auto">
            <a:xfrm>
              <a:off x="3182" y="1275"/>
              <a:ext cx="1007" cy="816"/>
            </a:xfrm>
            <a:prstGeom prst="straightConnector1">
              <a:avLst/>
            </a:prstGeom>
            <a:noFill/>
            <a:ln w="28575">
              <a:solidFill>
                <a:srgbClr val="F57B49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" name="AutoShape 15"/>
            <p:cNvCxnSpPr>
              <a:cxnSpLocks noChangeShapeType="1"/>
            </p:cNvCxnSpPr>
            <p:nvPr/>
          </p:nvCxnSpPr>
          <p:spPr bwMode="auto">
            <a:xfrm>
              <a:off x="3182" y="1275"/>
              <a:ext cx="8" cy="1663"/>
            </a:xfrm>
            <a:prstGeom prst="straightConnector1">
              <a:avLst/>
            </a:prstGeom>
            <a:noFill/>
            <a:ln w="28575">
              <a:solidFill>
                <a:srgbClr val="F57B49"/>
              </a:solidFill>
              <a:round/>
              <a:headEnd type="none" w="sm" len="sm"/>
              <a:tailEnd type="none" w="sm" len="sm"/>
            </a:ln>
            <a:effectLst/>
          </p:spPr>
        </p:cxnSp>
        <p:pic>
          <p:nvPicPr>
            <p:cNvPr id="17" name="Picture 1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7" y="1605"/>
              <a:ext cx="661" cy="4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17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902" y="1868"/>
              <a:ext cx="754" cy="4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18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26" y="1916"/>
              <a:ext cx="754" cy="4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242" y="1829"/>
              <a:ext cx="428" cy="219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sz="1800" b="1">
                  <a:latin typeface="Arial" charset="0"/>
                </a:rPr>
                <a:t>IPv4 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714" y="1965"/>
              <a:ext cx="394" cy="19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chemeClr val="folHlink"/>
                  </a:solidFill>
                  <a:latin typeface="Arial" charset="0"/>
                </a:rPr>
                <a:t>IPv6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5066" y="1917"/>
              <a:ext cx="394" cy="19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chemeClr val="folHlink"/>
                  </a:solidFill>
                  <a:latin typeface="Arial" charset="0"/>
                </a:rPr>
                <a:t>IPv6</a:t>
              </a:r>
            </a:p>
          </p:txBody>
        </p:sp>
        <p:cxnSp>
          <p:nvCxnSpPr>
            <p:cNvPr id="23" name="AutoShape 22"/>
            <p:cNvCxnSpPr>
              <a:cxnSpLocks noChangeShapeType="1"/>
            </p:cNvCxnSpPr>
            <p:nvPr/>
          </p:nvCxnSpPr>
          <p:spPr bwMode="auto">
            <a:xfrm flipV="1">
              <a:off x="1280" y="2099"/>
              <a:ext cx="85" cy="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" name="AutoShape 23"/>
            <p:cNvCxnSpPr>
              <a:cxnSpLocks noChangeShapeType="1"/>
            </p:cNvCxnSpPr>
            <p:nvPr/>
          </p:nvCxnSpPr>
          <p:spPr bwMode="auto">
            <a:xfrm flipV="1">
              <a:off x="4782" y="2071"/>
              <a:ext cx="120" cy="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30" y="1301"/>
              <a:ext cx="841" cy="18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sz="1400" b="1">
                  <a:latin typeface="Arial" charset="0"/>
                </a:rPr>
                <a:t>3ffe:c00:1::/48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4880" y="1181"/>
              <a:ext cx="841" cy="18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sz="1400" b="1">
                  <a:latin typeface="Arial" charset="0"/>
                </a:rPr>
                <a:t>3ffe:c00:2::/48</a:t>
              </a: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1562" y="2197"/>
              <a:ext cx="619" cy="18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sz="1400" b="1">
                  <a:latin typeface="Arial" charset="0"/>
                </a:rPr>
                <a:t>130.67.0.1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4114" y="2213"/>
              <a:ext cx="681" cy="18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sz="1400" b="1">
                  <a:latin typeface="Arial" charset="0"/>
                </a:rPr>
                <a:t>148.122.0.1</a:t>
              </a:r>
            </a:p>
          </p:txBody>
        </p:sp>
      </p:grp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1142976" y="5572140"/>
            <a:ext cx="4419600" cy="10271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73025" tIns="36512" rIns="73025" bIns="36512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 dirty="0">
                <a:latin typeface="Courier New" pitchFamily="49" charset="0"/>
              </a:rPr>
              <a:t>--------------------------------------</a:t>
            </a:r>
            <a:br>
              <a:rPr lang="en-US" sz="1400" b="1" dirty="0">
                <a:latin typeface="Courier New" pitchFamily="49" charset="0"/>
              </a:rPr>
            </a:br>
            <a:r>
              <a:rPr lang="en-US" sz="1400" b="1" dirty="0">
                <a:latin typeface="Courier New" pitchFamily="49" charset="0"/>
              </a:rPr>
              <a:t>|IPv4 header|IPv6 header IPv6 payload|</a:t>
            </a:r>
            <a:br>
              <a:rPr lang="en-US" sz="1400" b="1" dirty="0">
                <a:latin typeface="Courier New" pitchFamily="49" charset="0"/>
              </a:rPr>
            </a:br>
            <a:r>
              <a:rPr lang="en-US" sz="1400" b="1" dirty="0">
                <a:latin typeface="Courier New" pitchFamily="49" charset="0"/>
              </a:rPr>
              <a:t>--------------------------------------</a:t>
            </a:r>
            <a:br>
              <a:rPr lang="en-US" sz="1400" b="1" dirty="0">
                <a:latin typeface="Courier New" pitchFamily="49" charset="0"/>
              </a:rPr>
            </a:br>
            <a:r>
              <a:rPr lang="en-US" sz="1400" b="1" dirty="0">
                <a:latin typeface="Courier New" pitchFamily="49" charset="0"/>
              </a:rPr>
              <a:t>IPv4 protocol type = 41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 3: Automatic Tunnel</a:t>
            </a:r>
            <a:endParaRPr lang="en-US" sz="4000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 bwMode="auto">
          <a:xfrm>
            <a:off x="1285852" y="2428868"/>
            <a:ext cx="7335603" cy="3392491"/>
            <a:chOff x="0" y="962"/>
            <a:chExt cx="5962" cy="2447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65" y="962"/>
              <a:ext cx="593" cy="3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189" y="1938"/>
              <a:ext cx="593" cy="3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57" y="2954"/>
              <a:ext cx="593" cy="3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47" y="1374"/>
              <a:ext cx="2026" cy="14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65" y="1946"/>
              <a:ext cx="593" cy="3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cxnSp>
          <p:nvCxnSpPr>
            <p:cNvPr id="10" name="AutoShape 9"/>
            <p:cNvCxnSpPr>
              <a:cxnSpLocks noChangeAspect="1" noChangeShapeType="1"/>
            </p:cNvCxnSpPr>
            <p:nvPr/>
          </p:nvCxnSpPr>
          <p:spPr bwMode="auto">
            <a:xfrm flipV="1">
              <a:off x="1958" y="2092"/>
              <a:ext cx="89" cy="7"/>
            </a:xfrm>
            <a:prstGeom prst="straightConnector1">
              <a:avLst/>
            </a:prstGeom>
            <a:noFill/>
            <a:ln w="28575">
              <a:solidFill>
                <a:srgbClr val="F57B49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" name="AutoShape 10"/>
            <p:cNvCxnSpPr>
              <a:cxnSpLocks noChangeAspect="1" noChangeShapeType="1"/>
            </p:cNvCxnSpPr>
            <p:nvPr/>
          </p:nvCxnSpPr>
          <p:spPr bwMode="auto">
            <a:xfrm flipV="1">
              <a:off x="4073" y="2091"/>
              <a:ext cx="116" cy="1"/>
            </a:xfrm>
            <a:prstGeom prst="straightConnector1">
              <a:avLst/>
            </a:prstGeom>
            <a:noFill/>
            <a:ln w="28575">
              <a:solidFill>
                <a:srgbClr val="F57B49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AutoShape 11"/>
            <p:cNvCxnSpPr>
              <a:cxnSpLocks noChangeAspect="1" noChangeShapeType="1"/>
            </p:cNvCxnSpPr>
            <p:nvPr/>
          </p:nvCxnSpPr>
          <p:spPr bwMode="auto">
            <a:xfrm flipH="1">
              <a:off x="3060" y="1267"/>
              <a:ext cx="2" cy="107"/>
            </a:xfrm>
            <a:prstGeom prst="straightConnector1">
              <a:avLst/>
            </a:prstGeom>
            <a:noFill/>
            <a:ln w="28575">
              <a:solidFill>
                <a:srgbClr val="F57B49"/>
              </a:solidFill>
              <a:round/>
              <a:headEnd type="none" w="sm" len="sm"/>
              <a:tailEnd type="none" w="sm" len="sm"/>
            </a:ln>
            <a:effectLst/>
          </p:spPr>
        </p:cxnSp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67" y="1605"/>
              <a:ext cx="661" cy="4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902" y="1868"/>
              <a:ext cx="754" cy="4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1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26" y="1916"/>
              <a:ext cx="754" cy="4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16" name="Text Box 15"/>
            <p:cNvSpPr txBox="1">
              <a:spLocks noChangeAspect="1" noChangeArrowheads="1"/>
            </p:cNvSpPr>
            <p:nvPr/>
          </p:nvSpPr>
          <p:spPr bwMode="auto">
            <a:xfrm>
              <a:off x="2834" y="1917"/>
              <a:ext cx="482" cy="219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sz="1800" b="1">
                  <a:latin typeface="Arial" charset="0"/>
                </a:rPr>
                <a:t>IPv4 </a:t>
              </a:r>
            </a:p>
          </p:txBody>
        </p:sp>
        <p:sp>
          <p:nvSpPr>
            <p:cNvPr id="17" name="Text Box 16"/>
            <p:cNvSpPr txBox="1">
              <a:spLocks noChangeAspect="1" noChangeArrowheads="1"/>
            </p:cNvSpPr>
            <p:nvPr/>
          </p:nvSpPr>
          <p:spPr bwMode="auto">
            <a:xfrm>
              <a:off x="714" y="1980"/>
              <a:ext cx="400" cy="20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chemeClr val="folHlink"/>
                  </a:solidFill>
                  <a:latin typeface="Arial" charset="0"/>
                </a:rPr>
                <a:t>IPv6</a:t>
              </a:r>
            </a:p>
          </p:txBody>
        </p:sp>
        <p:sp>
          <p:nvSpPr>
            <p:cNvPr id="18" name="Text Box 17"/>
            <p:cNvSpPr txBox="1">
              <a:spLocks noChangeAspect="1" noChangeArrowheads="1"/>
            </p:cNvSpPr>
            <p:nvPr/>
          </p:nvSpPr>
          <p:spPr bwMode="auto">
            <a:xfrm>
              <a:off x="5066" y="1932"/>
              <a:ext cx="400" cy="20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chemeClr val="folHlink"/>
                  </a:solidFill>
                  <a:latin typeface="Arial" charset="0"/>
                </a:rPr>
                <a:t>IPv6</a:t>
              </a:r>
            </a:p>
          </p:txBody>
        </p:sp>
        <p:cxnSp>
          <p:nvCxnSpPr>
            <p:cNvPr id="19" name="AutoShape 18"/>
            <p:cNvCxnSpPr>
              <a:cxnSpLocks noChangeAspect="1" noChangeShapeType="1"/>
            </p:cNvCxnSpPr>
            <p:nvPr/>
          </p:nvCxnSpPr>
          <p:spPr bwMode="auto">
            <a:xfrm flipV="1">
              <a:off x="1280" y="2099"/>
              <a:ext cx="85" cy="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" name="AutoShape 19"/>
            <p:cNvCxnSpPr>
              <a:cxnSpLocks noChangeAspect="1" noChangeShapeType="1"/>
            </p:cNvCxnSpPr>
            <p:nvPr/>
          </p:nvCxnSpPr>
          <p:spPr bwMode="auto">
            <a:xfrm flipV="1">
              <a:off x="4782" y="2071"/>
              <a:ext cx="120" cy="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1" name="AutoShape 20"/>
            <p:cNvCxnSpPr>
              <a:cxnSpLocks noChangeAspect="1" noChangeShapeType="1"/>
            </p:cNvCxnSpPr>
            <p:nvPr/>
          </p:nvCxnSpPr>
          <p:spPr bwMode="auto">
            <a:xfrm flipH="1">
              <a:off x="3054" y="2810"/>
              <a:ext cx="6" cy="144"/>
            </a:xfrm>
            <a:prstGeom prst="straightConnector1">
              <a:avLst/>
            </a:prstGeom>
            <a:noFill/>
            <a:ln w="28575">
              <a:solidFill>
                <a:srgbClr val="F57B49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2" name="Text Box 21"/>
            <p:cNvSpPr txBox="1">
              <a:spLocks noChangeAspect="1" noChangeArrowheads="1"/>
            </p:cNvSpPr>
            <p:nvPr/>
          </p:nvSpPr>
          <p:spPr bwMode="auto">
            <a:xfrm>
              <a:off x="402" y="2716"/>
              <a:ext cx="2139" cy="354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sz="1600" b="1">
                  <a:latin typeface="Arial" charset="0"/>
                </a:rPr>
                <a:t>Connects dual stacked nodes</a:t>
              </a:r>
            </a:p>
            <a:p>
              <a:pPr eaLnBrk="0" hangingPunct="0"/>
              <a:r>
                <a:rPr lang="en-US" sz="1600" b="1">
                  <a:latin typeface="Arial" charset="0"/>
                </a:rPr>
                <a:t>Quite obsolete</a:t>
              </a:r>
            </a:p>
          </p:txBody>
        </p:sp>
        <p:pic>
          <p:nvPicPr>
            <p:cNvPr id="23" name="Picture 2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310" y="2668"/>
              <a:ext cx="1114" cy="7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24" name="Text Box 23"/>
            <p:cNvSpPr txBox="1">
              <a:spLocks noChangeAspect="1" noChangeArrowheads="1"/>
            </p:cNvSpPr>
            <p:nvPr/>
          </p:nvSpPr>
          <p:spPr bwMode="auto">
            <a:xfrm>
              <a:off x="4474" y="2957"/>
              <a:ext cx="859" cy="18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folHlink"/>
                  </a:solidFill>
                  <a:latin typeface="Arial" charset="0"/>
                </a:rPr>
                <a:t>IPv6 Internet</a:t>
              </a:r>
            </a:p>
          </p:txBody>
        </p:sp>
        <p:cxnSp>
          <p:nvCxnSpPr>
            <p:cNvPr id="25" name="AutoShape 24"/>
            <p:cNvCxnSpPr>
              <a:cxnSpLocks noChangeAspect="1" noChangeShapeType="1"/>
            </p:cNvCxnSpPr>
            <p:nvPr/>
          </p:nvCxnSpPr>
          <p:spPr bwMode="auto">
            <a:xfrm flipV="1">
              <a:off x="3350" y="3039"/>
              <a:ext cx="960" cy="68"/>
            </a:xfrm>
            <a:prstGeom prst="straightConnector1">
              <a:avLst/>
            </a:prstGeom>
            <a:noFill/>
            <a:ln w="28575">
              <a:solidFill>
                <a:srgbClr val="F57B49"/>
              </a:solidFill>
              <a:round/>
              <a:headEnd type="none" w="sm" len="sm"/>
              <a:tailEnd type="none" w="sm" len="sm"/>
            </a:ln>
            <a:effectLst/>
          </p:spPr>
        </p:cxnSp>
        <p:pic>
          <p:nvPicPr>
            <p:cNvPr id="26" name="Picture 2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971" y="1461"/>
              <a:ext cx="661" cy="4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27" name="Text Box 26"/>
            <p:cNvSpPr txBox="1">
              <a:spLocks noChangeAspect="1" noChangeArrowheads="1"/>
            </p:cNvSpPr>
            <p:nvPr/>
          </p:nvSpPr>
          <p:spPr bwMode="auto">
            <a:xfrm>
              <a:off x="0" y="1197"/>
              <a:ext cx="978" cy="392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sz="1800" b="1" dirty="0">
                  <a:latin typeface="Arial" charset="0"/>
                </a:rPr>
                <a:t>130.67.0.1</a:t>
              </a:r>
              <a:br>
                <a:rPr lang="en-US" sz="1800" b="1" dirty="0">
                  <a:latin typeface="Arial" charset="0"/>
                </a:rPr>
              </a:br>
              <a:r>
                <a:rPr lang="en-US" sz="1800" b="1" dirty="0">
                  <a:latin typeface="Arial" charset="0"/>
                </a:rPr>
                <a:t>::130.67.0.1</a:t>
              </a:r>
            </a:p>
          </p:txBody>
        </p:sp>
        <p:sp>
          <p:nvSpPr>
            <p:cNvPr id="28" name="Text Box 27"/>
            <p:cNvSpPr txBox="1">
              <a:spLocks noChangeAspect="1" noChangeArrowheads="1"/>
            </p:cNvSpPr>
            <p:nvPr/>
          </p:nvSpPr>
          <p:spPr bwMode="auto">
            <a:xfrm>
              <a:off x="4893" y="1101"/>
              <a:ext cx="1069" cy="392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sz="1800" b="1">
                  <a:latin typeface="Arial" charset="0"/>
                </a:rPr>
                <a:t>148.122.0.1</a:t>
              </a:r>
              <a:br>
                <a:rPr lang="en-US" sz="1800" b="1">
                  <a:latin typeface="Arial" charset="0"/>
                </a:rPr>
              </a:br>
              <a:r>
                <a:rPr lang="en-US" sz="1800" b="1">
                  <a:latin typeface="Arial" charset="0"/>
                </a:rPr>
                <a:t>::148.122.0.1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Routing</a:t>
            </a:r>
            <a:r>
              <a:rPr lang="fr-FR" sz="4000" dirty="0"/>
              <a:t> in IPv6</a:t>
            </a:r>
            <a:endParaRPr lang="en-GB" sz="4000" dirty="0"/>
          </a:p>
        </p:txBody>
      </p:sp>
      <p:sp>
        <p:nvSpPr>
          <p:cNvPr id="131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28" y="1571612"/>
            <a:ext cx="7251722" cy="4643470"/>
          </a:xfrm>
        </p:spPr>
        <p:txBody>
          <a:bodyPr>
            <a:normAutofit/>
          </a:bodyPr>
          <a:lstStyle/>
          <a:p>
            <a:pPr algn="just">
              <a:lnSpc>
                <a:spcPct val="85000"/>
              </a:lnSpc>
            </a:pPr>
            <a:r>
              <a:rPr lang="en-GB" sz="2000" dirty="0"/>
              <a:t>As in IPv4, IPv6 has 2 families of routing protocols: IGP and EGP</a:t>
            </a:r>
            <a:r>
              <a:rPr lang="fr-FR" sz="2000" dirty="0"/>
              <a:t>, and</a:t>
            </a:r>
            <a:r>
              <a:rPr lang="en-GB" sz="2000" dirty="0"/>
              <a:t> still uses the longest-prefix match routing </a:t>
            </a:r>
            <a:r>
              <a:rPr lang="en-GB" sz="2000" dirty="0" smtClean="0"/>
              <a:t>algorithm</a:t>
            </a:r>
          </a:p>
          <a:p>
            <a:pPr algn="just">
              <a:lnSpc>
                <a:spcPct val="85000"/>
              </a:lnSpc>
            </a:pPr>
            <a:endParaRPr lang="en-GB" sz="2000" dirty="0"/>
          </a:p>
          <a:p>
            <a:pPr algn="just">
              <a:lnSpc>
                <a:spcPct val="85000"/>
              </a:lnSpc>
            </a:pPr>
            <a:r>
              <a:rPr lang="fr-FR" sz="2000" dirty="0"/>
              <a:t>IGP</a:t>
            </a:r>
          </a:p>
          <a:p>
            <a:pPr lvl="1" algn="just">
              <a:lnSpc>
                <a:spcPct val="85000"/>
              </a:lnSpc>
            </a:pPr>
            <a:r>
              <a:rPr lang="fr-FR" sz="2000" dirty="0" err="1"/>
              <a:t>RIPng</a:t>
            </a:r>
            <a:r>
              <a:rPr lang="fr-FR" sz="2000" dirty="0"/>
              <a:t> (RFC 2080)</a:t>
            </a:r>
          </a:p>
          <a:p>
            <a:pPr lvl="1" algn="just">
              <a:lnSpc>
                <a:spcPct val="85000"/>
              </a:lnSpc>
            </a:pPr>
            <a:r>
              <a:rPr lang="fr-FR" sz="2000" dirty="0"/>
              <a:t>Cisco EIGRP for IPv6</a:t>
            </a:r>
          </a:p>
          <a:p>
            <a:pPr lvl="1" algn="just">
              <a:lnSpc>
                <a:spcPct val="85000"/>
              </a:lnSpc>
            </a:pPr>
            <a:r>
              <a:rPr lang="fr-FR" sz="2000" dirty="0"/>
              <a:t>OSPFv3 (RFC 2740) </a:t>
            </a:r>
          </a:p>
          <a:p>
            <a:pPr lvl="1" algn="just">
              <a:lnSpc>
                <a:spcPct val="85000"/>
              </a:lnSpc>
            </a:pPr>
            <a:r>
              <a:rPr lang="fr-FR" sz="2000" dirty="0" err="1"/>
              <a:t>Integrated</a:t>
            </a:r>
            <a:r>
              <a:rPr lang="fr-FR" sz="2000" dirty="0"/>
              <a:t> IS-ISv6 (</a:t>
            </a:r>
            <a:r>
              <a:rPr lang="fr-FR" sz="2000" dirty="0" err="1"/>
              <a:t>draft</a:t>
            </a:r>
            <a:r>
              <a:rPr lang="fr-FR" sz="2000" dirty="0"/>
              <a:t>-</a:t>
            </a:r>
            <a:r>
              <a:rPr lang="fr-FR" sz="2000" dirty="0" err="1"/>
              <a:t>ietf</a:t>
            </a:r>
            <a:r>
              <a:rPr lang="fr-FR" sz="2000" dirty="0"/>
              <a:t>-</a:t>
            </a:r>
            <a:r>
              <a:rPr lang="fr-FR" sz="2000" dirty="0" err="1"/>
              <a:t>isis</a:t>
            </a:r>
            <a:r>
              <a:rPr lang="fr-FR" sz="2000" dirty="0"/>
              <a:t>-ipv6-02</a:t>
            </a:r>
            <a:r>
              <a:rPr lang="fr-FR" sz="2000" dirty="0" smtClean="0"/>
              <a:t>)</a:t>
            </a:r>
          </a:p>
          <a:p>
            <a:pPr lvl="1" algn="just">
              <a:lnSpc>
                <a:spcPct val="85000"/>
              </a:lnSpc>
            </a:pPr>
            <a:endParaRPr lang="fr-FR" sz="2000" dirty="0"/>
          </a:p>
          <a:p>
            <a:pPr algn="just">
              <a:lnSpc>
                <a:spcPct val="85000"/>
              </a:lnSpc>
            </a:pPr>
            <a:r>
              <a:rPr lang="fr-FR" sz="2000" dirty="0"/>
              <a:t>EGP : MP-BGP4 (RFC 2858 and RFC 2545</a:t>
            </a:r>
            <a:r>
              <a:rPr lang="fr-FR" sz="2000" dirty="0" smtClean="0"/>
              <a:t>)</a:t>
            </a:r>
          </a:p>
          <a:p>
            <a:pPr algn="just">
              <a:lnSpc>
                <a:spcPct val="85000"/>
              </a:lnSpc>
            </a:pPr>
            <a:endParaRPr lang="fr-FR" sz="2000" dirty="0" smtClean="0"/>
          </a:p>
          <a:p>
            <a:pPr algn="just">
              <a:lnSpc>
                <a:spcPct val="85000"/>
              </a:lnSpc>
            </a:pPr>
            <a:r>
              <a:rPr lang="fr-FR" sz="2000" dirty="0" smtClean="0"/>
              <a:t>IOS more </a:t>
            </a:r>
            <a:r>
              <a:rPr lang="fr-FR" sz="2000" dirty="0" err="1" smtClean="0"/>
              <a:t>than</a:t>
            </a:r>
            <a:r>
              <a:rPr lang="fr-FR" sz="2000" dirty="0" smtClean="0"/>
              <a:t> 12.4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RIPng</a:t>
            </a:r>
            <a:r>
              <a:rPr lang="en-US" sz="4000" dirty="0" smtClean="0"/>
              <a:t> Configuration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6" y="1500174"/>
            <a:ext cx="3504432" cy="474822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/>
              <a:t>Router0# </a:t>
            </a:r>
            <a:r>
              <a:rPr lang="en-US" sz="1100" dirty="0" err="1" smtClean="0"/>
              <a:t>sh</a:t>
            </a:r>
            <a:r>
              <a:rPr lang="en-US" sz="1100" dirty="0" smtClean="0"/>
              <a:t> run</a:t>
            </a:r>
          </a:p>
          <a:p>
            <a:pPr>
              <a:buNone/>
            </a:pPr>
            <a:r>
              <a:rPr lang="en-US" sz="1100" dirty="0" smtClean="0"/>
              <a:t>!</a:t>
            </a:r>
          </a:p>
          <a:p>
            <a:pPr>
              <a:buNone/>
            </a:pPr>
            <a:r>
              <a:rPr lang="en-US" sz="1100" dirty="0" smtClean="0"/>
              <a:t>ipv6 </a:t>
            </a:r>
            <a:r>
              <a:rPr lang="en-US" sz="1100" dirty="0" err="1" smtClean="0"/>
              <a:t>unicast</a:t>
            </a:r>
            <a:r>
              <a:rPr lang="en-US" sz="1100" dirty="0" smtClean="0"/>
              <a:t>-routing</a:t>
            </a:r>
          </a:p>
          <a:p>
            <a:pPr>
              <a:buNone/>
            </a:pPr>
            <a:r>
              <a:rPr lang="en-US" sz="1100" dirty="0" smtClean="0"/>
              <a:t>!</a:t>
            </a:r>
          </a:p>
          <a:p>
            <a:pPr>
              <a:buNone/>
            </a:pPr>
            <a:r>
              <a:rPr lang="en-US" sz="1100" dirty="0" smtClean="0"/>
              <a:t>interface FastEthernet0/0</a:t>
            </a:r>
          </a:p>
          <a:p>
            <a:pPr>
              <a:buNone/>
            </a:pPr>
            <a:r>
              <a:rPr lang="en-US" sz="1100" dirty="0" smtClean="0"/>
              <a:t> ipv6 address 5001:AAAA:BBBB:CCCC::/64 eui-64</a:t>
            </a:r>
          </a:p>
          <a:p>
            <a:pPr>
              <a:buNone/>
            </a:pPr>
            <a:r>
              <a:rPr lang="en-US" sz="1100" dirty="0" smtClean="0"/>
              <a:t> ipv6 rip RT0 enable </a:t>
            </a:r>
          </a:p>
          <a:p>
            <a:pPr>
              <a:buNone/>
            </a:pPr>
            <a:r>
              <a:rPr lang="en-US" sz="1100" dirty="0" smtClean="0"/>
              <a:t>!</a:t>
            </a:r>
          </a:p>
          <a:p>
            <a:pPr>
              <a:buNone/>
            </a:pPr>
            <a:r>
              <a:rPr lang="en-US" sz="1100" dirty="0" smtClean="0"/>
              <a:t>interface FastEthernet0/1</a:t>
            </a:r>
          </a:p>
          <a:p>
            <a:pPr>
              <a:buNone/>
            </a:pPr>
            <a:r>
              <a:rPr lang="en-US" sz="1100" dirty="0" smtClean="0"/>
              <a:t> ipv6 address 2003:DB25:AA:BB::/64 eui-64</a:t>
            </a:r>
          </a:p>
          <a:p>
            <a:pPr>
              <a:buNone/>
            </a:pPr>
            <a:r>
              <a:rPr lang="en-US" sz="1100" dirty="0" smtClean="0"/>
              <a:t> ipv6 rip RT0 enable</a:t>
            </a:r>
          </a:p>
          <a:p>
            <a:pPr>
              <a:buNone/>
            </a:pPr>
            <a:r>
              <a:rPr lang="en-US" sz="1100" dirty="0" smtClean="0"/>
              <a:t>!</a:t>
            </a:r>
          </a:p>
          <a:p>
            <a:pPr>
              <a:buNone/>
            </a:pPr>
            <a:r>
              <a:rPr lang="en-US" sz="1100" dirty="0" smtClean="0"/>
              <a:t>interface Serial1/0</a:t>
            </a:r>
          </a:p>
          <a:p>
            <a:pPr>
              <a:buNone/>
            </a:pPr>
            <a:r>
              <a:rPr lang="en-US" sz="1100" dirty="0" smtClean="0"/>
              <a:t> no </a:t>
            </a:r>
            <a:r>
              <a:rPr lang="en-US" sz="1100" dirty="0" err="1" smtClean="0"/>
              <a:t>ip</a:t>
            </a:r>
            <a:r>
              <a:rPr lang="en-US" sz="1100" dirty="0" smtClean="0"/>
              <a:t> address</a:t>
            </a:r>
          </a:p>
          <a:p>
            <a:pPr>
              <a:buNone/>
            </a:pPr>
            <a:r>
              <a:rPr lang="en-US" sz="1100" dirty="0" smtClean="0"/>
              <a:t> ipv6 address 2001:DB25:AA:BB::/64 eui-64</a:t>
            </a:r>
          </a:p>
          <a:p>
            <a:pPr>
              <a:buNone/>
            </a:pPr>
            <a:r>
              <a:rPr lang="en-US" sz="1100" dirty="0" smtClean="0"/>
              <a:t> ipv6 rip RT0 enable </a:t>
            </a:r>
          </a:p>
          <a:p>
            <a:pPr>
              <a:buNone/>
            </a:pPr>
            <a:r>
              <a:rPr lang="en-US" sz="1100" dirty="0" smtClean="0"/>
              <a:t> clock rate 9600</a:t>
            </a:r>
          </a:p>
          <a:p>
            <a:pPr>
              <a:buNone/>
            </a:pPr>
            <a:r>
              <a:rPr lang="en-US" sz="1100" dirty="0" smtClean="0"/>
              <a:t>!</a:t>
            </a:r>
          </a:p>
          <a:p>
            <a:pPr>
              <a:buNone/>
            </a:pPr>
            <a:r>
              <a:rPr lang="en-US" sz="1100" dirty="0" smtClean="0"/>
              <a:t>!</a:t>
            </a:r>
          </a:p>
          <a:p>
            <a:pPr>
              <a:buNone/>
            </a:pPr>
            <a:r>
              <a:rPr lang="en-US" sz="1100" dirty="0" smtClean="0"/>
              <a:t>ipv6 router rip RT0</a:t>
            </a:r>
          </a:p>
          <a:p>
            <a:pPr>
              <a:buNone/>
            </a:pPr>
            <a:r>
              <a:rPr lang="en-US" sz="1100" dirty="0" smtClean="0"/>
              <a:t>!</a:t>
            </a:r>
            <a:endParaRPr lang="en-US" sz="11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643050"/>
            <a:ext cx="378142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EIGRP for IPv6 Configuration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6" y="1447800"/>
            <a:ext cx="3504432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/>
              <a:t>Rouyter0# </a:t>
            </a:r>
            <a:r>
              <a:rPr lang="en-US" sz="1100" dirty="0" err="1" smtClean="0"/>
              <a:t>sh</a:t>
            </a:r>
            <a:r>
              <a:rPr lang="en-US" sz="1100" dirty="0" smtClean="0"/>
              <a:t> run</a:t>
            </a:r>
          </a:p>
          <a:p>
            <a:pPr>
              <a:buNone/>
            </a:pPr>
            <a:r>
              <a:rPr lang="en-US" sz="1100" dirty="0" smtClean="0"/>
              <a:t>!</a:t>
            </a:r>
          </a:p>
          <a:p>
            <a:pPr>
              <a:buNone/>
            </a:pPr>
            <a:r>
              <a:rPr lang="en-US" sz="1100" dirty="0" smtClean="0"/>
              <a:t>ipv6 </a:t>
            </a:r>
            <a:r>
              <a:rPr lang="en-US" sz="1100" dirty="0" err="1" smtClean="0"/>
              <a:t>unicast</a:t>
            </a:r>
            <a:r>
              <a:rPr lang="en-US" sz="1100" dirty="0" smtClean="0"/>
              <a:t>-routing</a:t>
            </a:r>
          </a:p>
          <a:p>
            <a:pPr>
              <a:buNone/>
            </a:pPr>
            <a:r>
              <a:rPr lang="en-US" sz="1100" dirty="0" smtClean="0"/>
              <a:t>!</a:t>
            </a:r>
          </a:p>
          <a:p>
            <a:pPr>
              <a:buNone/>
            </a:pPr>
            <a:r>
              <a:rPr lang="en-US" sz="1100" dirty="0" smtClean="0"/>
              <a:t>interface FastEthernet0/0</a:t>
            </a:r>
          </a:p>
          <a:p>
            <a:pPr>
              <a:buNone/>
            </a:pPr>
            <a:r>
              <a:rPr lang="en-US" sz="1100" dirty="0" smtClean="0"/>
              <a:t> ipv6 address 5001:AAAA:BBBB:CCCC::/64 eui-64</a:t>
            </a:r>
          </a:p>
          <a:p>
            <a:pPr>
              <a:buNone/>
            </a:pPr>
            <a:r>
              <a:rPr lang="en-US" sz="1100" dirty="0" smtClean="0"/>
              <a:t> ipv6 </a:t>
            </a:r>
            <a:r>
              <a:rPr lang="en-US" sz="1100" dirty="0" err="1" smtClean="0"/>
              <a:t>eigrp</a:t>
            </a:r>
            <a:r>
              <a:rPr lang="en-US" sz="1100" dirty="0" smtClean="0"/>
              <a:t> 100</a:t>
            </a:r>
          </a:p>
          <a:p>
            <a:pPr>
              <a:buNone/>
            </a:pPr>
            <a:r>
              <a:rPr lang="en-US" sz="1100" dirty="0" smtClean="0"/>
              <a:t> ipv6 enable</a:t>
            </a:r>
          </a:p>
          <a:p>
            <a:pPr>
              <a:buNone/>
            </a:pPr>
            <a:r>
              <a:rPr lang="en-US" sz="1100" dirty="0" smtClean="0"/>
              <a:t>!</a:t>
            </a:r>
          </a:p>
          <a:p>
            <a:pPr>
              <a:buNone/>
            </a:pPr>
            <a:r>
              <a:rPr lang="en-US" sz="1100" dirty="0" smtClean="0"/>
              <a:t>interface Serial1/0</a:t>
            </a:r>
          </a:p>
          <a:p>
            <a:pPr>
              <a:buNone/>
            </a:pPr>
            <a:r>
              <a:rPr lang="en-US" sz="1100" dirty="0" smtClean="0"/>
              <a:t> no </a:t>
            </a:r>
            <a:r>
              <a:rPr lang="en-US" sz="1100" dirty="0" err="1" smtClean="0"/>
              <a:t>ip</a:t>
            </a:r>
            <a:r>
              <a:rPr lang="en-US" sz="1100" dirty="0" smtClean="0"/>
              <a:t> address</a:t>
            </a:r>
          </a:p>
          <a:p>
            <a:pPr>
              <a:buNone/>
            </a:pPr>
            <a:r>
              <a:rPr lang="en-US" sz="1100" dirty="0" smtClean="0"/>
              <a:t> ipv6 address 2001:DB25:AA:BB::/64 eui-64</a:t>
            </a:r>
          </a:p>
          <a:p>
            <a:pPr>
              <a:buNone/>
            </a:pPr>
            <a:r>
              <a:rPr lang="en-US" sz="1100" dirty="0" smtClean="0"/>
              <a:t> ipv6 </a:t>
            </a:r>
            <a:r>
              <a:rPr lang="en-US" sz="1100" dirty="0" err="1" smtClean="0"/>
              <a:t>eigrp</a:t>
            </a:r>
            <a:r>
              <a:rPr lang="en-US" sz="1100" dirty="0" smtClean="0"/>
              <a:t> 100</a:t>
            </a:r>
          </a:p>
          <a:p>
            <a:pPr>
              <a:buNone/>
            </a:pPr>
            <a:r>
              <a:rPr lang="en-US" sz="1100" dirty="0" smtClean="0"/>
              <a:t> ipv6 enable </a:t>
            </a:r>
          </a:p>
          <a:p>
            <a:pPr>
              <a:buNone/>
            </a:pPr>
            <a:r>
              <a:rPr lang="en-US" sz="1100" dirty="0" smtClean="0"/>
              <a:t> clock rate 9600</a:t>
            </a:r>
          </a:p>
          <a:p>
            <a:pPr>
              <a:buNone/>
            </a:pPr>
            <a:r>
              <a:rPr lang="en-US" sz="1100" dirty="0" smtClean="0"/>
              <a:t>!</a:t>
            </a:r>
          </a:p>
          <a:p>
            <a:pPr>
              <a:buNone/>
            </a:pPr>
            <a:r>
              <a:rPr lang="en-US" sz="1100" dirty="0" smtClean="0"/>
              <a:t>!</a:t>
            </a:r>
          </a:p>
          <a:p>
            <a:pPr>
              <a:buNone/>
            </a:pPr>
            <a:r>
              <a:rPr lang="en-US" sz="1100" dirty="0" smtClean="0"/>
              <a:t>ipv6 router </a:t>
            </a:r>
            <a:r>
              <a:rPr lang="en-US" sz="1100" dirty="0" err="1" smtClean="0"/>
              <a:t>eigrp</a:t>
            </a:r>
            <a:r>
              <a:rPr lang="en-US" sz="1100" dirty="0" smtClean="0"/>
              <a:t> 100</a:t>
            </a:r>
          </a:p>
          <a:p>
            <a:pPr>
              <a:buNone/>
            </a:pPr>
            <a:r>
              <a:rPr lang="en-US" sz="1100" dirty="0" smtClean="0"/>
              <a:t> router-id 1.1.1.1</a:t>
            </a:r>
          </a:p>
          <a:p>
            <a:pPr>
              <a:buNone/>
            </a:pPr>
            <a:r>
              <a:rPr lang="en-US" sz="1100" dirty="0" smtClean="0"/>
              <a:t> no shutdown</a:t>
            </a:r>
          </a:p>
          <a:p>
            <a:pPr>
              <a:buNone/>
            </a:pPr>
            <a:r>
              <a:rPr lang="en-US" sz="1100" dirty="0" smtClean="0"/>
              <a:t>!</a:t>
            </a:r>
            <a:endParaRPr lang="en-US" sz="1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785926"/>
            <a:ext cx="39624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5058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5394" y="4251345"/>
            <a:ext cx="4019550" cy="210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25059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2041545"/>
            <a:ext cx="3790950" cy="210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2506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OSPFv3 </a:t>
            </a:r>
            <a:r>
              <a:rPr lang="en-US" sz="4000" dirty="0" smtClean="0"/>
              <a:t>Configuration</a:t>
            </a:r>
            <a:endParaRPr lang="en-US" sz="4000" dirty="0"/>
          </a:p>
        </p:txBody>
      </p:sp>
      <p:sp>
        <p:nvSpPr>
          <p:cNvPr id="1325061" name="Line 5"/>
          <p:cNvSpPr>
            <a:spLocks noChangeShapeType="1"/>
          </p:cNvSpPr>
          <p:nvPr/>
        </p:nvSpPr>
        <p:spPr bwMode="auto">
          <a:xfrm>
            <a:off x="5667380" y="3565545"/>
            <a:ext cx="3124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5062" name="Line 6"/>
          <p:cNvSpPr>
            <a:spLocks noChangeShapeType="1"/>
          </p:cNvSpPr>
          <p:nvPr/>
        </p:nvSpPr>
        <p:spPr bwMode="auto">
          <a:xfrm>
            <a:off x="6938994" y="3573483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325063" name="Picture 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81794" y="3878283"/>
            <a:ext cx="9064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25064" name="Line 8"/>
          <p:cNvSpPr>
            <a:spLocks noChangeShapeType="1"/>
          </p:cNvSpPr>
          <p:nvPr/>
        </p:nvSpPr>
        <p:spPr bwMode="auto">
          <a:xfrm>
            <a:off x="5414994" y="4708545"/>
            <a:ext cx="2971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5065" name="Text Box 9"/>
          <p:cNvSpPr txBox="1">
            <a:spLocks noChangeArrowheads="1"/>
          </p:cNvSpPr>
          <p:nvPr/>
        </p:nvSpPr>
        <p:spPr bwMode="auto">
          <a:xfrm>
            <a:off x="6429380" y="3260745"/>
            <a:ext cx="2743200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Helvetica" pitchFamily="34" charset="0"/>
              </a:rPr>
              <a:t>LAN1: </a:t>
            </a:r>
            <a:r>
              <a:rPr lang="en-GB" sz="1600">
                <a:latin typeface="Helvetica" pitchFamily="34" charset="0"/>
              </a:rPr>
              <a:t>2001:1</a:t>
            </a:r>
            <a:r>
              <a:rPr lang="en-US" sz="1600">
                <a:latin typeface="Helvetica" pitchFamily="34" charset="0"/>
              </a:rPr>
              <a:t>:1:1::/64</a:t>
            </a:r>
          </a:p>
        </p:txBody>
      </p:sp>
      <p:sp>
        <p:nvSpPr>
          <p:cNvPr id="1325066" name="Text Box 10"/>
          <p:cNvSpPr txBox="1">
            <a:spLocks noChangeArrowheads="1"/>
          </p:cNvSpPr>
          <p:nvPr/>
        </p:nvSpPr>
        <p:spPr bwMode="auto">
          <a:xfrm>
            <a:off x="5414994" y="4784745"/>
            <a:ext cx="3124200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Helvetica" pitchFamily="34" charset="0"/>
              </a:rPr>
              <a:t>LAN2: </a:t>
            </a:r>
            <a:r>
              <a:rPr lang="en-GB" sz="1600">
                <a:latin typeface="Helvetica" pitchFamily="34" charset="0"/>
              </a:rPr>
              <a:t>2001</a:t>
            </a:r>
            <a:r>
              <a:rPr lang="en-US" sz="1600">
                <a:latin typeface="Helvetica" pitchFamily="34" charset="0"/>
              </a:rPr>
              <a:t>:2:2:2::/64</a:t>
            </a:r>
          </a:p>
        </p:txBody>
      </p:sp>
      <p:sp>
        <p:nvSpPr>
          <p:cNvPr id="1325067" name="Text Box 11"/>
          <p:cNvSpPr txBox="1">
            <a:spLocks noChangeArrowheads="1"/>
          </p:cNvSpPr>
          <p:nvPr/>
        </p:nvSpPr>
        <p:spPr bwMode="auto">
          <a:xfrm>
            <a:off x="7038980" y="3649683"/>
            <a:ext cx="1371600" cy="3048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Helvetica" pitchFamily="34" charset="0"/>
              </a:rPr>
              <a:t>Eth0</a:t>
            </a:r>
          </a:p>
        </p:txBody>
      </p:sp>
      <p:sp>
        <p:nvSpPr>
          <p:cNvPr id="1325068" name="Text Box 12"/>
          <p:cNvSpPr txBox="1">
            <a:spLocks noChangeArrowheads="1"/>
          </p:cNvSpPr>
          <p:nvPr/>
        </p:nvSpPr>
        <p:spPr bwMode="auto">
          <a:xfrm>
            <a:off x="6938994" y="4359295"/>
            <a:ext cx="1371600" cy="3048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Helvetica" pitchFamily="34" charset="0"/>
              </a:rPr>
              <a:t>Eth1</a:t>
            </a:r>
          </a:p>
        </p:txBody>
      </p:sp>
      <p:sp>
        <p:nvSpPr>
          <p:cNvPr id="1325069" name="Line 13"/>
          <p:cNvSpPr>
            <a:spLocks noChangeShapeType="1"/>
          </p:cNvSpPr>
          <p:nvPr/>
        </p:nvSpPr>
        <p:spPr bwMode="auto">
          <a:xfrm>
            <a:off x="6353180" y="296388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5070" name="Text Box 14"/>
          <p:cNvSpPr txBox="1">
            <a:spLocks noChangeArrowheads="1"/>
          </p:cNvSpPr>
          <p:nvPr/>
        </p:nvSpPr>
        <p:spPr bwMode="auto">
          <a:xfrm>
            <a:off x="5491194" y="3954483"/>
            <a:ext cx="1295400" cy="36671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CA">
                <a:latin typeface="Helvetica" pitchFamily="34" charset="0"/>
              </a:rPr>
              <a:t>Router1</a:t>
            </a:r>
            <a:endParaRPr lang="en-US">
              <a:latin typeface="Helvetica" pitchFamily="34" charset="0"/>
            </a:endParaRPr>
          </a:p>
        </p:txBody>
      </p:sp>
      <p:pic>
        <p:nvPicPr>
          <p:cNvPr id="1325071" name="Picture 1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4230" y="2574945"/>
            <a:ext cx="9064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116016" y="1571612"/>
            <a:ext cx="4027488" cy="2859088"/>
            <a:chOff x="3026" y="1834"/>
            <a:chExt cx="2537" cy="2109"/>
          </a:xfrm>
        </p:grpSpPr>
        <p:sp>
          <p:nvSpPr>
            <p:cNvPr id="1325073" name="Rectangle 17"/>
            <p:cNvSpPr>
              <a:spLocks noChangeArrowheads="1"/>
            </p:cNvSpPr>
            <p:nvPr/>
          </p:nvSpPr>
          <p:spPr bwMode="auto">
            <a:xfrm>
              <a:off x="3026" y="1834"/>
              <a:ext cx="2537" cy="2109"/>
            </a:xfrm>
            <a:prstGeom prst="rect">
              <a:avLst/>
            </a:prstGeom>
            <a:solidFill>
              <a:srgbClr val="FFCC6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/>
              <a:endParaRPr lang="fr-CA">
                <a:latin typeface="Helvetica" pitchFamily="34" charset="0"/>
              </a:endParaRPr>
            </a:p>
          </p:txBody>
        </p:sp>
        <p:sp>
          <p:nvSpPr>
            <p:cNvPr id="1325074" name="Text Box 18"/>
            <p:cNvSpPr txBox="1">
              <a:spLocks noChangeArrowheads="1"/>
            </p:cNvSpPr>
            <p:nvPr/>
          </p:nvSpPr>
          <p:spPr bwMode="auto">
            <a:xfrm>
              <a:off x="3196" y="1990"/>
              <a:ext cx="2030" cy="1953"/>
            </a:xfrm>
            <a:prstGeom prst="rect">
              <a:avLst/>
            </a:prstGeom>
            <a:solidFill>
              <a:srgbClr val="FFCC67"/>
            </a:solidFill>
            <a:ln w="3810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A" sz="1200" dirty="0">
                  <a:latin typeface="Courier New" pitchFamily="49" charset="0"/>
                </a:rPr>
                <a:t>Router1#</a:t>
              </a:r>
            </a:p>
            <a:p>
              <a:r>
                <a:rPr lang="fr-CA" sz="1200" dirty="0">
                  <a:latin typeface="Courier New" pitchFamily="49" charset="0"/>
                </a:rPr>
                <a:t> interface Ethernet0</a:t>
              </a:r>
            </a:p>
            <a:p>
              <a:r>
                <a:rPr lang="fr-CA" sz="1200" dirty="0">
                  <a:latin typeface="Courier New" pitchFamily="49" charset="0"/>
                </a:rPr>
                <a:t>   ipv6 </a:t>
              </a:r>
              <a:r>
                <a:rPr lang="fr-CA" sz="1200" dirty="0" err="1">
                  <a:latin typeface="Courier New" pitchFamily="49" charset="0"/>
                </a:rPr>
                <a:t>address</a:t>
              </a:r>
              <a:r>
                <a:rPr lang="fr-CA" sz="1200" dirty="0">
                  <a:latin typeface="Courier New" pitchFamily="49" charset="0"/>
                </a:rPr>
                <a:t> 2001:1:1:1::1/64</a:t>
              </a:r>
            </a:p>
            <a:p>
              <a:r>
                <a:rPr lang="fr-CA" sz="1200" dirty="0">
                  <a:latin typeface="Courier New" pitchFamily="49" charset="0"/>
                </a:rPr>
                <a:t>  ipv6 </a:t>
              </a:r>
              <a:r>
                <a:rPr lang="fr-CA" sz="1200" dirty="0" err="1">
                  <a:latin typeface="Courier New" pitchFamily="49" charset="0"/>
                </a:rPr>
                <a:t>ospf</a:t>
              </a:r>
              <a:r>
                <a:rPr lang="fr-CA" sz="1200" dirty="0">
                  <a:latin typeface="Courier New" pitchFamily="49" charset="0"/>
                </a:rPr>
                <a:t> 1 area 0 </a:t>
              </a:r>
            </a:p>
            <a:p>
              <a:endParaRPr lang="fr-CA" sz="1200" dirty="0">
                <a:latin typeface="Courier New" pitchFamily="49" charset="0"/>
              </a:endParaRPr>
            </a:p>
            <a:p>
              <a:r>
                <a:rPr lang="fr-CA" sz="1200" dirty="0">
                  <a:latin typeface="Courier New" pitchFamily="49" charset="0"/>
                </a:rPr>
                <a:t>  interface Ethernet1</a:t>
              </a:r>
            </a:p>
            <a:p>
              <a:r>
                <a:rPr lang="fr-CA" sz="1200" dirty="0">
                  <a:latin typeface="Courier New" pitchFamily="49" charset="0"/>
                </a:rPr>
                <a:t>    ipv6 </a:t>
              </a:r>
              <a:r>
                <a:rPr lang="fr-CA" sz="1200" dirty="0" err="1">
                  <a:latin typeface="Courier New" pitchFamily="49" charset="0"/>
                </a:rPr>
                <a:t>address</a:t>
              </a:r>
              <a:r>
                <a:rPr lang="fr-CA" sz="1200" dirty="0">
                  <a:latin typeface="Courier New" pitchFamily="49" charset="0"/>
                </a:rPr>
                <a:t> 2001:2:2:2::2/64</a:t>
              </a:r>
            </a:p>
            <a:p>
              <a:r>
                <a:rPr lang="fr-CA" sz="1200" dirty="0">
                  <a:latin typeface="Courier New" pitchFamily="49" charset="0"/>
                </a:rPr>
                <a:t>   ipv6 </a:t>
              </a:r>
              <a:r>
                <a:rPr lang="fr-CA" sz="1200" dirty="0" err="1">
                  <a:latin typeface="Courier New" pitchFamily="49" charset="0"/>
                </a:rPr>
                <a:t>ospf</a:t>
              </a:r>
              <a:r>
                <a:rPr lang="fr-CA" sz="1200" dirty="0">
                  <a:latin typeface="Courier New" pitchFamily="49" charset="0"/>
                </a:rPr>
                <a:t> 1 area 1 </a:t>
              </a:r>
            </a:p>
            <a:p>
              <a:r>
                <a:rPr lang="fr-CA" sz="1200" dirty="0">
                  <a:latin typeface="Courier New" pitchFamily="49" charset="0"/>
                </a:rPr>
                <a:t>   </a:t>
              </a:r>
            </a:p>
            <a:p>
              <a:r>
                <a:rPr lang="fr-CA" sz="1200" dirty="0">
                  <a:latin typeface="Courier New" pitchFamily="49" charset="0"/>
                </a:rPr>
                <a:t>  ipv6 router </a:t>
              </a:r>
              <a:r>
                <a:rPr lang="fr-CA" sz="1200" dirty="0" err="1">
                  <a:latin typeface="Courier New" pitchFamily="49" charset="0"/>
                </a:rPr>
                <a:t>ospf</a:t>
              </a:r>
              <a:r>
                <a:rPr lang="fr-CA" sz="1200" dirty="0">
                  <a:latin typeface="Courier New" pitchFamily="49" charset="0"/>
                </a:rPr>
                <a:t> 1</a:t>
              </a:r>
            </a:p>
            <a:p>
              <a:r>
                <a:rPr lang="fr-CA" sz="1200" dirty="0">
                  <a:latin typeface="Courier New" pitchFamily="49" charset="0"/>
                </a:rPr>
                <a:t>   router-id 1.1.1.1</a:t>
              </a:r>
            </a:p>
            <a:p>
              <a:r>
                <a:rPr lang="fr-CA" sz="1200" dirty="0">
                  <a:latin typeface="Courier New" pitchFamily="49" charset="0"/>
                </a:rPr>
                <a:t>   </a:t>
              </a:r>
              <a:r>
                <a:rPr lang="en-US" sz="1200" dirty="0">
                  <a:latin typeface="Courier New" pitchFamily="49" charset="0"/>
                </a:rPr>
                <a:t>area 1 range 2001:2:2::/48</a:t>
              </a:r>
            </a:p>
            <a:p>
              <a:endParaRPr lang="fr-CA" sz="1200" dirty="0">
                <a:latin typeface="Courier New" pitchFamily="49" charset="0"/>
              </a:endParaRPr>
            </a:p>
            <a:p>
              <a:r>
                <a:rPr lang="fr-CA" sz="1200" dirty="0">
                  <a:latin typeface="Courier New" pitchFamily="49" charset="0"/>
                </a:rPr>
                <a:t>  </a:t>
              </a:r>
              <a:endParaRPr lang="en-US" sz="1200" dirty="0">
                <a:latin typeface="Courier New" pitchFamily="49" charset="0"/>
              </a:endParaRPr>
            </a:p>
          </p:txBody>
        </p:sp>
      </p:grpSp>
      <p:sp>
        <p:nvSpPr>
          <p:cNvPr id="1325075" name="Rectangle 19"/>
          <p:cNvSpPr>
            <a:spLocks noChangeArrowheads="1"/>
          </p:cNvSpPr>
          <p:nvPr/>
        </p:nvSpPr>
        <p:spPr bwMode="auto">
          <a:xfrm>
            <a:off x="6962780" y="2193945"/>
            <a:ext cx="111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836" tIns="46418" rIns="92836" bIns="46418">
            <a:spAutoFit/>
          </a:bodyPr>
          <a:lstStyle/>
          <a:p>
            <a:pPr algn="ctr" defTabSz="915988"/>
            <a:r>
              <a:rPr lang="en-US" sz="2400"/>
              <a:t>Area 0</a:t>
            </a:r>
          </a:p>
        </p:txBody>
      </p:sp>
      <p:sp>
        <p:nvSpPr>
          <p:cNvPr id="1325076" name="Rectangle 20"/>
          <p:cNvSpPr>
            <a:spLocks noChangeArrowheads="1"/>
          </p:cNvSpPr>
          <p:nvPr/>
        </p:nvSpPr>
        <p:spPr bwMode="auto">
          <a:xfrm>
            <a:off x="6634194" y="5394345"/>
            <a:ext cx="111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836" tIns="46418" rIns="92836" bIns="46418">
            <a:spAutoFit/>
          </a:bodyPr>
          <a:lstStyle/>
          <a:p>
            <a:pPr algn="ctr" defTabSz="915988"/>
            <a:r>
              <a:rPr lang="en-US" sz="2400" dirty="0"/>
              <a:t>Area 1</a:t>
            </a:r>
          </a:p>
        </p:txBody>
      </p:sp>
      <p:sp>
        <p:nvSpPr>
          <p:cNvPr id="1325077" name="Text Box 21"/>
          <p:cNvSpPr txBox="1">
            <a:spLocks noChangeArrowheads="1"/>
          </p:cNvSpPr>
          <p:nvPr/>
        </p:nvSpPr>
        <p:spPr bwMode="auto">
          <a:xfrm>
            <a:off x="6715140" y="2643182"/>
            <a:ext cx="1295400" cy="366713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CA" dirty="0">
                <a:latin typeface="Helvetica" pitchFamily="34" charset="0"/>
              </a:rPr>
              <a:t>Router2</a:t>
            </a:r>
            <a:endParaRPr lang="en-US" dirty="0">
              <a:latin typeface="Helvetic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938713" y="2324100"/>
            <a:ext cx="4027487" cy="4102100"/>
            <a:chOff x="3026" y="1834"/>
            <a:chExt cx="2537" cy="2109"/>
          </a:xfrm>
        </p:grpSpPr>
        <p:sp>
          <p:nvSpPr>
            <p:cNvPr id="1441796" name="Rectangle 4"/>
            <p:cNvSpPr>
              <a:spLocks noChangeArrowheads="1"/>
            </p:cNvSpPr>
            <p:nvPr/>
          </p:nvSpPr>
          <p:spPr bwMode="auto">
            <a:xfrm>
              <a:off x="3026" y="1834"/>
              <a:ext cx="2537" cy="2109"/>
            </a:xfrm>
            <a:prstGeom prst="rect">
              <a:avLst/>
            </a:prstGeom>
            <a:solidFill>
              <a:srgbClr val="F9F383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/>
              <a:endParaRPr lang="fr-CA">
                <a:latin typeface="Helvetica" pitchFamily="34" charset="0"/>
              </a:endParaRPr>
            </a:p>
          </p:txBody>
        </p:sp>
        <p:sp>
          <p:nvSpPr>
            <p:cNvPr id="1441797" name="Text Box 5"/>
            <p:cNvSpPr txBox="1">
              <a:spLocks noChangeArrowheads="1"/>
            </p:cNvSpPr>
            <p:nvPr/>
          </p:nvSpPr>
          <p:spPr bwMode="auto">
            <a:xfrm>
              <a:off x="3196" y="1990"/>
              <a:ext cx="2320" cy="1831"/>
            </a:xfrm>
            <a:prstGeom prst="rect">
              <a:avLst/>
            </a:prstGeom>
            <a:solidFill>
              <a:srgbClr val="F9F383"/>
            </a:solidFill>
            <a:ln w="3810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A" sz="1200">
                  <a:latin typeface="Courier New" pitchFamily="49" charset="0"/>
                </a:rPr>
                <a:t>Router1#</a:t>
              </a:r>
            </a:p>
            <a:p>
              <a:r>
                <a:rPr lang="fr-CA" sz="1200">
                  <a:latin typeface="Courier New" pitchFamily="49" charset="0"/>
                </a:rPr>
                <a:t> interface ethernet-1</a:t>
              </a:r>
            </a:p>
            <a:p>
              <a:r>
                <a:rPr lang="fr-CA" sz="1200">
                  <a:latin typeface="Courier New" pitchFamily="49" charset="0"/>
                </a:rPr>
                <a:t>     ip address 10.1.1.1 255.255.255.0</a:t>
              </a:r>
            </a:p>
            <a:p>
              <a:r>
                <a:rPr lang="fr-CA" sz="1200">
                  <a:latin typeface="Courier New" pitchFamily="49" charset="0"/>
                </a:rPr>
                <a:t>     ipv6 address 2001:0001::45c/64</a:t>
              </a:r>
            </a:p>
            <a:p>
              <a:r>
                <a:rPr lang="fr-CA" sz="1200">
                  <a:latin typeface="Courier New" pitchFamily="49" charset="0"/>
                </a:rPr>
                <a:t>     ip router isis</a:t>
              </a:r>
            </a:p>
            <a:p>
              <a:r>
                <a:rPr lang="fr-CA" sz="1200">
                  <a:latin typeface="Courier New" pitchFamily="49" charset="0"/>
                </a:rPr>
                <a:t>     ipv6 router isis</a:t>
              </a:r>
            </a:p>
            <a:p>
              <a:endParaRPr lang="fr-CA" sz="1200">
                <a:latin typeface="Courier New" pitchFamily="49" charset="0"/>
              </a:endParaRPr>
            </a:p>
            <a:p>
              <a:r>
                <a:rPr lang="fr-CA" sz="1200">
                  <a:latin typeface="Courier New" pitchFamily="49" charset="0"/>
                </a:rPr>
                <a:t>  interface ethernet-2</a:t>
              </a:r>
            </a:p>
            <a:p>
              <a:r>
                <a:rPr lang="fr-CA" sz="1200">
                  <a:latin typeface="Courier New" pitchFamily="49" charset="0"/>
                </a:rPr>
                <a:t>     ip address 10.2.1.1 255.255.255.0</a:t>
              </a:r>
            </a:p>
            <a:p>
              <a:r>
                <a:rPr lang="fr-CA" sz="1200">
                  <a:latin typeface="Courier New" pitchFamily="49" charset="0"/>
                </a:rPr>
                <a:t>     ipv6 address 2001:0002::45a/64</a:t>
              </a:r>
            </a:p>
            <a:p>
              <a:r>
                <a:rPr lang="fr-CA" sz="1200">
                  <a:latin typeface="Courier New" pitchFamily="49" charset="0"/>
                </a:rPr>
                <a:t>     ip router isis</a:t>
              </a:r>
            </a:p>
            <a:p>
              <a:r>
                <a:rPr lang="fr-CA" sz="1200">
                  <a:latin typeface="Courier New" pitchFamily="49" charset="0"/>
                </a:rPr>
                <a:t>     ipv6 router isis</a:t>
              </a:r>
            </a:p>
            <a:p>
              <a:r>
                <a:rPr lang="fr-CA" sz="1200">
                  <a:latin typeface="Courier New" pitchFamily="49" charset="0"/>
                </a:rPr>
                <a:t>   </a:t>
              </a:r>
            </a:p>
            <a:p>
              <a:r>
                <a:rPr lang="fr-CA" sz="1200">
                  <a:latin typeface="Courier New" pitchFamily="49" charset="0"/>
                </a:rPr>
                <a:t>  router isis</a:t>
              </a:r>
            </a:p>
            <a:p>
              <a:r>
                <a:rPr lang="fr-CA" sz="1200">
                  <a:latin typeface="Courier New" pitchFamily="49" charset="0"/>
                </a:rPr>
                <a:t>      address-family ipv6</a:t>
              </a:r>
            </a:p>
            <a:p>
              <a:r>
                <a:rPr lang="fr-CA" sz="1200">
                  <a:latin typeface="Courier New" pitchFamily="49" charset="0"/>
                </a:rPr>
                <a:t>      redistribute static</a:t>
              </a:r>
            </a:p>
            <a:p>
              <a:r>
                <a:rPr lang="fr-CA" sz="1200">
                  <a:latin typeface="Courier New" pitchFamily="49" charset="0"/>
                </a:rPr>
                <a:t>      exit-address-family</a:t>
              </a:r>
            </a:p>
            <a:p>
              <a:r>
                <a:rPr lang="fr-CA" sz="1200">
                  <a:latin typeface="Courier New" pitchFamily="49" charset="0"/>
                </a:rPr>
                <a:t>      net 42.0001.0000.0000.072c.00</a:t>
              </a:r>
            </a:p>
            <a:p>
              <a:r>
                <a:rPr lang="fr-CA" sz="1200">
                  <a:latin typeface="Courier New" pitchFamily="49" charset="0"/>
                </a:rPr>
                <a:t>      redistribute static </a:t>
              </a:r>
              <a:endParaRPr lang="en-US" sz="1200">
                <a:latin typeface="Courier New" pitchFamily="49" charset="0"/>
              </a:endParaRPr>
            </a:p>
          </p:txBody>
        </p:sp>
      </p:grpSp>
      <p:sp>
        <p:nvSpPr>
          <p:cNvPr id="1441798" name="Line 6"/>
          <p:cNvSpPr>
            <a:spLocks noChangeShapeType="1"/>
          </p:cNvSpPr>
          <p:nvPr/>
        </p:nvSpPr>
        <p:spPr bwMode="auto">
          <a:xfrm>
            <a:off x="1406528" y="3333750"/>
            <a:ext cx="3352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1799" name="Line 7"/>
          <p:cNvSpPr>
            <a:spLocks noChangeShapeType="1"/>
          </p:cNvSpPr>
          <p:nvPr/>
        </p:nvSpPr>
        <p:spPr bwMode="auto">
          <a:xfrm>
            <a:off x="2549528" y="333375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441800" name="Picture 8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2328" y="3638550"/>
            <a:ext cx="90646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41801" name="Line 9"/>
          <p:cNvSpPr>
            <a:spLocks noChangeShapeType="1"/>
          </p:cNvSpPr>
          <p:nvPr/>
        </p:nvSpPr>
        <p:spPr bwMode="auto">
          <a:xfrm>
            <a:off x="1019172" y="4476750"/>
            <a:ext cx="2971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1802" name="Text Box 10"/>
          <p:cNvSpPr txBox="1">
            <a:spLocks noChangeArrowheads="1"/>
          </p:cNvSpPr>
          <p:nvPr/>
        </p:nvSpPr>
        <p:spPr bwMode="auto">
          <a:xfrm>
            <a:off x="2168528" y="3028950"/>
            <a:ext cx="2743200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Helvetica" pitchFamily="34" charset="0"/>
              </a:rPr>
              <a:t>LAN1: </a:t>
            </a:r>
            <a:r>
              <a:rPr lang="en-GB" sz="1600">
                <a:latin typeface="Helvetica" pitchFamily="34" charset="0"/>
              </a:rPr>
              <a:t>2001:0001</a:t>
            </a:r>
            <a:r>
              <a:rPr lang="en-US" sz="1600">
                <a:latin typeface="Helvetica" pitchFamily="34" charset="0"/>
              </a:rPr>
              <a:t>::</a:t>
            </a:r>
            <a:r>
              <a:rPr lang="en-GB" sz="1600">
                <a:latin typeface="Helvetica" pitchFamily="34" charset="0"/>
              </a:rPr>
              <a:t>45c</a:t>
            </a:r>
            <a:r>
              <a:rPr lang="en-US" sz="1600">
                <a:latin typeface="Helvetica" pitchFamily="34" charset="0"/>
              </a:rPr>
              <a:t>/64</a:t>
            </a:r>
          </a:p>
        </p:txBody>
      </p:sp>
      <p:sp>
        <p:nvSpPr>
          <p:cNvPr id="1441803" name="Text Box 11"/>
          <p:cNvSpPr txBox="1">
            <a:spLocks noChangeArrowheads="1"/>
          </p:cNvSpPr>
          <p:nvPr/>
        </p:nvSpPr>
        <p:spPr bwMode="auto">
          <a:xfrm>
            <a:off x="1019172" y="4476750"/>
            <a:ext cx="3124200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Helvetica" pitchFamily="34" charset="0"/>
              </a:rPr>
              <a:t>LAN2: </a:t>
            </a:r>
            <a:r>
              <a:rPr lang="en-GB" sz="1600">
                <a:latin typeface="Helvetica" pitchFamily="34" charset="0"/>
              </a:rPr>
              <a:t>2001:0002</a:t>
            </a:r>
            <a:r>
              <a:rPr lang="en-US" sz="1600">
                <a:latin typeface="Helvetica" pitchFamily="34" charset="0"/>
              </a:rPr>
              <a:t>::</a:t>
            </a:r>
            <a:r>
              <a:rPr lang="en-GB" sz="1600">
                <a:latin typeface="Helvetica" pitchFamily="34" charset="0"/>
              </a:rPr>
              <a:t>45a</a:t>
            </a:r>
            <a:r>
              <a:rPr lang="en-US" sz="1600">
                <a:latin typeface="Helvetica" pitchFamily="34" charset="0"/>
              </a:rPr>
              <a:t>/64</a:t>
            </a:r>
          </a:p>
        </p:txBody>
      </p:sp>
      <p:sp>
        <p:nvSpPr>
          <p:cNvPr id="1441804" name="Text Box 12"/>
          <p:cNvSpPr txBox="1">
            <a:spLocks noChangeArrowheads="1"/>
          </p:cNvSpPr>
          <p:nvPr/>
        </p:nvSpPr>
        <p:spPr bwMode="auto">
          <a:xfrm>
            <a:off x="2549528" y="3409950"/>
            <a:ext cx="1371600" cy="3048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Helvetica" pitchFamily="34" charset="0"/>
              </a:rPr>
              <a:t>Ethernet</a:t>
            </a:r>
            <a:r>
              <a:rPr lang="en-GB" sz="1400">
                <a:latin typeface="Helvetica" pitchFamily="34" charset="0"/>
              </a:rPr>
              <a:t>-1</a:t>
            </a:r>
            <a:endParaRPr lang="en-US" sz="1400">
              <a:latin typeface="Helvetica" pitchFamily="34" charset="0"/>
            </a:endParaRPr>
          </a:p>
        </p:txBody>
      </p:sp>
      <p:sp>
        <p:nvSpPr>
          <p:cNvPr id="1441805" name="Text Box 13"/>
          <p:cNvSpPr txBox="1">
            <a:spLocks noChangeArrowheads="1"/>
          </p:cNvSpPr>
          <p:nvPr/>
        </p:nvSpPr>
        <p:spPr bwMode="auto">
          <a:xfrm>
            <a:off x="2771772" y="4119563"/>
            <a:ext cx="1371600" cy="3048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Helvetica" pitchFamily="34" charset="0"/>
              </a:rPr>
              <a:t>Ethernet</a:t>
            </a:r>
            <a:r>
              <a:rPr lang="en-GB" sz="1400">
                <a:latin typeface="Helvetica" pitchFamily="34" charset="0"/>
              </a:rPr>
              <a:t>-2</a:t>
            </a:r>
            <a:endParaRPr lang="en-US" sz="1400">
              <a:latin typeface="Helvetica" pitchFamily="34" charset="0"/>
            </a:endParaRPr>
          </a:p>
        </p:txBody>
      </p:sp>
      <p:sp>
        <p:nvSpPr>
          <p:cNvPr id="1441806" name="Line 14"/>
          <p:cNvSpPr>
            <a:spLocks noChangeShapeType="1"/>
          </p:cNvSpPr>
          <p:nvPr/>
        </p:nvSpPr>
        <p:spPr bwMode="auto">
          <a:xfrm>
            <a:off x="1863728" y="272415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1807" name="Text Box 15"/>
          <p:cNvSpPr txBox="1">
            <a:spLocks noChangeArrowheads="1"/>
          </p:cNvSpPr>
          <p:nvPr/>
        </p:nvSpPr>
        <p:spPr bwMode="auto">
          <a:xfrm>
            <a:off x="1101728" y="3714750"/>
            <a:ext cx="1295400" cy="366713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CA">
                <a:latin typeface="Helvetica" pitchFamily="34" charset="0"/>
              </a:rPr>
              <a:t>Router1</a:t>
            </a:r>
            <a:endParaRPr lang="en-US">
              <a:latin typeface="Helvetica" pitchFamily="34" charset="0"/>
            </a:endParaRPr>
          </a:p>
        </p:txBody>
      </p:sp>
      <p:sp>
        <p:nvSpPr>
          <p:cNvPr id="1441808" name="Text Box 16"/>
          <p:cNvSpPr txBox="1">
            <a:spLocks noChangeArrowheads="1"/>
          </p:cNvSpPr>
          <p:nvPr/>
        </p:nvSpPr>
        <p:spPr bwMode="auto">
          <a:xfrm>
            <a:off x="960155" y="5554663"/>
            <a:ext cx="3969035" cy="90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/>
            <a:r>
              <a:rPr lang="en-GB" dirty="0"/>
              <a:t>Dual </a:t>
            </a:r>
            <a:r>
              <a:rPr lang="en-GB" sz="1600" dirty="0"/>
              <a:t>IPv4/IPv6</a:t>
            </a:r>
            <a:r>
              <a:rPr lang="en-GB" dirty="0"/>
              <a:t> configuration. </a:t>
            </a:r>
          </a:p>
          <a:p>
            <a:pPr algn="ctr"/>
            <a:r>
              <a:rPr lang="en-GB" dirty="0"/>
              <a:t>Redistributing both IPv6 static routes </a:t>
            </a:r>
          </a:p>
          <a:p>
            <a:pPr algn="ctr"/>
            <a:r>
              <a:rPr lang="en-GB" dirty="0"/>
              <a:t>and IPv4 static routes.</a:t>
            </a:r>
            <a:endParaRPr lang="en-US" dirty="0"/>
          </a:p>
        </p:txBody>
      </p:sp>
      <p:pic>
        <p:nvPicPr>
          <p:cNvPr id="1441809" name="Picture 17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4778" y="2335213"/>
            <a:ext cx="90646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4"/>
          <p:cNvSpPr>
            <a:spLocks noGrp="1" noChangeArrowheads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IS-IS dual IP configuration</a:t>
            </a:r>
            <a:endParaRPr 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IPv4 and IPv6 Headers</a:t>
            </a:r>
            <a:endParaRPr lang="en-US" sz="4000" dirty="0"/>
          </a:p>
        </p:txBody>
      </p:sp>
      <p:pic>
        <p:nvPicPr>
          <p:cNvPr id="1026" name="Picture 2" descr="C:\Documents and Settings\gandeva\My Documents\Downloads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571612"/>
            <a:ext cx="5954033" cy="40005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03" name="Line 3"/>
          <p:cNvSpPr>
            <a:spLocks noChangeShapeType="1"/>
          </p:cNvSpPr>
          <p:nvPr/>
        </p:nvSpPr>
        <p:spPr bwMode="auto">
          <a:xfrm>
            <a:off x="5948389" y="2552687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20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000" dirty="0"/>
              <a:t>A Simple MP-BGP Session</a:t>
            </a:r>
          </a:p>
        </p:txBody>
      </p:sp>
      <p:pic>
        <p:nvPicPr>
          <p:cNvPr id="1331206" name="Picture 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2005000"/>
            <a:ext cx="1419237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</p:pic>
      <p:sp>
        <p:nvSpPr>
          <p:cNvPr id="1331208" name="Text Box 8"/>
          <p:cNvSpPr txBox="1">
            <a:spLocks noChangeArrowheads="1"/>
          </p:cNvSpPr>
          <p:nvPr/>
        </p:nvSpPr>
        <p:spPr bwMode="auto">
          <a:xfrm>
            <a:off x="1223989" y="2757475"/>
            <a:ext cx="1752600" cy="366712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CA">
                <a:latin typeface="Helvetica" pitchFamily="34" charset="0"/>
              </a:rPr>
              <a:t>AS 65001</a:t>
            </a:r>
          </a:p>
        </p:txBody>
      </p:sp>
      <p:sp>
        <p:nvSpPr>
          <p:cNvPr id="1331209" name="Text Box 9"/>
          <p:cNvSpPr txBox="1">
            <a:spLocks noChangeArrowheads="1"/>
          </p:cNvSpPr>
          <p:nvPr/>
        </p:nvSpPr>
        <p:spPr bwMode="auto">
          <a:xfrm>
            <a:off x="6605614" y="2705097"/>
            <a:ext cx="1752600" cy="366713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CA" dirty="0">
                <a:latin typeface="Helvetica" pitchFamily="34" charset="0"/>
              </a:rPr>
              <a:t>AS </a:t>
            </a:r>
            <a:r>
              <a:rPr lang="fr-CA" dirty="0" smtClean="0">
                <a:latin typeface="Helvetica" pitchFamily="34" charset="0"/>
              </a:rPr>
              <a:t>65002</a:t>
            </a:r>
            <a:endParaRPr lang="fr-CA" dirty="0">
              <a:latin typeface="Helvetica" pitchFamily="34" charset="0"/>
            </a:endParaRPr>
          </a:p>
        </p:txBody>
      </p:sp>
      <p:sp>
        <p:nvSpPr>
          <p:cNvPr id="1331210" name="Text Box 10"/>
          <p:cNvSpPr txBox="1">
            <a:spLocks noChangeArrowheads="1"/>
          </p:cNvSpPr>
          <p:nvPr/>
        </p:nvSpPr>
        <p:spPr bwMode="auto">
          <a:xfrm>
            <a:off x="6300814" y="1643050"/>
            <a:ext cx="1066800" cy="36671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CA">
                <a:latin typeface="Helvetica" pitchFamily="34" charset="0"/>
              </a:rPr>
              <a:t>Router2</a:t>
            </a:r>
            <a:endParaRPr lang="en-US">
              <a:latin typeface="Helvetica" pitchFamily="34" charset="0"/>
            </a:endParaRPr>
          </a:p>
        </p:txBody>
      </p:sp>
      <p:sp>
        <p:nvSpPr>
          <p:cNvPr id="1331211" name="Text Box 11"/>
          <p:cNvSpPr txBox="1">
            <a:spLocks noChangeArrowheads="1"/>
          </p:cNvSpPr>
          <p:nvPr/>
        </p:nvSpPr>
        <p:spPr bwMode="auto">
          <a:xfrm>
            <a:off x="1581177" y="1785925"/>
            <a:ext cx="1295400" cy="36671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CA">
                <a:latin typeface="Helvetica" pitchFamily="34" charset="0"/>
              </a:rPr>
              <a:t>Router1</a:t>
            </a:r>
            <a:endParaRPr lang="en-US">
              <a:latin typeface="Helvetica" pitchFamily="34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366989" y="3695687"/>
            <a:ext cx="5562600" cy="2732088"/>
            <a:chOff x="240" y="2112"/>
            <a:chExt cx="3504" cy="1584"/>
          </a:xfrm>
        </p:grpSpPr>
        <p:sp>
          <p:nvSpPr>
            <p:cNvPr id="1331213" name="Rectangle 13"/>
            <p:cNvSpPr>
              <a:spLocks noChangeArrowheads="1"/>
            </p:cNvSpPr>
            <p:nvPr/>
          </p:nvSpPr>
          <p:spPr bwMode="auto">
            <a:xfrm>
              <a:off x="240" y="2112"/>
              <a:ext cx="3504" cy="1584"/>
            </a:xfrm>
            <a:prstGeom prst="rect">
              <a:avLst/>
            </a:prstGeom>
            <a:solidFill>
              <a:srgbClr val="FFCC6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/>
              <a:endParaRPr lang="fr-CA">
                <a:latin typeface="Helvetica" pitchFamily="34" charset="0"/>
              </a:endParaRPr>
            </a:p>
          </p:txBody>
        </p:sp>
        <p:sp>
          <p:nvSpPr>
            <p:cNvPr id="1331214" name="Text Box 14"/>
            <p:cNvSpPr txBox="1">
              <a:spLocks noChangeArrowheads="1"/>
            </p:cNvSpPr>
            <p:nvPr/>
          </p:nvSpPr>
          <p:spPr bwMode="auto">
            <a:xfrm>
              <a:off x="240" y="2112"/>
              <a:ext cx="3504" cy="1429"/>
            </a:xfrm>
            <a:prstGeom prst="rect">
              <a:avLst/>
            </a:prstGeom>
            <a:solidFill>
              <a:srgbClr val="FFCC67"/>
            </a:solidFill>
            <a:ln w="38100">
              <a:noFill/>
              <a:miter lim="800000"/>
              <a:headEnd type="none" w="sm" len="sm"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A" sz="1200">
                  <a:latin typeface="Courier New" pitchFamily="49" charset="0"/>
                </a:rPr>
                <a:t>Router1#</a:t>
              </a:r>
            </a:p>
            <a:p>
              <a:r>
                <a:rPr lang="fr-CA" sz="1200">
                  <a:latin typeface="Courier New" pitchFamily="49" charset="0"/>
                </a:rPr>
                <a:t>interface Ethernet0</a:t>
              </a:r>
            </a:p>
            <a:p>
              <a:r>
                <a:rPr lang="fr-CA" sz="1200">
                  <a:latin typeface="Courier New" pitchFamily="49" charset="0"/>
                </a:rPr>
                <a:t> ipv6 address 3FFE:B00:C18:2:1::F/64</a:t>
              </a:r>
            </a:p>
            <a:p>
              <a:r>
                <a:rPr lang="fr-CA" sz="1200">
                  <a:latin typeface="Courier New" pitchFamily="49" charset="0"/>
                </a:rPr>
                <a:t>!</a:t>
              </a:r>
            </a:p>
            <a:p>
              <a:r>
                <a:rPr lang="fr-CA" sz="1200">
                  <a:latin typeface="Courier New" pitchFamily="49" charset="0"/>
                </a:rPr>
                <a:t>router bgp 65001</a:t>
              </a:r>
            </a:p>
            <a:p>
              <a:r>
                <a:rPr lang="fr-CA" sz="1200">
                  <a:latin typeface="Courier New" pitchFamily="49" charset="0"/>
                </a:rPr>
                <a:t> bgp router-id 10.10.10.1</a:t>
              </a:r>
            </a:p>
            <a:p>
              <a:r>
                <a:rPr lang="fr-CA" sz="1200">
                  <a:latin typeface="Courier New" pitchFamily="49" charset="0"/>
                </a:rPr>
                <a:t> no bgp default ipv4-unicast</a:t>
              </a:r>
            </a:p>
            <a:p>
              <a:r>
                <a:rPr lang="fr-CA" sz="1200">
                  <a:latin typeface="Courier New" pitchFamily="49" charset="0"/>
                </a:rPr>
                <a:t> neighbor 3FFE:B00:C18:2:1::1 remote-as 65002</a:t>
              </a:r>
            </a:p>
            <a:p>
              <a:r>
                <a:rPr lang="fr-CA" sz="1200">
                  <a:latin typeface="Courier New" pitchFamily="49" charset="0"/>
                </a:rPr>
                <a:t> address-family ipv6</a:t>
              </a:r>
            </a:p>
            <a:p>
              <a:r>
                <a:rPr lang="fr-CA" sz="1200">
                  <a:latin typeface="Courier New" pitchFamily="49" charset="0"/>
                </a:rPr>
                <a:t>  neighbor 3FFE:B00:C18:2:1::1 activate</a:t>
              </a:r>
            </a:p>
            <a:p>
              <a:r>
                <a:rPr lang="fr-CA" sz="1200">
                  <a:latin typeface="Courier New" pitchFamily="49" charset="0"/>
                </a:rPr>
                <a:t>  neighbor 3FFE:B00:C18:2:1::1 prefix-list bgp65002in in</a:t>
              </a:r>
            </a:p>
            <a:p>
              <a:r>
                <a:rPr lang="fr-CA" sz="1200">
                  <a:latin typeface="Courier New" pitchFamily="49" charset="0"/>
                </a:rPr>
                <a:t>  neighbor 3FFE:B00:C18:2:1::1 prefix-list bgp65002out out</a:t>
              </a:r>
            </a:p>
            <a:p>
              <a:r>
                <a:rPr lang="fr-CA" sz="1200">
                  <a:latin typeface="Courier New" pitchFamily="49" charset="0"/>
                </a:rPr>
                <a:t>  exit-address-family</a:t>
              </a:r>
            </a:p>
          </p:txBody>
        </p:sp>
      </p:grpSp>
      <p:sp>
        <p:nvSpPr>
          <p:cNvPr id="1331215" name="Text Box 15"/>
          <p:cNvSpPr txBox="1">
            <a:spLocks noChangeArrowheads="1"/>
          </p:cNvSpPr>
          <p:nvPr/>
        </p:nvSpPr>
        <p:spPr bwMode="auto">
          <a:xfrm>
            <a:off x="2357464" y="3086087"/>
            <a:ext cx="2286000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Helvetica" pitchFamily="34" charset="0"/>
              </a:rPr>
              <a:t>3ffe:b00:c18:2:1::F</a:t>
            </a:r>
          </a:p>
        </p:txBody>
      </p:sp>
      <p:sp>
        <p:nvSpPr>
          <p:cNvPr id="1331216" name="Text Box 16"/>
          <p:cNvSpPr txBox="1">
            <a:spLocks noChangeArrowheads="1"/>
          </p:cNvSpPr>
          <p:nvPr/>
        </p:nvSpPr>
        <p:spPr bwMode="auto">
          <a:xfrm>
            <a:off x="4957789" y="3086087"/>
            <a:ext cx="2133600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Helvetica" pitchFamily="34" charset="0"/>
              </a:rPr>
              <a:t>3ffe:b00:c18:2:1::1</a:t>
            </a:r>
          </a:p>
        </p:txBody>
      </p:sp>
      <p:sp>
        <p:nvSpPr>
          <p:cNvPr id="1331217" name="Oval 17"/>
          <p:cNvSpPr>
            <a:spLocks noChangeArrowheads="1"/>
          </p:cNvSpPr>
          <p:nvPr/>
        </p:nvSpPr>
        <p:spPr bwMode="auto">
          <a:xfrm>
            <a:off x="3662389" y="4027475"/>
            <a:ext cx="2286000" cy="304800"/>
          </a:xfrm>
          <a:prstGeom prst="ellipse">
            <a:avLst/>
          </a:prstGeom>
          <a:noFill/>
          <a:ln w="38100">
            <a:solidFill>
              <a:srgbClr val="969696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218" name="Oval 18"/>
          <p:cNvSpPr>
            <a:spLocks noChangeArrowheads="1"/>
          </p:cNvSpPr>
          <p:nvPr/>
        </p:nvSpPr>
        <p:spPr bwMode="auto">
          <a:xfrm>
            <a:off x="6105552" y="4924412"/>
            <a:ext cx="685800" cy="304800"/>
          </a:xfrm>
          <a:prstGeom prst="ellipse">
            <a:avLst/>
          </a:prstGeom>
          <a:noFill/>
          <a:ln w="38100">
            <a:solidFill>
              <a:srgbClr val="969696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219" name="Line 19"/>
          <p:cNvSpPr>
            <a:spLocks noChangeShapeType="1"/>
          </p:cNvSpPr>
          <p:nvPr/>
        </p:nvSpPr>
        <p:spPr bwMode="auto">
          <a:xfrm flipV="1">
            <a:off x="6526239" y="3001950"/>
            <a:ext cx="896938" cy="1962150"/>
          </a:xfrm>
          <a:prstGeom prst="line">
            <a:avLst/>
          </a:prstGeom>
          <a:noFill/>
          <a:ln w="38100">
            <a:solidFill>
              <a:srgbClr val="969696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220" name="Line 20"/>
          <p:cNvSpPr>
            <a:spLocks noChangeShapeType="1"/>
          </p:cNvSpPr>
          <p:nvPr/>
        </p:nvSpPr>
        <p:spPr bwMode="auto">
          <a:xfrm flipH="1" flipV="1">
            <a:off x="3814789" y="3314687"/>
            <a:ext cx="815975" cy="725488"/>
          </a:xfrm>
          <a:prstGeom prst="line">
            <a:avLst/>
          </a:prstGeom>
          <a:noFill/>
          <a:ln w="38100">
            <a:solidFill>
              <a:srgbClr val="969696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221" name="Oval 21"/>
          <p:cNvSpPr>
            <a:spLocks noChangeArrowheads="1"/>
          </p:cNvSpPr>
          <p:nvPr/>
        </p:nvSpPr>
        <p:spPr bwMode="auto">
          <a:xfrm>
            <a:off x="3443314" y="4395775"/>
            <a:ext cx="685800" cy="304800"/>
          </a:xfrm>
          <a:prstGeom prst="ellipse">
            <a:avLst/>
          </a:prstGeom>
          <a:noFill/>
          <a:ln w="38100">
            <a:solidFill>
              <a:srgbClr val="969696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222" name="Line 22"/>
          <p:cNvSpPr>
            <a:spLocks noChangeShapeType="1"/>
          </p:cNvSpPr>
          <p:nvPr/>
        </p:nvSpPr>
        <p:spPr bwMode="auto">
          <a:xfrm flipH="1" flipV="1">
            <a:off x="2190777" y="3062275"/>
            <a:ext cx="1409700" cy="1374775"/>
          </a:xfrm>
          <a:prstGeom prst="line">
            <a:avLst/>
          </a:prstGeom>
          <a:noFill/>
          <a:ln w="38100">
            <a:solidFill>
              <a:srgbClr val="969696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3" name="Picture 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2071678"/>
            <a:ext cx="1419237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</p:pic>
      <p:sp>
        <p:nvSpPr>
          <p:cNvPr id="1331202" name="Line 2"/>
          <p:cNvSpPr>
            <a:spLocks noChangeShapeType="1"/>
          </p:cNvSpPr>
          <p:nvPr/>
        </p:nvSpPr>
        <p:spPr bwMode="auto">
          <a:xfrm>
            <a:off x="2857488" y="2500306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207" name="Line 7"/>
          <p:cNvSpPr>
            <a:spLocks noChangeShapeType="1"/>
          </p:cNvSpPr>
          <p:nvPr/>
        </p:nvSpPr>
        <p:spPr bwMode="auto">
          <a:xfrm>
            <a:off x="2714612" y="3040366"/>
            <a:ext cx="3357586" cy="4571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References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25488" indent="-642938" algn="just">
              <a:buNone/>
            </a:pPr>
            <a:r>
              <a:rPr lang="en-US" sz="2000" dirty="0" smtClean="0"/>
              <a:t>[1]	RAJEEV S. KOODLI and CHARLES E. PERKINS, </a:t>
            </a:r>
            <a:r>
              <a:rPr lang="en-US" sz="2000" dirty="0" smtClean="0">
                <a:solidFill>
                  <a:srgbClr val="006666"/>
                </a:solidFill>
              </a:rPr>
              <a:t>MOBILE INTER-NETWORKING WITH IPv6</a:t>
            </a:r>
            <a:r>
              <a:rPr lang="en-US" sz="2000" dirty="0" smtClean="0"/>
              <a:t> : Concepts, Principles, and Practices, John Wiley &amp; Sons, Inc., Hoboken, New Jersey. 2007.</a:t>
            </a:r>
          </a:p>
          <a:p>
            <a:pPr marL="725488" indent="-642938" algn="just">
              <a:buNone/>
            </a:pPr>
            <a:endParaRPr lang="en-US" sz="2000" dirty="0" smtClean="0"/>
          </a:p>
          <a:p>
            <a:pPr marL="725488" indent="-642938" algn="just">
              <a:buNone/>
            </a:pPr>
            <a:r>
              <a:rPr lang="en-US" sz="2000" dirty="0" smtClean="0"/>
              <a:t>[2]	</a:t>
            </a:r>
            <a:r>
              <a:rPr lang="en-US" sz="2000" dirty="0" err="1" smtClean="0"/>
              <a:t>Silvano</a:t>
            </a:r>
            <a:r>
              <a:rPr lang="en-US" sz="2000" dirty="0" smtClean="0"/>
              <a:t> </a:t>
            </a:r>
            <a:r>
              <a:rPr lang="en-US" sz="2000" dirty="0" err="1" smtClean="0"/>
              <a:t>Gai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6666"/>
                </a:solidFill>
              </a:rPr>
              <a:t>Internetworking IPv6 with Cisco Routers</a:t>
            </a:r>
            <a:r>
              <a:rPr lang="en-US" sz="2000" dirty="0" smtClean="0"/>
              <a:t>, McGraw-Hill.</a:t>
            </a:r>
          </a:p>
          <a:p>
            <a:pPr marL="725488" indent="-642938" algn="just">
              <a:buNone/>
            </a:pPr>
            <a:endParaRPr lang="en-US" sz="2000" dirty="0" smtClean="0"/>
          </a:p>
          <a:p>
            <a:pPr marL="725488" indent="-642938" algn="just">
              <a:buNone/>
            </a:pPr>
            <a:r>
              <a:rPr lang="en-US" sz="2000" dirty="0" smtClean="0"/>
              <a:t>[3]	Todd </a:t>
            </a:r>
            <a:r>
              <a:rPr lang="en-US" sz="2000" dirty="0" err="1" smtClean="0"/>
              <a:t>Lammle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6666"/>
                </a:solidFill>
              </a:rPr>
              <a:t>CCNA</a:t>
            </a:r>
            <a:r>
              <a:rPr lang="en-US" sz="2000" dirty="0" smtClean="0"/>
              <a:t> : Cisco Certified Network Associate Study Guide 6th Edition, Wiley Publishing, Inc., Indianapolis, Indiana, 2007.</a:t>
            </a:r>
          </a:p>
          <a:p>
            <a:pPr marL="725488" indent="-642938" algn="just">
              <a:buNone/>
            </a:pPr>
            <a:endParaRPr lang="en-US" sz="2000" dirty="0" smtClean="0"/>
          </a:p>
          <a:p>
            <a:pPr marL="725488" indent="-642938" algn="just">
              <a:buNone/>
            </a:pPr>
            <a:endParaRPr lang="en-US" sz="2000" dirty="0" smtClean="0"/>
          </a:p>
          <a:p>
            <a:pPr marL="725488" indent="-642938" algn="just">
              <a:buNone/>
            </a:pPr>
            <a:endParaRPr lang="en-US" sz="2000" dirty="0" smtClean="0"/>
          </a:p>
          <a:p>
            <a:pPr marL="725488" indent="-642938" algn="just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414" y="1447800"/>
            <a:ext cx="7572428" cy="4800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 smtClean="0"/>
              <a:t>	</a:t>
            </a:r>
            <a:r>
              <a:rPr lang="en-US" sz="2400" i="1" dirty="0" err="1" smtClean="0">
                <a:solidFill>
                  <a:srgbClr val="006666"/>
                </a:solidFill>
                <a:latin typeface="Cambria" pitchFamily="18" charset="0"/>
              </a:rPr>
              <a:t>Wahai</a:t>
            </a:r>
            <a:r>
              <a:rPr lang="en-US" sz="2400" i="1" dirty="0" smtClean="0">
                <a:solidFill>
                  <a:srgbClr val="006666"/>
                </a:solidFill>
                <a:latin typeface="Cambria" pitchFamily="18" charset="0"/>
              </a:rPr>
              <a:t> </a:t>
            </a:r>
            <a:r>
              <a:rPr lang="en-US" sz="2400" i="1" dirty="0" err="1" smtClean="0">
                <a:solidFill>
                  <a:srgbClr val="006666"/>
                </a:solidFill>
                <a:latin typeface="Cambria" pitchFamily="18" charset="0"/>
              </a:rPr>
              <a:t>anak</a:t>
            </a:r>
            <a:r>
              <a:rPr lang="en-US" sz="2400" i="1" dirty="0" smtClean="0">
                <a:solidFill>
                  <a:srgbClr val="006666"/>
                </a:solidFill>
                <a:latin typeface="Cambria" pitchFamily="18" charset="0"/>
              </a:rPr>
              <a:t> </a:t>
            </a:r>
            <a:r>
              <a:rPr lang="en-US" sz="2400" i="1" dirty="0" err="1" smtClean="0">
                <a:solidFill>
                  <a:srgbClr val="006666"/>
                </a:solidFill>
                <a:latin typeface="Cambria" pitchFamily="18" charset="0"/>
              </a:rPr>
              <a:t>muda</a:t>
            </a:r>
            <a:r>
              <a:rPr lang="en-US" sz="2400" i="1" dirty="0" smtClean="0">
                <a:solidFill>
                  <a:srgbClr val="006666"/>
                </a:solidFill>
                <a:latin typeface="Cambria" pitchFamily="18" charset="0"/>
              </a:rPr>
              <a:t>, </a:t>
            </a:r>
            <a:r>
              <a:rPr lang="en-US" sz="2400" i="1" dirty="0" err="1" smtClean="0">
                <a:solidFill>
                  <a:srgbClr val="006666"/>
                </a:solidFill>
                <a:latin typeface="Cambria" pitchFamily="18" charset="0"/>
              </a:rPr>
              <a:t>jika</a:t>
            </a:r>
            <a:r>
              <a:rPr lang="en-US" sz="2400" i="1" dirty="0" smtClean="0">
                <a:solidFill>
                  <a:srgbClr val="006666"/>
                </a:solidFill>
                <a:latin typeface="Cambria" pitchFamily="18" charset="0"/>
              </a:rPr>
              <a:t> </a:t>
            </a:r>
            <a:r>
              <a:rPr lang="en-US" sz="2400" i="1" dirty="0" err="1" smtClean="0">
                <a:solidFill>
                  <a:srgbClr val="006666"/>
                </a:solidFill>
                <a:latin typeface="Cambria" pitchFamily="18" charset="0"/>
              </a:rPr>
              <a:t>Engkau</a:t>
            </a:r>
            <a:r>
              <a:rPr lang="en-US" sz="2400" i="1" dirty="0" smtClean="0">
                <a:solidFill>
                  <a:srgbClr val="006666"/>
                </a:solidFill>
                <a:latin typeface="Cambria" pitchFamily="18" charset="0"/>
              </a:rPr>
              <a:t> </a:t>
            </a:r>
            <a:r>
              <a:rPr lang="en-US" sz="2400" i="1" dirty="0" err="1" smtClean="0">
                <a:solidFill>
                  <a:srgbClr val="006666"/>
                </a:solidFill>
                <a:latin typeface="Cambria" pitchFamily="18" charset="0"/>
              </a:rPr>
              <a:t>tidak</a:t>
            </a:r>
            <a:r>
              <a:rPr lang="en-US" sz="2400" i="1" dirty="0" smtClean="0">
                <a:solidFill>
                  <a:srgbClr val="006666"/>
                </a:solidFill>
                <a:latin typeface="Cambria" pitchFamily="18" charset="0"/>
              </a:rPr>
              <a:t> </a:t>
            </a:r>
            <a:r>
              <a:rPr lang="en-US" sz="2400" i="1" dirty="0" err="1" smtClean="0">
                <a:solidFill>
                  <a:srgbClr val="006666"/>
                </a:solidFill>
                <a:latin typeface="Cambria" pitchFamily="18" charset="0"/>
              </a:rPr>
              <a:t>sanggup</a:t>
            </a:r>
            <a:r>
              <a:rPr lang="en-US" sz="2400" i="1" dirty="0" smtClean="0">
                <a:solidFill>
                  <a:srgbClr val="006666"/>
                </a:solidFill>
                <a:latin typeface="Cambria" pitchFamily="18" charset="0"/>
              </a:rPr>
              <a:t> </a:t>
            </a:r>
            <a:r>
              <a:rPr lang="en-US" sz="2400" i="1" dirty="0" err="1" smtClean="0">
                <a:solidFill>
                  <a:srgbClr val="006666"/>
                </a:solidFill>
                <a:latin typeface="Cambria" pitchFamily="18" charset="0"/>
              </a:rPr>
              <a:t>menahan</a:t>
            </a:r>
            <a:r>
              <a:rPr lang="en-US" sz="2400" i="1" dirty="0" smtClean="0">
                <a:solidFill>
                  <a:srgbClr val="006666"/>
                </a:solidFill>
                <a:latin typeface="Cambria" pitchFamily="18" charset="0"/>
              </a:rPr>
              <a:t> </a:t>
            </a:r>
            <a:r>
              <a:rPr lang="en-US" sz="2400" i="1" dirty="0" err="1" smtClean="0">
                <a:solidFill>
                  <a:srgbClr val="006666"/>
                </a:solidFill>
                <a:latin typeface="Cambria" pitchFamily="18" charset="0"/>
              </a:rPr>
              <a:t>lelahnya</a:t>
            </a:r>
            <a:r>
              <a:rPr lang="en-US" sz="2400" i="1" dirty="0" smtClean="0">
                <a:solidFill>
                  <a:srgbClr val="006666"/>
                </a:solidFill>
                <a:latin typeface="Cambria" pitchFamily="18" charset="0"/>
              </a:rPr>
              <a:t> </a:t>
            </a:r>
            <a:r>
              <a:rPr lang="en-US" sz="2400" i="1" dirty="0" err="1" smtClean="0">
                <a:solidFill>
                  <a:srgbClr val="006666"/>
                </a:solidFill>
                <a:latin typeface="Cambria" pitchFamily="18" charset="0"/>
              </a:rPr>
              <a:t>belajar</a:t>
            </a:r>
            <a:r>
              <a:rPr lang="en-US" sz="2400" i="1" dirty="0" smtClean="0">
                <a:solidFill>
                  <a:srgbClr val="006666"/>
                </a:solidFill>
                <a:latin typeface="Cambria" pitchFamily="18" charset="0"/>
              </a:rPr>
              <a:t>, </a:t>
            </a:r>
            <a:r>
              <a:rPr lang="en-US" sz="2400" i="1" dirty="0" err="1" smtClean="0">
                <a:solidFill>
                  <a:srgbClr val="006666"/>
                </a:solidFill>
                <a:latin typeface="Cambria" pitchFamily="18" charset="0"/>
              </a:rPr>
              <a:t>engkau</a:t>
            </a:r>
            <a:r>
              <a:rPr lang="en-US" sz="2400" i="1" dirty="0" smtClean="0">
                <a:solidFill>
                  <a:srgbClr val="006666"/>
                </a:solidFill>
                <a:latin typeface="Cambria" pitchFamily="18" charset="0"/>
              </a:rPr>
              <a:t> </a:t>
            </a:r>
            <a:r>
              <a:rPr lang="en-US" sz="2400" i="1" dirty="0" err="1" smtClean="0">
                <a:solidFill>
                  <a:srgbClr val="006666"/>
                </a:solidFill>
                <a:latin typeface="Cambria" pitchFamily="18" charset="0"/>
              </a:rPr>
              <a:t>harus</a:t>
            </a:r>
            <a:r>
              <a:rPr lang="en-US" sz="2400" i="1" dirty="0" smtClean="0">
                <a:solidFill>
                  <a:srgbClr val="006666"/>
                </a:solidFill>
                <a:latin typeface="Cambria" pitchFamily="18" charset="0"/>
              </a:rPr>
              <a:t> </a:t>
            </a:r>
            <a:r>
              <a:rPr lang="en-US" sz="2400" i="1" dirty="0" err="1" smtClean="0">
                <a:solidFill>
                  <a:srgbClr val="006666"/>
                </a:solidFill>
                <a:latin typeface="Cambria" pitchFamily="18" charset="0"/>
              </a:rPr>
              <a:t>menanggung</a:t>
            </a:r>
            <a:r>
              <a:rPr lang="en-US" sz="2400" i="1" dirty="0" smtClean="0">
                <a:solidFill>
                  <a:srgbClr val="006666"/>
                </a:solidFill>
                <a:latin typeface="Cambria" pitchFamily="18" charset="0"/>
              </a:rPr>
              <a:t> </a:t>
            </a:r>
            <a:r>
              <a:rPr lang="en-US" sz="2400" i="1" dirty="0" err="1" smtClean="0">
                <a:solidFill>
                  <a:srgbClr val="006666"/>
                </a:solidFill>
                <a:latin typeface="Cambria" pitchFamily="18" charset="0"/>
              </a:rPr>
              <a:t>pahitnya</a:t>
            </a:r>
            <a:r>
              <a:rPr lang="en-US" sz="2400" i="1" dirty="0" smtClean="0">
                <a:solidFill>
                  <a:srgbClr val="006666"/>
                </a:solidFill>
                <a:latin typeface="Cambria" pitchFamily="18" charset="0"/>
              </a:rPr>
              <a:t> </a:t>
            </a:r>
            <a:r>
              <a:rPr lang="en-US" sz="2400" i="1" dirty="0" err="1" smtClean="0">
                <a:solidFill>
                  <a:srgbClr val="006666"/>
                </a:solidFill>
                <a:latin typeface="Cambria" pitchFamily="18" charset="0"/>
              </a:rPr>
              <a:t>kebodohan</a:t>
            </a:r>
            <a:r>
              <a:rPr lang="en-US" sz="2400" i="1" dirty="0" smtClean="0">
                <a:solidFill>
                  <a:srgbClr val="006666"/>
                </a:solidFill>
                <a:latin typeface="Cambria" pitchFamily="18" charset="0"/>
              </a:rPr>
              <a:t>. </a:t>
            </a:r>
            <a:r>
              <a:rPr lang="en-US" sz="2400" b="1" i="1" dirty="0" smtClean="0">
                <a:solidFill>
                  <a:srgbClr val="006666"/>
                </a:solidFill>
                <a:latin typeface="Cambria" pitchFamily="18" charset="0"/>
              </a:rPr>
              <a:t>~Pythagoras~</a:t>
            </a:r>
          </a:p>
          <a:p>
            <a:pPr algn="just">
              <a:buNone/>
            </a:pPr>
            <a:endParaRPr lang="en-US" sz="2000" i="1" dirty="0" smtClean="0">
              <a:latin typeface="Cambria" pitchFamily="18" charset="0"/>
            </a:endParaRPr>
          </a:p>
          <a:p>
            <a:pPr algn="just">
              <a:buNone/>
            </a:pPr>
            <a:endParaRPr lang="en-US" sz="2000" i="1" dirty="0" smtClean="0">
              <a:latin typeface="Cambria" pitchFamily="18" charset="0"/>
            </a:endParaRPr>
          </a:p>
          <a:p>
            <a:pPr algn="r">
              <a:buNone/>
            </a:pPr>
            <a:r>
              <a:rPr lang="en-US" sz="2400" i="1" dirty="0" smtClean="0">
                <a:latin typeface="Corbel" pitchFamily="34" charset="0"/>
              </a:rPr>
              <a:t>	Thank You.</a:t>
            </a:r>
          </a:p>
          <a:p>
            <a:pPr algn="r">
              <a:buNone/>
            </a:pPr>
            <a:r>
              <a:rPr lang="en-US" sz="2400" i="1" dirty="0" smtClean="0">
                <a:latin typeface="Corbel" pitchFamily="34" charset="0"/>
              </a:rPr>
              <a:t>Bandung, April 27</a:t>
            </a:r>
            <a:r>
              <a:rPr lang="en-US" sz="2400" i="1" baseline="30000" dirty="0" smtClean="0">
                <a:latin typeface="Corbel" pitchFamily="34" charset="0"/>
              </a:rPr>
              <a:t>th</a:t>
            </a:r>
            <a:r>
              <a:rPr lang="en-US" sz="2400" i="1" dirty="0" smtClean="0">
                <a:latin typeface="Corbel" pitchFamily="34" charset="0"/>
              </a:rPr>
              <a:t> 2013</a:t>
            </a:r>
          </a:p>
          <a:p>
            <a:pPr algn="r">
              <a:buNone/>
            </a:pPr>
            <a:endParaRPr lang="en-US" sz="2400" i="1" dirty="0" smtClean="0">
              <a:latin typeface="Corbel" pitchFamily="34" charset="0"/>
            </a:endParaRPr>
          </a:p>
          <a:p>
            <a:pPr algn="r">
              <a:buNone/>
            </a:pPr>
            <a:endParaRPr lang="en-US" sz="2400" i="1" dirty="0" smtClean="0">
              <a:latin typeface="Corbel" pitchFamily="34" charset="0"/>
            </a:endParaRPr>
          </a:p>
          <a:p>
            <a:pPr algn="r">
              <a:buNone/>
            </a:pPr>
            <a:r>
              <a:rPr lang="en-US" sz="2400" i="1" dirty="0" smtClean="0">
                <a:latin typeface="Corbel" pitchFamily="34" charset="0"/>
              </a:rPr>
              <a:t>	</a:t>
            </a:r>
            <a:r>
              <a:rPr lang="en-US" sz="2400" i="1" dirty="0" err="1" smtClean="0">
                <a:latin typeface="Corbel" pitchFamily="34" charset="0"/>
              </a:rPr>
              <a:t>Gandeva</a:t>
            </a:r>
            <a:r>
              <a:rPr lang="en-US" sz="2400" i="1" dirty="0" smtClean="0">
                <a:latin typeface="Corbel" pitchFamily="34" charset="0"/>
              </a:rPr>
              <a:t> </a:t>
            </a:r>
            <a:r>
              <a:rPr lang="en-US" sz="2400" i="1" dirty="0" err="1" smtClean="0">
                <a:latin typeface="Corbel" pitchFamily="34" charset="0"/>
              </a:rPr>
              <a:t>Bayu</a:t>
            </a:r>
            <a:r>
              <a:rPr lang="en-US" sz="2400" i="1" dirty="0" smtClean="0">
                <a:latin typeface="Corbel" pitchFamily="34" charset="0"/>
              </a:rPr>
              <a:t> </a:t>
            </a:r>
            <a:r>
              <a:rPr lang="en-US" sz="2400" i="1" dirty="0" err="1" smtClean="0">
                <a:latin typeface="Corbel" pitchFamily="34" charset="0"/>
              </a:rPr>
              <a:t>Satrya</a:t>
            </a:r>
            <a:r>
              <a:rPr lang="en-US" sz="2400" i="1" dirty="0" smtClean="0">
                <a:latin typeface="Corbel" pitchFamily="34" charset="0"/>
              </a:rPr>
              <a:t>, ST., MT.</a:t>
            </a:r>
            <a:endParaRPr lang="en-US" sz="2400" i="1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Chaining Extension Headers</a:t>
            </a:r>
            <a:endParaRPr lang="en-US" sz="4000" dirty="0"/>
          </a:p>
        </p:txBody>
      </p:sp>
      <p:pic>
        <p:nvPicPr>
          <p:cNvPr id="2050" name="Picture 2" descr="C:\Documents and Settings\gandeva\My Documents\Downloads\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071678"/>
            <a:ext cx="5653807" cy="3786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IPv6 is…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IPv6, formerly named </a:t>
            </a:r>
            <a:r>
              <a:rPr lang="en-US" sz="2400" dirty="0" err="1" smtClean="0"/>
              <a:t>IPng</a:t>
            </a:r>
            <a:r>
              <a:rPr lang="en-US" sz="2400" dirty="0" smtClean="0"/>
              <a:t> (</a:t>
            </a:r>
            <a:r>
              <a:rPr lang="en-US" sz="2400" b="1" i="1" dirty="0" smtClean="0">
                <a:solidFill>
                  <a:srgbClr val="006666"/>
                </a:solidFill>
                <a:latin typeface="Bookman Old Style" pitchFamily="18" charset="0"/>
              </a:rPr>
              <a:t>next generation</a:t>
            </a:r>
            <a:r>
              <a:rPr lang="en-US" sz="2400" dirty="0" smtClean="0"/>
              <a:t>), is the latest version of the Internet Protocol (IP).</a:t>
            </a:r>
          </a:p>
          <a:p>
            <a:pPr algn="just"/>
            <a:r>
              <a:rPr lang="en-US" sz="2400" dirty="0" smtClean="0"/>
              <a:t>IP is a packet-based protocol used to exchange data, voice, and video traffic over digital networks.</a:t>
            </a:r>
          </a:p>
          <a:p>
            <a:pPr algn="just"/>
            <a:r>
              <a:rPr lang="en-US" sz="2400" dirty="0" smtClean="0"/>
              <a:t>IPv6 quadruples the number of network address bits from 32 bits (in IPv4) to 128 bits.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Benefits of IPv6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Flexibility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i="1" dirty="0" smtClean="0">
                <a:solidFill>
                  <a:srgbClr val="0070C0"/>
                </a:solidFill>
              </a:rPr>
              <a:t>Shortened Expression</a:t>
            </a:r>
          </a:p>
          <a:p>
            <a:r>
              <a:rPr lang="en-US" sz="2400" dirty="0" smtClean="0"/>
              <a:t>Efficiency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i="1" dirty="0" smtClean="0">
                <a:solidFill>
                  <a:srgbClr val="0070C0"/>
                </a:solidFill>
              </a:rPr>
              <a:t>A lot of address (3.4x 10</a:t>
            </a:r>
            <a:r>
              <a:rPr lang="en-US" sz="2400" i="1" baseline="30000" dirty="0" smtClean="0">
                <a:solidFill>
                  <a:srgbClr val="0070C0"/>
                </a:solidFill>
              </a:rPr>
              <a:t>38</a:t>
            </a:r>
            <a:r>
              <a:rPr lang="en-US" sz="2400" i="1" dirty="0" smtClean="0">
                <a:solidFill>
                  <a:srgbClr val="0070C0"/>
                </a:solidFill>
              </a:rPr>
              <a:t> ≈ definitely enough)</a:t>
            </a:r>
          </a:p>
          <a:p>
            <a:r>
              <a:rPr lang="en-US" sz="2400" dirty="0" smtClean="0"/>
              <a:t>Capability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i="1" dirty="0" smtClean="0">
                <a:solidFill>
                  <a:srgbClr val="0070C0"/>
                </a:solidFill>
              </a:rPr>
              <a:t>Migrating to IPV6 (tunnel or dual stack)</a:t>
            </a:r>
          </a:p>
          <a:p>
            <a:r>
              <a:rPr lang="en-US" sz="2400" dirty="0" smtClean="0"/>
              <a:t>Support Security and Mobility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i="1" dirty="0" smtClean="0">
                <a:solidFill>
                  <a:srgbClr val="0070C0"/>
                </a:solidFill>
              </a:rPr>
              <a:t>Extension's header IPv6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IPv6 Addressing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Actually </a:t>
            </a:r>
            <a:r>
              <a:rPr lang="en-US" sz="2400" dirty="0" smtClean="0">
                <a:solidFill>
                  <a:srgbClr val="0070C0"/>
                </a:solidFill>
              </a:rPr>
              <a:t>128 bit</a:t>
            </a:r>
            <a:r>
              <a:rPr lang="en-US" sz="2400" dirty="0" smtClean="0"/>
              <a:t>s in length.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address is expressed in hexadecimal </a:t>
            </a:r>
            <a:r>
              <a:rPr lang="en-US" sz="2400" dirty="0" smtClean="0">
                <a:solidFill>
                  <a:srgbClr val="0070C0"/>
                </a:solidFill>
              </a:rPr>
              <a:t>just like </a:t>
            </a: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7030A0"/>
                </a:solidFill>
              </a:rPr>
              <a:t>MAC address</a:t>
            </a:r>
            <a:r>
              <a:rPr lang="en-US" sz="2400" dirty="0" smtClean="0"/>
              <a:t> is, so you could say this address has </a:t>
            </a:r>
            <a:r>
              <a:rPr lang="en-US" sz="2400" i="1" dirty="0" smtClean="0">
                <a:solidFill>
                  <a:srgbClr val="0070C0"/>
                </a:solidFill>
              </a:rPr>
              <a:t>eight 16-bit hexadecimal</a:t>
            </a:r>
            <a:r>
              <a:rPr lang="en-US" sz="2400" i="1" dirty="0" smtClean="0"/>
              <a:t> </a:t>
            </a:r>
            <a:r>
              <a:rPr lang="en-US" sz="2400" dirty="0" smtClean="0"/>
              <a:t>colon-delimited blocks.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How about HTTP connection in IPv6?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2143116"/>
            <a:ext cx="38195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5715016"/>
            <a:ext cx="56959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Address Allocation</a:t>
            </a:r>
            <a:r>
              <a:rPr lang="en-GB" sz="4000" dirty="0"/>
              <a:t> Policy</a:t>
            </a:r>
            <a:endParaRPr lang="en-US" sz="4000" dirty="0"/>
          </a:p>
        </p:txBody>
      </p:sp>
      <p:sp>
        <p:nvSpPr>
          <p:cNvPr id="117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38" y="4114800"/>
            <a:ext cx="7715305" cy="2438400"/>
          </a:xfrm>
        </p:spPr>
        <p:txBody>
          <a:bodyPr/>
          <a:lstStyle/>
          <a:p>
            <a:pPr>
              <a:lnSpc>
                <a:spcPct val="85000"/>
              </a:lnSpc>
              <a:buNone/>
            </a:pPr>
            <a:r>
              <a:rPr lang="en-US" sz="2000" dirty="0"/>
              <a:t>The allocation process is</a:t>
            </a:r>
            <a:r>
              <a:rPr lang="en-GB" sz="2000" dirty="0"/>
              <a:t> under reviewed by the Registries</a:t>
            </a:r>
            <a:r>
              <a:rPr lang="en-US" sz="2000" dirty="0"/>
              <a:t>: </a:t>
            </a:r>
          </a:p>
          <a:p>
            <a:pPr lvl="1">
              <a:lnSpc>
                <a:spcPct val="85000"/>
              </a:lnSpc>
            </a:pPr>
            <a:r>
              <a:rPr lang="en-US" sz="1600" dirty="0"/>
              <a:t>IANA allocates 2001::/16 to registries</a:t>
            </a:r>
          </a:p>
          <a:p>
            <a:pPr lvl="1">
              <a:lnSpc>
                <a:spcPct val="85000"/>
              </a:lnSpc>
            </a:pPr>
            <a:r>
              <a:rPr lang="en-US" sz="1600" dirty="0"/>
              <a:t>Each registry gets a /23 prefix from IANA</a:t>
            </a:r>
          </a:p>
          <a:p>
            <a:pPr lvl="1">
              <a:lnSpc>
                <a:spcPct val="85000"/>
              </a:lnSpc>
            </a:pPr>
            <a:r>
              <a:rPr lang="en-GB" sz="1600" dirty="0" err="1"/>
              <a:t>Formely</a:t>
            </a:r>
            <a:r>
              <a:rPr lang="en-GB" sz="1600" dirty="0"/>
              <a:t>, all ISP were getting a /35</a:t>
            </a:r>
          </a:p>
          <a:p>
            <a:pPr lvl="1">
              <a:lnSpc>
                <a:spcPct val="85000"/>
              </a:lnSpc>
            </a:pPr>
            <a:r>
              <a:rPr lang="en-GB" sz="1600" dirty="0"/>
              <a:t>With the new policy, </a:t>
            </a:r>
            <a:r>
              <a:rPr lang="en-US" sz="1600" dirty="0"/>
              <a:t>Registry allocates a </a:t>
            </a:r>
            <a:r>
              <a:rPr lang="en-GB" sz="1600" dirty="0"/>
              <a:t>/32 </a:t>
            </a:r>
            <a:r>
              <a:rPr lang="en-US" sz="1600" dirty="0"/>
              <a:t>prefix to a</a:t>
            </a:r>
            <a:r>
              <a:rPr lang="en-GB" sz="1600" dirty="0"/>
              <a:t>n </a:t>
            </a:r>
            <a:r>
              <a:rPr lang="en-US" sz="1600" dirty="0"/>
              <a:t>IPv6 ISP</a:t>
            </a:r>
            <a:endParaRPr lang="en-GB" sz="1600" dirty="0"/>
          </a:p>
          <a:p>
            <a:pPr lvl="1">
              <a:lnSpc>
                <a:spcPct val="85000"/>
              </a:lnSpc>
            </a:pPr>
            <a:r>
              <a:rPr lang="en-GB" sz="1600" dirty="0"/>
              <a:t>Then the</a:t>
            </a:r>
            <a:r>
              <a:rPr lang="en-US" sz="1600" dirty="0"/>
              <a:t> ISP allocates a /48 prefix to each customer</a:t>
            </a:r>
            <a:r>
              <a:rPr lang="en-GB" sz="1600" dirty="0"/>
              <a:t> (or potentially /64)</a:t>
            </a:r>
          </a:p>
          <a:p>
            <a:pPr lvl="1">
              <a:lnSpc>
                <a:spcPct val="85000"/>
              </a:lnSpc>
            </a:pPr>
            <a:r>
              <a:rPr lang="en-GB" sz="1600" dirty="0"/>
              <a:t>ftp://ftp.cs.duke.edu/pub/narten/ietf/global-ipv6-assign-2002-06-26.txt</a:t>
            </a:r>
          </a:p>
        </p:txBody>
      </p:sp>
      <p:sp>
        <p:nvSpPr>
          <p:cNvPr id="1179652" name="Rectangle 4"/>
          <p:cNvSpPr>
            <a:spLocks noChangeArrowheads="1"/>
          </p:cNvSpPr>
          <p:nvPr/>
        </p:nvSpPr>
        <p:spPr bwMode="auto">
          <a:xfrm>
            <a:off x="1235107" y="1943100"/>
            <a:ext cx="914400" cy="482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9653" name="Rectangle 5"/>
          <p:cNvSpPr>
            <a:spLocks noChangeArrowheads="1"/>
          </p:cNvSpPr>
          <p:nvPr/>
        </p:nvSpPr>
        <p:spPr bwMode="auto">
          <a:xfrm>
            <a:off x="2152682" y="1943100"/>
            <a:ext cx="914400" cy="482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9654" name="Rectangle 6"/>
          <p:cNvSpPr>
            <a:spLocks noChangeArrowheads="1"/>
          </p:cNvSpPr>
          <p:nvPr/>
        </p:nvSpPr>
        <p:spPr bwMode="auto">
          <a:xfrm>
            <a:off x="3063907" y="1943100"/>
            <a:ext cx="914400" cy="482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9655" name="Rectangle 7"/>
          <p:cNvSpPr>
            <a:spLocks noChangeArrowheads="1"/>
          </p:cNvSpPr>
          <p:nvPr/>
        </p:nvSpPr>
        <p:spPr bwMode="auto">
          <a:xfrm>
            <a:off x="3981482" y="1943100"/>
            <a:ext cx="914400" cy="482600"/>
          </a:xfrm>
          <a:prstGeom prst="rect">
            <a:avLst/>
          </a:prstGeom>
          <a:solidFill>
            <a:srgbClr val="3366FF"/>
          </a:solidFill>
          <a:ln w="381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9656" name="Rectangle 8"/>
          <p:cNvSpPr>
            <a:spLocks noChangeArrowheads="1"/>
          </p:cNvSpPr>
          <p:nvPr/>
        </p:nvSpPr>
        <p:spPr bwMode="auto">
          <a:xfrm>
            <a:off x="4892707" y="1943100"/>
            <a:ext cx="3649662" cy="482600"/>
          </a:xfrm>
          <a:prstGeom prst="rect">
            <a:avLst/>
          </a:prstGeom>
          <a:solidFill>
            <a:srgbClr val="FF9900"/>
          </a:solidFill>
          <a:ln w="381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9657" name="Text Box 9"/>
          <p:cNvSpPr txBox="1">
            <a:spLocks noChangeArrowheads="1"/>
          </p:cNvSpPr>
          <p:nvPr/>
        </p:nvSpPr>
        <p:spPr bwMode="auto">
          <a:xfrm>
            <a:off x="1290669" y="1993900"/>
            <a:ext cx="787400" cy="3683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CA">
                <a:latin typeface="Helvetica" pitchFamily="34" charset="0"/>
              </a:rPr>
              <a:t>2001</a:t>
            </a:r>
          </a:p>
        </p:txBody>
      </p:sp>
      <p:sp>
        <p:nvSpPr>
          <p:cNvPr id="1179658" name="Text Box 10"/>
          <p:cNvSpPr txBox="1">
            <a:spLocks noChangeArrowheads="1"/>
          </p:cNvSpPr>
          <p:nvPr/>
        </p:nvSpPr>
        <p:spPr bwMode="auto">
          <a:xfrm>
            <a:off x="2205069" y="2006600"/>
            <a:ext cx="787400" cy="3683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CA">
                <a:latin typeface="Helvetica" pitchFamily="34" charset="0"/>
              </a:rPr>
              <a:t>0410</a:t>
            </a:r>
          </a:p>
        </p:txBody>
      </p:sp>
      <p:sp>
        <p:nvSpPr>
          <p:cNvPr id="1179659" name="Line 11"/>
          <p:cNvSpPr>
            <a:spLocks noChangeShapeType="1"/>
          </p:cNvSpPr>
          <p:nvPr/>
        </p:nvSpPr>
        <p:spPr bwMode="auto">
          <a:xfrm>
            <a:off x="3233769" y="1778000"/>
            <a:ext cx="0" cy="14097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9660" name="Line 12"/>
          <p:cNvSpPr>
            <a:spLocks noChangeShapeType="1"/>
          </p:cNvSpPr>
          <p:nvPr/>
        </p:nvSpPr>
        <p:spPr bwMode="auto">
          <a:xfrm>
            <a:off x="3983069" y="1752600"/>
            <a:ext cx="12700" cy="172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9661" name="Line 13"/>
          <p:cNvSpPr>
            <a:spLocks noChangeShapeType="1"/>
          </p:cNvSpPr>
          <p:nvPr/>
        </p:nvSpPr>
        <p:spPr bwMode="auto">
          <a:xfrm>
            <a:off x="4903819" y="1752600"/>
            <a:ext cx="0" cy="2108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9662" name="Text Box 14"/>
          <p:cNvSpPr txBox="1">
            <a:spLocks noChangeArrowheads="1"/>
          </p:cNvSpPr>
          <p:nvPr/>
        </p:nvSpPr>
        <p:spPr bwMode="auto">
          <a:xfrm>
            <a:off x="1138269" y="2897188"/>
            <a:ext cx="1676400" cy="36671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CA">
                <a:latin typeface="Helvetica" pitchFamily="34" charset="0"/>
              </a:rPr>
              <a:t>ISP prefix</a:t>
            </a:r>
          </a:p>
        </p:txBody>
      </p:sp>
      <p:sp>
        <p:nvSpPr>
          <p:cNvPr id="1179663" name="Text Box 15"/>
          <p:cNvSpPr txBox="1">
            <a:spLocks noChangeArrowheads="1"/>
          </p:cNvSpPr>
          <p:nvPr/>
        </p:nvSpPr>
        <p:spPr bwMode="auto">
          <a:xfrm>
            <a:off x="1138269" y="3263900"/>
            <a:ext cx="1676400" cy="366713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CA">
                <a:latin typeface="Helvetica" pitchFamily="34" charset="0"/>
              </a:rPr>
              <a:t>Site prefix</a:t>
            </a:r>
          </a:p>
        </p:txBody>
      </p:sp>
      <p:sp>
        <p:nvSpPr>
          <p:cNvPr id="1179664" name="Text Box 16"/>
          <p:cNvSpPr txBox="1">
            <a:spLocks noChangeArrowheads="1"/>
          </p:cNvSpPr>
          <p:nvPr/>
        </p:nvSpPr>
        <p:spPr bwMode="auto">
          <a:xfrm>
            <a:off x="1138269" y="3632200"/>
            <a:ext cx="1676400" cy="366713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CA">
                <a:latin typeface="Helvetica" pitchFamily="34" charset="0"/>
              </a:rPr>
              <a:t>LAN prefix</a:t>
            </a:r>
          </a:p>
        </p:txBody>
      </p:sp>
      <p:sp>
        <p:nvSpPr>
          <p:cNvPr id="1179665" name="Line 17"/>
          <p:cNvSpPr>
            <a:spLocks noChangeShapeType="1"/>
          </p:cNvSpPr>
          <p:nvPr/>
        </p:nvSpPr>
        <p:spPr bwMode="auto">
          <a:xfrm flipV="1">
            <a:off x="2344769" y="34671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9666" name="Line 18"/>
          <p:cNvSpPr>
            <a:spLocks noChangeShapeType="1"/>
          </p:cNvSpPr>
          <p:nvPr/>
        </p:nvSpPr>
        <p:spPr bwMode="auto">
          <a:xfrm flipV="1">
            <a:off x="2433669" y="3810000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9667" name="Text Box 19"/>
          <p:cNvSpPr txBox="1">
            <a:spLocks noChangeArrowheads="1"/>
          </p:cNvSpPr>
          <p:nvPr/>
        </p:nvSpPr>
        <p:spPr bwMode="auto">
          <a:xfrm>
            <a:off x="2954369" y="1460500"/>
            <a:ext cx="584200" cy="366713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CA">
                <a:latin typeface="Helvetica" pitchFamily="34" charset="0"/>
              </a:rPr>
              <a:t>/32</a:t>
            </a:r>
          </a:p>
        </p:txBody>
      </p:sp>
      <p:sp>
        <p:nvSpPr>
          <p:cNvPr id="1179668" name="Text Box 20"/>
          <p:cNvSpPr txBox="1">
            <a:spLocks noChangeArrowheads="1"/>
          </p:cNvSpPr>
          <p:nvPr/>
        </p:nvSpPr>
        <p:spPr bwMode="auto">
          <a:xfrm>
            <a:off x="3665569" y="1447800"/>
            <a:ext cx="584200" cy="366713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CA">
                <a:latin typeface="Helvetica" pitchFamily="34" charset="0"/>
              </a:rPr>
              <a:t>/48</a:t>
            </a:r>
          </a:p>
        </p:txBody>
      </p:sp>
      <p:sp>
        <p:nvSpPr>
          <p:cNvPr id="1179669" name="Text Box 21"/>
          <p:cNvSpPr txBox="1">
            <a:spLocks noChangeArrowheads="1"/>
          </p:cNvSpPr>
          <p:nvPr/>
        </p:nvSpPr>
        <p:spPr bwMode="auto">
          <a:xfrm>
            <a:off x="4630769" y="1447800"/>
            <a:ext cx="584200" cy="366713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CA">
                <a:latin typeface="Helvetica" pitchFamily="34" charset="0"/>
              </a:rPr>
              <a:t>/64</a:t>
            </a:r>
          </a:p>
        </p:txBody>
      </p:sp>
      <p:sp>
        <p:nvSpPr>
          <p:cNvPr id="1179670" name="Line 22"/>
          <p:cNvSpPr>
            <a:spLocks noChangeShapeType="1"/>
          </p:cNvSpPr>
          <p:nvPr/>
        </p:nvSpPr>
        <p:spPr bwMode="auto">
          <a:xfrm flipV="1">
            <a:off x="2306669" y="3086100"/>
            <a:ext cx="901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9671" name="Text Box 23"/>
          <p:cNvSpPr txBox="1">
            <a:spLocks noChangeArrowheads="1"/>
          </p:cNvSpPr>
          <p:nvPr/>
        </p:nvSpPr>
        <p:spPr bwMode="auto">
          <a:xfrm>
            <a:off x="1125569" y="2528888"/>
            <a:ext cx="1676400" cy="36671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CA">
                <a:latin typeface="Helvetica" pitchFamily="34" charset="0"/>
              </a:rPr>
              <a:t>Registry</a:t>
            </a:r>
          </a:p>
        </p:txBody>
      </p:sp>
      <p:sp>
        <p:nvSpPr>
          <p:cNvPr id="1179672" name="Line 24"/>
          <p:cNvSpPr>
            <a:spLocks noChangeShapeType="1"/>
          </p:cNvSpPr>
          <p:nvPr/>
        </p:nvSpPr>
        <p:spPr bwMode="auto">
          <a:xfrm flipV="1">
            <a:off x="2078069" y="2717800"/>
            <a:ext cx="444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9673" name="Line 25"/>
          <p:cNvSpPr>
            <a:spLocks noChangeShapeType="1"/>
          </p:cNvSpPr>
          <p:nvPr/>
        </p:nvSpPr>
        <p:spPr bwMode="auto">
          <a:xfrm>
            <a:off x="2535269" y="1778000"/>
            <a:ext cx="0" cy="11049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9674" name="Text Box 26"/>
          <p:cNvSpPr txBox="1">
            <a:spLocks noChangeArrowheads="1"/>
          </p:cNvSpPr>
          <p:nvPr/>
        </p:nvSpPr>
        <p:spPr bwMode="auto">
          <a:xfrm>
            <a:off x="2255869" y="1460500"/>
            <a:ext cx="584200" cy="366713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CA">
                <a:latin typeface="Helvetica" pitchFamily="34" charset="0"/>
              </a:rPr>
              <a:t>/23</a:t>
            </a:r>
          </a:p>
        </p:txBody>
      </p:sp>
      <p:sp>
        <p:nvSpPr>
          <p:cNvPr id="1179675" name="Text Box 27"/>
          <p:cNvSpPr txBox="1">
            <a:spLocks noChangeArrowheads="1"/>
          </p:cNvSpPr>
          <p:nvPr/>
        </p:nvSpPr>
        <p:spPr bwMode="auto">
          <a:xfrm>
            <a:off x="5429256" y="3398838"/>
            <a:ext cx="33464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r>
              <a:rPr lang="en-GB" dirty="0"/>
              <a:t>Bootstrap process - RFC2450</a:t>
            </a:r>
            <a:endParaRPr lang="en-US" dirty="0"/>
          </a:p>
        </p:txBody>
      </p:sp>
      <p:sp>
        <p:nvSpPr>
          <p:cNvPr id="1179676" name="Text Box 28"/>
          <p:cNvSpPr txBox="1">
            <a:spLocks noChangeArrowheads="1"/>
          </p:cNvSpPr>
          <p:nvPr/>
        </p:nvSpPr>
        <p:spPr bwMode="auto">
          <a:xfrm>
            <a:off x="5951569" y="2057400"/>
            <a:ext cx="13906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r>
              <a:rPr lang="en-GB"/>
              <a:t>Interface ID</a:t>
            </a:r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Interface IDs</a:t>
            </a:r>
          </a:p>
        </p:txBody>
      </p:sp>
      <p:sp>
        <p:nvSpPr>
          <p:cNvPr id="145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52" y="2144713"/>
            <a:ext cx="7389836" cy="321468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5000"/>
              </a:lnSpc>
              <a:buNone/>
            </a:pPr>
            <a:r>
              <a:rPr lang="en-US" sz="2400" dirty="0" smtClean="0"/>
              <a:t>Lowest-order </a:t>
            </a:r>
            <a:r>
              <a:rPr lang="en-US" sz="2400" dirty="0"/>
              <a:t>64-bit field of </a:t>
            </a:r>
            <a:r>
              <a:rPr lang="en-US" sz="2400" dirty="0" err="1"/>
              <a:t>unicast</a:t>
            </a:r>
            <a:r>
              <a:rPr lang="en-US" sz="2400" dirty="0"/>
              <a:t> address may be assigned in several different ways:</a:t>
            </a:r>
          </a:p>
          <a:p>
            <a:pPr marL="915988" lvl="1" indent="-350838" algn="just">
              <a:lnSpc>
                <a:spcPct val="85000"/>
              </a:lnSpc>
              <a:buFontTx/>
              <a:buChar char="–"/>
            </a:pPr>
            <a:r>
              <a:rPr lang="en-US" sz="2400" dirty="0"/>
              <a:t>auto-configured from a 64-bit EUI-64, or expanded from a 48-bit  MAC address (e.g., Ethernet address)</a:t>
            </a:r>
          </a:p>
          <a:p>
            <a:pPr marL="915988" lvl="1" indent="-350838" algn="just">
              <a:lnSpc>
                <a:spcPct val="85000"/>
              </a:lnSpc>
              <a:buFontTx/>
              <a:buChar char="–"/>
            </a:pPr>
            <a:r>
              <a:rPr lang="en-US" sz="2400" dirty="0"/>
              <a:t>auto-generated pseudo-random number</a:t>
            </a:r>
            <a:br>
              <a:rPr lang="en-US" sz="2400" dirty="0"/>
            </a:br>
            <a:r>
              <a:rPr lang="en-US" sz="2400" dirty="0"/>
              <a:t>(to address privacy concerns)</a:t>
            </a:r>
          </a:p>
          <a:p>
            <a:pPr marL="915988" lvl="1" indent="-350838" algn="just">
              <a:lnSpc>
                <a:spcPct val="85000"/>
              </a:lnSpc>
              <a:buFontTx/>
              <a:buChar char="–"/>
            </a:pPr>
            <a:r>
              <a:rPr lang="en-US" sz="2400" dirty="0"/>
              <a:t>assigned via DHCP</a:t>
            </a:r>
          </a:p>
          <a:p>
            <a:pPr marL="915988" lvl="1" indent="-350838" algn="just">
              <a:lnSpc>
                <a:spcPct val="85000"/>
              </a:lnSpc>
              <a:buFontTx/>
              <a:buChar char="–"/>
            </a:pPr>
            <a:r>
              <a:rPr lang="en-US" sz="2400" dirty="0"/>
              <a:t>manually configured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207</TotalTime>
  <Words>1567</Words>
  <Application>Microsoft Office PowerPoint</Application>
  <PresentationFormat>On-screen Show (4:3)</PresentationFormat>
  <Paragraphs>348</Paragraphs>
  <Slides>32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Solstice</vt:lpstr>
      <vt:lpstr>IPv6 (Introduction and Configuration)</vt:lpstr>
      <vt:lpstr>Need IPv6 ???</vt:lpstr>
      <vt:lpstr>IPv4 and IPv6 Headers</vt:lpstr>
      <vt:lpstr>Chaining Extension Headers</vt:lpstr>
      <vt:lpstr>IPv6 is…</vt:lpstr>
      <vt:lpstr>Benefits of IPv6</vt:lpstr>
      <vt:lpstr>IPv6 Addressing</vt:lpstr>
      <vt:lpstr>Address Allocation Policy</vt:lpstr>
      <vt:lpstr>Interface IDs</vt:lpstr>
      <vt:lpstr>Modified EUI-64 Interface ID</vt:lpstr>
      <vt:lpstr>IPv6 Addressing Examples</vt:lpstr>
      <vt:lpstr>Shortened Expression</vt:lpstr>
      <vt:lpstr>More on IPv6 Addressing</vt:lpstr>
      <vt:lpstr>Address Type</vt:lpstr>
      <vt:lpstr>Types of IPv6 Addresses</vt:lpstr>
      <vt:lpstr>Discovery Protocol</vt:lpstr>
      <vt:lpstr>IPv6 Neighbor Discovery</vt:lpstr>
      <vt:lpstr>IPv6 ND Messages</vt:lpstr>
      <vt:lpstr>ICMPv6</vt:lpstr>
      <vt:lpstr>ICMPv6</vt:lpstr>
      <vt:lpstr>Migration Techniques</vt:lpstr>
      <vt:lpstr>Ex 1: 6to4 Tunnel</vt:lpstr>
      <vt:lpstr>Ex 2: Configured Tunnel</vt:lpstr>
      <vt:lpstr>Ex 3: Automatic Tunnel</vt:lpstr>
      <vt:lpstr>Routing in IPv6</vt:lpstr>
      <vt:lpstr>RIPng Configuration</vt:lpstr>
      <vt:lpstr>EIGRP for IPv6 Configuration</vt:lpstr>
      <vt:lpstr>OSPFv3 Configuration</vt:lpstr>
      <vt:lpstr>IS-IS dual IP configuration</vt:lpstr>
      <vt:lpstr>A Simple MP-BGP Session</vt:lpstr>
      <vt:lpstr>References</vt:lpstr>
      <vt:lpstr>Slide 32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IPV6</dc:title>
  <dc:creator>GanDeWa</dc:creator>
  <cp:lastModifiedBy>GanDeWa</cp:lastModifiedBy>
  <cp:revision>47</cp:revision>
  <dcterms:created xsi:type="dcterms:W3CDTF">2013-04-06T11:15:56Z</dcterms:created>
  <dcterms:modified xsi:type="dcterms:W3CDTF">2013-04-07T16:36:53Z</dcterms:modified>
</cp:coreProperties>
</file>