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0" r:id="rId4"/>
    <p:sldId id="275" r:id="rId5"/>
    <p:sldId id="271" r:id="rId6"/>
    <p:sldId id="273" r:id="rId7"/>
    <p:sldId id="274" r:id="rId8"/>
    <p:sldId id="272" r:id="rId9"/>
    <p:sldId id="276" r:id="rId10"/>
    <p:sldId id="277" r:id="rId11"/>
    <p:sldId id="278" r:id="rId12"/>
    <p:sldId id="285" r:id="rId13"/>
    <p:sldId id="286" r:id="rId14"/>
    <p:sldId id="284" r:id="rId15"/>
    <p:sldId id="279" r:id="rId16"/>
    <p:sldId id="280" r:id="rId17"/>
    <p:sldId id="283" r:id="rId18"/>
    <p:sldId id="281" r:id="rId19"/>
    <p:sldId id="282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0486-6796-4379-8456-A4D8F07429AA}" type="datetimeFigureOut">
              <a:rPr lang="id-ID" smtClean="0"/>
              <a:pPr/>
              <a:t>24/03/2015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C1B8E-5FF0-4C54-B38D-7CCF39D0CE7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9900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24A974-604A-4734-99D1-9238F4B5E27F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24A974-604A-4734-99D1-9238F4B5E27F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24A974-604A-4734-99D1-9238F4B5E27F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4</a:t>
            </a:r>
            <a:br>
              <a:rPr lang="en-US" dirty="0" smtClean="0"/>
            </a:br>
            <a:r>
              <a:rPr lang="en-US" dirty="0" smtClean="0"/>
              <a:t>~ </a:t>
            </a:r>
            <a:r>
              <a:rPr lang="en-US" dirty="0" err="1" smtClean="0"/>
              <a:t>MikroTIK</a:t>
            </a:r>
            <a:r>
              <a:rPr lang="en-US" dirty="0" smtClean="0"/>
              <a:t>~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Gandeva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Bayu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Satrya</a:t>
            </a:r>
            <a:r>
              <a:rPr lang="en-US" dirty="0" smtClean="0">
                <a:solidFill>
                  <a:srgbClr val="C00000"/>
                </a:solidFill>
              </a:rPr>
              <a:t>, ST., MT.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2" descr="http://4.bp.blogspot.com/-_sW3zBuBGbg/Tv8aTAk7zMI/AAAAAAAAAHg/df-FYN6irTg/s1600/mikrotik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1828800" cy="78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and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Address List</a:t>
            </a:r>
            <a:r>
              <a:rPr lang="en-US" dirty="0"/>
              <a:t>, </a:t>
            </a:r>
            <a:r>
              <a:rPr lang="en-US" dirty="0" err="1"/>
              <a:t>Pengelompokan</a:t>
            </a:r>
            <a:r>
              <a:rPr lang="en-US" dirty="0"/>
              <a:t> IP address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Bridge</a:t>
            </a:r>
            <a:r>
              <a:rPr lang="en-US" dirty="0"/>
              <a:t>,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bridge spanning tree, multiple bridge interface, bridge firewalling.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Data Rate Management</a:t>
            </a:r>
            <a:r>
              <a:rPr lang="en-US" dirty="0"/>
              <a:t>, </a:t>
            </a:r>
            <a:r>
              <a:rPr lang="en-US" dirty="0" err="1"/>
              <a:t>QoS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HTB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busrt</a:t>
            </a:r>
            <a:r>
              <a:rPr lang="en-US" dirty="0"/>
              <a:t>, PCQ, RED, SFQ, FIFO queue, CIR, MIR, limit </a:t>
            </a:r>
            <a:r>
              <a:rPr lang="en-US" dirty="0" err="1"/>
              <a:t>antar</a:t>
            </a:r>
            <a:r>
              <a:rPr lang="en-US" dirty="0"/>
              <a:t> peer to peer.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DHCP</a:t>
            </a:r>
            <a:r>
              <a:rPr lang="en-US" dirty="0"/>
              <a:t>, </a:t>
            </a:r>
            <a:r>
              <a:rPr lang="en-US" dirty="0" err="1"/>
              <a:t>Mendukung</a:t>
            </a:r>
            <a:r>
              <a:rPr lang="en-US" dirty="0"/>
              <a:t> DHCP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; DHCP relay; DHCP client, multiple network DHCP; static and dynamic DHCP leases.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Firewall and NAT</a:t>
            </a:r>
            <a:r>
              <a:rPr lang="en-US" dirty="0"/>
              <a:t>,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pemfilteran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peer to peer, source NAT </a:t>
            </a:r>
            <a:r>
              <a:rPr lang="en-US" dirty="0" err="1"/>
              <a:t>dan</a:t>
            </a:r>
            <a:r>
              <a:rPr lang="en-US" dirty="0"/>
              <a:t> destination NAT.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memfilter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MAC, IP address, range port, </a:t>
            </a:r>
            <a:r>
              <a:rPr lang="en-US" dirty="0" err="1"/>
              <a:t>protokol</a:t>
            </a:r>
            <a:r>
              <a:rPr lang="en-US" dirty="0"/>
              <a:t> IP,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ICMP, TCP flags </a:t>
            </a:r>
            <a:r>
              <a:rPr lang="en-US" dirty="0" err="1"/>
              <a:t>dan</a:t>
            </a:r>
            <a:r>
              <a:rPr lang="en-US" dirty="0"/>
              <a:t> MSS.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Routing</a:t>
            </a:r>
            <a:r>
              <a:rPr lang="en-US" dirty="0"/>
              <a:t>, Routing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; RIP v1/v2, OSPF v2, BGP v4.</a:t>
            </a:r>
          </a:p>
        </p:txBody>
      </p:sp>
    </p:spTree>
    <p:extLst>
      <p:ext uri="{BB962C8B-B14F-4D97-AF65-F5344CB8AC3E}">
        <p14:creationId xmlns:p14="http://schemas.microsoft.com/office/powerpoint/2010/main" xmlns="" val="21916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Configuration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Menambah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 Address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admin@mikrotik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address add address=192.168.0.1/24 interface=ether1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Melihat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daftar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</a:t>
            </a:r>
            <a:endParaRPr lang="en-US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admin@mikrotik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address print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Menghapus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admin@mikrotik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address remove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nomor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daftar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68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</a:t>
            </a:r>
            <a:r>
              <a:rPr lang="en-US" dirty="0" smtClean="0"/>
              <a:t>Configuration (DHCP client/server)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DHCP Server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admin@mikrotik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pool add name=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dhcp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-pool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ranges=192.168.0.100-192.168.0.120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admin@mikrotik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dhcp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-server network add address=192.168.0.0/24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gateway=192.168.0.1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admin@mikrotik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dhcp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-server add interface=ether2 address-pool=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dhcp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-pool enable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DHCP-Client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admin@mikrotik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dhcp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-client add interface=ether1 disable=no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Configuration -- NAT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admin@mikrotik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firewall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chain=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srcnat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action=masquerade out-interface=ether1 (interface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terhubung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WAN/Modem/Internet/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Configuration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admin@mikrotik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setup</a:t>
            </a:r>
          </a:p>
          <a:p>
            <a:r>
              <a:rPr lang="en-US" sz="2800" dirty="0" err="1" smtClean="0">
                <a:latin typeface="Consolas" panose="020B0609020204030204" pitchFamily="49" charset="0"/>
              </a:rPr>
              <a:t>Pilihan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r = Reset Configuration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IP Address and Gateway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	= DHCP Server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d = setup DHCP Client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dirty="0" smtClean="0">
                <a:latin typeface="Consolas" panose="020B0609020204030204" pitchFamily="49" charset="0"/>
              </a:rPr>
              <a:t>= Exit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err="1" smtClean="0"/>
              <a:t>MikroTIK</a:t>
            </a:r>
            <a:r>
              <a:rPr lang="en-US" dirty="0" smtClean="0"/>
              <a:t> (OS and RB)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Installation and Accessing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Basic Configuration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Routing in </a:t>
            </a:r>
            <a:r>
              <a:rPr lang="en-US" dirty="0" err="1" smtClean="0"/>
              <a:t>MikroTIK</a:t>
            </a:r>
            <a:endParaRPr lang="en-US" dirty="0" smtClean="0"/>
          </a:p>
        </p:txBody>
      </p:sp>
      <p:pic>
        <p:nvPicPr>
          <p:cNvPr id="4" name="Picture 2" descr="http://4.bp.blogspot.com/-_sW3zBuBGbg/Tv8aTAk7zMI/AAAAAAAAAHg/df-FYN6irTg/s1600/mikrotik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38846"/>
            <a:ext cx="1828800" cy="78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FF0000"/>
                </a:solidFill>
              </a:rPr>
              <a:t>Routing Static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FF0000"/>
                </a:solidFill>
              </a:rPr>
              <a:t>Routing Dynamic</a:t>
            </a:r>
          </a:p>
          <a:p>
            <a:pPr marL="0" indent="0">
              <a:buNone/>
              <a:tabLst>
                <a:tab pos="514350" algn="l"/>
              </a:tabLst>
            </a:pPr>
            <a:r>
              <a:rPr lang="en-US" dirty="0" smtClean="0"/>
              <a:t>	RIP, OSPF, and BGP</a:t>
            </a:r>
            <a:endParaRPr lang="en-US" dirty="0"/>
          </a:p>
        </p:txBody>
      </p:sp>
      <p:pic>
        <p:nvPicPr>
          <p:cNvPr id="4" name="Picture 2" descr="http://4.bp.blogspot.com/-_sW3zBuBGbg/Tv8aTAk7zMI/AAAAAAAAAHg/df-FYN6irTg/s1600/mikrotik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85116"/>
            <a:ext cx="3886200" cy="165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00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Hotspot Study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Buat</a:t>
            </a:r>
            <a:r>
              <a:rPr lang="en-GB" dirty="0" smtClean="0"/>
              <a:t> </a:t>
            </a:r>
            <a:r>
              <a:rPr lang="en-GB" dirty="0" err="1" smtClean="0"/>
              <a:t>dua</a:t>
            </a:r>
            <a:r>
              <a:rPr lang="en-GB" dirty="0" smtClean="0"/>
              <a:t> </a:t>
            </a:r>
            <a:r>
              <a:rPr lang="en-GB" dirty="0" err="1" smtClean="0"/>
              <a:t>buah</a:t>
            </a:r>
            <a:r>
              <a:rPr lang="en-GB" dirty="0" smtClean="0"/>
              <a:t> </a:t>
            </a:r>
            <a:r>
              <a:rPr lang="en-GB" dirty="0" err="1" smtClean="0"/>
              <a:t>Mesin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Mikrotik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winxp</a:t>
            </a:r>
            <a:endParaRPr lang="en-GB" dirty="0" smtClean="0"/>
          </a:p>
          <a:p>
            <a:r>
              <a:rPr lang="en-GB" dirty="0" smtClean="0"/>
              <a:t>Set </a:t>
            </a:r>
            <a:r>
              <a:rPr lang="en-GB" dirty="0" err="1" smtClean="0"/>
              <a:t>dua</a:t>
            </a:r>
            <a:r>
              <a:rPr lang="en-GB" dirty="0" smtClean="0"/>
              <a:t> </a:t>
            </a:r>
            <a:r>
              <a:rPr lang="en-GB" dirty="0" err="1" smtClean="0"/>
              <a:t>jaringan</a:t>
            </a:r>
            <a:r>
              <a:rPr lang="en-GB" dirty="0" smtClean="0"/>
              <a:t> </a:t>
            </a:r>
            <a:r>
              <a:rPr lang="en-GB" dirty="0" err="1" smtClean="0"/>
              <a:t>mikrotik</a:t>
            </a:r>
            <a:r>
              <a:rPr lang="en-GB" dirty="0" smtClean="0"/>
              <a:t>: ether 1 host only , </a:t>
            </a:r>
            <a:r>
              <a:rPr lang="en-GB" dirty="0" err="1" smtClean="0"/>
              <a:t>dan</a:t>
            </a:r>
            <a:r>
              <a:rPr lang="en-GB" dirty="0" smtClean="0"/>
              <a:t> ether2 NAT</a:t>
            </a:r>
          </a:p>
          <a:p>
            <a:r>
              <a:rPr lang="en-GB" dirty="0" err="1" smtClean="0"/>
              <a:t>Untux</a:t>
            </a:r>
            <a:r>
              <a:rPr lang="en-GB" dirty="0" smtClean="0"/>
              <a:t>  XP </a:t>
            </a:r>
            <a:r>
              <a:rPr lang="en-GB" dirty="0" err="1" smtClean="0"/>
              <a:t>cukup</a:t>
            </a:r>
            <a:r>
              <a:rPr lang="en-GB" dirty="0" smtClean="0"/>
              <a:t> ether 1 host only</a:t>
            </a:r>
          </a:p>
          <a:p>
            <a:r>
              <a:rPr lang="en-GB" dirty="0" err="1" smtClean="0"/>
              <a:t>Masuk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winbox</a:t>
            </a:r>
            <a:endParaRPr lang="en-GB" dirty="0" smtClean="0"/>
          </a:p>
          <a:p>
            <a:r>
              <a:rPr lang="en-GB" dirty="0" err="1" smtClean="0"/>
              <a:t>Buat</a:t>
            </a:r>
            <a:r>
              <a:rPr lang="en-GB" dirty="0" smtClean="0"/>
              <a:t> </a:t>
            </a:r>
            <a:r>
              <a:rPr lang="en-GB" dirty="0" err="1" smtClean="0"/>
              <a:t>dhcp</a:t>
            </a:r>
            <a:r>
              <a:rPr lang="en-GB" dirty="0" smtClean="0"/>
              <a:t> client </a:t>
            </a:r>
            <a:r>
              <a:rPr lang="en-GB" dirty="0" err="1" smtClean="0"/>
              <a:t>melalui</a:t>
            </a:r>
            <a:r>
              <a:rPr lang="en-GB" dirty="0" smtClean="0"/>
              <a:t> NAT (eth2)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</a:t>
            </a:r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IP</a:t>
            </a:r>
            <a:r>
              <a:rPr lang="en-GB" dirty="0" err="1" smtClean="0">
                <a:sym typeface="Wingdings" pitchFamily="2" charset="2"/>
              </a:rPr>
              <a:t>dhcp</a:t>
            </a:r>
            <a:r>
              <a:rPr lang="en-GB" dirty="0" smtClean="0">
                <a:sym typeface="Wingdings" pitchFamily="2" charset="2"/>
              </a:rPr>
              <a:t> client</a:t>
            </a:r>
          </a:p>
          <a:p>
            <a:r>
              <a:rPr lang="en-GB" dirty="0" err="1" smtClean="0">
                <a:sym typeface="Wingdings" pitchFamily="2" charset="2"/>
              </a:rPr>
              <a:t>Klik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IPAddress</a:t>
            </a:r>
            <a:r>
              <a:rPr lang="en-GB" dirty="0" smtClean="0">
                <a:sym typeface="Wingdings" pitchFamily="2" charset="2"/>
              </a:rPr>
              <a:t>.. </a:t>
            </a:r>
            <a:r>
              <a:rPr lang="en-GB" dirty="0" err="1" smtClean="0">
                <a:sym typeface="Wingdings" pitchFamily="2" charset="2"/>
              </a:rPr>
              <a:t>Lihat</a:t>
            </a:r>
            <a:r>
              <a:rPr lang="en-GB" dirty="0" smtClean="0">
                <a:sym typeface="Wingdings" pitchFamily="2" charset="2"/>
              </a:rPr>
              <a:t> ether 1 </a:t>
            </a:r>
            <a:r>
              <a:rPr lang="en-GB" dirty="0" err="1" smtClean="0">
                <a:sym typeface="Wingdings" pitchFamily="2" charset="2"/>
              </a:rPr>
              <a:t>lalu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masukkan</a:t>
            </a:r>
            <a:r>
              <a:rPr lang="en-GB" dirty="0" smtClean="0">
                <a:sym typeface="Wingdings" pitchFamily="2" charset="2"/>
              </a:rPr>
              <a:t> IP 10.10.10.2/24 </a:t>
            </a:r>
            <a:r>
              <a:rPr lang="en-GB" dirty="0" err="1" smtClean="0">
                <a:sym typeface="Wingdings" pitchFamily="2" charset="2"/>
              </a:rPr>
              <a:t>untuk</a:t>
            </a:r>
            <a:r>
              <a:rPr lang="en-GB" dirty="0" smtClean="0">
                <a:sym typeface="Wingdings" pitchFamily="2" charset="2"/>
              </a:rPr>
              <a:t> ether 1</a:t>
            </a:r>
          </a:p>
          <a:p>
            <a:r>
              <a:rPr lang="en-GB" dirty="0" err="1" smtClean="0">
                <a:sym typeface="Wingdings" pitchFamily="2" charset="2"/>
              </a:rPr>
              <a:t>Buka</a:t>
            </a:r>
            <a:r>
              <a:rPr lang="en-GB" dirty="0" smtClean="0">
                <a:sym typeface="Wingdings" pitchFamily="2" charset="2"/>
              </a:rPr>
              <a:t> new terminal, </a:t>
            </a:r>
            <a:r>
              <a:rPr lang="en-GB" dirty="0" err="1" smtClean="0">
                <a:sym typeface="Wingdings" pitchFamily="2" charset="2"/>
              </a:rPr>
              <a:t>lalu</a:t>
            </a:r>
            <a:r>
              <a:rPr lang="en-GB" dirty="0" smtClean="0">
                <a:sym typeface="Wingdings" pitchFamily="2" charset="2"/>
              </a:rPr>
              <a:t> ping 10.10.10.1 </a:t>
            </a:r>
            <a:r>
              <a:rPr lang="en-GB" dirty="0" err="1" smtClean="0">
                <a:sym typeface="Wingdings" pitchFamily="2" charset="2"/>
              </a:rPr>
              <a:t>dan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google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Hotspot Study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Bat hotspot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IP </a:t>
            </a:r>
            <a:r>
              <a:rPr lang="en-US" dirty="0" smtClean="0">
                <a:sym typeface="Wingdings" pitchFamily="2" charset="2"/>
              </a:rPr>
              <a:t> Hotspot,</a:t>
            </a:r>
          </a:p>
          <a:p>
            <a:r>
              <a:rPr lang="en-US" dirty="0" err="1" smtClean="0">
                <a:sym typeface="Wingdings" pitchFamily="2" charset="2"/>
              </a:rPr>
              <a:t>Klik</a:t>
            </a:r>
            <a:r>
              <a:rPr lang="en-US" dirty="0" smtClean="0">
                <a:sym typeface="Wingdings" pitchFamily="2" charset="2"/>
              </a:rPr>
              <a:t> Hotspot setup, </a:t>
            </a:r>
            <a:r>
              <a:rPr lang="en-US" dirty="0" err="1" smtClean="0">
                <a:sym typeface="Wingdings" pitchFamily="2" charset="2"/>
              </a:rPr>
              <a:t>pilih</a:t>
            </a:r>
            <a:r>
              <a:rPr lang="en-US" dirty="0" smtClean="0">
                <a:sym typeface="Wingdings" pitchFamily="2" charset="2"/>
              </a:rPr>
              <a:t> ether 1, Next</a:t>
            </a:r>
          </a:p>
          <a:p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tampil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Ip</a:t>
            </a:r>
            <a:r>
              <a:rPr lang="en-US" dirty="0" smtClean="0">
                <a:sym typeface="Wingdings" pitchFamily="2" charset="2"/>
              </a:rPr>
              <a:t> ether 1.. </a:t>
            </a:r>
            <a:r>
              <a:rPr lang="en-US" dirty="0" err="1" smtClean="0">
                <a:sym typeface="Wingdings" pitchFamily="2" charset="2"/>
              </a:rPr>
              <a:t>Cek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pilih</a:t>
            </a:r>
            <a:r>
              <a:rPr lang="en-US" dirty="0" smtClean="0">
                <a:sym typeface="Wingdings" pitchFamily="2" charset="2"/>
              </a:rPr>
              <a:t> masquerade, next</a:t>
            </a:r>
          </a:p>
          <a:p>
            <a:r>
              <a:rPr lang="en-US" dirty="0" smtClean="0">
                <a:sym typeface="Wingdings" pitchFamily="2" charset="2"/>
              </a:rPr>
              <a:t>Address pool of network, </a:t>
            </a:r>
            <a:r>
              <a:rPr lang="en-US" dirty="0" err="1" smtClean="0">
                <a:sym typeface="Wingdings" pitchFamily="2" charset="2"/>
              </a:rPr>
              <a:t>klik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segitiga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atas</a:t>
            </a:r>
            <a:r>
              <a:rPr lang="en-US" dirty="0" smtClean="0">
                <a:sym typeface="Wingdings" pitchFamily="2" charset="2"/>
              </a:rPr>
              <a:t> ( </a:t>
            </a:r>
            <a:r>
              <a:rPr lang="en-US" dirty="0" err="1" smtClean="0">
                <a:sym typeface="Wingdings" pitchFamily="2" charset="2"/>
              </a:rPr>
              <a:t>terus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sampai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habis</a:t>
            </a:r>
            <a:r>
              <a:rPr lang="en-US" dirty="0" smtClean="0">
                <a:sym typeface="Wingdings" pitchFamily="2" charset="2"/>
              </a:rPr>
              <a:t>), </a:t>
            </a:r>
            <a:r>
              <a:rPr lang="en-US" dirty="0" err="1" smtClean="0">
                <a:sym typeface="Wingdings" pitchFamily="2" charset="2"/>
              </a:rPr>
              <a:t>lalu</a:t>
            </a:r>
            <a:r>
              <a:rPr lang="en-US" dirty="0" smtClean="0">
                <a:sym typeface="Wingdings" pitchFamily="2" charset="2"/>
              </a:rPr>
              <a:t> next</a:t>
            </a:r>
          </a:p>
          <a:p>
            <a:r>
              <a:rPr lang="en-US" dirty="0" err="1" smtClean="0"/>
              <a:t>Terus</a:t>
            </a:r>
            <a:r>
              <a:rPr lang="en-US" dirty="0" smtClean="0"/>
              <a:t> next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dns</a:t>
            </a:r>
            <a:r>
              <a:rPr lang="en-US" dirty="0" smtClean="0"/>
              <a:t> server: 8.8.8.8</a:t>
            </a:r>
          </a:p>
          <a:p>
            <a:r>
              <a:rPr lang="en-US" dirty="0" err="1" smtClean="0"/>
              <a:t>Terus</a:t>
            </a:r>
            <a:r>
              <a:rPr lang="en-US" dirty="0" smtClean="0"/>
              <a:t> next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setup has completed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976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Hotspot Study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 WIN XP</a:t>
            </a:r>
          </a:p>
          <a:p>
            <a:r>
              <a:rPr lang="en-US" dirty="0" smtClean="0"/>
              <a:t>Set network </a:t>
            </a:r>
          </a:p>
          <a:p>
            <a:pPr lvl="1"/>
            <a:r>
              <a:rPr lang="en-US" dirty="0" smtClean="0"/>
              <a:t>IP 10.10.10.5</a:t>
            </a:r>
          </a:p>
          <a:p>
            <a:pPr lvl="1"/>
            <a:r>
              <a:rPr lang="en-US" dirty="0" smtClean="0"/>
              <a:t>Gateway 10.10.10.2</a:t>
            </a:r>
          </a:p>
          <a:p>
            <a:pPr lvl="1"/>
            <a:r>
              <a:rPr lang="en-US" dirty="0" err="1" smtClean="0"/>
              <a:t>Dns</a:t>
            </a:r>
            <a:r>
              <a:rPr lang="en-US" dirty="0" smtClean="0"/>
              <a:t> 8.8.8.8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, ping </a:t>
            </a:r>
            <a:r>
              <a:rPr lang="en-US" dirty="0" err="1" smtClean="0"/>
              <a:t>ke</a:t>
            </a:r>
            <a:r>
              <a:rPr lang="en-US" dirty="0" smtClean="0"/>
              <a:t> 10.10.10.2</a:t>
            </a:r>
          </a:p>
          <a:p>
            <a:r>
              <a:rPr lang="en-US" dirty="0" err="1" smtClean="0"/>
              <a:t>Hasilnya</a:t>
            </a:r>
            <a:r>
              <a:rPr lang="en-US" dirty="0" smtClean="0"/>
              <a:t>:???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browser, </a:t>
            </a:r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mikrotik</a:t>
            </a:r>
            <a:r>
              <a:rPr lang="en-US" dirty="0" smtClean="0"/>
              <a:t> 10.10.10.2.. </a:t>
            </a:r>
          </a:p>
          <a:p>
            <a:r>
              <a:rPr lang="en-US" dirty="0" err="1" smtClean="0"/>
              <a:t>hasilnya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936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err="1" smtClean="0"/>
              <a:t>MikroTIK</a:t>
            </a:r>
            <a:r>
              <a:rPr lang="en-US" dirty="0" smtClean="0"/>
              <a:t> (OS and RB)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Installation and Accessing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Basic Configuration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Routing in </a:t>
            </a:r>
            <a:r>
              <a:rPr lang="en-US" dirty="0" err="1" smtClean="0"/>
              <a:t>MikroTIK</a:t>
            </a:r>
            <a:endParaRPr lang="en-US" dirty="0" smtClean="0"/>
          </a:p>
        </p:txBody>
      </p:sp>
      <p:pic>
        <p:nvPicPr>
          <p:cNvPr id="4" name="Picture 2" descr="http://4.bp.blogspot.com/-_sW3zBuBGbg/Tv8aTAk7zMI/AAAAAAAAAHg/df-FYN6irTg/s1600/mikrotik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38846"/>
            <a:ext cx="1828800" cy="78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3</a:t>
            </a:r>
            <a:br>
              <a:rPr lang="en-US" dirty="0" smtClean="0"/>
            </a:br>
            <a:r>
              <a:rPr lang="en-US" dirty="0" smtClean="0"/>
              <a:t>~ Routing ~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Gandeva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Bayu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Satrya</a:t>
            </a:r>
            <a:r>
              <a:rPr lang="en-US" dirty="0" smtClean="0">
                <a:solidFill>
                  <a:srgbClr val="C00000"/>
                </a:solidFill>
              </a:rPr>
              <a:t>, ST., MT.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447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 </a:t>
            </a:r>
            <a:r>
              <a:rPr lang="en-US" sz="4800" dirty="0" smtClean="0">
                <a:sym typeface="Wingdings" pitchFamily="2" charset="2"/>
              </a:rPr>
              <a:t></a:t>
            </a:r>
            <a:endParaRPr lang="en-US" sz="4800" dirty="0"/>
          </a:p>
        </p:txBody>
      </p:sp>
      <p:pic>
        <p:nvPicPr>
          <p:cNvPr id="5" name="Picture 2" descr="http://4.bp.blogspot.com/-_sW3zBuBGbg/Tv8aTAk7zMI/AAAAAAAAAHg/df-FYN6irTg/s1600/mikrotik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9363" y="2525304"/>
            <a:ext cx="1933574" cy="82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MikroTIK</a:t>
            </a:r>
            <a:r>
              <a:rPr lang="en-US" dirty="0" smtClean="0"/>
              <a:t> OS and 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105400" cy="49377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err="1" smtClean="0"/>
              <a:t>RouterOS</a:t>
            </a:r>
            <a:endParaRPr lang="en-US" sz="1800" dirty="0"/>
          </a:p>
          <a:p>
            <a:pPr algn="just"/>
            <a:r>
              <a:rPr lang="en-US" sz="1800" dirty="0" err="1"/>
              <a:t>Mikrotik</a:t>
            </a:r>
            <a:r>
              <a:rPr lang="en-US" sz="1800" dirty="0"/>
              <a:t> </a:t>
            </a:r>
            <a:r>
              <a:rPr lang="en-US" sz="1800" dirty="0" err="1"/>
              <a:t>RouterOS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yang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PC (</a:t>
            </a:r>
            <a:r>
              <a:rPr lang="en-US" sz="1800" dirty="0" err="1"/>
              <a:t>komputer</a:t>
            </a:r>
            <a:r>
              <a:rPr lang="en-US" sz="1800" dirty="0"/>
              <a:t>)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RouterBoard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router. </a:t>
            </a:r>
            <a:r>
              <a:rPr lang="en-US" sz="1800" dirty="0" err="1"/>
              <a:t>RouterOS</a:t>
            </a:r>
            <a:r>
              <a:rPr lang="en-US" sz="1800" dirty="0"/>
              <a:t> </a:t>
            </a:r>
            <a:r>
              <a:rPr lang="en-US" sz="1800" dirty="0" err="1"/>
              <a:t>terbaru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versi</a:t>
            </a:r>
            <a:r>
              <a:rPr lang="en-US" sz="1800" dirty="0"/>
              <a:t> 5.7.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dasarnya</a:t>
            </a:r>
            <a:r>
              <a:rPr lang="en-US" sz="1800" dirty="0"/>
              <a:t> </a:t>
            </a:r>
            <a:r>
              <a:rPr lang="en-US" sz="1800" dirty="0" err="1"/>
              <a:t>RouterOS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</a:t>
            </a:r>
            <a:r>
              <a:rPr lang="en-US" sz="1800" dirty="0" err="1"/>
              <a:t>Mikrotik</a:t>
            </a:r>
            <a:r>
              <a:rPr lang="en-US" sz="1800" dirty="0"/>
              <a:t> </a:t>
            </a:r>
            <a:r>
              <a:rPr lang="en-US" sz="1800" dirty="0" err="1"/>
              <a:t>RouterBOARD</a:t>
            </a:r>
            <a:r>
              <a:rPr lang="en-US" sz="1800" dirty="0"/>
              <a:t> yang </a:t>
            </a:r>
            <a:r>
              <a:rPr lang="en-US" sz="1800" dirty="0" err="1"/>
              <a:t>berbasis</a:t>
            </a:r>
            <a:r>
              <a:rPr lang="en-US" sz="1800" dirty="0"/>
              <a:t> Kernel Linux v2.6.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 err="1"/>
              <a:t>RouterBoard</a:t>
            </a:r>
            <a:r>
              <a:rPr lang="en-US" sz="1800" dirty="0"/>
              <a:t> (RB) </a:t>
            </a:r>
            <a:r>
              <a:rPr lang="en-US" sz="1800" dirty="0" err="1"/>
              <a:t>Mikrotik</a:t>
            </a:r>
            <a:endParaRPr lang="en-US" sz="1800" dirty="0"/>
          </a:p>
          <a:p>
            <a:pPr algn="just"/>
            <a:r>
              <a:rPr lang="en-US" sz="1800" dirty="0" err="1"/>
              <a:t>RouterBoard</a:t>
            </a:r>
            <a:r>
              <a:rPr lang="en-US" sz="1800" dirty="0"/>
              <a:t> </a:t>
            </a:r>
            <a:r>
              <a:rPr lang="en-US" sz="1800" dirty="0" err="1"/>
              <a:t>Mikrotik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router yang </a:t>
            </a:r>
            <a:r>
              <a:rPr lang="en-US" sz="1800" dirty="0" err="1"/>
              <a:t>didalamnya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RouterOS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di install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Board (</a:t>
            </a:r>
            <a:r>
              <a:rPr lang="en-US" sz="1800" dirty="0" err="1"/>
              <a:t>seperti</a:t>
            </a:r>
            <a:r>
              <a:rPr lang="en-US" sz="1800" dirty="0"/>
              <a:t> motherboard </a:t>
            </a:r>
            <a:r>
              <a:rPr lang="en-US" sz="1800" dirty="0" err="1"/>
              <a:t>komputer</a:t>
            </a:r>
            <a:r>
              <a:rPr lang="en-US" sz="1800" dirty="0"/>
              <a:t>). </a:t>
            </a:r>
            <a:r>
              <a:rPr lang="en-US" sz="1800" dirty="0" err="1"/>
              <a:t>misalnya</a:t>
            </a:r>
            <a:r>
              <a:rPr lang="en-US" sz="1800" dirty="0"/>
              <a:t> RB750, Rb450, RB433, </a:t>
            </a:r>
            <a:r>
              <a:rPr lang="en-US" sz="1800" dirty="0" err="1"/>
              <a:t>dll</a:t>
            </a:r>
            <a:r>
              <a:rPr lang="en-US" sz="18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0" y="1752600"/>
            <a:ext cx="2908300" cy="17072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outerboard.com/img/pricelist/150_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9281" y="3553131"/>
            <a:ext cx="2887519" cy="23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39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err="1" smtClean="0"/>
              <a:t>MikroTIK</a:t>
            </a:r>
            <a:r>
              <a:rPr lang="en-US" dirty="0" smtClean="0"/>
              <a:t> (OS and RB)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Installation and Accessing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Basic Configuration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Routing in </a:t>
            </a:r>
            <a:r>
              <a:rPr lang="en-US" dirty="0" err="1" smtClean="0"/>
              <a:t>MikroTIK</a:t>
            </a:r>
            <a:endParaRPr lang="en-US" dirty="0" smtClean="0"/>
          </a:p>
        </p:txBody>
      </p:sp>
      <p:pic>
        <p:nvPicPr>
          <p:cNvPr id="4" name="Picture 2" descr="http://4.bp.blogspot.com/-_sW3zBuBGbg/Tv8aTAk7zMI/AAAAAAAAAHg/df-FYN6irTg/s1600/mikrotik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38846"/>
            <a:ext cx="1828800" cy="78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886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/>
              <a:t>RouterOS</a:t>
            </a:r>
            <a:r>
              <a:rPr lang="en-US" dirty="0"/>
              <a:t>™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pPr marL="457200" indent="-400050">
              <a:buFont typeface="+mj-lt"/>
              <a:buAutoNum type="arabicParenR"/>
            </a:pPr>
            <a:r>
              <a:rPr lang="en-US" dirty="0" smtClean="0">
                <a:solidFill>
                  <a:srgbClr val="FF0000"/>
                </a:solidFill>
              </a:rPr>
              <a:t>via </a:t>
            </a:r>
            <a:r>
              <a:rPr lang="en-US" dirty="0">
                <a:solidFill>
                  <a:srgbClr val="FF0000"/>
                </a:solidFill>
              </a:rPr>
              <a:t>console </a:t>
            </a:r>
          </a:p>
          <a:p>
            <a:pPr marL="457200" indent="-400050">
              <a:buNone/>
            </a:pPr>
            <a:r>
              <a:rPr lang="en-US" dirty="0" smtClean="0"/>
              <a:t>	</a:t>
            </a:r>
            <a:r>
              <a:rPr lang="en-US" dirty="0" err="1" smtClean="0"/>
              <a:t>Mikrotik</a:t>
            </a:r>
            <a:r>
              <a:rPr lang="en-US" dirty="0" smtClean="0"/>
              <a:t> </a:t>
            </a:r>
            <a:r>
              <a:rPr lang="en-US" dirty="0"/>
              <a:t>router board </a:t>
            </a:r>
            <a:r>
              <a:rPr lang="en-US" dirty="0" err="1"/>
              <a:t>ataupun</a:t>
            </a:r>
            <a:r>
              <a:rPr lang="en-US" dirty="0"/>
              <a:t> PC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via console/ shell </a:t>
            </a:r>
            <a:r>
              <a:rPr lang="en-US" dirty="0" err="1"/>
              <a:t>maupun</a:t>
            </a:r>
            <a:r>
              <a:rPr lang="en-US" dirty="0"/>
              <a:t> remote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putty (www.putty.nl)</a:t>
            </a:r>
          </a:p>
          <a:p>
            <a:pPr marL="457200" indent="-400050">
              <a:buFont typeface="+mj-lt"/>
              <a:buAutoNum type="arabicParenR" startAt="2"/>
            </a:pPr>
            <a:r>
              <a:rPr lang="en-US" dirty="0" smtClean="0">
                <a:solidFill>
                  <a:srgbClr val="FF0000"/>
                </a:solidFill>
              </a:rPr>
              <a:t>via </a:t>
            </a:r>
            <a:r>
              <a:rPr lang="en-US" dirty="0" err="1">
                <a:solidFill>
                  <a:srgbClr val="FF0000"/>
                </a:solidFill>
              </a:rPr>
              <a:t>winbox</a:t>
            </a:r>
            <a:endParaRPr lang="en-US" dirty="0">
              <a:solidFill>
                <a:srgbClr val="FF0000"/>
              </a:solidFill>
            </a:endParaRPr>
          </a:p>
          <a:p>
            <a:pPr marL="457200" indent="-400050">
              <a:buNone/>
            </a:pPr>
            <a:r>
              <a:rPr lang="en-US" dirty="0" smtClean="0"/>
              <a:t>	</a:t>
            </a:r>
            <a:r>
              <a:rPr lang="en-US" dirty="0" err="1" smtClean="0"/>
              <a:t>Mikrotik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/remote </a:t>
            </a:r>
            <a:r>
              <a:rPr lang="en-US" dirty="0" err="1"/>
              <a:t>menggunakan</a:t>
            </a:r>
            <a:r>
              <a:rPr lang="en-US" dirty="0"/>
              <a:t> software tool </a:t>
            </a:r>
            <a:r>
              <a:rPr lang="en-US" dirty="0" err="1"/>
              <a:t>winbox</a:t>
            </a:r>
            <a:endParaRPr lang="en-US" dirty="0"/>
          </a:p>
          <a:p>
            <a:pPr marL="457200" indent="-400050">
              <a:buFont typeface="+mj-lt"/>
              <a:buAutoNum type="arabicParenR" startAt="3"/>
            </a:pPr>
            <a:r>
              <a:rPr lang="en-US" dirty="0" smtClean="0">
                <a:solidFill>
                  <a:srgbClr val="FF0000"/>
                </a:solidFill>
              </a:rPr>
              <a:t>via </a:t>
            </a:r>
            <a:r>
              <a:rPr lang="en-US" dirty="0">
                <a:solidFill>
                  <a:srgbClr val="FF0000"/>
                </a:solidFill>
              </a:rPr>
              <a:t>web</a:t>
            </a:r>
          </a:p>
          <a:p>
            <a:pPr marL="457200" indent="-400050">
              <a:buNone/>
            </a:pPr>
            <a:r>
              <a:rPr lang="en-US" dirty="0" smtClean="0"/>
              <a:t>	</a:t>
            </a:r>
            <a:r>
              <a:rPr lang="en-US" dirty="0" err="1" smtClean="0"/>
              <a:t>Mikrotik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via web/port 80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browser</a:t>
            </a:r>
          </a:p>
        </p:txBody>
      </p:sp>
    </p:spTree>
    <p:extLst>
      <p:ext uri="{BB962C8B-B14F-4D97-AF65-F5344CB8AC3E}">
        <p14:creationId xmlns:p14="http://schemas.microsoft.com/office/powerpoint/2010/main" xmlns="" val="980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Serial </a:t>
            </a:r>
            <a:r>
              <a:rPr lang="en-US" dirty="0">
                <a:solidFill>
                  <a:srgbClr val="FF0000"/>
                </a:solidFill>
              </a:rPr>
              <a:t>Console</a:t>
            </a:r>
            <a:r>
              <a:rPr lang="en-US" dirty="0"/>
              <a:t> ( RB 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Telnet</a:t>
            </a:r>
            <a:r>
              <a:rPr lang="en-US" dirty="0"/>
              <a:t> ( IP Address 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SSH ( IP Address 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HTTP / </a:t>
            </a:r>
            <a:r>
              <a:rPr lang="en-US" dirty="0" err="1"/>
              <a:t>webbox</a:t>
            </a:r>
            <a:r>
              <a:rPr lang="en-US" dirty="0"/>
              <a:t> ( IP Address 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FF0000"/>
                </a:solidFill>
              </a:rPr>
              <a:t>Winbox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 Interface 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FTP ( IP Address 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Mac-Telnet  ( Interface 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cdn.marketplaceimages.windowsphone.com/v8/images/87dc2f64-9dfd-4f39-86c6-d4a947fd71cd?imageType=ws_icon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83254"/>
            <a:ext cx="1866725" cy="18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9800" y="3726180"/>
            <a:ext cx="2819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/>
              <a:t>Winbox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21883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Download software </a:t>
            </a:r>
            <a:r>
              <a:rPr lang="en-US" sz="2400" dirty="0" err="1"/>
              <a:t>winbox</a:t>
            </a:r>
            <a:r>
              <a:rPr lang="en-US" sz="2400" dirty="0"/>
              <a:t> </a:t>
            </a:r>
            <a:r>
              <a:rPr lang="en-US" sz="2400" dirty="0" smtClean="0"/>
              <a:t>di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http://</a:t>
            </a:r>
            <a:r>
              <a:rPr lang="en-US" sz="2400" dirty="0" smtClean="0">
                <a:solidFill>
                  <a:srgbClr val="FF0000"/>
                </a:solidFill>
              </a:rPr>
              <a:t>download2.mikrotik.com/winbox.exe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09800"/>
            <a:ext cx="4191000" cy="40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Telnet or SSH [</a:t>
            </a:r>
            <a:r>
              <a:rPr lang="en-US" dirty="0" smtClean="0">
                <a:solidFill>
                  <a:srgbClr val="FF0000"/>
                </a:solidFill>
              </a:rPr>
              <a:t>PUTTY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24" y="1371600"/>
            <a:ext cx="7254152" cy="4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35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err="1" smtClean="0"/>
              <a:t>MikroTIK</a:t>
            </a:r>
            <a:r>
              <a:rPr lang="en-US" dirty="0" smtClean="0"/>
              <a:t> (OS and RB)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Installation and Accessing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Basic Configuration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Routing in </a:t>
            </a:r>
            <a:r>
              <a:rPr lang="en-US" dirty="0" err="1" smtClean="0"/>
              <a:t>MikroTIK</a:t>
            </a:r>
            <a:endParaRPr lang="en-US" dirty="0" smtClean="0"/>
          </a:p>
        </p:txBody>
      </p:sp>
      <p:pic>
        <p:nvPicPr>
          <p:cNvPr id="4" name="Picture 2" descr="http://4.bp.blogspot.com/-_sW3zBuBGbg/Tv8aTAk7zMI/AAAAAAAAAHg/df-FYN6irTg/s1600/mikrotik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38846"/>
            <a:ext cx="1828800" cy="78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26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832</TotalTime>
  <Words>669</Words>
  <Application>Microsoft Office PowerPoint</Application>
  <PresentationFormat>On-screen Show (4:3)</PresentationFormat>
  <Paragraphs>141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Chapter 4 ~ MikroTIK~</vt:lpstr>
      <vt:lpstr>Agenda</vt:lpstr>
      <vt:lpstr>MikroTIK OS and RB</vt:lpstr>
      <vt:lpstr>Agenda</vt:lpstr>
      <vt:lpstr>How to Install ?</vt:lpstr>
      <vt:lpstr>How to Access ?</vt:lpstr>
      <vt:lpstr>Winbox</vt:lpstr>
      <vt:lpstr>Telnet or SSH [PUTTY]</vt:lpstr>
      <vt:lpstr>Agenda</vt:lpstr>
      <vt:lpstr>Feature and Configuration</vt:lpstr>
      <vt:lpstr>Basic Configuration </vt:lpstr>
      <vt:lpstr>Basic Configuration (DHCP client/server)</vt:lpstr>
      <vt:lpstr>Basic Configuration -- NAT</vt:lpstr>
      <vt:lpstr>Basic Configuration 2</vt:lpstr>
      <vt:lpstr>Agenda</vt:lpstr>
      <vt:lpstr>Supports</vt:lpstr>
      <vt:lpstr>Hotspot Study Case</vt:lpstr>
      <vt:lpstr>Hotspot Study case 2</vt:lpstr>
      <vt:lpstr>Hotspot Study case 3</vt:lpstr>
      <vt:lpstr>Chapter 3 ~ Routing ~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GanDeWa</dc:creator>
  <cp:lastModifiedBy>maulid</cp:lastModifiedBy>
  <cp:revision>95</cp:revision>
  <dcterms:created xsi:type="dcterms:W3CDTF">2012-10-24T06:48:59Z</dcterms:created>
  <dcterms:modified xsi:type="dcterms:W3CDTF">2015-03-24T13:01:09Z</dcterms:modified>
</cp:coreProperties>
</file>