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17" r:id="rId2"/>
    <p:sldId id="416" r:id="rId3"/>
    <p:sldId id="442" r:id="rId4"/>
    <p:sldId id="418" r:id="rId5"/>
    <p:sldId id="419" r:id="rId6"/>
    <p:sldId id="450" r:id="rId7"/>
    <p:sldId id="451" r:id="rId8"/>
    <p:sldId id="415" r:id="rId9"/>
    <p:sldId id="364" r:id="rId10"/>
    <p:sldId id="420" r:id="rId11"/>
    <p:sldId id="423" r:id="rId12"/>
    <p:sldId id="421" r:id="rId13"/>
    <p:sldId id="422" r:id="rId14"/>
    <p:sldId id="443" r:id="rId15"/>
    <p:sldId id="444" r:id="rId16"/>
    <p:sldId id="445" r:id="rId17"/>
    <p:sldId id="424" r:id="rId18"/>
    <p:sldId id="425" r:id="rId19"/>
    <p:sldId id="427" r:id="rId20"/>
    <p:sldId id="426" r:id="rId21"/>
    <p:sldId id="428" r:id="rId22"/>
    <p:sldId id="430" r:id="rId23"/>
    <p:sldId id="429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8" r:id="rId36"/>
    <p:sldId id="447" r:id="rId37"/>
    <p:sldId id="449" r:id="rId38"/>
    <p:sldId id="446" r:id="rId39"/>
    <p:sldId id="361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00"/>
    <a:srgbClr val="99CC00"/>
    <a:srgbClr val="1966B3"/>
    <a:srgbClr val="DDDDDD"/>
    <a:srgbClr val="C1D1D3"/>
    <a:srgbClr val="5AABCC"/>
    <a:srgbClr val="BD9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74" autoAdjust="0"/>
    <p:restoredTop sz="94660" autoAdjust="0"/>
  </p:normalViewPr>
  <p:slideViewPr>
    <p:cSldViewPr>
      <p:cViewPr varScale="1">
        <p:scale>
          <a:sx n="71" d="100"/>
          <a:sy n="71" d="100"/>
        </p:scale>
        <p:origin x="2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68652DCB-F754-49CB-AE32-DDA27AE87BA0}" type="datetimeFigureOut">
              <a:rPr lang="en-US"/>
              <a:pPr>
                <a:defRPr/>
              </a:pPr>
              <a:t>1/11/2016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3270736C-5345-48BF-B6D1-B0E9882FBF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Verdana" pitchFamily="34" charset="0"/>
                <a:cs typeface="+mn-cs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99" y="1223"/>
              <a:ext cx="264" cy="217"/>
              <a:chOff x="3451" y="877"/>
              <a:chExt cx="401" cy="341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6" y="102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61" y="1127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51" y="877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9" y="946"/>
              <a:ext cx="266" cy="220"/>
              <a:chOff x="3451" y="876"/>
              <a:chExt cx="404" cy="342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8" y="1024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27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51" y="876"/>
                <a:ext cx="183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295" y="618"/>
              <a:ext cx="259" cy="226"/>
              <a:chOff x="3452" y="877"/>
              <a:chExt cx="403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39" y="1025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63" y="1126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2" y="877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86" y="1395"/>
              <a:ext cx="259" cy="227"/>
              <a:chOff x="3450" y="880"/>
              <a:chExt cx="403" cy="341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37" y="1027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61" y="1129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50" y="880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54" y="481"/>
              <a:ext cx="259" cy="227"/>
              <a:chOff x="3455" y="877"/>
              <a:chExt cx="402" cy="342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40" y="1025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65" y="1127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55" y="877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42" y="646"/>
              <a:ext cx="264" cy="221"/>
              <a:chOff x="3453" y="878"/>
              <a:chExt cx="401" cy="344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40" y="1029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63" y="1131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53" y="878"/>
                <a:ext cx="183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29" y="971"/>
              <a:ext cx="264" cy="216"/>
              <a:chOff x="3453" y="882"/>
              <a:chExt cx="402" cy="340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9" y="1027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1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3" y="882"/>
                <a:ext cx="183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43" y="1291"/>
              <a:ext cx="261" cy="226"/>
              <a:chOff x="3451" y="880"/>
              <a:chExt cx="403" cy="342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9" y="1027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62" y="1130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51" y="880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C12D6-48CD-4C5B-AEFF-6B1FDB1CF0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4F58A-EEC8-4B62-A257-C7C43864BE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10EA9-D600-4797-8B9F-4D80426D0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104DF-66D8-458D-AEDF-2FB497644D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598ED-2C93-4C9D-8A2A-2D7036109E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46A82-5C52-4270-B722-1A2930E949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FEF08-B60C-4FFF-995F-AECE336137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3446B-2637-4790-937C-FF8654AC63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328E-59BD-4DAC-B55A-9C55FC4833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008-649D-4E3B-8A23-6D80236278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8067A-FB48-4F2B-A506-BC6304B2E0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3922CA6C-AC2C-425A-AEAF-1AC528843B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3" y="1126"/>
                <a:ext cx="90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48" y="876"/>
                <a:ext cx="180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7" y="1018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50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40" y="1021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3" y="1125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38" y="1024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51" y="876"/>
                <a:ext cx="183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6" y="1125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54" y="872"/>
                <a:ext cx="183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62" y="1133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60" y="1127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40" y="1031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51" y="882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deva.bayu.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16.wmf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7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gandeva.bayu.s@gmail.co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m14_r@yahoo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gandeva.bayu.s@gmail.co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34" y="2060848"/>
            <a:ext cx="8215370" cy="1725342"/>
          </a:xfrm>
        </p:spPr>
        <p:txBody>
          <a:bodyPr/>
          <a:lstStyle/>
          <a:p>
            <a:r>
              <a:rPr lang="id-ID" sz="3200" i="0" dirty="0" smtClean="0"/>
              <a:t>Sekapur Sirih</a:t>
            </a:r>
            <a:br>
              <a:rPr lang="id-ID" sz="3200" i="0" dirty="0" smtClean="0"/>
            </a:br>
            <a:r>
              <a:rPr lang="id-ID" sz="5400" i="0" dirty="0" smtClean="0">
                <a:latin typeface="Bradley Hand ITC" panose="03070402050302030203" pitchFamily="66" charset="0"/>
              </a:rPr>
              <a:t>Jaringan Komputer</a:t>
            </a:r>
            <a:endParaRPr lang="en-US" sz="5400" i="0" dirty="0" smtClean="0">
              <a:latin typeface="Bradley Hand ITC" panose="03070402050302030203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4348" y="4500570"/>
            <a:ext cx="7715250" cy="1643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Gandeva Bayu Satrya (GBS)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hlinkClick r:id="rId2"/>
              </a:rPr>
              <a:t>gandeva.bayu.s@gmail.com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Lucida Bright" pitchFamily="18" charset="0"/>
              </a:rPr>
              <a:t>TELKOM INSTITUTE of TECHNOLOGY</a:t>
            </a:r>
            <a:endParaRPr lang="en-US" sz="2000" b="1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1.1 What is the Internet?</a:t>
            </a: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000" dirty="0"/>
              <a:t>Internet: “network of networks”</a:t>
            </a:r>
          </a:p>
          <a:p>
            <a:pPr lvl="1"/>
            <a:r>
              <a:rPr lang="id-ID" sz="2000" dirty="0"/>
              <a:t>loosely hierarchical</a:t>
            </a:r>
          </a:p>
          <a:p>
            <a:pPr lvl="1"/>
            <a:r>
              <a:rPr lang="id-ID" sz="2000" dirty="0"/>
              <a:t>public Internet versus private intranet</a:t>
            </a:r>
          </a:p>
          <a:p>
            <a:endParaRPr lang="id-ID" sz="2000" dirty="0"/>
          </a:p>
          <a:p>
            <a:r>
              <a:rPr lang="id-ID" sz="2000" dirty="0"/>
              <a:t>Internet standards</a:t>
            </a:r>
          </a:p>
          <a:p>
            <a:pPr lvl="1"/>
            <a:r>
              <a:rPr lang="id-ID" sz="2000" dirty="0"/>
              <a:t>RFC: Request for comments</a:t>
            </a:r>
          </a:p>
          <a:p>
            <a:pPr lvl="1"/>
            <a:r>
              <a:rPr lang="id-ID" sz="2000" dirty="0"/>
              <a:t>IETF: Internet Engineering Task </a:t>
            </a:r>
            <a:r>
              <a:rPr lang="id-ID" sz="2000" dirty="0" smtClean="0"/>
              <a:t>Force</a:t>
            </a:r>
          </a:p>
          <a:p>
            <a:pPr lvl="1"/>
            <a:endParaRPr lang="id-ID" sz="2400" dirty="0" smtClean="0"/>
          </a:p>
          <a:p>
            <a:pPr marL="457200" lvl="1" indent="0">
              <a:buNone/>
            </a:pPr>
            <a:endParaRPr lang="id-ID" sz="2400" dirty="0"/>
          </a:p>
          <a:p>
            <a:pPr marL="457200" lvl="1" indent="0">
              <a:buNone/>
            </a:pPr>
            <a:r>
              <a:rPr lang="id-ID" sz="2400" dirty="0">
                <a:solidFill>
                  <a:srgbClr val="FF0000"/>
                </a:solidFill>
              </a:rPr>
              <a:t>http://</a:t>
            </a:r>
            <a:r>
              <a:rPr lang="id-ID" sz="2400" dirty="0" smtClean="0">
                <a:solidFill>
                  <a:srgbClr val="FF0000"/>
                </a:solidFill>
              </a:rPr>
              <a:t>www.ietf.org/rfc.html</a:t>
            </a:r>
            <a:endParaRPr lang="id-ID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220056"/>
            <a:ext cx="2187327" cy="11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6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571"/>
            <a:ext cx="9144000" cy="54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1.1.1. “nuts and bolts” </a:t>
            </a:r>
            <a:r>
              <a:rPr lang="id-ID" dirty="0" smtClean="0"/>
              <a:t>V</a:t>
            </a:r>
            <a:r>
              <a:rPr lang="en-US" dirty="0" err="1" smtClean="0"/>
              <a:t>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z="2000" dirty="0" smtClean="0"/>
          </a:p>
          <a:p>
            <a:r>
              <a:rPr lang="en-US" sz="2000" dirty="0" smtClean="0"/>
              <a:t>millions </a:t>
            </a:r>
            <a:r>
              <a:rPr lang="en-US" sz="2000" dirty="0"/>
              <a:t>of connected computing devices (hosts)</a:t>
            </a:r>
          </a:p>
          <a:p>
            <a:r>
              <a:rPr lang="en-US" sz="2000" dirty="0"/>
              <a:t>communication links (transmission rate / bandwidth)</a:t>
            </a:r>
          </a:p>
          <a:p>
            <a:r>
              <a:rPr lang="en-US" sz="2000" dirty="0"/>
              <a:t>routers (forward packets)</a:t>
            </a:r>
          </a:p>
          <a:p>
            <a:r>
              <a:rPr lang="en-US" sz="2000" dirty="0"/>
              <a:t>protocols (control sending and receiving of </a:t>
            </a:r>
            <a:r>
              <a:rPr lang="en-US" sz="2000" dirty="0" err="1"/>
              <a:t>msgs</a:t>
            </a:r>
            <a:r>
              <a:rPr lang="en-US" sz="2000" dirty="0"/>
              <a:t>)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41006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1.1.2. </a:t>
            </a:r>
            <a:r>
              <a:rPr lang="en-US" dirty="0"/>
              <a:t>a </a:t>
            </a:r>
            <a:r>
              <a:rPr lang="id-ID" dirty="0" smtClean="0"/>
              <a:t>S</a:t>
            </a:r>
            <a:r>
              <a:rPr lang="en-US" dirty="0" err="1" smtClean="0"/>
              <a:t>ervice</a:t>
            </a:r>
            <a:r>
              <a:rPr lang="en-US" dirty="0" smtClean="0"/>
              <a:t> </a:t>
            </a:r>
            <a:r>
              <a:rPr lang="id-ID" dirty="0" smtClean="0"/>
              <a:t>V</a:t>
            </a:r>
            <a:r>
              <a:rPr lang="en-US" dirty="0" err="1" smtClean="0"/>
              <a:t>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z="2000" dirty="0" smtClean="0"/>
          </a:p>
          <a:p>
            <a:r>
              <a:rPr lang="id-ID" sz="2000" dirty="0" smtClean="0"/>
              <a:t>communication </a:t>
            </a:r>
            <a:r>
              <a:rPr lang="id-ID" sz="2000" dirty="0"/>
              <a:t>infrastructure (enables distributed applications</a:t>
            </a:r>
            <a:r>
              <a:rPr lang="id-ID" sz="2000" dirty="0" smtClean="0"/>
              <a:t>)</a:t>
            </a:r>
          </a:p>
          <a:p>
            <a:endParaRPr lang="id-ID" sz="2000" dirty="0"/>
          </a:p>
          <a:p>
            <a:r>
              <a:rPr lang="id-ID" sz="2000" dirty="0"/>
              <a:t>communication services provided to apps (Reliable and UnReliable)</a:t>
            </a:r>
          </a:p>
        </p:txBody>
      </p:sp>
    </p:spTree>
    <p:extLst>
      <p:ext uri="{BB962C8B-B14F-4D97-AF65-F5344CB8AC3E}">
        <p14:creationId xmlns:p14="http://schemas.microsoft.com/office/powerpoint/2010/main" val="392342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Internet </a:t>
            </a:r>
            <a:r>
              <a:rPr lang="id-ID" baseline="30000" dirty="0" smtClean="0"/>
              <a:t>[Tanenbaum 2011]</a:t>
            </a:r>
            <a:endParaRPr lang="id-ID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2736"/>
            <a:ext cx="7505700" cy="3752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3568" y="5172522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+mn-lt"/>
              </a:rPr>
              <a:t>The Internet is not really a network at all, but a </a:t>
            </a:r>
            <a:r>
              <a:rPr lang="en-US" b="1" i="1" dirty="0">
                <a:solidFill>
                  <a:srgbClr val="FF0000"/>
                </a:solidFill>
                <a:latin typeface="+mn-lt"/>
              </a:rPr>
              <a:t>vast collection of </a:t>
            </a:r>
            <a:r>
              <a:rPr lang="en-US" b="1" i="1" dirty="0" smtClean="0">
                <a:solidFill>
                  <a:srgbClr val="FF0000"/>
                </a:solidFill>
                <a:latin typeface="+mn-lt"/>
              </a:rPr>
              <a:t>different</a:t>
            </a:r>
            <a:r>
              <a:rPr lang="id-ID" b="1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+mn-lt"/>
              </a:rPr>
              <a:t>networks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that use certain common protocols and provide certain common services.</a:t>
            </a:r>
          </a:p>
        </p:txBody>
      </p:sp>
    </p:spTree>
    <p:extLst>
      <p:ext uri="{BB962C8B-B14F-4D97-AF65-F5344CB8AC3E}">
        <p14:creationId xmlns:p14="http://schemas.microsoft.com/office/powerpoint/2010/main" val="340284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Internet </a:t>
            </a:r>
            <a:r>
              <a:rPr lang="id-ID" baseline="30000" dirty="0" smtClean="0"/>
              <a:t>[Perterson 2012]</a:t>
            </a:r>
            <a:endParaRPr lang="id-ID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755576" y="4111912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 smtClean="0">
                <a:solidFill>
                  <a:srgbClr val="000000"/>
                </a:solidFill>
                <a:latin typeface="+mj-lt"/>
              </a:rPr>
              <a:t>Internet in 1990’s</a:t>
            </a:r>
          </a:p>
          <a:p>
            <a:pPr algn="just"/>
            <a:endParaRPr lang="id-ID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id-ID" dirty="0" smtClean="0">
                <a:solidFill>
                  <a:srgbClr val="000000"/>
                </a:solidFill>
                <a:latin typeface="+mj-lt"/>
              </a:rPr>
              <a:t>...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how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to connect a heterogeneous collection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of</a:t>
            </a:r>
            <a:r>
              <a:rPr lang="id-ID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networks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to create an internetwork and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how</a:t>
            </a:r>
            <a:r>
              <a:rPr lang="id-ID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to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use the </a:t>
            </a:r>
            <a:r>
              <a:rPr lang="en-US" b="1" i="1" dirty="0">
                <a:solidFill>
                  <a:srgbClr val="FF0000"/>
                </a:solidFill>
                <a:latin typeface="+mj-lt"/>
              </a:rPr>
              <a:t>simple hierarchy </a:t>
            </a:r>
            <a:r>
              <a:rPr lang="en-US" b="1" i="1" dirty="0" smtClean="0">
                <a:solidFill>
                  <a:srgbClr val="FF0000"/>
                </a:solidFill>
                <a:latin typeface="+mj-lt"/>
              </a:rPr>
              <a:t>of</a:t>
            </a:r>
            <a:r>
              <a:rPr lang="id-ID" b="1" i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+mj-lt"/>
              </a:rPr>
              <a:t>the </a:t>
            </a:r>
            <a:r>
              <a:rPr lang="en-US" b="1" i="1" dirty="0">
                <a:solidFill>
                  <a:srgbClr val="FF0000"/>
                </a:solidFill>
                <a:latin typeface="+mj-lt"/>
              </a:rPr>
              <a:t>IP address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to make routing in an internet somewhat scalable. </a:t>
            </a:r>
            <a:endParaRPr lang="id-ID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62" y="1442367"/>
            <a:ext cx="69723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Internet </a:t>
            </a:r>
            <a:r>
              <a:rPr lang="id-ID" baseline="30000" dirty="0" smtClean="0"/>
              <a:t>[Lammle 2005]</a:t>
            </a:r>
            <a:endParaRPr lang="id-ID" baseline="30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72" y="1052736"/>
            <a:ext cx="5672405" cy="422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1544" y="5529426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n-US" sz="2000" dirty="0">
                <a:latin typeface="+mn-lt"/>
              </a:rPr>
              <a:t>The internet is defined as a </a:t>
            </a:r>
            <a:r>
              <a:rPr lang="en-US" sz="2000" b="1" i="1" dirty="0">
                <a:solidFill>
                  <a:srgbClr val="FF0000"/>
                </a:solidFill>
                <a:latin typeface="+mn-lt"/>
              </a:rPr>
              <a:t>global mesh of interconnected </a:t>
            </a:r>
            <a:r>
              <a:rPr lang="en-US" sz="2000" b="1" i="1" dirty="0" smtClean="0">
                <a:solidFill>
                  <a:srgbClr val="FF0000"/>
                </a:solidFill>
                <a:latin typeface="+mn-lt"/>
              </a:rPr>
              <a:t>networks</a:t>
            </a:r>
            <a:r>
              <a:rPr lang="id-ID" sz="2000" dirty="0" smtClean="0">
                <a:latin typeface="+mn-lt"/>
              </a:rPr>
              <a:t> ...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60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1.1.3. Protocols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id-ID" sz="2000" dirty="0" smtClean="0"/>
          </a:p>
          <a:p>
            <a:pPr algn="just">
              <a:buNone/>
            </a:pPr>
            <a:r>
              <a:rPr lang="en-US" sz="2000" dirty="0" smtClean="0"/>
              <a:t>… </a:t>
            </a:r>
            <a:r>
              <a:rPr lang="en-US" sz="2000" dirty="0"/>
              <a:t>specific </a:t>
            </a:r>
            <a:r>
              <a:rPr lang="en-US" sz="2000" dirty="0" err="1"/>
              <a:t>msgs</a:t>
            </a:r>
            <a:r>
              <a:rPr lang="en-US" sz="2000" dirty="0"/>
              <a:t> sent</a:t>
            </a:r>
          </a:p>
          <a:p>
            <a:pPr algn="just">
              <a:buNone/>
            </a:pPr>
            <a:r>
              <a:rPr lang="en-US" sz="2000" dirty="0"/>
              <a:t>… specific actions taken when </a:t>
            </a:r>
            <a:r>
              <a:rPr lang="en-US" sz="2000" dirty="0" err="1"/>
              <a:t>msgs</a:t>
            </a:r>
            <a:r>
              <a:rPr lang="en-US" sz="2000" dirty="0"/>
              <a:t> received, or other </a:t>
            </a:r>
            <a:r>
              <a:rPr lang="en-US" sz="2000" dirty="0" smtClean="0"/>
              <a:t>events</a:t>
            </a:r>
            <a:endParaRPr lang="id-ID" sz="2000" dirty="0" smtClean="0"/>
          </a:p>
          <a:p>
            <a:pPr algn="just">
              <a:buNone/>
            </a:pPr>
            <a:endParaRPr lang="id-ID" sz="2000" dirty="0"/>
          </a:p>
          <a:p>
            <a:pPr algn="just"/>
            <a:r>
              <a:rPr lang="en-US" sz="2000" dirty="0"/>
              <a:t>all communication activity in Internet governed by </a:t>
            </a:r>
            <a:r>
              <a:rPr lang="en-US" sz="2000" dirty="0" smtClean="0"/>
              <a:t>protocols</a:t>
            </a:r>
            <a:endParaRPr lang="id-ID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i="1" dirty="0">
                <a:latin typeface="Comic Sans MS" panose="030F0702030302020204" pitchFamily="66" charset="0"/>
              </a:rPr>
              <a:t>protocols </a:t>
            </a:r>
            <a:r>
              <a:rPr lang="en-US" sz="20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define format</a:t>
            </a:r>
            <a:r>
              <a:rPr lang="en-US" sz="2000" i="1" dirty="0">
                <a:latin typeface="Comic Sans MS" panose="030F0702030302020204" pitchFamily="66" charset="0"/>
              </a:rPr>
              <a:t>, order of </a:t>
            </a:r>
            <a:r>
              <a:rPr lang="en-US" sz="2000" i="1" dirty="0" err="1">
                <a:latin typeface="Comic Sans MS" panose="030F0702030302020204" pitchFamily="66" charset="0"/>
              </a:rPr>
              <a:t>msgs</a:t>
            </a:r>
            <a:r>
              <a:rPr lang="en-US" sz="2000" i="1" dirty="0">
                <a:latin typeface="Comic Sans MS" panose="030F0702030302020204" pitchFamily="66" charset="0"/>
              </a:rPr>
              <a:t> sent and received among network entities, and actions taken on </a:t>
            </a:r>
            <a:r>
              <a:rPr lang="en-US" sz="2000" i="1" dirty="0" err="1">
                <a:latin typeface="Comic Sans MS" panose="030F0702030302020204" pitchFamily="66" charset="0"/>
              </a:rPr>
              <a:t>msg</a:t>
            </a:r>
            <a:r>
              <a:rPr lang="en-US" sz="2000" i="1" dirty="0">
                <a:latin typeface="Comic Sans MS" panose="030F0702030302020204" pitchFamily="66" charset="0"/>
              </a:rPr>
              <a:t> transmission, receipt</a:t>
            </a:r>
            <a:endParaRPr lang="en-US" sz="2000" dirty="0"/>
          </a:p>
          <a:p>
            <a:pPr marL="0" indent="0" algn="just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3504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1.1.3. Protocols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7992888" cy="538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28725"/>
            <a:ext cx="7613847" cy="4921250"/>
          </a:xfrm>
        </p:spPr>
        <p:txBody>
          <a:bodyPr/>
          <a:lstStyle/>
          <a:p>
            <a:pPr>
              <a:buNone/>
            </a:pP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Comp.Net &amp; The Internet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Internet?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dge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id-ID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1.4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QoS :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d-ID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id-ID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hroughput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1.5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 </a:t>
            </a:r>
            <a:r>
              <a:rPr lang="id-ID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ayers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1.6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Introduction to Comp. S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ecurity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090" y="2204864"/>
            <a:ext cx="1514357" cy="1788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7" r="19694"/>
          <a:stretch/>
        </p:blipFill>
        <p:spPr>
          <a:xfrm>
            <a:off x="7090091" y="4300919"/>
            <a:ext cx="1514356" cy="184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References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268" y="1559659"/>
            <a:ext cx="3850172" cy="4605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59659"/>
            <a:ext cx="3735285" cy="46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1.2. Network Edge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id-ID" sz="2400" dirty="0" smtClean="0"/>
          </a:p>
          <a:p>
            <a:pPr algn="just"/>
            <a:r>
              <a:rPr lang="id-ID" sz="2000" dirty="0" smtClean="0"/>
              <a:t>C</a:t>
            </a:r>
            <a:r>
              <a:rPr lang="en-US" sz="2000" dirty="0" err="1" smtClean="0"/>
              <a:t>lient</a:t>
            </a:r>
            <a:r>
              <a:rPr lang="en-US" sz="2000" dirty="0" smtClean="0"/>
              <a:t>/server </a:t>
            </a:r>
            <a:r>
              <a:rPr lang="id-ID" sz="2000" dirty="0" smtClean="0"/>
              <a:t>Programs : </a:t>
            </a:r>
            <a:r>
              <a:rPr lang="en-US" sz="2000" dirty="0" smtClean="0"/>
              <a:t>end </a:t>
            </a:r>
            <a:r>
              <a:rPr lang="en-US" sz="2000" dirty="0"/>
              <a:t>systems (email hosts), </a:t>
            </a:r>
            <a:r>
              <a:rPr lang="id-ID" sz="2000" dirty="0" smtClean="0"/>
              <a:t>website </a:t>
            </a:r>
            <a:r>
              <a:rPr lang="en-US" sz="2000" dirty="0" smtClean="0"/>
              <a:t>(http</a:t>
            </a:r>
            <a:r>
              <a:rPr lang="en-US" sz="2000" dirty="0"/>
              <a:t>), and peer-peer model (</a:t>
            </a:r>
            <a:r>
              <a:rPr lang="en-US" sz="2000" dirty="0" err="1"/>
              <a:t>skype</a:t>
            </a:r>
            <a:r>
              <a:rPr lang="en-US" sz="2000" dirty="0"/>
              <a:t>)</a:t>
            </a:r>
          </a:p>
          <a:p>
            <a:pPr algn="just"/>
            <a:r>
              <a:rPr lang="id-ID" sz="2000" dirty="0" smtClean="0"/>
              <a:t>A</a:t>
            </a:r>
            <a:r>
              <a:rPr lang="en-US" sz="2000" dirty="0" err="1" smtClean="0"/>
              <a:t>ccess</a:t>
            </a:r>
            <a:r>
              <a:rPr lang="en-US" sz="2000" dirty="0" smtClean="0"/>
              <a:t> </a:t>
            </a:r>
            <a:r>
              <a:rPr lang="id-ID" sz="2000" dirty="0" smtClean="0"/>
              <a:t>N</a:t>
            </a:r>
            <a:r>
              <a:rPr lang="en-US" sz="2000" dirty="0" err="1" smtClean="0"/>
              <a:t>etworks</a:t>
            </a:r>
            <a:r>
              <a:rPr lang="id-ID" sz="2000" dirty="0" smtClean="0"/>
              <a:t> </a:t>
            </a:r>
            <a:r>
              <a:rPr lang="en-US" sz="2000" dirty="0" smtClean="0"/>
              <a:t>: </a:t>
            </a:r>
            <a:r>
              <a:rPr lang="en-US" sz="2000" dirty="0"/>
              <a:t>wired, wireless communication </a:t>
            </a:r>
            <a:r>
              <a:rPr lang="en-US" sz="2000" dirty="0" smtClean="0"/>
              <a:t>links</a:t>
            </a:r>
            <a:endParaRPr lang="id-ID" sz="2000" dirty="0" smtClean="0"/>
          </a:p>
          <a:p>
            <a:pPr algn="just"/>
            <a:r>
              <a:rPr lang="id-ID" sz="2000" dirty="0" smtClean="0"/>
              <a:t>Physical</a:t>
            </a:r>
            <a:r>
              <a:rPr lang="id-ID" sz="2000" dirty="0"/>
              <a:t>	Media </a:t>
            </a:r>
            <a:r>
              <a:rPr lang="id-ID" sz="2000" dirty="0" smtClean="0"/>
              <a:t>: guided (copper</a:t>
            </a:r>
            <a:r>
              <a:rPr lang="id-ID" sz="2000" dirty="0"/>
              <a:t>, fiber, </a:t>
            </a:r>
            <a:r>
              <a:rPr lang="id-ID" sz="2000" dirty="0" smtClean="0"/>
              <a:t>coax) and unguided (Wireless, Radio, and Satellite)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8310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1.2. Network Edge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id-ID" sz="20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How to connect end systems to edge router</a:t>
            </a:r>
            <a:r>
              <a:rPr lang="en-US" sz="2000" dirty="0" smtClean="0"/>
              <a:t>?</a:t>
            </a:r>
            <a:endParaRPr lang="id-ID" sz="20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bandwidth (bits per second) of access network?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shared or dedicated</a:t>
            </a:r>
            <a:r>
              <a:rPr lang="en-US" sz="2000" dirty="0" smtClean="0"/>
              <a:t>?</a:t>
            </a:r>
            <a:endParaRPr lang="id-ID" sz="2000" dirty="0" smtClean="0"/>
          </a:p>
          <a:p>
            <a:pPr marL="0" indent="0" algn="just">
              <a:buNone/>
            </a:pPr>
            <a:endParaRPr lang="id-ID" sz="2000" dirty="0"/>
          </a:p>
          <a:p>
            <a:pPr marL="457200" indent="-457200" algn="just">
              <a:buAutoNum type="alphaLcPeriod"/>
            </a:pPr>
            <a:r>
              <a:rPr lang="id-ID" sz="2000" dirty="0" smtClean="0"/>
              <a:t>Dial-up Modem (TSEL Flash)</a:t>
            </a:r>
          </a:p>
          <a:p>
            <a:pPr marL="457200" indent="-457200" algn="just">
              <a:buAutoNum type="alphaLcPeriod"/>
            </a:pPr>
            <a:r>
              <a:rPr lang="id-ID" sz="2000" dirty="0" smtClean="0"/>
              <a:t>A/X-DSL (Telkom Speedy)</a:t>
            </a:r>
          </a:p>
          <a:p>
            <a:pPr marL="457200" indent="-457200" algn="just">
              <a:buAutoNum type="alphaLcPeriod"/>
            </a:pPr>
            <a:r>
              <a:rPr lang="id-ID" sz="2000" dirty="0" smtClean="0"/>
              <a:t>Fiber Optic to The Home (Biznet)</a:t>
            </a:r>
          </a:p>
          <a:p>
            <a:pPr marL="457200" indent="-457200" algn="just">
              <a:buAutoNum type="alphaLcPeriod"/>
            </a:pPr>
            <a:r>
              <a:rPr lang="id-ID" sz="2000" dirty="0" smtClean="0"/>
              <a:t>Ethernet Internet Access (Campus)</a:t>
            </a:r>
          </a:p>
          <a:p>
            <a:pPr marL="457200" indent="-457200" algn="just">
              <a:buAutoNum type="alphaLcPeriod"/>
            </a:pPr>
            <a:r>
              <a:rPr lang="id-ID" sz="2000" dirty="0" smtClean="0"/>
              <a:t>Wireless Access Net (Hotel, Mall, Airport, etc..)</a:t>
            </a:r>
          </a:p>
        </p:txBody>
      </p:sp>
    </p:spTree>
    <p:extLst>
      <p:ext uri="{BB962C8B-B14F-4D97-AF65-F5344CB8AC3E}">
        <p14:creationId xmlns:p14="http://schemas.microsoft.com/office/powerpoint/2010/main" val="18613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28725"/>
            <a:ext cx="7613847" cy="4921250"/>
          </a:xfrm>
        </p:spPr>
        <p:txBody>
          <a:bodyPr/>
          <a:lstStyle/>
          <a:p>
            <a:pPr>
              <a:buNone/>
            </a:pP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Comp.Net &amp; The Internet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Internet?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dge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id-ID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1.4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QoS :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d-ID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id-ID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hroughput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1.5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 </a:t>
            </a:r>
            <a:r>
              <a:rPr lang="id-ID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ayers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1.6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Introduction to Comp. S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ecurity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090" y="2204864"/>
            <a:ext cx="1514357" cy="1788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7" r="19694"/>
          <a:stretch/>
        </p:blipFill>
        <p:spPr>
          <a:xfrm>
            <a:off x="7090091" y="4300919"/>
            <a:ext cx="1514356" cy="184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1.3. Network Core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id-ID" sz="2000" dirty="0" smtClean="0"/>
          </a:p>
          <a:p>
            <a:pPr algn="just"/>
            <a:r>
              <a:rPr lang="id-ID" sz="2000" dirty="0" smtClean="0"/>
              <a:t>M</a:t>
            </a:r>
            <a:r>
              <a:rPr lang="en-US" sz="2000" dirty="0" err="1" smtClean="0"/>
              <a:t>esh</a:t>
            </a:r>
            <a:r>
              <a:rPr lang="en-US" sz="2000" dirty="0" smtClean="0"/>
              <a:t> </a:t>
            </a:r>
            <a:r>
              <a:rPr lang="en-US" sz="2000" dirty="0"/>
              <a:t>of interconnected </a:t>
            </a:r>
            <a:r>
              <a:rPr lang="id-ID" sz="2000" dirty="0" smtClean="0"/>
              <a:t>R</a:t>
            </a:r>
            <a:r>
              <a:rPr lang="en-US" sz="2000" dirty="0" smtClean="0"/>
              <a:t>outers</a:t>
            </a:r>
            <a:endParaRPr lang="en-US" sz="2000" dirty="0"/>
          </a:p>
          <a:p>
            <a:pPr algn="just"/>
            <a:r>
              <a:rPr lang="en-US" sz="2000" dirty="0"/>
              <a:t>the fundamental question: how is data transferred through net?</a:t>
            </a:r>
          </a:p>
          <a:p>
            <a:pPr marL="901700" lvl="1" indent="-538163" algn="just">
              <a:buFont typeface="Wingdings" panose="05000000000000000000" pitchFamily="2" charset="2"/>
              <a:buChar char="ü"/>
            </a:pPr>
            <a:r>
              <a:rPr lang="en-US" sz="2000" dirty="0"/>
              <a:t>circuit switching: dedicated circuit per call: telephone net</a:t>
            </a:r>
          </a:p>
          <a:p>
            <a:pPr marL="901700" lvl="1" indent="-538163" algn="just">
              <a:buFont typeface="Wingdings" panose="05000000000000000000" pitchFamily="2" charset="2"/>
              <a:buChar char="ü"/>
            </a:pPr>
            <a:r>
              <a:rPr lang="en-US" sz="2000" dirty="0"/>
              <a:t>packet-switching: data sent thru net in discrete “chunks”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66229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1.3.1. Circuit Switching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28725"/>
            <a:ext cx="3762311" cy="4921250"/>
          </a:xfrm>
        </p:spPr>
        <p:txBody>
          <a:bodyPr/>
          <a:lstStyle/>
          <a:p>
            <a:pPr marL="0" indent="0">
              <a:buNone/>
            </a:pPr>
            <a:endParaRPr lang="id-ID" sz="2000" dirty="0" smtClean="0"/>
          </a:p>
          <a:p>
            <a:pPr marL="0" indent="0">
              <a:buNone/>
            </a:pPr>
            <a:r>
              <a:rPr lang="en-US" sz="2000" dirty="0" smtClean="0"/>
              <a:t>End-end </a:t>
            </a:r>
            <a:r>
              <a:rPr lang="en-US" sz="2000" dirty="0"/>
              <a:t>resources reserved for “call”</a:t>
            </a:r>
          </a:p>
          <a:p>
            <a:pPr marL="901700">
              <a:buFont typeface="Wingdings" panose="05000000000000000000" pitchFamily="2" charset="2"/>
              <a:buChar char="ü"/>
            </a:pPr>
            <a:r>
              <a:rPr lang="en-US" sz="2000" dirty="0"/>
              <a:t>link bandwidth,  switch capacity</a:t>
            </a:r>
          </a:p>
          <a:p>
            <a:pPr marL="901700">
              <a:buFont typeface="Wingdings" panose="05000000000000000000" pitchFamily="2" charset="2"/>
              <a:buChar char="ü"/>
            </a:pPr>
            <a:r>
              <a:rPr lang="en-US" sz="2000" dirty="0"/>
              <a:t>dedicated resources: no sharing</a:t>
            </a:r>
          </a:p>
          <a:p>
            <a:pPr marL="901700">
              <a:buFont typeface="Wingdings" panose="05000000000000000000" pitchFamily="2" charset="2"/>
              <a:buChar char="ü"/>
            </a:pPr>
            <a:r>
              <a:rPr lang="en-US" sz="2000" dirty="0"/>
              <a:t>circuit-like (guaranteed) performance</a:t>
            </a:r>
          </a:p>
          <a:p>
            <a:pPr marL="901700">
              <a:buFont typeface="Wingdings" panose="05000000000000000000" pitchFamily="2" charset="2"/>
              <a:buChar char="ü"/>
            </a:pPr>
            <a:r>
              <a:rPr lang="en-US" sz="2000" dirty="0"/>
              <a:t>call setup </a:t>
            </a:r>
            <a:r>
              <a:rPr lang="en-US" sz="2000" dirty="0" smtClean="0"/>
              <a:t>required</a:t>
            </a:r>
            <a:endParaRPr lang="id-ID" sz="2000" dirty="0" smtClean="0"/>
          </a:p>
          <a:p>
            <a:pPr marL="0" indent="0" defTabSz="901700">
              <a:buNone/>
            </a:pPr>
            <a:endParaRPr lang="id-ID" sz="2000" dirty="0"/>
          </a:p>
          <a:p>
            <a:pPr marL="0" indent="0" defTabSz="901700">
              <a:buNone/>
            </a:pPr>
            <a:r>
              <a:rPr lang="id-ID" sz="2000" dirty="0" smtClean="0"/>
              <a:t>Ex: E1/T1, FDMA, TDMA, CDMA, and OFDMA</a:t>
            </a:r>
            <a:endParaRPr lang="id-ID" sz="2000" dirty="0"/>
          </a:p>
        </p:txBody>
      </p:sp>
      <p:grpSp>
        <p:nvGrpSpPr>
          <p:cNvPr id="636" name="Group 1573"/>
          <p:cNvGrpSpPr>
            <a:grpSpLocks/>
          </p:cNvGrpSpPr>
          <p:nvPr/>
        </p:nvGrpSpPr>
        <p:grpSpPr bwMode="auto">
          <a:xfrm>
            <a:off x="4989513" y="1639888"/>
            <a:ext cx="3470275" cy="4168775"/>
            <a:chOff x="3143" y="1033"/>
            <a:chExt cx="2186" cy="2626"/>
          </a:xfrm>
        </p:grpSpPr>
        <p:sp>
          <p:nvSpPr>
            <p:cNvPr id="637" name="Freeform 1574"/>
            <p:cNvSpPr>
              <a:spLocks/>
            </p:cNvSpPr>
            <p:nvPr/>
          </p:nvSpPr>
          <p:spPr bwMode="auto">
            <a:xfrm>
              <a:off x="4227" y="2178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/>
            </a:p>
          </p:txBody>
        </p:sp>
        <p:sp>
          <p:nvSpPr>
            <p:cNvPr id="638" name="Freeform 1575"/>
            <p:cNvSpPr>
              <a:spLocks/>
            </p:cNvSpPr>
            <p:nvPr/>
          </p:nvSpPr>
          <p:spPr bwMode="auto">
            <a:xfrm>
              <a:off x="4239" y="1217"/>
              <a:ext cx="1090" cy="658"/>
            </a:xfrm>
            <a:custGeom>
              <a:avLst/>
              <a:gdLst>
                <a:gd name="T0" fmla="*/ 604 w 765"/>
                <a:gd name="T1" fmla="*/ 14 h 459"/>
                <a:gd name="T2" fmla="*/ 410 w 765"/>
                <a:gd name="T3" fmla="*/ 100 h 459"/>
                <a:gd name="T4" fmla="*/ 137 w 765"/>
                <a:gd name="T5" fmla="*/ 143 h 459"/>
                <a:gd name="T6" fmla="*/ 20 w 765"/>
                <a:gd name="T7" fmla="*/ 482 h 459"/>
                <a:gd name="T8" fmla="*/ 256 w 765"/>
                <a:gd name="T9" fmla="*/ 636 h 459"/>
                <a:gd name="T10" fmla="*/ 493 w 765"/>
                <a:gd name="T11" fmla="*/ 611 h 459"/>
                <a:gd name="T12" fmla="*/ 832 w 765"/>
                <a:gd name="T13" fmla="*/ 636 h 459"/>
                <a:gd name="T14" fmla="*/ 995 w 765"/>
                <a:gd name="T15" fmla="*/ 622 h 459"/>
                <a:gd name="T16" fmla="*/ 1071 w 765"/>
                <a:gd name="T17" fmla="*/ 533 h 459"/>
                <a:gd name="T18" fmla="*/ 1069 w 765"/>
                <a:gd name="T19" fmla="*/ 227 h 459"/>
                <a:gd name="T20" fmla="*/ 943 w 765"/>
                <a:gd name="T21" fmla="*/ 49 h 459"/>
                <a:gd name="T22" fmla="*/ 604 w 765"/>
                <a:gd name="T23" fmla="*/ 14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/>
            </a:p>
          </p:txBody>
        </p:sp>
        <p:sp>
          <p:nvSpPr>
            <p:cNvPr id="639" name="Freeform 1576"/>
            <p:cNvSpPr>
              <a:spLocks/>
            </p:cNvSpPr>
            <p:nvPr/>
          </p:nvSpPr>
          <p:spPr bwMode="auto">
            <a:xfrm>
              <a:off x="3143" y="1033"/>
              <a:ext cx="1036" cy="675"/>
            </a:xfrm>
            <a:custGeom>
              <a:avLst/>
              <a:gdLst>
                <a:gd name="T0" fmla="*/ 648 w 1036"/>
                <a:gd name="T1" fmla="*/ 11 h 675"/>
                <a:gd name="T2" fmla="*/ 390 w 1036"/>
                <a:gd name="T3" fmla="*/ 53 h 675"/>
                <a:gd name="T4" fmla="*/ 206 w 1036"/>
                <a:gd name="T5" fmla="*/ 129 h 675"/>
                <a:gd name="T6" fmla="*/ 152 w 1036"/>
                <a:gd name="T7" fmla="*/ 229 h 675"/>
                <a:gd name="T8" fmla="*/ 22 w 1036"/>
                <a:gd name="T9" fmla="*/ 297 h 675"/>
                <a:gd name="T10" fmla="*/ 18 w 1036"/>
                <a:gd name="T11" fmla="*/ 459 h 675"/>
                <a:gd name="T12" fmla="*/ 132 w 1036"/>
                <a:gd name="T13" fmla="*/ 489 h 675"/>
                <a:gd name="T14" fmla="*/ 458 w 1036"/>
                <a:gd name="T15" fmla="*/ 489 h 675"/>
                <a:gd name="T16" fmla="*/ 598 w 1036"/>
                <a:gd name="T17" fmla="*/ 555 h 675"/>
                <a:gd name="T18" fmla="*/ 752 w 1036"/>
                <a:gd name="T19" fmla="*/ 657 h 675"/>
                <a:gd name="T20" fmla="*/ 870 w 1036"/>
                <a:gd name="T21" fmla="*/ 661 h 675"/>
                <a:gd name="T22" fmla="*/ 952 w 1036"/>
                <a:gd name="T23" fmla="*/ 603 h 675"/>
                <a:gd name="T24" fmla="*/ 992 w 1036"/>
                <a:gd name="T25" fmla="*/ 445 h 675"/>
                <a:gd name="T26" fmla="*/ 1018 w 1036"/>
                <a:gd name="T27" fmla="*/ 291 h 675"/>
                <a:gd name="T28" fmla="*/ 1022 w 1036"/>
                <a:gd name="T29" fmla="*/ 107 h 675"/>
                <a:gd name="T30" fmla="*/ 934 w 1036"/>
                <a:gd name="T31" fmla="*/ 17 h 675"/>
                <a:gd name="T32" fmla="*/ 776 w 1036"/>
                <a:gd name="T33" fmla="*/ 3 h 675"/>
                <a:gd name="T34" fmla="*/ 6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/>
            </a:p>
          </p:txBody>
        </p:sp>
        <p:grpSp>
          <p:nvGrpSpPr>
            <p:cNvPr id="640" name="Group 1577"/>
            <p:cNvGrpSpPr>
              <a:grpSpLocks/>
            </p:cNvGrpSpPr>
            <p:nvPr/>
          </p:nvGrpSpPr>
          <p:grpSpPr bwMode="auto">
            <a:xfrm>
              <a:off x="3198" y="1874"/>
              <a:ext cx="919" cy="588"/>
              <a:chOff x="2889" y="1631"/>
              <a:chExt cx="980" cy="743"/>
            </a:xfrm>
          </p:grpSpPr>
          <p:sp>
            <p:nvSpPr>
              <p:cNvPr id="950" name="Rectangle 1578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951" name="AutoShape 1579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id-ID">
                  <a:solidFill>
                    <a:srgbClr val="00CCFF"/>
                  </a:solidFill>
                </a:endParaRPr>
              </a:p>
            </p:txBody>
          </p:sp>
        </p:grpSp>
        <p:grpSp>
          <p:nvGrpSpPr>
            <p:cNvPr id="641" name="Group 1580"/>
            <p:cNvGrpSpPr>
              <a:grpSpLocks/>
            </p:cNvGrpSpPr>
            <p:nvPr/>
          </p:nvGrpSpPr>
          <p:grpSpPr bwMode="auto">
            <a:xfrm>
              <a:off x="3640" y="1154"/>
              <a:ext cx="212" cy="335"/>
              <a:chOff x="3796" y="1043"/>
              <a:chExt cx="865" cy="1237"/>
            </a:xfrm>
          </p:grpSpPr>
          <p:sp>
            <p:nvSpPr>
              <p:cNvPr id="920" name="Line 1581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921" name="Line 1582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922" name="Line 1583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923" name="Line 1584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924" name="Line 1585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925" name="Line 1586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926" name="Line 1587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927" name="Line 1588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928" name="Line 1589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929" name="Line 1590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930" name="Line 1591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931" name="Line 1592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932" name="Line 1593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933" name="Line 1594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934" name="Line 1595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grpSp>
            <p:nvGrpSpPr>
              <p:cNvPr id="935" name="Group 159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946" name="Line 159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947" name="Line 15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948" name="Line 159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949" name="Line 160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  <p:grpSp>
            <p:nvGrpSpPr>
              <p:cNvPr id="936" name="Group 160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942" name="Line 160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943" name="Line 16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944" name="Line 160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945" name="Line 160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  <p:grpSp>
            <p:nvGrpSpPr>
              <p:cNvPr id="937" name="Group 160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938" name="Line 160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939" name="Line 16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940" name="Line 160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941" name="Line 161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</p:grpSp>
        <p:grpSp>
          <p:nvGrpSpPr>
            <p:cNvPr id="642" name="Group 1611"/>
            <p:cNvGrpSpPr>
              <a:grpSpLocks/>
            </p:cNvGrpSpPr>
            <p:nvPr/>
          </p:nvGrpSpPr>
          <p:grpSpPr bwMode="auto">
            <a:xfrm>
              <a:off x="3189" y="1364"/>
              <a:ext cx="436" cy="114"/>
              <a:chOff x="3072" y="739"/>
              <a:chExt cx="652" cy="146"/>
            </a:xfrm>
          </p:grpSpPr>
          <p:pic>
            <p:nvPicPr>
              <p:cNvPr id="917" name="Picture 1612" descr="lgv_fqmg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8" name="Line 1613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19" name="Line 1614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pic>
          <p:nvPicPr>
            <p:cNvPr id="643" name="Picture 1615" descr="imgyjav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" y="1183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44" name="Group 1616"/>
            <p:cNvGrpSpPr>
              <a:grpSpLocks/>
            </p:cNvGrpSpPr>
            <p:nvPr/>
          </p:nvGrpSpPr>
          <p:grpSpPr bwMode="auto">
            <a:xfrm>
              <a:off x="3846" y="1069"/>
              <a:ext cx="256" cy="269"/>
              <a:chOff x="2870" y="1518"/>
              <a:chExt cx="292" cy="320"/>
            </a:xfrm>
          </p:grpSpPr>
          <p:graphicFrame>
            <p:nvGraphicFramePr>
              <p:cNvPr id="915" name="Object 161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3" name="Clip" r:id="rId5" imgW="826829" imgH="840406" progId="">
                      <p:embed/>
                    </p:oleObj>
                  </mc:Choice>
                  <mc:Fallback>
                    <p:oleObj name="Clip" r:id="rId5" imgW="826829" imgH="840406" progId="">
                      <p:embed/>
                      <p:pic>
                        <p:nvPicPr>
                          <p:cNvPr id="0" name="Picture 2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6" name="Object 161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4" name="Clip" r:id="rId7" imgW="1268295" imgH="1199426" progId="">
                      <p:embed/>
                    </p:oleObj>
                  </mc:Choice>
                  <mc:Fallback>
                    <p:oleObj name="Clip" r:id="rId7" imgW="1268295" imgH="1199426" progId="">
                      <p:embed/>
                      <p:pic>
                        <p:nvPicPr>
                          <p:cNvPr id="0" name="Picture 2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45" name="Group 1619"/>
            <p:cNvGrpSpPr>
              <a:grpSpLocks/>
            </p:cNvGrpSpPr>
            <p:nvPr/>
          </p:nvGrpSpPr>
          <p:grpSpPr bwMode="auto">
            <a:xfrm>
              <a:off x="4304" y="2253"/>
              <a:ext cx="228" cy="108"/>
              <a:chOff x="3600" y="219"/>
              <a:chExt cx="360" cy="175"/>
            </a:xfrm>
          </p:grpSpPr>
          <p:sp>
            <p:nvSpPr>
              <p:cNvPr id="902" name="Oval 162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903" name="Line 162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4" name="Line 162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5" name="Rectangle 162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906" name="Oval 162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grpSp>
            <p:nvGrpSpPr>
              <p:cNvPr id="907" name="Group 162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2" name="Line 162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913" name="Line 162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914" name="Line 162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908" name="Group 162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9" name="Line 16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910" name="Line 16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911" name="Line 16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grpSp>
          <p:nvGrpSpPr>
            <p:cNvPr id="646" name="Group 1633"/>
            <p:cNvGrpSpPr>
              <a:grpSpLocks/>
            </p:cNvGrpSpPr>
            <p:nvPr/>
          </p:nvGrpSpPr>
          <p:grpSpPr bwMode="auto">
            <a:xfrm>
              <a:off x="4528" y="2429"/>
              <a:ext cx="228" cy="108"/>
              <a:chOff x="3600" y="219"/>
              <a:chExt cx="360" cy="175"/>
            </a:xfrm>
          </p:grpSpPr>
          <p:sp>
            <p:nvSpPr>
              <p:cNvPr id="889" name="Oval 163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890" name="Line 163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1" name="Line 163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2" name="Rectangle 163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893" name="Oval 163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grpSp>
            <p:nvGrpSpPr>
              <p:cNvPr id="894" name="Group 163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9" name="Line 164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900" name="Line 164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901" name="Line 164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895" name="Group 164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6" name="Line 164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97" name="Line 164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98" name="Line 164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grpSp>
          <p:nvGrpSpPr>
            <p:cNvPr id="647" name="Group 1647"/>
            <p:cNvGrpSpPr>
              <a:grpSpLocks/>
            </p:cNvGrpSpPr>
            <p:nvPr/>
          </p:nvGrpSpPr>
          <p:grpSpPr bwMode="auto">
            <a:xfrm>
              <a:off x="4704" y="2261"/>
              <a:ext cx="228" cy="108"/>
              <a:chOff x="3600" y="219"/>
              <a:chExt cx="360" cy="175"/>
            </a:xfrm>
          </p:grpSpPr>
          <p:sp>
            <p:nvSpPr>
              <p:cNvPr id="876" name="Oval 164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877" name="Line 164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78" name="Line 165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79" name="Rectangle 165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880" name="Oval 165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grpSp>
            <p:nvGrpSpPr>
              <p:cNvPr id="881" name="Group 165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6" name="Line 165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87" name="Line 165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88" name="Line 165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882" name="Group 165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3" name="Line 16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84" name="Line 16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85" name="Line 16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grpSp>
          <p:nvGrpSpPr>
            <p:cNvPr id="648" name="Group 1661"/>
            <p:cNvGrpSpPr>
              <a:grpSpLocks/>
            </p:cNvGrpSpPr>
            <p:nvPr/>
          </p:nvGrpSpPr>
          <p:grpSpPr bwMode="auto">
            <a:xfrm>
              <a:off x="4367" y="1532"/>
              <a:ext cx="221" cy="101"/>
              <a:chOff x="3600" y="219"/>
              <a:chExt cx="360" cy="175"/>
            </a:xfrm>
          </p:grpSpPr>
          <p:sp>
            <p:nvSpPr>
              <p:cNvPr id="863" name="Oval 166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864" name="Line 166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65" name="Line 166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66" name="Rectangle 166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867" name="Oval 166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grpSp>
            <p:nvGrpSpPr>
              <p:cNvPr id="868" name="Group 166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73" name="Line 166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74" name="Line 166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75" name="Line 167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869" name="Group 167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70" name="Line 167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71" name="Line 167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72" name="Line 167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grpSp>
          <p:nvGrpSpPr>
            <p:cNvPr id="649" name="Group 1675"/>
            <p:cNvGrpSpPr>
              <a:grpSpLocks/>
            </p:cNvGrpSpPr>
            <p:nvPr/>
          </p:nvGrpSpPr>
          <p:grpSpPr bwMode="auto">
            <a:xfrm>
              <a:off x="4366" y="1693"/>
              <a:ext cx="228" cy="108"/>
              <a:chOff x="3600" y="219"/>
              <a:chExt cx="360" cy="175"/>
            </a:xfrm>
          </p:grpSpPr>
          <p:sp>
            <p:nvSpPr>
              <p:cNvPr id="850" name="Oval 167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851" name="Line 167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2" name="Line 167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3" name="Rectangle 167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854" name="Oval 168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grpSp>
            <p:nvGrpSpPr>
              <p:cNvPr id="855" name="Group 168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60" name="Line 168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61" name="Line 168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62" name="Line 168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856" name="Group 168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57" name="Line 168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58" name="Line 168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59" name="Line 168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grpSp>
          <p:nvGrpSpPr>
            <p:cNvPr id="650" name="Group 1689"/>
            <p:cNvGrpSpPr>
              <a:grpSpLocks/>
            </p:cNvGrpSpPr>
            <p:nvPr/>
          </p:nvGrpSpPr>
          <p:grpSpPr bwMode="auto">
            <a:xfrm>
              <a:off x="4666" y="1472"/>
              <a:ext cx="210" cy="97"/>
              <a:chOff x="3600" y="219"/>
              <a:chExt cx="360" cy="175"/>
            </a:xfrm>
          </p:grpSpPr>
          <p:sp>
            <p:nvSpPr>
              <p:cNvPr id="837" name="Oval 169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838" name="Line 169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39" name="Line 169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40" name="Rectangle 169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841" name="Oval 169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grpSp>
            <p:nvGrpSpPr>
              <p:cNvPr id="842" name="Group 169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47" name="Line 169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48" name="Line 169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49" name="Line 169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843" name="Group 169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44" name="Line 170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45" name="Line 170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46" name="Line 170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grpSp>
          <p:nvGrpSpPr>
            <p:cNvPr id="651" name="Group 1703"/>
            <p:cNvGrpSpPr>
              <a:grpSpLocks/>
            </p:cNvGrpSpPr>
            <p:nvPr/>
          </p:nvGrpSpPr>
          <p:grpSpPr bwMode="auto">
            <a:xfrm>
              <a:off x="4720" y="1693"/>
              <a:ext cx="228" cy="108"/>
              <a:chOff x="3600" y="219"/>
              <a:chExt cx="360" cy="175"/>
            </a:xfrm>
          </p:grpSpPr>
          <p:sp>
            <p:nvSpPr>
              <p:cNvPr id="824" name="Oval 170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825" name="Line 170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26" name="Line 170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27" name="Rectangle 170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828" name="Oval 170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grpSp>
            <p:nvGrpSpPr>
              <p:cNvPr id="829" name="Group 170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34" name="Line 171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35" name="Line 171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36" name="Line 171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830" name="Group 171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31" name="Line 17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32" name="Line 17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33" name="Line 17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grpSp>
          <p:nvGrpSpPr>
            <p:cNvPr id="652" name="Group 1717"/>
            <p:cNvGrpSpPr>
              <a:grpSpLocks/>
            </p:cNvGrpSpPr>
            <p:nvPr/>
          </p:nvGrpSpPr>
          <p:grpSpPr bwMode="auto">
            <a:xfrm>
              <a:off x="3832" y="1529"/>
              <a:ext cx="220" cy="100"/>
              <a:chOff x="3600" y="219"/>
              <a:chExt cx="360" cy="175"/>
            </a:xfrm>
          </p:grpSpPr>
          <p:sp>
            <p:nvSpPr>
              <p:cNvPr id="811" name="Oval 171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812" name="Line 171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13" name="Line 172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14" name="Rectangle 172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815" name="Oval 172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grpSp>
            <p:nvGrpSpPr>
              <p:cNvPr id="816" name="Group 172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21" name="Line 172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22" name="Line 172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23" name="Line 172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817" name="Group 172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18" name="Line 17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19" name="Line 172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20" name="Line 17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grpSp>
          <p:nvGrpSpPr>
            <p:cNvPr id="653" name="Group 1731"/>
            <p:cNvGrpSpPr>
              <a:grpSpLocks/>
            </p:cNvGrpSpPr>
            <p:nvPr/>
          </p:nvGrpSpPr>
          <p:grpSpPr bwMode="auto">
            <a:xfrm>
              <a:off x="3639" y="2253"/>
              <a:ext cx="220" cy="100"/>
              <a:chOff x="3600" y="219"/>
              <a:chExt cx="360" cy="175"/>
            </a:xfrm>
          </p:grpSpPr>
          <p:sp>
            <p:nvSpPr>
              <p:cNvPr id="798" name="Oval 173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99" name="Line 173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00" name="Line 173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01" name="Rectangle 173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802" name="Oval 173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grpSp>
            <p:nvGrpSpPr>
              <p:cNvPr id="803" name="Group 173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08" name="Line 173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09" name="Line 173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10" name="Line 174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804" name="Group 174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05" name="Line 17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06" name="Line 17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07" name="Line 17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sp>
          <p:nvSpPr>
            <p:cNvPr id="654" name="Line 1745"/>
            <p:cNvSpPr>
              <a:spLocks noChangeShapeType="1"/>
            </p:cNvSpPr>
            <p:nvPr/>
          </p:nvSpPr>
          <p:spPr bwMode="auto">
            <a:xfrm flipV="1">
              <a:off x="4396" y="2523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55" name="Line 1746"/>
            <p:cNvSpPr>
              <a:spLocks noChangeShapeType="1"/>
            </p:cNvSpPr>
            <p:nvPr/>
          </p:nvSpPr>
          <p:spPr bwMode="auto">
            <a:xfrm>
              <a:off x="4474" y="2358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56" name="Line 1747"/>
            <p:cNvSpPr>
              <a:spLocks noChangeShapeType="1"/>
            </p:cNvSpPr>
            <p:nvPr/>
          </p:nvSpPr>
          <p:spPr bwMode="auto">
            <a:xfrm>
              <a:off x="4535" y="2308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57" name="Line 1748"/>
            <p:cNvSpPr>
              <a:spLocks noChangeShapeType="1"/>
            </p:cNvSpPr>
            <p:nvPr/>
          </p:nvSpPr>
          <p:spPr bwMode="auto">
            <a:xfrm flipV="1">
              <a:off x="4684" y="2362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58" name="Line 1749"/>
            <p:cNvSpPr>
              <a:spLocks noChangeShapeType="1"/>
            </p:cNvSpPr>
            <p:nvPr/>
          </p:nvSpPr>
          <p:spPr bwMode="auto">
            <a:xfrm>
              <a:off x="3864" y="2312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grpSp>
          <p:nvGrpSpPr>
            <p:cNvPr id="659" name="Group 1750"/>
            <p:cNvGrpSpPr>
              <a:grpSpLocks/>
            </p:cNvGrpSpPr>
            <p:nvPr/>
          </p:nvGrpSpPr>
          <p:grpSpPr bwMode="auto">
            <a:xfrm>
              <a:off x="3390" y="1979"/>
              <a:ext cx="209" cy="224"/>
              <a:chOff x="2870" y="1518"/>
              <a:chExt cx="292" cy="320"/>
            </a:xfrm>
          </p:grpSpPr>
          <p:graphicFrame>
            <p:nvGraphicFramePr>
              <p:cNvPr id="796" name="Object 175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5" name="Clip" r:id="rId9" imgW="826829" imgH="840406" progId="">
                      <p:embed/>
                    </p:oleObj>
                  </mc:Choice>
                  <mc:Fallback>
                    <p:oleObj name="Clip" r:id="rId9" imgW="826829" imgH="840406" progId="">
                      <p:embed/>
                      <p:pic>
                        <p:nvPicPr>
                          <p:cNvPr id="0" name="Picture 2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7" name="Object 175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6" name="Clip" r:id="rId10" imgW="1268295" imgH="1199426" progId="">
                      <p:embed/>
                    </p:oleObj>
                  </mc:Choice>
                  <mc:Fallback>
                    <p:oleObj name="Clip" r:id="rId10" imgW="1268295" imgH="1199426" progId="">
                      <p:embed/>
                      <p:pic>
                        <p:nvPicPr>
                          <p:cNvPr id="0" name="Picture 2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60" name="Group 1753"/>
            <p:cNvGrpSpPr>
              <a:grpSpLocks/>
            </p:cNvGrpSpPr>
            <p:nvPr/>
          </p:nvGrpSpPr>
          <p:grpSpPr bwMode="auto">
            <a:xfrm>
              <a:off x="3418" y="2211"/>
              <a:ext cx="139" cy="194"/>
              <a:chOff x="2556" y="2689"/>
              <a:chExt cx="183" cy="255"/>
            </a:xfrm>
          </p:grpSpPr>
          <p:pic>
            <p:nvPicPr>
              <p:cNvPr id="779" name="Picture 1754" descr="31u_bnrz[1]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0" name="Freeform 1755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12 w 199"/>
                  <a:gd name="T1" fmla="*/ 5 h 232"/>
                  <a:gd name="T2" fmla="*/ 9 w 199"/>
                  <a:gd name="T3" fmla="*/ 7 h 232"/>
                  <a:gd name="T4" fmla="*/ 7 w 199"/>
                  <a:gd name="T5" fmla="*/ 8 h 232"/>
                  <a:gd name="T6" fmla="*/ 5 w 199"/>
                  <a:gd name="T7" fmla="*/ 11 h 232"/>
                  <a:gd name="T8" fmla="*/ 3 w 199"/>
                  <a:gd name="T9" fmla="*/ 13 h 232"/>
                  <a:gd name="T10" fmla="*/ 2 w 199"/>
                  <a:gd name="T11" fmla="*/ 15 h 232"/>
                  <a:gd name="T12" fmla="*/ 1 w 199"/>
                  <a:gd name="T13" fmla="*/ 18 h 232"/>
                  <a:gd name="T14" fmla="*/ 0 w 199"/>
                  <a:gd name="T15" fmla="*/ 21 h 232"/>
                  <a:gd name="T16" fmla="*/ 0 w 199"/>
                  <a:gd name="T17" fmla="*/ 24 h 232"/>
                  <a:gd name="T18" fmla="*/ 0 w 199"/>
                  <a:gd name="T19" fmla="*/ 28 h 232"/>
                  <a:gd name="T20" fmla="*/ 2 w 199"/>
                  <a:gd name="T21" fmla="*/ 31 h 232"/>
                  <a:gd name="T22" fmla="*/ 4 w 199"/>
                  <a:gd name="T23" fmla="*/ 34 h 232"/>
                  <a:gd name="T24" fmla="*/ 7 w 199"/>
                  <a:gd name="T25" fmla="*/ 36 h 232"/>
                  <a:gd name="T26" fmla="*/ 11 w 199"/>
                  <a:gd name="T27" fmla="*/ 38 h 232"/>
                  <a:gd name="T28" fmla="*/ 15 w 199"/>
                  <a:gd name="T29" fmla="*/ 39 h 232"/>
                  <a:gd name="T30" fmla="*/ 18 w 199"/>
                  <a:gd name="T31" fmla="*/ 39 h 232"/>
                  <a:gd name="T32" fmla="*/ 22 w 199"/>
                  <a:gd name="T33" fmla="*/ 38 h 232"/>
                  <a:gd name="T34" fmla="*/ 23 w 199"/>
                  <a:gd name="T35" fmla="*/ 38 h 232"/>
                  <a:gd name="T36" fmla="*/ 24 w 199"/>
                  <a:gd name="T37" fmla="*/ 38 h 232"/>
                  <a:gd name="T38" fmla="*/ 24 w 199"/>
                  <a:gd name="T39" fmla="*/ 37 h 232"/>
                  <a:gd name="T40" fmla="*/ 25 w 199"/>
                  <a:gd name="T41" fmla="*/ 37 h 232"/>
                  <a:gd name="T42" fmla="*/ 24 w 199"/>
                  <a:gd name="T43" fmla="*/ 36 h 232"/>
                  <a:gd name="T44" fmla="*/ 23 w 199"/>
                  <a:gd name="T45" fmla="*/ 35 h 232"/>
                  <a:gd name="T46" fmla="*/ 22 w 199"/>
                  <a:gd name="T47" fmla="*/ 34 h 232"/>
                  <a:gd name="T48" fmla="*/ 21 w 199"/>
                  <a:gd name="T49" fmla="*/ 34 h 232"/>
                  <a:gd name="T50" fmla="*/ 19 w 199"/>
                  <a:gd name="T51" fmla="*/ 33 h 232"/>
                  <a:gd name="T52" fmla="*/ 17 w 199"/>
                  <a:gd name="T53" fmla="*/ 33 h 232"/>
                  <a:gd name="T54" fmla="*/ 16 w 199"/>
                  <a:gd name="T55" fmla="*/ 32 h 232"/>
                  <a:gd name="T56" fmla="*/ 14 w 199"/>
                  <a:gd name="T57" fmla="*/ 32 h 232"/>
                  <a:gd name="T58" fmla="*/ 12 w 199"/>
                  <a:gd name="T59" fmla="*/ 31 h 232"/>
                  <a:gd name="T60" fmla="*/ 10 w 199"/>
                  <a:gd name="T61" fmla="*/ 31 h 232"/>
                  <a:gd name="T62" fmla="*/ 9 w 199"/>
                  <a:gd name="T63" fmla="*/ 30 h 232"/>
                  <a:gd name="T64" fmla="*/ 7 w 199"/>
                  <a:gd name="T65" fmla="*/ 28 h 232"/>
                  <a:gd name="T66" fmla="*/ 7 w 199"/>
                  <a:gd name="T67" fmla="*/ 22 h 232"/>
                  <a:gd name="T68" fmla="*/ 8 w 199"/>
                  <a:gd name="T69" fmla="*/ 16 h 232"/>
                  <a:gd name="T70" fmla="*/ 11 w 199"/>
                  <a:gd name="T71" fmla="*/ 12 h 232"/>
                  <a:gd name="T72" fmla="*/ 16 w 199"/>
                  <a:gd name="T73" fmla="*/ 8 h 232"/>
                  <a:gd name="T74" fmla="*/ 20 w 199"/>
                  <a:gd name="T75" fmla="*/ 6 h 232"/>
                  <a:gd name="T76" fmla="*/ 25 w 199"/>
                  <a:gd name="T77" fmla="*/ 4 h 232"/>
                  <a:gd name="T78" fmla="*/ 30 w 199"/>
                  <a:gd name="T79" fmla="*/ 2 h 232"/>
                  <a:gd name="T80" fmla="*/ 33 w 199"/>
                  <a:gd name="T81" fmla="*/ 1 h 232"/>
                  <a:gd name="T82" fmla="*/ 31 w 199"/>
                  <a:gd name="T83" fmla="*/ 0 h 232"/>
                  <a:gd name="T84" fmla="*/ 29 w 199"/>
                  <a:gd name="T85" fmla="*/ 0 h 232"/>
                  <a:gd name="T86" fmla="*/ 26 w 199"/>
                  <a:gd name="T87" fmla="*/ 0 h 232"/>
                  <a:gd name="T88" fmla="*/ 23 w 199"/>
                  <a:gd name="T89" fmla="*/ 1 h 232"/>
                  <a:gd name="T90" fmla="*/ 20 w 199"/>
                  <a:gd name="T91" fmla="*/ 2 h 232"/>
                  <a:gd name="T92" fmla="*/ 17 w 199"/>
                  <a:gd name="T93" fmla="*/ 3 h 232"/>
                  <a:gd name="T94" fmla="*/ 14 w 199"/>
                  <a:gd name="T95" fmla="*/ 4 h 232"/>
                  <a:gd name="T96" fmla="*/ 12 w 199"/>
                  <a:gd name="T97" fmla="*/ 5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81" name="Freeform 1756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19 w 128"/>
                  <a:gd name="T1" fmla="*/ 10 h 180"/>
                  <a:gd name="T2" fmla="*/ 19 w 128"/>
                  <a:gd name="T3" fmla="*/ 13 h 180"/>
                  <a:gd name="T4" fmla="*/ 19 w 128"/>
                  <a:gd name="T5" fmla="*/ 16 h 180"/>
                  <a:gd name="T6" fmla="*/ 18 w 128"/>
                  <a:gd name="T7" fmla="*/ 18 h 180"/>
                  <a:gd name="T8" fmla="*/ 16 w 128"/>
                  <a:gd name="T9" fmla="*/ 20 h 180"/>
                  <a:gd name="T10" fmla="*/ 13 w 128"/>
                  <a:gd name="T11" fmla="*/ 22 h 180"/>
                  <a:gd name="T12" fmla="*/ 10 w 128"/>
                  <a:gd name="T13" fmla="*/ 24 h 180"/>
                  <a:gd name="T14" fmla="*/ 8 w 128"/>
                  <a:gd name="T15" fmla="*/ 26 h 180"/>
                  <a:gd name="T16" fmla="*/ 5 w 128"/>
                  <a:gd name="T17" fmla="*/ 27 h 180"/>
                  <a:gd name="T18" fmla="*/ 5 w 128"/>
                  <a:gd name="T19" fmla="*/ 28 h 180"/>
                  <a:gd name="T20" fmla="*/ 5 w 128"/>
                  <a:gd name="T21" fmla="*/ 28 h 180"/>
                  <a:gd name="T22" fmla="*/ 5 w 128"/>
                  <a:gd name="T23" fmla="*/ 29 h 180"/>
                  <a:gd name="T24" fmla="*/ 5 w 128"/>
                  <a:gd name="T25" fmla="*/ 30 h 180"/>
                  <a:gd name="T26" fmla="*/ 6 w 128"/>
                  <a:gd name="T27" fmla="*/ 30 h 180"/>
                  <a:gd name="T28" fmla="*/ 6 w 128"/>
                  <a:gd name="T29" fmla="*/ 30 h 180"/>
                  <a:gd name="T30" fmla="*/ 6 w 128"/>
                  <a:gd name="T31" fmla="*/ 30 h 180"/>
                  <a:gd name="T32" fmla="*/ 7 w 128"/>
                  <a:gd name="T33" fmla="*/ 30 h 180"/>
                  <a:gd name="T34" fmla="*/ 10 w 128"/>
                  <a:gd name="T35" fmla="*/ 28 h 180"/>
                  <a:gd name="T36" fmla="*/ 13 w 128"/>
                  <a:gd name="T37" fmla="*/ 26 h 180"/>
                  <a:gd name="T38" fmla="*/ 16 w 128"/>
                  <a:gd name="T39" fmla="*/ 24 h 180"/>
                  <a:gd name="T40" fmla="*/ 19 w 128"/>
                  <a:gd name="T41" fmla="*/ 22 h 180"/>
                  <a:gd name="T42" fmla="*/ 21 w 128"/>
                  <a:gd name="T43" fmla="*/ 19 h 180"/>
                  <a:gd name="T44" fmla="*/ 22 w 128"/>
                  <a:gd name="T45" fmla="*/ 16 h 180"/>
                  <a:gd name="T46" fmla="*/ 22 w 128"/>
                  <a:gd name="T47" fmla="*/ 13 h 180"/>
                  <a:gd name="T48" fmla="*/ 21 w 128"/>
                  <a:gd name="T49" fmla="*/ 9 h 180"/>
                  <a:gd name="T50" fmla="*/ 19 w 128"/>
                  <a:gd name="T51" fmla="*/ 7 h 180"/>
                  <a:gd name="T52" fmla="*/ 17 w 128"/>
                  <a:gd name="T53" fmla="*/ 4 h 180"/>
                  <a:gd name="T54" fmla="*/ 14 w 128"/>
                  <a:gd name="T55" fmla="*/ 2 h 180"/>
                  <a:gd name="T56" fmla="*/ 10 w 128"/>
                  <a:gd name="T57" fmla="*/ 1 h 180"/>
                  <a:gd name="T58" fmla="*/ 6 w 128"/>
                  <a:gd name="T59" fmla="*/ 0 h 180"/>
                  <a:gd name="T60" fmla="*/ 3 w 128"/>
                  <a:gd name="T61" fmla="*/ 0 h 180"/>
                  <a:gd name="T62" fmla="*/ 1 w 128"/>
                  <a:gd name="T63" fmla="*/ 0 h 180"/>
                  <a:gd name="T64" fmla="*/ 0 w 128"/>
                  <a:gd name="T65" fmla="*/ 1 h 180"/>
                  <a:gd name="T66" fmla="*/ 2 w 128"/>
                  <a:gd name="T67" fmla="*/ 2 h 180"/>
                  <a:gd name="T68" fmla="*/ 5 w 128"/>
                  <a:gd name="T69" fmla="*/ 2 h 180"/>
                  <a:gd name="T70" fmla="*/ 8 w 128"/>
                  <a:gd name="T71" fmla="*/ 3 h 180"/>
                  <a:gd name="T72" fmla="*/ 10 w 128"/>
                  <a:gd name="T73" fmla="*/ 4 h 180"/>
                  <a:gd name="T74" fmla="*/ 13 w 128"/>
                  <a:gd name="T75" fmla="*/ 5 h 180"/>
                  <a:gd name="T76" fmla="*/ 15 w 128"/>
                  <a:gd name="T77" fmla="*/ 6 h 180"/>
                  <a:gd name="T78" fmla="*/ 17 w 128"/>
                  <a:gd name="T79" fmla="*/ 8 h 180"/>
                  <a:gd name="T80" fmla="*/ 19 w 128"/>
                  <a:gd name="T81" fmla="*/ 1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82" name="Freeform 1757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17 w 322"/>
                  <a:gd name="T1" fmla="*/ 12 h 378"/>
                  <a:gd name="T2" fmla="*/ 9 w 322"/>
                  <a:gd name="T3" fmla="*/ 19 h 378"/>
                  <a:gd name="T4" fmla="*/ 3 w 322"/>
                  <a:gd name="T5" fmla="*/ 28 h 378"/>
                  <a:gd name="T6" fmla="*/ 0 w 322"/>
                  <a:gd name="T7" fmla="*/ 38 h 378"/>
                  <a:gd name="T8" fmla="*/ 1 w 322"/>
                  <a:gd name="T9" fmla="*/ 44 h 378"/>
                  <a:gd name="T10" fmla="*/ 2 w 322"/>
                  <a:gd name="T11" fmla="*/ 47 h 378"/>
                  <a:gd name="T12" fmla="*/ 3 w 322"/>
                  <a:gd name="T13" fmla="*/ 50 h 378"/>
                  <a:gd name="T14" fmla="*/ 5 w 322"/>
                  <a:gd name="T15" fmla="*/ 52 h 378"/>
                  <a:gd name="T16" fmla="*/ 9 w 322"/>
                  <a:gd name="T17" fmla="*/ 54 h 378"/>
                  <a:gd name="T18" fmla="*/ 14 w 322"/>
                  <a:gd name="T19" fmla="*/ 56 h 378"/>
                  <a:gd name="T20" fmla="*/ 20 w 322"/>
                  <a:gd name="T21" fmla="*/ 58 h 378"/>
                  <a:gd name="T22" fmla="*/ 25 w 322"/>
                  <a:gd name="T23" fmla="*/ 60 h 378"/>
                  <a:gd name="T24" fmla="*/ 31 w 322"/>
                  <a:gd name="T25" fmla="*/ 61 h 378"/>
                  <a:gd name="T26" fmla="*/ 37 w 322"/>
                  <a:gd name="T27" fmla="*/ 62 h 378"/>
                  <a:gd name="T28" fmla="*/ 43 w 322"/>
                  <a:gd name="T29" fmla="*/ 62 h 378"/>
                  <a:gd name="T30" fmla="*/ 48 w 322"/>
                  <a:gd name="T31" fmla="*/ 63 h 378"/>
                  <a:gd name="T32" fmla="*/ 52 w 322"/>
                  <a:gd name="T33" fmla="*/ 63 h 378"/>
                  <a:gd name="T34" fmla="*/ 54 w 322"/>
                  <a:gd name="T35" fmla="*/ 62 h 378"/>
                  <a:gd name="T36" fmla="*/ 54 w 322"/>
                  <a:gd name="T37" fmla="*/ 60 h 378"/>
                  <a:gd name="T38" fmla="*/ 53 w 322"/>
                  <a:gd name="T39" fmla="*/ 59 h 378"/>
                  <a:gd name="T40" fmla="*/ 49 w 322"/>
                  <a:gd name="T41" fmla="*/ 58 h 378"/>
                  <a:gd name="T42" fmla="*/ 44 w 322"/>
                  <a:gd name="T43" fmla="*/ 57 h 378"/>
                  <a:gd name="T44" fmla="*/ 39 w 322"/>
                  <a:gd name="T45" fmla="*/ 56 h 378"/>
                  <a:gd name="T46" fmla="*/ 34 w 322"/>
                  <a:gd name="T47" fmla="*/ 55 h 378"/>
                  <a:gd name="T48" fmla="*/ 29 w 322"/>
                  <a:gd name="T49" fmla="*/ 54 h 378"/>
                  <a:gd name="T50" fmla="*/ 23 w 322"/>
                  <a:gd name="T51" fmla="*/ 53 h 378"/>
                  <a:gd name="T52" fmla="*/ 18 w 322"/>
                  <a:gd name="T53" fmla="*/ 52 h 378"/>
                  <a:gd name="T54" fmla="*/ 13 w 322"/>
                  <a:gd name="T55" fmla="*/ 50 h 378"/>
                  <a:gd name="T56" fmla="*/ 9 w 322"/>
                  <a:gd name="T57" fmla="*/ 47 h 378"/>
                  <a:gd name="T58" fmla="*/ 6 w 322"/>
                  <a:gd name="T59" fmla="*/ 43 h 378"/>
                  <a:gd name="T60" fmla="*/ 6 w 322"/>
                  <a:gd name="T61" fmla="*/ 39 h 378"/>
                  <a:gd name="T62" fmla="*/ 6 w 322"/>
                  <a:gd name="T63" fmla="*/ 33 h 378"/>
                  <a:gd name="T64" fmla="*/ 9 w 322"/>
                  <a:gd name="T65" fmla="*/ 28 h 378"/>
                  <a:gd name="T66" fmla="*/ 12 w 322"/>
                  <a:gd name="T67" fmla="*/ 23 h 378"/>
                  <a:gd name="T68" fmla="*/ 16 w 322"/>
                  <a:gd name="T69" fmla="*/ 18 h 378"/>
                  <a:gd name="T70" fmla="*/ 21 w 322"/>
                  <a:gd name="T71" fmla="*/ 14 h 378"/>
                  <a:gd name="T72" fmla="*/ 26 w 322"/>
                  <a:gd name="T73" fmla="*/ 9 h 378"/>
                  <a:gd name="T74" fmla="*/ 33 w 322"/>
                  <a:gd name="T75" fmla="*/ 6 h 378"/>
                  <a:gd name="T76" fmla="*/ 40 w 322"/>
                  <a:gd name="T77" fmla="*/ 3 h 378"/>
                  <a:gd name="T78" fmla="*/ 44 w 322"/>
                  <a:gd name="T79" fmla="*/ 1 h 378"/>
                  <a:gd name="T80" fmla="*/ 43 w 322"/>
                  <a:gd name="T81" fmla="*/ 0 h 378"/>
                  <a:gd name="T82" fmla="*/ 37 w 322"/>
                  <a:gd name="T83" fmla="*/ 1 h 378"/>
                  <a:gd name="T84" fmla="*/ 30 w 322"/>
                  <a:gd name="T85" fmla="*/ 3 h 378"/>
                  <a:gd name="T86" fmla="*/ 24 w 322"/>
                  <a:gd name="T87" fmla="*/ 6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83" name="Freeform 1758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39 w 283"/>
                  <a:gd name="T1" fmla="*/ 13 h 252"/>
                  <a:gd name="T2" fmla="*/ 41 w 283"/>
                  <a:gd name="T3" fmla="*/ 15 h 252"/>
                  <a:gd name="T4" fmla="*/ 43 w 283"/>
                  <a:gd name="T5" fmla="*/ 18 h 252"/>
                  <a:gd name="T6" fmla="*/ 43 w 283"/>
                  <a:gd name="T7" fmla="*/ 21 h 252"/>
                  <a:gd name="T8" fmla="*/ 43 w 283"/>
                  <a:gd name="T9" fmla="*/ 24 h 252"/>
                  <a:gd name="T10" fmla="*/ 43 w 283"/>
                  <a:gd name="T11" fmla="*/ 26 h 252"/>
                  <a:gd name="T12" fmla="*/ 42 w 283"/>
                  <a:gd name="T13" fmla="*/ 28 h 252"/>
                  <a:gd name="T14" fmla="*/ 41 w 283"/>
                  <a:gd name="T15" fmla="*/ 31 h 252"/>
                  <a:gd name="T16" fmla="*/ 39 w 283"/>
                  <a:gd name="T17" fmla="*/ 32 h 252"/>
                  <a:gd name="T18" fmla="*/ 37 w 283"/>
                  <a:gd name="T19" fmla="*/ 34 h 252"/>
                  <a:gd name="T20" fmla="*/ 36 w 283"/>
                  <a:gd name="T21" fmla="*/ 36 h 252"/>
                  <a:gd name="T22" fmla="*/ 34 w 283"/>
                  <a:gd name="T23" fmla="*/ 37 h 252"/>
                  <a:gd name="T24" fmla="*/ 32 w 283"/>
                  <a:gd name="T25" fmla="*/ 39 h 252"/>
                  <a:gd name="T26" fmla="*/ 32 w 283"/>
                  <a:gd name="T27" fmla="*/ 40 h 252"/>
                  <a:gd name="T28" fmla="*/ 32 w 283"/>
                  <a:gd name="T29" fmla="*/ 40 h 252"/>
                  <a:gd name="T30" fmla="*/ 32 w 283"/>
                  <a:gd name="T31" fmla="*/ 41 h 252"/>
                  <a:gd name="T32" fmla="*/ 32 w 283"/>
                  <a:gd name="T33" fmla="*/ 41 h 252"/>
                  <a:gd name="T34" fmla="*/ 33 w 283"/>
                  <a:gd name="T35" fmla="*/ 42 h 252"/>
                  <a:gd name="T36" fmla="*/ 34 w 283"/>
                  <a:gd name="T37" fmla="*/ 42 h 252"/>
                  <a:gd name="T38" fmla="*/ 34 w 283"/>
                  <a:gd name="T39" fmla="*/ 42 h 252"/>
                  <a:gd name="T40" fmla="*/ 35 w 283"/>
                  <a:gd name="T41" fmla="*/ 41 h 252"/>
                  <a:gd name="T42" fmla="*/ 39 w 283"/>
                  <a:gd name="T43" fmla="*/ 39 h 252"/>
                  <a:gd name="T44" fmla="*/ 42 w 283"/>
                  <a:gd name="T45" fmla="*/ 36 h 252"/>
                  <a:gd name="T46" fmla="*/ 45 w 283"/>
                  <a:gd name="T47" fmla="*/ 32 h 252"/>
                  <a:gd name="T48" fmla="*/ 46 w 283"/>
                  <a:gd name="T49" fmla="*/ 28 h 252"/>
                  <a:gd name="T50" fmla="*/ 47 w 283"/>
                  <a:gd name="T51" fmla="*/ 24 h 252"/>
                  <a:gd name="T52" fmla="*/ 47 w 283"/>
                  <a:gd name="T53" fmla="*/ 19 h 252"/>
                  <a:gd name="T54" fmla="*/ 45 w 283"/>
                  <a:gd name="T55" fmla="*/ 15 h 252"/>
                  <a:gd name="T56" fmla="*/ 42 w 283"/>
                  <a:gd name="T57" fmla="*/ 12 h 252"/>
                  <a:gd name="T58" fmla="*/ 40 w 283"/>
                  <a:gd name="T59" fmla="*/ 10 h 252"/>
                  <a:gd name="T60" fmla="*/ 37 w 283"/>
                  <a:gd name="T61" fmla="*/ 8 h 252"/>
                  <a:gd name="T62" fmla="*/ 34 w 283"/>
                  <a:gd name="T63" fmla="*/ 7 h 252"/>
                  <a:gd name="T64" fmla="*/ 31 w 283"/>
                  <a:gd name="T65" fmla="*/ 5 h 252"/>
                  <a:gd name="T66" fmla="*/ 27 w 283"/>
                  <a:gd name="T67" fmla="*/ 4 h 252"/>
                  <a:gd name="T68" fmla="*/ 24 w 283"/>
                  <a:gd name="T69" fmla="*/ 3 h 252"/>
                  <a:gd name="T70" fmla="*/ 20 w 283"/>
                  <a:gd name="T71" fmla="*/ 2 h 252"/>
                  <a:gd name="T72" fmla="*/ 17 w 283"/>
                  <a:gd name="T73" fmla="*/ 1 h 252"/>
                  <a:gd name="T74" fmla="*/ 14 w 283"/>
                  <a:gd name="T75" fmla="*/ 1 h 252"/>
                  <a:gd name="T76" fmla="*/ 11 w 283"/>
                  <a:gd name="T77" fmla="*/ 0 h 252"/>
                  <a:gd name="T78" fmla="*/ 8 w 283"/>
                  <a:gd name="T79" fmla="*/ 0 h 252"/>
                  <a:gd name="T80" fmla="*/ 6 w 283"/>
                  <a:gd name="T81" fmla="*/ 0 h 252"/>
                  <a:gd name="T82" fmla="*/ 3 w 283"/>
                  <a:gd name="T83" fmla="*/ 0 h 252"/>
                  <a:gd name="T84" fmla="*/ 2 w 283"/>
                  <a:gd name="T85" fmla="*/ 0 h 252"/>
                  <a:gd name="T86" fmla="*/ 1 w 283"/>
                  <a:gd name="T87" fmla="*/ 0 h 252"/>
                  <a:gd name="T88" fmla="*/ 0 w 283"/>
                  <a:gd name="T89" fmla="*/ 1 h 252"/>
                  <a:gd name="T90" fmla="*/ 2 w 283"/>
                  <a:gd name="T91" fmla="*/ 1 h 252"/>
                  <a:gd name="T92" fmla="*/ 4 w 283"/>
                  <a:gd name="T93" fmla="*/ 1 h 252"/>
                  <a:gd name="T94" fmla="*/ 6 w 283"/>
                  <a:gd name="T95" fmla="*/ 2 h 252"/>
                  <a:gd name="T96" fmla="*/ 9 w 283"/>
                  <a:gd name="T97" fmla="*/ 2 h 252"/>
                  <a:gd name="T98" fmla="*/ 11 w 283"/>
                  <a:gd name="T99" fmla="*/ 3 h 252"/>
                  <a:gd name="T100" fmla="*/ 14 w 283"/>
                  <a:gd name="T101" fmla="*/ 3 h 252"/>
                  <a:gd name="T102" fmla="*/ 16 w 283"/>
                  <a:gd name="T103" fmla="*/ 4 h 252"/>
                  <a:gd name="T104" fmla="*/ 19 w 283"/>
                  <a:gd name="T105" fmla="*/ 4 h 252"/>
                  <a:gd name="T106" fmla="*/ 21 w 283"/>
                  <a:gd name="T107" fmla="*/ 5 h 252"/>
                  <a:gd name="T108" fmla="*/ 24 w 283"/>
                  <a:gd name="T109" fmla="*/ 6 h 252"/>
                  <a:gd name="T110" fmla="*/ 27 w 283"/>
                  <a:gd name="T111" fmla="*/ 7 h 252"/>
                  <a:gd name="T112" fmla="*/ 29 w 283"/>
                  <a:gd name="T113" fmla="*/ 8 h 252"/>
                  <a:gd name="T114" fmla="*/ 32 w 283"/>
                  <a:gd name="T115" fmla="*/ 9 h 252"/>
                  <a:gd name="T116" fmla="*/ 35 w 283"/>
                  <a:gd name="T117" fmla="*/ 10 h 252"/>
                  <a:gd name="T118" fmla="*/ 37 w 283"/>
                  <a:gd name="T119" fmla="*/ 11 h 252"/>
                  <a:gd name="T120" fmla="*/ 39 w 283"/>
                  <a:gd name="T121" fmla="*/ 13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84" name="Freeform 1759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21 h 238"/>
                  <a:gd name="T2" fmla="*/ 0 w 114"/>
                  <a:gd name="T3" fmla="*/ 24 h 238"/>
                  <a:gd name="T4" fmla="*/ 1 w 114"/>
                  <a:gd name="T5" fmla="*/ 28 h 238"/>
                  <a:gd name="T6" fmla="*/ 2 w 114"/>
                  <a:gd name="T7" fmla="*/ 30 h 238"/>
                  <a:gd name="T8" fmla="*/ 4 w 114"/>
                  <a:gd name="T9" fmla="*/ 33 h 238"/>
                  <a:gd name="T10" fmla="*/ 6 w 114"/>
                  <a:gd name="T11" fmla="*/ 35 h 238"/>
                  <a:gd name="T12" fmla="*/ 9 w 114"/>
                  <a:gd name="T13" fmla="*/ 37 h 238"/>
                  <a:gd name="T14" fmla="*/ 12 w 114"/>
                  <a:gd name="T15" fmla="*/ 38 h 238"/>
                  <a:gd name="T16" fmla="*/ 15 w 114"/>
                  <a:gd name="T17" fmla="*/ 39 h 238"/>
                  <a:gd name="T18" fmla="*/ 16 w 114"/>
                  <a:gd name="T19" fmla="*/ 39 h 238"/>
                  <a:gd name="T20" fmla="*/ 17 w 114"/>
                  <a:gd name="T21" fmla="*/ 39 h 238"/>
                  <a:gd name="T22" fmla="*/ 18 w 114"/>
                  <a:gd name="T23" fmla="*/ 38 h 238"/>
                  <a:gd name="T24" fmla="*/ 19 w 114"/>
                  <a:gd name="T25" fmla="*/ 37 h 238"/>
                  <a:gd name="T26" fmla="*/ 19 w 114"/>
                  <a:gd name="T27" fmla="*/ 36 h 238"/>
                  <a:gd name="T28" fmla="*/ 18 w 114"/>
                  <a:gd name="T29" fmla="*/ 35 h 238"/>
                  <a:gd name="T30" fmla="*/ 18 w 114"/>
                  <a:gd name="T31" fmla="*/ 35 h 238"/>
                  <a:gd name="T32" fmla="*/ 17 w 114"/>
                  <a:gd name="T33" fmla="*/ 34 h 238"/>
                  <a:gd name="T34" fmla="*/ 14 w 114"/>
                  <a:gd name="T35" fmla="*/ 33 h 238"/>
                  <a:gd name="T36" fmla="*/ 11 w 114"/>
                  <a:gd name="T37" fmla="*/ 32 h 238"/>
                  <a:gd name="T38" fmla="*/ 8 w 114"/>
                  <a:gd name="T39" fmla="*/ 29 h 238"/>
                  <a:gd name="T40" fmla="*/ 7 w 114"/>
                  <a:gd name="T41" fmla="*/ 27 h 238"/>
                  <a:gd name="T42" fmla="*/ 5 w 114"/>
                  <a:gd name="T43" fmla="*/ 24 h 238"/>
                  <a:gd name="T44" fmla="*/ 5 w 114"/>
                  <a:gd name="T45" fmla="*/ 21 h 238"/>
                  <a:gd name="T46" fmla="*/ 5 w 114"/>
                  <a:gd name="T47" fmla="*/ 18 h 238"/>
                  <a:gd name="T48" fmla="*/ 6 w 114"/>
                  <a:gd name="T49" fmla="*/ 15 h 238"/>
                  <a:gd name="T50" fmla="*/ 7 w 114"/>
                  <a:gd name="T51" fmla="*/ 12 h 238"/>
                  <a:gd name="T52" fmla="*/ 9 w 114"/>
                  <a:gd name="T53" fmla="*/ 10 h 238"/>
                  <a:gd name="T54" fmla="*/ 10 w 114"/>
                  <a:gd name="T55" fmla="*/ 8 h 238"/>
                  <a:gd name="T56" fmla="*/ 12 w 114"/>
                  <a:gd name="T57" fmla="*/ 6 h 238"/>
                  <a:gd name="T58" fmla="*/ 14 w 114"/>
                  <a:gd name="T59" fmla="*/ 5 h 238"/>
                  <a:gd name="T60" fmla="*/ 16 w 114"/>
                  <a:gd name="T61" fmla="*/ 3 h 238"/>
                  <a:gd name="T62" fmla="*/ 18 w 114"/>
                  <a:gd name="T63" fmla="*/ 1 h 238"/>
                  <a:gd name="T64" fmla="*/ 19 w 114"/>
                  <a:gd name="T65" fmla="*/ 0 h 238"/>
                  <a:gd name="T66" fmla="*/ 18 w 114"/>
                  <a:gd name="T67" fmla="*/ 0 h 238"/>
                  <a:gd name="T68" fmla="*/ 16 w 114"/>
                  <a:gd name="T69" fmla="*/ 1 h 238"/>
                  <a:gd name="T70" fmla="*/ 13 w 114"/>
                  <a:gd name="T71" fmla="*/ 3 h 238"/>
                  <a:gd name="T72" fmla="*/ 9 w 114"/>
                  <a:gd name="T73" fmla="*/ 6 h 238"/>
                  <a:gd name="T74" fmla="*/ 6 w 114"/>
                  <a:gd name="T75" fmla="*/ 9 h 238"/>
                  <a:gd name="T76" fmla="*/ 3 w 114"/>
                  <a:gd name="T77" fmla="*/ 13 h 238"/>
                  <a:gd name="T78" fmla="*/ 1 w 114"/>
                  <a:gd name="T79" fmla="*/ 17 h 238"/>
                  <a:gd name="T80" fmla="*/ 0 w 114"/>
                  <a:gd name="T81" fmla="*/ 21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85" name="Freeform 1760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35 w 246"/>
                  <a:gd name="T1" fmla="*/ 21 h 310"/>
                  <a:gd name="T2" fmla="*/ 37 w 246"/>
                  <a:gd name="T3" fmla="*/ 24 h 310"/>
                  <a:gd name="T4" fmla="*/ 38 w 246"/>
                  <a:gd name="T5" fmla="*/ 28 h 310"/>
                  <a:gd name="T6" fmla="*/ 37 w 246"/>
                  <a:gd name="T7" fmla="*/ 31 h 310"/>
                  <a:gd name="T8" fmla="*/ 35 w 246"/>
                  <a:gd name="T9" fmla="*/ 35 h 310"/>
                  <a:gd name="T10" fmla="*/ 31 w 246"/>
                  <a:gd name="T11" fmla="*/ 38 h 310"/>
                  <a:gd name="T12" fmla="*/ 28 w 246"/>
                  <a:gd name="T13" fmla="*/ 41 h 310"/>
                  <a:gd name="T14" fmla="*/ 24 w 246"/>
                  <a:gd name="T15" fmla="*/ 44 h 310"/>
                  <a:gd name="T16" fmla="*/ 22 w 246"/>
                  <a:gd name="T17" fmla="*/ 47 h 310"/>
                  <a:gd name="T18" fmla="*/ 21 w 246"/>
                  <a:gd name="T19" fmla="*/ 48 h 310"/>
                  <a:gd name="T20" fmla="*/ 20 w 246"/>
                  <a:gd name="T21" fmla="*/ 50 h 310"/>
                  <a:gd name="T22" fmla="*/ 20 w 246"/>
                  <a:gd name="T23" fmla="*/ 51 h 310"/>
                  <a:gd name="T24" fmla="*/ 22 w 246"/>
                  <a:gd name="T25" fmla="*/ 52 h 310"/>
                  <a:gd name="T26" fmla="*/ 23 w 246"/>
                  <a:gd name="T27" fmla="*/ 52 h 310"/>
                  <a:gd name="T28" fmla="*/ 26 w 246"/>
                  <a:gd name="T29" fmla="*/ 49 h 310"/>
                  <a:gd name="T30" fmla="*/ 30 w 246"/>
                  <a:gd name="T31" fmla="*/ 45 h 310"/>
                  <a:gd name="T32" fmla="*/ 35 w 246"/>
                  <a:gd name="T33" fmla="*/ 41 h 310"/>
                  <a:gd name="T34" fmla="*/ 39 w 246"/>
                  <a:gd name="T35" fmla="*/ 37 h 310"/>
                  <a:gd name="T36" fmla="*/ 41 w 246"/>
                  <a:gd name="T37" fmla="*/ 31 h 310"/>
                  <a:gd name="T38" fmla="*/ 40 w 246"/>
                  <a:gd name="T39" fmla="*/ 26 h 310"/>
                  <a:gd name="T40" fmla="*/ 38 w 246"/>
                  <a:gd name="T41" fmla="*/ 20 h 310"/>
                  <a:gd name="T42" fmla="*/ 34 w 246"/>
                  <a:gd name="T43" fmla="*/ 16 h 310"/>
                  <a:gd name="T44" fmla="*/ 30 w 246"/>
                  <a:gd name="T45" fmla="*/ 12 h 310"/>
                  <a:gd name="T46" fmla="*/ 25 w 246"/>
                  <a:gd name="T47" fmla="*/ 10 h 310"/>
                  <a:gd name="T48" fmla="*/ 21 w 246"/>
                  <a:gd name="T49" fmla="*/ 7 h 310"/>
                  <a:gd name="T50" fmla="*/ 16 w 246"/>
                  <a:gd name="T51" fmla="*/ 5 h 310"/>
                  <a:gd name="T52" fmla="*/ 12 w 246"/>
                  <a:gd name="T53" fmla="*/ 3 h 310"/>
                  <a:gd name="T54" fmla="*/ 8 w 246"/>
                  <a:gd name="T55" fmla="*/ 1 h 310"/>
                  <a:gd name="T56" fmla="*/ 4 w 246"/>
                  <a:gd name="T57" fmla="*/ 0 h 310"/>
                  <a:gd name="T58" fmla="*/ 1 w 246"/>
                  <a:gd name="T59" fmla="*/ 0 h 310"/>
                  <a:gd name="T60" fmla="*/ 1 w 246"/>
                  <a:gd name="T61" fmla="*/ 1 h 310"/>
                  <a:gd name="T62" fmla="*/ 5 w 246"/>
                  <a:gd name="T63" fmla="*/ 2 h 310"/>
                  <a:gd name="T64" fmla="*/ 9 w 246"/>
                  <a:gd name="T65" fmla="*/ 4 h 310"/>
                  <a:gd name="T66" fmla="*/ 13 w 246"/>
                  <a:gd name="T67" fmla="*/ 6 h 310"/>
                  <a:gd name="T68" fmla="*/ 18 w 246"/>
                  <a:gd name="T69" fmla="*/ 9 h 310"/>
                  <a:gd name="T70" fmla="*/ 22 w 246"/>
                  <a:gd name="T71" fmla="*/ 12 h 310"/>
                  <a:gd name="T72" fmla="*/ 27 w 246"/>
                  <a:gd name="T73" fmla="*/ 15 h 310"/>
                  <a:gd name="T74" fmla="*/ 31 w 246"/>
                  <a:gd name="T75" fmla="*/ 18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86" name="Freeform 1761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5 w 83"/>
                  <a:gd name="T1" fmla="*/ 2 h 187"/>
                  <a:gd name="T2" fmla="*/ 5 w 83"/>
                  <a:gd name="T3" fmla="*/ 1 h 187"/>
                  <a:gd name="T4" fmla="*/ 4 w 83"/>
                  <a:gd name="T5" fmla="*/ 0 h 187"/>
                  <a:gd name="T6" fmla="*/ 3 w 83"/>
                  <a:gd name="T7" fmla="*/ 0 h 187"/>
                  <a:gd name="T8" fmla="*/ 2 w 83"/>
                  <a:gd name="T9" fmla="*/ 0 h 187"/>
                  <a:gd name="T10" fmla="*/ 1 w 83"/>
                  <a:gd name="T11" fmla="*/ 0 h 187"/>
                  <a:gd name="T12" fmla="*/ 1 w 83"/>
                  <a:gd name="T13" fmla="*/ 1 h 187"/>
                  <a:gd name="T14" fmla="*/ 0 w 83"/>
                  <a:gd name="T15" fmla="*/ 2 h 187"/>
                  <a:gd name="T16" fmla="*/ 0 w 83"/>
                  <a:gd name="T17" fmla="*/ 3 h 187"/>
                  <a:gd name="T18" fmla="*/ 1 w 83"/>
                  <a:gd name="T19" fmla="*/ 7 h 187"/>
                  <a:gd name="T20" fmla="*/ 3 w 83"/>
                  <a:gd name="T21" fmla="*/ 12 h 187"/>
                  <a:gd name="T22" fmla="*/ 5 w 83"/>
                  <a:gd name="T23" fmla="*/ 17 h 187"/>
                  <a:gd name="T24" fmla="*/ 7 w 83"/>
                  <a:gd name="T25" fmla="*/ 21 h 187"/>
                  <a:gd name="T26" fmla="*/ 9 w 83"/>
                  <a:gd name="T27" fmla="*/ 25 h 187"/>
                  <a:gd name="T28" fmla="*/ 11 w 83"/>
                  <a:gd name="T29" fmla="*/ 28 h 187"/>
                  <a:gd name="T30" fmla="*/ 13 w 83"/>
                  <a:gd name="T31" fmla="*/ 31 h 187"/>
                  <a:gd name="T32" fmla="*/ 14 w 83"/>
                  <a:gd name="T33" fmla="*/ 31 h 187"/>
                  <a:gd name="T34" fmla="*/ 13 w 83"/>
                  <a:gd name="T35" fmla="*/ 29 h 187"/>
                  <a:gd name="T36" fmla="*/ 13 w 83"/>
                  <a:gd name="T37" fmla="*/ 26 h 187"/>
                  <a:gd name="T38" fmla="*/ 11 w 83"/>
                  <a:gd name="T39" fmla="*/ 23 h 187"/>
                  <a:gd name="T40" fmla="*/ 10 w 83"/>
                  <a:gd name="T41" fmla="*/ 19 h 187"/>
                  <a:gd name="T42" fmla="*/ 9 w 83"/>
                  <a:gd name="T43" fmla="*/ 15 h 187"/>
                  <a:gd name="T44" fmla="*/ 7 w 83"/>
                  <a:gd name="T45" fmla="*/ 10 h 187"/>
                  <a:gd name="T46" fmla="*/ 6 w 83"/>
                  <a:gd name="T47" fmla="*/ 6 h 187"/>
                  <a:gd name="T48" fmla="*/ 5 w 83"/>
                  <a:gd name="T49" fmla="*/ 2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87" name="Freeform 1762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4 w 44"/>
                  <a:gd name="T1" fmla="*/ 2 h 94"/>
                  <a:gd name="T2" fmla="*/ 3 w 44"/>
                  <a:gd name="T3" fmla="*/ 1 h 94"/>
                  <a:gd name="T4" fmla="*/ 3 w 44"/>
                  <a:gd name="T5" fmla="*/ 0 h 94"/>
                  <a:gd name="T6" fmla="*/ 2 w 44"/>
                  <a:gd name="T7" fmla="*/ 0 h 94"/>
                  <a:gd name="T8" fmla="*/ 2 w 44"/>
                  <a:gd name="T9" fmla="*/ 0 h 94"/>
                  <a:gd name="T10" fmla="*/ 1 w 44"/>
                  <a:gd name="T11" fmla="*/ 0 h 94"/>
                  <a:gd name="T12" fmla="*/ 0 w 44"/>
                  <a:gd name="T13" fmla="*/ 1 h 94"/>
                  <a:gd name="T14" fmla="*/ 0 w 44"/>
                  <a:gd name="T15" fmla="*/ 1 h 94"/>
                  <a:gd name="T16" fmla="*/ 0 w 44"/>
                  <a:gd name="T17" fmla="*/ 2 h 94"/>
                  <a:gd name="T18" fmla="*/ 0 w 44"/>
                  <a:gd name="T19" fmla="*/ 4 h 94"/>
                  <a:gd name="T20" fmla="*/ 1 w 44"/>
                  <a:gd name="T21" fmla="*/ 6 h 94"/>
                  <a:gd name="T22" fmla="*/ 1 w 44"/>
                  <a:gd name="T23" fmla="*/ 9 h 94"/>
                  <a:gd name="T24" fmla="*/ 2 w 44"/>
                  <a:gd name="T25" fmla="*/ 11 h 94"/>
                  <a:gd name="T26" fmla="*/ 3 w 44"/>
                  <a:gd name="T27" fmla="*/ 13 h 94"/>
                  <a:gd name="T28" fmla="*/ 4 w 44"/>
                  <a:gd name="T29" fmla="*/ 15 h 94"/>
                  <a:gd name="T30" fmla="*/ 6 w 44"/>
                  <a:gd name="T31" fmla="*/ 16 h 94"/>
                  <a:gd name="T32" fmla="*/ 7 w 44"/>
                  <a:gd name="T33" fmla="*/ 16 h 94"/>
                  <a:gd name="T34" fmla="*/ 7 w 44"/>
                  <a:gd name="T35" fmla="*/ 13 h 94"/>
                  <a:gd name="T36" fmla="*/ 6 w 44"/>
                  <a:gd name="T37" fmla="*/ 9 h 94"/>
                  <a:gd name="T38" fmla="*/ 5 w 44"/>
                  <a:gd name="T39" fmla="*/ 5 h 94"/>
                  <a:gd name="T40" fmla="*/ 4 w 44"/>
                  <a:gd name="T41" fmla="*/ 2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88" name="Freeform 1763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3 w 38"/>
                  <a:gd name="T1" fmla="*/ 1 h 54"/>
                  <a:gd name="T2" fmla="*/ 3 w 38"/>
                  <a:gd name="T3" fmla="*/ 1 h 54"/>
                  <a:gd name="T4" fmla="*/ 3 w 38"/>
                  <a:gd name="T5" fmla="*/ 1 h 54"/>
                  <a:gd name="T6" fmla="*/ 3 w 38"/>
                  <a:gd name="T7" fmla="*/ 1 h 54"/>
                  <a:gd name="T8" fmla="*/ 3 w 38"/>
                  <a:gd name="T9" fmla="*/ 1 h 54"/>
                  <a:gd name="T10" fmla="*/ 3 w 38"/>
                  <a:gd name="T11" fmla="*/ 1 h 54"/>
                  <a:gd name="T12" fmla="*/ 2 w 38"/>
                  <a:gd name="T13" fmla="*/ 0 h 54"/>
                  <a:gd name="T14" fmla="*/ 2 w 38"/>
                  <a:gd name="T15" fmla="*/ 0 h 54"/>
                  <a:gd name="T16" fmla="*/ 1 w 38"/>
                  <a:gd name="T17" fmla="*/ 0 h 54"/>
                  <a:gd name="T18" fmla="*/ 1 w 38"/>
                  <a:gd name="T19" fmla="*/ 0 h 54"/>
                  <a:gd name="T20" fmla="*/ 0 w 38"/>
                  <a:gd name="T21" fmla="*/ 1 h 54"/>
                  <a:gd name="T22" fmla="*/ 0 w 38"/>
                  <a:gd name="T23" fmla="*/ 1 h 54"/>
                  <a:gd name="T24" fmla="*/ 0 w 38"/>
                  <a:gd name="T25" fmla="*/ 2 h 54"/>
                  <a:gd name="T26" fmla="*/ 0 w 38"/>
                  <a:gd name="T27" fmla="*/ 3 h 54"/>
                  <a:gd name="T28" fmla="*/ 1 w 38"/>
                  <a:gd name="T29" fmla="*/ 4 h 54"/>
                  <a:gd name="T30" fmla="*/ 1 w 38"/>
                  <a:gd name="T31" fmla="*/ 5 h 54"/>
                  <a:gd name="T32" fmla="*/ 2 w 38"/>
                  <a:gd name="T33" fmla="*/ 7 h 54"/>
                  <a:gd name="T34" fmla="*/ 3 w 38"/>
                  <a:gd name="T35" fmla="*/ 8 h 54"/>
                  <a:gd name="T36" fmla="*/ 4 w 38"/>
                  <a:gd name="T37" fmla="*/ 8 h 54"/>
                  <a:gd name="T38" fmla="*/ 5 w 38"/>
                  <a:gd name="T39" fmla="*/ 9 h 54"/>
                  <a:gd name="T40" fmla="*/ 6 w 38"/>
                  <a:gd name="T41" fmla="*/ 9 h 54"/>
                  <a:gd name="T42" fmla="*/ 6 w 38"/>
                  <a:gd name="T43" fmla="*/ 7 h 54"/>
                  <a:gd name="T44" fmla="*/ 5 w 38"/>
                  <a:gd name="T45" fmla="*/ 5 h 54"/>
                  <a:gd name="T46" fmla="*/ 4 w 38"/>
                  <a:gd name="T47" fmla="*/ 3 h 54"/>
                  <a:gd name="T48" fmla="*/ 3 w 38"/>
                  <a:gd name="T49" fmla="*/ 1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89" name="Freeform 1764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6 w 52"/>
                  <a:gd name="T1" fmla="*/ 4 h 36"/>
                  <a:gd name="T2" fmla="*/ 7 w 52"/>
                  <a:gd name="T3" fmla="*/ 4 h 36"/>
                  <a:gd name="T4" fmla="*/ 8 w 52"/>
                  <a:gd name="T5" fmla="*/ 3 h 36"/>
                  <a:gd name="T6" fmla="*/ 8 w 52"/>
                  <a:gd name="T7" fmla="*/ 3 h 36"/>
                  <a:gd name="T8" fmla="*/ 8 w 52"/>
                  <a:gd name="T9" fmla="*/ 2 h 36"/>
                  <a:gd name="T10" fmla="*/ 8 w 52"/>
                  <a:gd name="T11" fmla="*/ 1 h 36"/>
                  <a:gd name="T12" fmla="*/ 7 w 52"/>
                  <a:gd name="T13" fmla="*/ 0 h 36"/>
                  <a:gd name="T14" fmla="*/ 6 w 52"/>
                  <a:gd name="T15" fmla="*/ 0 h 36"/>
                  <a:gd name="T16" fmla="*/ 6 w 52"/>
                  <a:gd name="T17" fmla="*/ 0 h 36"/>
                  <a:gd name="T18" fmla="*/ 5 w 52"/>
                  <a:gd name="T19" fmla="*/ 0 h 36"/>
                  <a:gd name="T20" fmla="*/ 4 w 52"/>
                  <a:gd name="T21" fmla="*/ 0 h 36"/>
                  <a:gd name="T22" fmla="*/ 3 w 52"/>
                  <a:gd name="T23" fmla="*/ 1 h 36"/>
                  <a:gd name="T24" fmla="*/ 2 w 52"/>
                  <a:gd name="T25" fmla="*/ 1 h 36"/>
                  <a:gd name="T26" fmla="*/ 1 w 52"/>
                  <a:gd name="T27" fmla="*/ 2 h 36"/>
                  <a:gd name="T28" fmla="*/ 0 w 52"/>
                  <a:gd name="T29" fmla="*/ 4 h 36"/>
                  <a:gd name="T30" fmla="*/ 0 w 52"/>
                  <a:gd name="T31" fmla="*/ 5 h 36"/>
                  <a:gd name="T32" fmla="*/ 0 w 52"/>
                  <a:gd name="T33" fmla="*/ 5 h 36"/>
                  <a:gd name="T34" fmla="*/ 1 w 52"/>
                  <a:gd name="T35" fmla="*/ 6 h 36"/>
                  <a:gd name="T36" fmla="*/ 1 w 52"/>
                  <a:gd name="T37" fmla="*/ 6 h 36"/>
                  <a:gd name="T38" fmla="*/ 2 w 52"/>
                  <a:gd name="T39" fmla="*/ 6 h 36"/>
                  <a:gd name="T40" fmla="*/ 3 w 52"/>
                  <a:gd name="T41" fmla="*/ 6 h 36"/>
                  <a:gd name="T42" fmla="*/ 4 w 52"/>
                  <a:gd name="T43" fmla="*/ 6 h 36"/>
                  <a:gd name="T44" fmla="*/ 5 w 52"/>
                  <a:gd name="T45" fmla="*/ 5 h 36"/>
                  <a:gd name="T46" fmla="*/ 6 w 52"/>
                  <a:gd name="T47" fmla="*/ 5 h 36"/>
                  <a:gd name="T48" fmla="*/ 6 w 52"/>
                  <a:gd name="T49" fmla="*/ 4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90" name="Freeform 1765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12 w 198"/>
                  <a:gd name="T1" fmla="*/ 6 h 236"/>
                  <a:gd name="T2" fmla="*/ 10 w 198"/>
                  <a:gd name="T3" fmla="*/ 8 h 236"/>
                  <a:gd name="T4" fmla="*/ 8 w 198"/>
                  <a:gd name="T5" fmla="*/ 10 h 236"/>
                  <a:gd name="T6" fmla="*/ 6 w 198"/>
                  <a:gd name="T7" fmla="*/ 12 h 236"/>
                  <a:gd name="T8" fmla="*/ 4 w 198"/>
                  <a:gd name="T9" fmla="*/ 14 h 236"/>
                  <a:gd name="T10" fmla="*/ 2 w 198"/>
                  <a:gd name="T11" fmla="*/ 17 h 236"/>
                  <a:gd name="T12" fmla="*/ 1 w 198"/>
                  <a:gd name="T13" fmla="*/ 19 h 236"/>
                  <a:gd name="T14" fmla="*/ 0 w 198"/>
                  <a:gd name="T15" fmla="*/ 21 h 236"/>
                  <a:gd name="T16" fmla="*/ 0 w 198"/>
                  <a:gd name="T17" fmla="*/ 24 h 236"/>
                  <a:gd name="T18" fmla="*/ 0 w 198"/>
                  <a:gd name="T19" fmla="*/ 28 h 236"/>
                  <a:gd name="T20" fmla="*/ 2 w 198"/>
                  <a:gd name="T21" fmla="*/ 31 h 236"/>
                  <a:gd name="T22" fmla="*/ 4 w 198"/>
                  <a:gd name="T23" fmla="*/ 34 h 236"/>
                  <a:gd name="T24" fmla="*/ 7 w 198"/>
                  <a:gd name="T25" fmla="*/ 36 h 236"/>
                  <a:gd name="T26" fmla="*/ 11 w 198"/>
                  <a:gd name="T27" fmla="*/ 38 h 236"/>
                  <a:gd name="T28" fmla="*/ 15 w 198"/>
                  <a:gd name="T29" fmla="*/ 39 h 236"/>
                  <a:gd name="T30" fmla="*/ 18 w 198"/>
                  <a:gd name="T31" fmla="*/ 39 h 236"/>
                  <a:gd name="T32" fmla="*/ 22 w 198"/>
                  <a:gd name="T33" fmla="*/ 38 h 236"/>
                  <a:gd name="T34" fmla="*/ 23 w 198"/>
                  <a:gd name="T35" fmla="*/ 38 h 236"/>
                  <a:gd name="T36" fmla="*/ 24 w 198"/>
                  <a:gd name="T37" fmla="*/ 38 h 236"/>
                  <a:gd name="T38" fmla="*/ 24 w 198"/>
                  <a:gd name="T39" fmla="*/ 37 h 236"/>
                  <a:gd name="T40" fmla="*/ 24 w 198"/>
                  <a:gd name="T41" fmla="*/ 37 h 236"/>
                  <a:gd name="T42" fmla="*/ 24 w 198"/>
                  <a:gd name="T43" fmla="*/ 36 h 236"/>
                  <a:gd name="T44" fmla="*/ 24 w 198"/>
                  <a:gd name="T45" fmla="*/ 36 h 236"/>
                  <a:gd name="T46" fmla="*/ 23 w 198"/>
                  <a:gd name="T47" fmla="*/ 36 h 236"/>
                  <a:gd name="T48" fmla="*/ 22 w 198"/>
                  <a:gd name="T49" fmla="*/ 36 h 236"/>
                  <a:gd name="T50" fmla="*/ 21 w 198"/>
                  <a:gd name="T51" fmla="*/ 36 h 236"/>
                  <a:gd name="T52" fmla="*/ 20 w 198"/>
                  <a:gd name="T53" fmla="*/ 36 h 236"/>
                  <a:gd name="T54" fmla="*/ 19 w 198"/>
                  <a:gd name="T55" fmla="*/ 36 h 236"/>
                  <a:gd name="T56" fmla="*/ 18 w 198"/>
                  <a:gd name="T57" fmla="*/ 36 h 236"/>
                  <a:gd name="T58" fmla="*/ 16 w 198"/>
                  <a:gd name="T59" fmla="*/ 36 h 236"/>
                  <a:gd name="T60" fmla="*/ 15 w 198"/>
                  <a:gd name="T61" fmla="*/ 36 h 236"/>
                  <a:gd name="T62" fmla="*/ 13 w 198"/>
                  <a:gd name="T63" fmla="*/ 35 h 236"/>
                  <a:gd name="T64" fmla="*/ 10 w 198"/>
                  <a:gd name="T65" fmla="*/ 35 h 236"/>
                  <a:gd name="T66" fmla="*/ 8 w 198"/>
                  <a:gd name="T67" fmla="*/ 34 h 236"/>
                  <a:gd name="T68" fmla="*/ 7 w 198"/>
                  <a:gd name="T69" fmla="*/ 33 h 236"/>
                  <a:gd name="T70" fmla="*/ 5 w 198"/>
                  <a:gd name="T71" fmla="*/ 31 h 236"/>
                  <a:gd name="T72" fmla="*/ 3 w 198"/>
                  <a:gd name="T73" fmla="*/ 29 h 236"/>
                  <a:gd name="T74" fmla="*/ 2 w 198"/>
                  <a:gd name="T75" fmla="*/ 26 h 236"/>
                  <a:gd name="T76" fmla="*/ 3 w 198"/>
                  <a:gd name="T77" fmla="*/ 23 h 236"/>
                  <a:gd name="T78" fmla="*/ 4 w 198"/>
                  <a:gd name="T79" fmla="*/ 20 h 236"/>
                  <a:gd name="T80" fmla="*/ 5 w 198"/>
                  <a:gd name="T81" fmla="*/ 18 h 236"/>
                  <a:gd name="T82" fmla="*/ 7 w 198"/>
                  <a:gd name="T83" fmla="*/ 16 h 236"/>
                  <a:gd name="T84" fmla="*/ 8 w 198"/>
                  <a:gd name="T85" fmla="*/ 14 h 236"/>
                  <a:gd name="T86" fmla="*/ 10 w 198"/>
                  <a:gd name="T87" fmla="*/ 12 h 236"/>
                  <a:gd name="T88" fmla="*/ 13 w 198"/>
                  <a:gd name="T89" fmla="*/ 10 h 236"/>
                  <a:gd name="T90" fmla="*/ 16 w 198"/>
                  <a:gd name="T91" fmla="*/ 8 h 236"/>
                  <a:gd name="T92" fmla="*/ 18 w 198"/>
                  <a:gd name="T93" fmla="*/ 6 h 236"/>
                  <a:gd name="T94" fmla="*/ 21 w 198"/>
                  <a:gd name="T95" fmla="*/ 5 h 236"/>
                  <a:gd name="T96" fmla="*/ 24 w 198"/>
                  <a:gd name="T97" fmla="*/ 4 h 236"/>
                  <a:gd name="T98" fmla="*/ 26 w 198"/>
                  <a:gd name="T99" fmla="*/ 3 h 236"/>
                  <a:gd name="T100" fmla="*/ 29 w 198"/>
                  <a:gd name="T101" fmla="*/ 2 h 236"/>
                  <a:gd name="T102" fmla="*/ 31 w 198"/>
                  <a:gd name="T103" fmla="*/ 2 h 236"/>
                  <a:gd name="T104" fmla="*/ 33 w 198"/>
                  <a:gd name="T105" fmla="*/ 1 h 236"/>
                  <a:gd name="T106" fmla="*/ 32 w 198"/>
                  <a:gd name="T107" fmla="*/ 0 h 236"/>
                  <a:gd name="T108" fmla="*/ 30 w 198"/>
                  <a:gd name="T109" fmla="*/ 0 h 236"/>
                  <a:gd name="T110" fmla="*/ 27 w 198"/>
                  <a:gd name="T111" fmla="*/ 0 h 236"/>
                  <a:gd name="T112" fmla="*/ 24 w 198"/>
                  <a:gd name="T113" fmla="*/ 1 h 236"/>
                  <a:gd name="T114" fmla="*/ 21 w 198"/>
                  <a:gd name="T115" fmla="*/ 2 h 236"/>
                  <a:gd name="T116" fmla="*/ 17 w 198"/>
                  <a:gd name="T117" fmla="*/ 3 h 236"/>
                  <a:gd name="T118" fmla="*/ 15 w 198"/>
                  <a:gd name="T119" fmla="*/ 5 h 236"/>
                  <a:gd name="T120" fmla="*/ 12 w 198"/>
                  <a:gd name="T121" fmla="*/ 6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91" name="Freeform 1766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19 w 128"/>
                  <a:gd name="T1" fmla="*/ 10 h 183"/>
                  <a:gd name="T2" fmla="*/ 19 w 128"/>
                  <a:gd name="T3" fmla="*/ 13 h 183"/>
                  <a:gd name="T4" fmla="*/ 19 w 128"/>
                  <a:gd name="T5" fmla="*/ 16 h 183"/>
                  <a:gd name="T6" fmla="*/ 17 w 128"/>
                  <a:gd name="T7" fmla="*/ 18 h 183"/>
                  <a:gd name="T8" fmla="*/ 15 w 128"/>
                  <a:gd name="T9" fmla="*/ 20 h 183"/>
                  <a:gd name="T10" fmla="*/ 13 w 128"/>
                  <a:gd name="T11" fmla="*/ 22 h 183"/>
                  <a:gd name="T12" fmla="*/ 10 w 128"/>
                  <a:gd name="T13" fmla="*/ 24 h 183"/>
                  <a:gd name="T14" fmla="*/ 7 w 128"/>
                  <a:gd name="T15" fmla="*/ 26 h 183"/>
                  <a:gd name="T16" fmla="*/ 5 w 128"/>
                  <a:gd name="T17" fmla="*/ 27 h 183"/>
                  <a:gd name="T18" fmla="*/ 5 w 128"/>
                  <a:gd name="T19" fmla="*/ 28 h 183"/>
                  <a:gd name="T20" fmla="*/ 4 w 128"/>
                  <a:gd name="T21" fmla="*/ 28 h 183"/>
                  <a:gd name="T22" fmla="*/ 4 w 128"/>
                  <a:gd name="T23" fmla="*/ 29 h 183"/>
                  <a:gd name="T24" fmla="*/ 5 w 128"/>
                  <a:gd name="T25" fmla="*/ 29 h 183"/>
                  <a:gd name="T26" fmla="*/ 5 w 128"/>
                  <a:gd name="T27" fmla="*/ 30 h 183"/>
                  <a:gd name="T28" fmla="*/ 6 w 128"/>
                  <a:gd name="T29" fmla="*/ 30 h 183"/>
                  <a:gd name="T30" fmla="*/ 6 w 128"/>
                  <a:gd name="T31" fmla="*/ 30 h 183"/>
                  <a:gd name="T32" fmla="*/ 7 w 128"/>
                  <a:gd name="T33" fmla="*/ 30 h 183"/>
                  <a:gd name="T34" fmla="*/ 10 w 128"/>
                  <a:gd name="T35" fmla="*/ 28 h 183"/>
                  <a:gd name="T36" fmla="*/ 13 w 128"/>
                  <a:gd name="T37" fmla="*/ 26 h 183"/>
                  <a:gd name="T38" fmla="*/ 16 w 128"/>
                  <a:gd name="T39" fmla="*/ 24 h 183"/>
                  <a:gd name="T40" fmla="*/ 19 w 128"/>
                  <a:gd name="T41" fmla="*/ 22 h 183"/>
                  <a:gd name="T42" fmla="*/ 20 w 128"/>
                  <a:gd name="T43" fmla="*/ 19 h 183"/>
                  <a:gd name="T44" fmla="*/ 21 w 128"/>
                  <a:gd name="T45" fmla="*/ 16 h 183"/>
                  <a:gd name="T46" fmla="*/ 22 w 128"/>
                  <a:gd name="T47" fmla="*/ 13 h 183"/>
                  <a:gd name="T48" fmla="*/ 21 w 128"/>
                  <a:gd name="T49" fmla="*/ 10 h 183"/>
                  <a:gd name="T50" fmla="*/ 19 w 128"/>
                  <a:gd name="T51" fmla="*/ 7 h 183"/>
                  <a:gd name="T52" fmla="*/ 17 w 128"/>
                  <a:gd name="T53" fmla="*/ 5 h 183"/>
                  <a:gd name="T54" fmla="*/ 14 w 128"/>
                  <a:gd name="T55" fmla="*/ 3 h 183"/>
                  <a:gd name="T56" fmla="*/ 10 w 128"/>
                  <a:gd name="T57" fmla="*/ 1 h 183"/>
                  <a:gd name="T58" fmla="*/ 7 w 128"/>
                  <a:gd name="T59" fmla="*/ 0 h 183"/>
                  <a:gd name="T60" fmla="*/ 4 w 128"/>
                  <a:gd name="T61" fmla="*/ 0 h 183"/>
                  <a:gd name="T62" fmla="*/ 2 w 128"/>
                  <a:gd name="T63" fmla="*/ 0 h 183"/>
                  <a:gd name="T64" fmla="*/ 0 w 128"/>
                  <a:gd name="T65" fmla="*/ 1 h 183"/>
                  <a:gd name="T66" fmla="*/ 3 w 128"/>
                  <a:gd name="T67" fmla="*/ 2 h 183"/>
                  <a:gd name="T68" fmla="*/ 6 w 128"/>
                  <a:gd name="T69" fmla="*/ 2 h 183"/>
                  <a:gd name="T70" fmla="*/ 8 w 128"/>
                  <a:gd name="T71" fmla="*/ 3 h 183"/>
                  <a:gd name="T72" fmla="*/ 11 w 128"/>
                  <a:gd name="T73" fmla="*/ 4 h 183"/>
                  <a:gd name="T74" fmla="*/ 13 w 128"/>
                  <a:gd name="T75" fmla="*/ 5 h 183"/>
                  <a:gd name="T76" fmla="*/ 15 w 128"/>
                  <a:gd name="T77" fmla="*/ 6 h 183"/>
                  <a:gd name="T78" fmla="*/ 17 w 128"/>
                  <a:gd name="T79" fmla="*/ 8 h 183"/>
                  <a:gd name="T80" fmla="*/ 19 w 128"/>
                  <a:gd name="T81" fmla="*/ 1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92" name="Freeform 1767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17 w 323"/>
                  <a:gd name="T1" fmla="*/ 12 h 379"/>
                  <a:gd name="T2" fmla="*/ 9 w 323"/>
                  <a:gd name="T3" fmla="*/ 19 h 379"/>
                  <a:gd name="T4" fmla="*/ 3 w 323"/>
                  <a:gd name="T5" fmla="*/ 28 h 379"/>
                  <a:gd name="T6" fmla="*/ 0 w 323"/>
                  <a:gd name="T7" fmla="*/ 38 h 379"/>
                  <a:gd name="T8" fmla="*/ 1 w 323"/>
                  <a:gd name="T9" fmla="*/ 44 h 379"/>
                  <a:gd name="T10" fmla="*/ 2 w 323"/>
                  <a:gd name="T11" fmla="*/ 47 h 379"/>
                  <a:gd name="T12" fmla="*/ 3 w 323"/>
                  <a:gd name="T13" fmla="*/ 50 h 379"/>
                  <a:gd name="T14" fmla="*/ 6 w 323"/>
                  <a:gd name="T15" fmla="*/ 52 h 379"/>
                  <a:gd name="T16" fmla="*/ 9 w 323"/>
                  <a:gd name="T17" fmla="*/ 54 h 379"/>
                  <a:gd name="T18" fmla="*/ 14 w 323"/>
                  <a:gd name="T19" fmla="*/ 57 h 379"/>
                  <a:gd name="T20" fmla="*/ 20 w 323"/>
                  <a:gd name="T21" fmla="*/ 58 h 379"/>
                  <a:gd name="T22" fmla="*/ 25 w 323"/>
                  <a:gd name="T23" fmla="*/ 60 h 379"/>
                  <a:gd name="T24" fmla="*/ 31 w 323"/>
                  <a:gd name="T25" fmla="*/ 61 h 379"/>
                  <a:gd name="T26" fmla="*/ 36 w 323"/>
                  <a:gd name="T27" fmla="*/ 62 h 379"/>
                  <a:gd name="T28" fmla="*/ 42 w 323"/>
                  <a:gd name="T29" fmla="*/ 62 h 379"/>
                  <a:gd name="T30" fmla="*/ 48 w 323"/>
                  <a:gd name="T31" fmla="*/ 63 h 379"/>
                  <a:gd name="T32" fmla="*/ 51 w 323"/>
                  <a:gd name="T33" fmla="*/ 63 h 379"/>
                  <a:gd name="T34" fmla="*/ 53 w 323"/>
                  <a:gd name="T35" fmla="*/ 62 h 379"/>
                  <a:gd name="T36" fmla="*/ 53 w 323"/>
                  <a:gd name="T37" fmla="*/ 60 h 379"/>
                  <a:gd name="T38" fmla="*/ 52 w 323"/>
                  <a:gd name="T39" fmla="*/ 59 h 379"/>
                  <a:gd name="T40" fmla="*/ 48 w 323"/>
                  <a:gd name="T41" fmla="*/ 58 h 379"/>
                  <a:gd name="T42" fmla="*/ 43 w 323"/>
                  <a:gd name="T43" fmla="*/ 58 h 379"/>
                  <a:gd name="T44" fmla="*/ 38 w 323"/>
                  <a:gd name="T45" fmla="*/ 58 h 379"/>
                  <a:gd name="T46" fmla="*/ 33 w 323"/>
                  <a:gd name="T47" fmla="*/ 57 h 379"/>
                  <a:gd name="T48" fmla="*/ 28 w 323"/>
                  <a:gd name="T49" fmla="*/ 56 h 379"/>
                  <a:gd name="T50" fmla="*/ 22 w 323"/>
                  <a:gd name="T51" fmla="*/ 55 h 379"/>
                  <a:gd name="T52" fmla="*/ 17 w 323"/>
                  <a:gd name="T53" fmla="*/ 53 h 379"/>
                  <a:gd name="T54" fmla="*/ 12 w 323"/>
                  <a:gd name="T55" fmla="*/ 51 h 379"/>
                  <a:gd name="T56" fmla="*/ 8 w 323"/>
                  <a:gd name="T57" fmla="*/ 48 h 379"/>
                  <a:gd name="T58" fmla="*/ 6 w 323"/>
                  <a:gd name="T59" fmla="*/ 45 h 379"/>
                  <a:gd name="T60" fmla="*/ 5 w 323"/>
                  <a:gd name="T61" fmla="*/ 40 h 379"/>
                  <a:gd name="T62" fmla="*/ 6 w 323"/>
                  <a:gd name="T63" fmla="*/ 33 h 379"/>
                  <a:gd name="T64" fmla="*/ 8 w 323"/>
                  <a:gd name="T65" fmla="*/ 27 h 379"/>
                  <a:gd name="T66" fmla="*/ 11 w 323"/>
                  <a:gd name="T67" fmla="*/ 23 h 379"/>
                  <a:gd name="T68" fmla="*/ 15 w 323"/>
                  <a:gd name="T69" fmla="*/ 18 h 379"/>
                  <a:gd name="T70" fmla="*/ 19 w 323"/>
                  <a:gd name="T71" fmla="*/ 15 h 379"/>
                  <a:gd name="T72" fmla="*/ 24 w 323"/>
                  <a:gd name="T73" fmla="*/ 11 h 379"/>
                  <a:gd name="T74" fmla="*/ 30 w 323"/>
                  <a:gd name="T75" fmla="*/ 7 h 379"/>
                  <a:gd name="T76" fmla="*/ 36 w 323"/>
                  <a:gd name="T77" fmla="*/ 4 h 379"/>
                  <a:gd name="T78" fmla="*/ 42 w 323"/>
                  <a:gd name="T79" fmla="*/ 1 h 379"/>
                  <a:gd name="T80" fmla="*/ 42 w 323"/>
                  <a:gd name="T81" fmla="*/ 0 h 379"/>
                  <a:gd name="T82" fmla="*/ 36 w 323"/>
                  <a:gd name="T83" fmla="*/ 1 h 379"/>
                  <a:gd name="T84" fmla="*/ 30 w 323"/>
                  <a:gd name="T85" fmla="*/ 3 h 379"/>
                  <a:gd name="T86" fmla="*/ 23 w 323"/>
                  <a:gd name="T87" fmla="*/ 6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93" name="Freeform 1768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39 w 282"/>
                  <a:gd name="T1" fmla="*/ 13 h 253"/>
                  <a:gd name="T2" fmla="*/ 41 w 282"/>
                  <a:gd name="T3" fmla="*/ 15 h 253"/>
                  <a:gd name="T4" fmla="*/ 42 w 282"/>
                  <a:gd name="T5" fmla="*/ 18 h 253"/>
                  <a:gd name="T6" fmla="*/ 43 w 282"/>
                  <a:gd name="T7" fmla="*/ 21 h 253"/>
                  <a:gd name="T8" fmla="*/ 43 w 282"/>
                  <a:gd name="T9" fmla="*/ 24 h 253"/>
                  <a:gd name="T10" fmla="*/ 43 w 282"/>
                  <a:gd name="T11" fmla="*/ 26 h 253"/>
                  <a:gd name="T12" fmla="*/ 42 w 282"/>
                  <a:gd name="T13" fmla="*/ 28 h 253"/>
                  <a:gd name="T14" fmla="*/ 41 w 282"/>
                  <a:gd name="T15" fmla="*/ 31 h 253"/>
                  <a:gd name="T16" fmla="*/ 39 w 282"/>
                  <a:gd name="T17" fmla="*/ 32 h 253"/>
                  <a:gd name="T18" fmla="*/ 37 w 282"/>
                  <a:gd name="T19" fmla="*/ 34 h 253"/>
                  <a:gd name="T20" fmla="*/ 36 w 282"/>
                  <a:gd name="T21" fmla="*/ 36 h 253"/>
                  <a:gd name="T22" fmla="*/ 34 w 282"/>
                  <a:gd name="T23" fmla="*/ 37 h 253"/>
                  <a:gd name="T24" fmla="*/ 32 w 282"/>
                  <a:gd name="T25" fmla="*/ 39 h 253"/>
                  <a:gd name="T26" fmla="*/ 32 w 282"/>
                  <a:gd name="T27" fmla="*/ 40 h 253"/>
                  <a:gd name="T28" fmla="*/ 32 w 282"/>
                  <a:gd name="T29" fmla="*/ 40 h 253"/>
                  <a:gd name="T30" fmla="*/ 32 w 282"/>
                  <a:gd name="T31" fmla="*/ 41 h 253"/>
                  <a:gd name="T32" fmla="*/ 32 w 282"/>
                  <a:gd name="T33" fmla="*/ 41 h 253"/>
                  <a:gd name="T34" fmla="*/ 33 w 282"/>
                  <a:gd name="T35" fmla="*/ 42 h 253"/>
                  <a:gd name="T36" fmla="*/ 33 w 282"/>
                  <a:gd name="T37" fmla="*/ 42 h 253"/>
                  <a:gd name="T38" fmla="*/ 34 w 282"/>
                  <a:gd name="T39" fmla="*/ 42 h 253"/>
                  <a:gd name="T40" fmla="*/ 35 w 282"/>
                  <a:gd name="T41" fmla="*/ 41 h 253"/>
                  <a:gd name="T42" fmla="*/ 39 w 282"/>
                  <a:gd name="T43" fmla="*/ 39 h 253"/>
                  <a:gd name="T44" fmla="*/ 42 w 282"/>
                  <a:gd name="T45" fmla="*/ 36 h 253"/>
                  <a:gd name="T46" fmla="*/ 45 w 282"/>
                  <a:gd name="T47" fmla="*/ 32 h 253"/>
                  <a:gd name="T48" fmla="*/ 46 w 282"/>
                  <a:gd name="T49" fmla="*/ 28 h 253"/>
                  <a:gd name="T50" fmla="*/ 47 w 282"/>
                  <a:gd name="T51" fmla="*/ 23 h 253"/>
                  <a:gd name="T52" fmla="*/ 47 w 282"/>
                  <a:gd name="T53" fmla="*/ 19 h 253"/>
                  <a:gd name="T54" fmla="*/ 45 w 282"/>
                  <a:gd name="T55" fmla="*/ 15 h 253"/>
                  <a:gd name="T56" fmla="*/ 42 w 282"/>
                  <a:gd name="T57" fmla="*/ 12 h 253"/>
                  <a:gd name="T58" fmla="*/ 39 w 282"/>
                  <a:gd name="T59" fmla="*/ 10 h 253"/>
                  <a:gd name="T60" fmla="*/ 37 w 282"/>
                  <a:gd name="T61" fmla="*/ 8 h 253"/>
                  <a:gd name="T62" fmla="*/ 34 w 282"/>
                  <a:gd name="T63" fmla="*/ 6 h 253"/>
                  <a:gd name="T64" fmla="*/ 30 w 282"/>
                  <a:gd name="T65" fmla="*/ 5 h 253"/>
                  <a:gd name="T66" fmla="*/ 27 w 282"/>
                  <a:gd name="T67" fmla="*/ 4 h 253"/>
                  <a:gd name="T68" fmla="*/ 24 w 282"/>
                  <a:gd name="T69" fmla="*/ 3 h 253"/>
                  <a:gd name="T70" fmla="*/ 20 w 282"/>
                  <a:gd name="T71" fmla="*/ 2 h 253"/>
                  <a:gd name="T72" fmla="*/ 17 w 282"/>
                  <a:gd name="T73" fmla="*/ 1 h 253"/>
                  <a:gd name="T74" fmla="*/ 14 w 282"/>
                  <a:gd name="T75" fmla="*/ 1 h 253"/>
                  <a:gd name="T76" fmla="*/ 10 w 282"/>
                  <a:gd name="T77" fmla="*/ 0 h 253"/>
                  <a:gd name="T78" fmla="*/ 8 w 282"/>
                  <a:gd name="T79" fmla="*/ 0 h 253"/>
                  <a:gd name="T80" fmla="*/ 5 w 282"/>
                  <a:gd name="T81" fmla="*/ 0 h 253"/>
                  <a:gd name="T82" fmla="*/ 3 w 282"/>
                  <a:gd name="T83" fmla="*/ 0 h 253"/>
                  <a:gd name="T84" fmla="*/ 2 w 282"/>
                  <a:gd name="T85" fmla="*/ 0 h 253"/>
                  <a:gd name="T86" fmla="*/ 1 w 282"/>
                  <a:gd name="T87" fmla="*/ 1 h 253"/>
                  <a:gd name="T88" fmla="*/ 0 w 282"/>
                  <a:gd name="T89" fmla="*/ 1 h 253"/>
                  <a:gd name="T90" fmla="*/ 2 w 282"/>
                  <a:gd name="T91" fmla="*/ 1 h 253"/>
                  <a:gd name="T92" fmla="*/ 4 w 282"/>
                  <a:gd name="T93" fmla="*/ 1 h 253"/>
                  <a:gd name="T94" fmla="*/ 6 w 282"/>
                  <a:gd name="T95" fmla="*/ 2 h 253"/>
                  <a:gd name="T96" fmla="*/ 9 w 282"/>
                  <a:gd name="T97" fmla="*/ 2 h 253"/>
                  <a:gd name="T98" fmla="*/ 11 w 282"/>
                  <a:gd name="T99" fmla="*/ 3 h 253"/>
                  <a:gd name="T100" fmla="*/ 14 w 282"/>
                  <a:gd name="T101" fmla="*/ 3 h 253"/>
                  <a:gd name="T102" fmla="*/ 16 w 282"/>
                  <a:gd name="T103" fmla="*/ 4 h 253"/>
                  <a:gd name="T104" fmla="*/ 19 w 282"/>
                  <a:gd name="T105" fmla="*/ 4 h 253"/>
                  <a:gd name="T106" fmla="*/ 22 w 282"/>
                  <a:gd name="T107" fmla="*/ 5 h 253"/>
                  <a:gd name="T108" fmla="*/ 24 w 282"/>
                  <a:gd name="T109" fmla="*/ 6 h 253"/>
                  <a:gd name="T110" fmla="*/ 27 w 282"/>
                  <a:gd name="T111" fmla="*/ 7 h 253"/>
                  <a:gd name="T112" fmla="*/ 29 w 282"/>
                  <a:gd name="T113" fmla="*/ 8 h 253"/>
                  <a:gd name="T114" fmla="*/ 32 w 282"/>
                  <a:gd name="T115" fmla="*/ 9 h 253"/>
                  <a:gd name="T116" fmla="*/ 35 w 282"/>
                  <a:gd name="T117" fmla="*/ 10 h 253"/>
                  <a:gd name="T118" fmla="*/ 37 w 282"/>
                  <a:gd name="T119" fmla="*/ 11 h 253"/>
                  <a:gd name="T120" fmla="*/ 39 w 282"/>
                  <a:gd name="T121" fmla="*/ 13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94" name="Freeform 1769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21 h 236"/>
                  <a:gd name="T2" fmla="*/ 0 w 115"/>
                  <a:gd name="T3" fmla="*/ 24 h 236"/>
                  <a:gd name="T4" fmla="*/ 1 w 115"/>
                  <a:gd name="T5" fmla="*/ 27 h 236"/>
                  <a:gd name="T6" fmla="*/ 2 w 115"/>
                  <a:gd name="T7" fmla="*/ 30 h 236"/>
                  <a:gd name="T8" fmla="*/ 4 w 115"/>
                  <a:gd name="T9" fmla="*/ 33 h 236"/>
                  <a:gd name="T10" fmla="*/ 6 w 115"/>
                  <a:gd name="T11" fmla="*/ 35 h 236"/>
                  <a:gd name="T12" fmla="*/ 9 w 115"/>
                  <a:gd name="T13" fmla="*/ 37 h 236"/>
                  <a:gd name="T14" fmla="*/ 12 w 115"/>
                  <a:gd name="T15" fmla="*/ 38 h 236"/>
                  <a:gd name="T16" fmla="*/ 15 w 115"/>
                  <a:gd name="T17" fmla="*/ 39 h 236"/>
                  <a:gd name="T18" fmla="*/ 16 w 115"/>
                  <a:gd name="T19" fmla="*/ 39 h 236"/>
                  <a:gd name="T20" fmla="*/ 17 w 115"/>
                  <a:gd name="T21" fmla="*/ 39 h 236"/>
                  <a:gd name="T22" fmla="*/ 18 w 115"/>
                  <a:gd name="T23" fmla="*/ 38 h 236"/>
                  <a:gd name="T24" fmla="*/ 18 w 115"/>
                  <a:gd name="T25" fmla="*/ 37 h 236"/>
                  <a:gd name="T26" fmla="*/ 18 w 115"/>
                  <a:gd name="T27" fmla="*/ 36 h 236"/>
                  <a:gd name="T28" fmla="*/ 18 w 115"/>
                  <a:gd name="T29" fmla="*/ 36 h 236"/>
                  <a:gd name="T30" fmla="*/ 18 w 115"/>
                  <a:gd name="T31" fmla="*/ 35 h 236"/>
                  <a:gd name="T32" fmla="*/ 17 w 115"/>
                  <a:gd name="T33" fmla="*/ 34 h 236"/>
                  <a:gd name="T34" fmla="*/ 14 w 115"/>
                  <a:gd name="T35" fmla="*/ 33 h 236"/>
                  <a:gd name="T36" fmla="*/ 11 w 115"/>
                  <a:gd name="T37" fmla="*/ 32 h 236"/>
                  <a:gd name="T38" fmla="*/ 8 w 115"/>
                  <a:gd name="T39" fmla="*/ 30 h 236"/>
                  <a:gd name="T40" fmla="*/ 7 w 115"/>
                  <a:gd name="T41" fmla="*/ 27 h 236"/>
                  <a:gd name="T42" fmla="*/ 5 w 115"/>
                  <a:gd name="T43" fmla="*/ 24 h 236"/>
                  <a:gd name="T44" fmla="*/ 5 w 115"/>
                  <a:gd name="T45" fmla="*/ 21 h 236"/>
                  <a:gd name="T46" fmla="*/ 5 w 115"/>
                  <a:gd name="T47" fmla="*/ 18 h 236"/>
                  <a:gd name="T48" fmla="*/ 6 w 115"/>
                  <a:gd name="T49" fmla="*/ 15 h 236"/>
                  <a:gd name="T50" fmla="*/ 7 w 115"/>
                  <a:gd name="T51" fmla="*/ 12 h 236"/>
                  <a:gd name="T52" fmla="*/ 9 w 115"/>
                  <a:gd name="T53" fmla="*/ 10 h 236"/>
                  <a:gd name="T54" fmla="*/ 12 w 115"/>
                  <a:gd name="T55" fmla="*/ 8 h 236"/>
                  <a:gd name="T56" fmla="*/ 14 w 115"/>
                  <a:gd name="T57" fmla="*/ 5 h 236"/>
                  <a:gd name="T58" fmla="*/ 16 w 115"/>
                  <a:gd name="T59" fmla="*/ 4 h 236"/>
                  <a:gd name="T60" fmla="*/ 18 w 115"/>
                  <a:gd name="T61" fmla="*/ 2 h 236"/>
                  <a:gd name="T62" fmla="*/ 19 w 115"/>
                  <a:gd name="T63" fmla="*/ 1 h 236"/>
                  <a:gd name="T64" fmla="*/ 19 w 115"/>
                  <a:gd name="T65" fmla="*/ 0 h 236"/>
                  <a:gd name="T66" fmla="*/ 17 w 115"/>
                  <a:gd name="T67" fmla="*/ 1 h 236"/>
                  <a:gd name="T68" fmla="*/ 14 w 115"/>
                  <a:gd name="T69" fmla="*/ 2 h 236"/>
                  <a:gd name="T70" fmla="*/ 11 w 115"/>
                  <a:gd name="T71" fmla="*/ 4 h 236"/>
                  <a:gd name="T72" fmla="*/ 8 w 115"/>
                  <a:gd name="T73" fmla="*/ 7 h 236"/>
                  <a:gd name="T74" fmla="*/ 5 w 115"/>
                  <a:gd name="T75" fmla="*/ 10 h 236"/>
                  <a:gd name="T76" fmla="*/ 3 w 115"/>
                  <a:gd name="T77" fmla="*/ 14 h 236"/>
                  <a:gd name="T78" fmla="*/ 1 w 115"/>
                  <a:gd name="T79" fmla="*/ 17 h 236"/>
                  <a:gd name="T80" fmla="*/ 0 w 115"/>
                  <a:gd name="T81" fmla="*/ 21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95" name="Freeform 1770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35 w 245"/>
                  <a:gd name="T1" fmla="*/ 21 h 310"/>
                  <a:gd name="T2" fmla="*/ 37 w 245"/>
                  <a:gd name="T3" fmla="*/ 24 h 310"/>
                  <a:gd name="T4" fmla="*/ 38 w 245"/>
                  <a:gd name="T5" fmla="*/ 28 h 310"/>
                  <a:gd name="T6" fmla="*/ 37 w 245"/>
                  <a:gd name="T7" fmla="*/ 31 h 310"/>
                  <a:gd name="T8" fmla="*/ 35 w 245"/>
                  <a:gd name="T9" fmla="*/ 35 h 310"/>
                  <a:gd name="T10" fmla="*/ 31 w 245"/>
                  <a:gd name="T11" fmla="*/ 38 h 310"/>
                  <a:gd name="T12" fmla="*/ 28 w 245"/>
                  <a:gd name="T13" fmla="*/ 41 h 310"/>
                  <a:gd name="T14" fmla="*/ 24 w 245"/>
                  <a:gd name="T15" fmla="*/ 44 h 310"/>
                  <a:gd name="T16" fmla="*/ 21 w 245"/>
                  <a:gd name="T17" fmla="*/ 47 h 310"/>
                  <a:gd name="T18" fmla="*/ 21 w 245"/>
                  <a:gd name="T19" fmla="*/ 48 h 310"/>
                  <a:gd name="T20" fmla="*/ 20 w 245"/>
                  <a:gd name="T21" fmla="*/ 50 h 310"/>
                  <a:gd name="T22" fmla="*/ 20 w 245"/>
                  <a:gd name="T23" fmla="*/ 51 h 310"/>
                  <a:gd name="T24" fmla="*/ 22 w 245"/>
                  <a:gd name="T25" fmla="*/ 52 h 310"/>
                  <a:gd name="T26" fmla="*/ 23 w 245"/>
                  <a:gd name="T27" fmla="*/ 52 h 310"/>
                  <a:gd name="T28" fmla="*/ 26 w 245"/>
                  <a:gd name="T29" fmla="*/ 49 h 310"/>
                  <a:gd name="T30" fmla="*/ 30 w 245"/>
                  <a:gd name="T31" fmla="*/ 45 h 310"/>
                  <a:gd name="T32" fmla="*/ 35 w 245"/>
                  <a:gd name="T33" fmla="*/ 41 h 310"/>
                  <a:gd name="T34" fmla="*/ 38 w 245"/>
                  <a:gd name="T35" fmla="*/ 37 h 310"/>
                  <a:gd name="T36" fmla="*/ 41 w 245"/>
                  <a:gd name="T37" fmla="*/ 31 h 310"/>
                  <a:gd name="T38" fmla="*/ 41 w 245"/>
                  <a:gd name="T39" fmla="*/ 25 h 310"/>
                  <a:gd name="T40" fmla="*/ 38 w 245"/>
                  <a:gd name="T41" fmla="*/ 20 h 310"/>
                  <a:gd name="T42" fmla="*/ 34 w 245"/>
                  <a:gd name="T43" fmla="*/ 16 h 310"/>
                  <a:gd name="T44" fmla="*/ 29 w 245"/>
                  <a:gd name="T45" fmla="*/ 13 h 310"/>
                  <a:gd name="T46" fmla="*/ 25 w 245"/>
                  <a:gd name="T47" fmla="*/ 10 h 310"/>
                  <a:gd name="T48" fmla="*/ 20 w 245"/>
                  <a:gd name="T49" fmla="*/ 8 h 310"/>
                  <a:gd name="T50" fmla="*/ 16 w 245"/>
                  <a:gd name="T51" fmla="*/ 5 h 310"/>
                  <a:gd name="T52" fmla="*/ 11 w 245"/>
                  <a:gd name="T53" fmla="*/ 3 h 310"/>
                  <a:gd name="T54" fmla="*/ 7 w 245"/>
                  <a:gd name="T55" fmla="*/ 1 h 310"/>
                  <a:gd name="T56" fmla="*/ 3 w 245"/>
                  <a:gd name="T57" fmla="*/ 0 h 310"/>
                  <a:gd name="T58" fmla="*/ 1 w 245"/>
                  <a:gd name="T59" fmla="*/ 0 h 310"/>
                  <a:gd name="T60" fmla="*/ 2 w 245"/>
                  <a:gd name="T61" fmla="*/ 1 h 310"/>
                  <a:gd name="T62" fmla="*/ 6 w 245"/>
                  <a:gd name="T63" fmla="*/ 3 h 310"/>
                  <a:gd name="T64" fmla="*/ 10 w 245"/>
                  <a:gd name="T65" fmla="*/ 5 h 310"/>
                  <a:gd name="T66" fmla="*/ 14 w 245"/>
                  <a:gd name="T67" fmla="*/ 7 h 310"/>
                  <a:gd name="T68" fmla="*/ 19 w 245"/>
                  <a:gd name="T69" fmla="*/ 10 h 310"/>
                  <a:gd name="T70" fmla="*/ 23 w 245"/>
                  <a:gd name="T71" fmla="*/ 12 h 310"/>
                  <a:gd name="T72" fmla="*/ 28 w 245"/>
                  <a:gd name="T73" fmla="*/ 15 h 310"/>
                  <a:gd name="T74" fmla="*/ 31 w 245"/>
                  <a:gd name="T75" fmla="*/ 18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</p:grpSp>
        <p:graphicFrame>
          <p:nvGraphicFramePr>
            <p:cNvPr id="661" name="Object 1771"/>
            <p:cNvGraphicFramePr>
              <a:graphicFrameLocks noChangeAspect="1"/>
            </p:cNvGraphicFramePr>
            <p:nvPr/>
          </p:nvGraphicFramePr>
          <p:xfrm>
            <a:off x="3660" y="2006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7" name="Clip" r:id="rId12" imgW="1307263" imgH="1084139" progId="">
                    <p:embed/>
                  </p:oleObj>
                </mc:Choice>
                <mc:Fallback>
                  <p:oleObj name="Clip" r:id="rId12" imgW="1307263" imgH="1084139" progId="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" y="2006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2" name="Line 1772"/>
            <p:cNvSpPr>
              <a:spLocks noChangeShapeType="1"/>
            </p:cNvSpPr>
            <p:nvPr/>
          </p:nvSpPr>
          <p:spPr bwMode="auto">
            <a:xfrm>
              <a:off x="4050" y="1586"/>
              <a:ext cx="32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63" name="Line 1773"/>
            <p:cNvSpPr>
              <a:spLocks noChangeShapeType="1"/>
            </p:cNvSpPr>
            <p:nvPr/>
          </p:nvSpPr>
          <p:spPr bwMode="auto">
            <a:xfrm>
              <a:off x="3777" y="1478"/>
              <a:ext cx="96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64" name="Freeform 1774"/>
            <p:cNvSpPr>
              <a:spLocks/>
            </p:cNvSpPr>
            <p:nvPr/>
          </p:nvSpPr>
          <p:spPr bwMode="auto">
            <a:xfrm>
              <a:off x="3348" y="2742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/>
            </a:p>
          </p:txBody>
        </p:sp>
        <p:sp>
          <p:nvSpPr>
            <p:cNvPr id="665" name="Line 1775"/>
            <p:cNvSpPr>
              <a:spLocks noChangeShapeType="1"/>
            </p:cNvSpPr>
            <p:nvPr/>
          </p:nvSpPr>
          <p:spPr bwMode="auto">
            <a:xfrm rot="-5400000">
              <a:off x="4757" y="3206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666" name="Group 1776"/>
            <p:cNvGrpSpPr>
              <a:grpSpLocks/>
            </p:cNvGrpSpPr>
            <p:nvPr/>
          </p:nvGrpSpPr>
          <p:grpSpPr bwMode="auto">
            <a:xfrm>
              <a:off x="4702" y="3292"/>
              <a:ext cx="125" cy="230"/>
              <a:chOff x="4180" y="783"/>
              <a:chExt cx="150" cy="307"/>
            </a:xfrm>
          </p:grpSpPr>
          <p:sp>
            <p:nvSpPr>
              <p:cNvPr id="771" name="AutoShape 177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72" name="Rectangle 177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73" name="Rectangle 177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74" name="AutoShape 178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75" name="Line 178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76" name="Line 178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77" name="Rectangle 178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78" name="Rectangle 178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</p:grpSp>
        <p:sp>
          <p:nvSpPr>
            <p:cNvPr id="667" name="Line 1785"/>
            <p:cNvSpPr>
              <a:spLocks noChangeShapeType="1"/>
            </p:cNvSpPr>
            <p:nvPr/>
          </p:nvSpPr>
          <p:spPr bwMode="auto">
            <a:xfrm rot="5400000" flipV="1">
              <a:off x="4849" y="3383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68" name="Line 1786"/>
            <p:cNvSpPr>
              <a:spLocks noChangeShapeType="1"/>
            </p:cNvSpPr>
            <p:nvPr/>
          </p:nvSpPr>
          <p:spPr bwMode="auto">
            <a:xfrm rot="-5400000">
              <a:off x="4966" y="3179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669" name="Group 1787"/>
            <p:cNvGrpSpPr>
              <a:grpSpLocks/>
            </p:cNvGrpSpPr>
            <p:nvPr/>
          </p:nvGrpSpPr>
          <p:grpSpPr bwMode="auto">
            <a:xfrm>
              <a:off x="4701" y="2996"/>
              <a:ext cx="316" cy="148"/>
              <a:chOff x="3600" y="219"/>
              <a:chExt cx="360" cy="175"/>
            </a:xfrm>
          </p:grpSpPr>
          <p:sp>
            <p:nvSpPr>
              <p:cNvPr id="758" name="Oval 178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59" name="Line 178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60" name="Line 179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61" name="Rectangle 179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62" name="Oval 179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grpSp>
            <p:nvGrpSpPr>
              <p:cNvPr id="763" name="Group 179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8" name="Line 179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69" name="Line 179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70" name="Line 179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764" name="Group 179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5" name="Line 179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66" name="Line 179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67" name="Line 180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grpSp>
          <p:nvGrpSpPr>
            <p:cNvPr id="670" name="Group 1801"/>
            <p:cNvGrpSpPr>
              <a:grpSpLocks/>
            </p:cNvGrpSpPr>
            <p:nvPr/>
          </p:nvGrpSpPr>
          <p:grpSpPr bwMode="auto">
            <a:xfrm>
              <a:off x="4187" y="2822"/>
              <a:ext cx="316" cy="148"/>
              <a:chOff x="3600" y="219"/>
              <a:chExt cx="360" cy="175"/>
            </a:xfrm>
          </p:grpSpPr>
          <p:sp>
            <p:nvSpPr>
              <p:cNvPr id="745" name="Oval 180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46" name="Line 180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47" name="Line 180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48" name="Rectangle 180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49" name="Oval 180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grpSp>
            <p:nvGrpSpPr>
              <p:cNvPr id="750" name="Group 180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5" name="Line 180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56" name="Line 180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57" name="Line 181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751" name="Group 181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2" name="Line 18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53" name="Line 18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54" name="Line 18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grpSp>
          <p:nvGrpSpPr>
            <p:cNvPr id="671" name="Group 1815"/>
            <p:cNvGrpSpPr>
              <a:grpSpLocks/>
            </p:cNvGrpSpPr>
            <p:nvPr/>
          </p:nvGrpSpPr>
          <p:grpSpPr bwMode="auto">
            <a:xfrm>
              <a:off x="3768" y="3014"/>
              <a:ext cx="316" cy="148"/>
              <a:chOff x="3600" y="219"/>
              <a:chExt cx="360" cy="175"/>
            </a:xfrm>
          </p:grpSpPr>
          <p:sp>
            <p:nvSpPr>
              <p:cNvPr id="732" name="Oval 181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33" name="Line 181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34" name="Line 181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35" name="Rectangle 181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36" name="Oval 182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grpSp>
            <p:nvGrpSpPr>
              <p:cNvPr id="737" name="Group 182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2" name="Line 182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43" name="Line 182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44" name="Line 182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738" name="Group 182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39" name="Line 182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40" name="Line 182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41" name="Line 182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sp>
          <p:nvSpPr>
            <p:cNvPr id="672" name="Line 1829"/>
            <p:cNvSpPr>
              <a:spLocks noChangeShapeType="1"/>
            </p:cNvSpPr>
            <p:nvPr/>
          </p:nvSpPr>
          <p:spPr bwMode="auto">
            <a:xfrm>
              <a:off x="4470" y="2955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73" name="Line 1830"/>
            <p:cNvSpPr>
              <a:spLocks noChangeShapeType="1"/>
            </p:cNvSpPr>
            <p:nvPr/>
          </p:nvSpPr>
          <p:spPr bwMode="auto">
            <a:xfrm flipV="1">
              <a:off x="4059" y="2963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74" name="Line 1831"/>
            <p:cNvSpPr>
              <a:spLocks noChangeShapeType="1"/>
            </p:cNvSpPr>
            <p:nvPr/>
          </p:nvSpPr>
          <p:spPr bwMode="auto">
            <a:xfrm flipV="1">
              <a:off x="4086" y="3091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75" name="Line 1832"/>
            <p:cNvSpPr>
              <a:spLocks noChangeShapeType="1"/>
            </p:cNvSpPr>
            <p:nvPr/>
          </p:nvSpPr>
          <p:spPr bwMode="auto">
            <a:xfrm flipH="1">
              <a:off x="3642" y="2931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76" name="Line 1833"/>
            <p:cNvSpPr>
              <a:spLocks noChangeShapeType="1"/>
            </p:cNvSpPr>
            <p:nvPr/>
          </p:nvSpPr>
          <p:spPr bwMode="auto">
            <a:xfrm>
              <a:off x="3658" y="2963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77" name="Line 1834"/>
            <p:cNvSpPr>
              <a:spLocks noChangeShapeType="1"/>
            </p:cNvSpPr>
            <p:nvPr/>
          </p:nvSpPr>
          <p:spPr bwMode="auto">
            <a:xfrm>
              <a:off x="3570" y="3175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78" name="Line 1835"/>
            <p:cNvSpPr>
              <a:spLocks noChangeShapeType="1"/>
            </p:cNvSpPr>
            <p:nvPr/>
          </p:nvSpPr>
          <p:spPr bwMode="auto">
            <a:xfrm>
              <a:off x="3729" y="3225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79" name="Line 1836"/>
            <p:cNvSpPr>
              <a:spLocks noChangeShapeType="1"/>
            </p:cNvSpPr>
            <p:nvPr/>
          </p:nvSpPr>
          <p:spPr bwMode="auto">
            <a:xfrm flipH="1">
              <a:off x="3880" y="3167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80" name="Line 1837"/>
            <p:cNvSpPr>
              <a:spLocks noChangeShapeType="1"/>
            </p:cNvSpPr>
            <p:nvPr/>
          </p:nvSpPr>
          <p:spPr bwMode="auto">
            <a:xfrm>
              <a:off x="3762" y="3223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81" name="Line 1838"/>
            <p:cNvSpPr>
              <a:spLocks noChangeShapeType="1"/>
            </p:cNvSpPr>
            <p:nvPr/>
          </p:nvSpPr>
          <p:spPr bwMode="auto">
            <a:xfrm flipH="1" flipV="1">
              <a:off x="4012" y="32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graphicFrame>
          <p:nvGraphicFramePr>
            <p:cNvPr id="682" name="Object 1839"/>
            <p:cNvGraphicFramePr>
              <a:graphicFrameLocks noChangeAspect="1"/>
            </p:cNvGraphicFramePr>
            <p:nvPr/>
          </p:nvGraphicFramePr>
          <p:xfrm>
            <a:off x="3417" y="3101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8" name="Clip" r:id="rId14" imgW="1307263" imgH="1084139" progId="">
                    <p:embed/>
                  </p:oleObj>
                </mc:Choice>
                <mc:Fallback>
                  <p:oleObj name="Clip" r:id="rId14" imgW="1307263" imgH="1084139" progId="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7" y="3101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3" name="Object 1840"/>
            <p:cNvGraphicFramePr>
              <a:graphicFrameLocks noChangeAspect="1"/>
            </p:cNvGraphicFramePr>
            <p:nvPr/>
          </p:nvGraphicFramePr>
          <p:xfrm>
            <a:off x="3521" y="2901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9" name="Clip" r:id="rId15" imgW="1307263" imgH="1084139" progId="">
                    <p:embed/>
                  </p:oleObj>
                </mc:Choice>
                <mc:Fallback>
                  <p:oleObj name="Clip" r:id="rId15" imgW="1307263" imgH="1084139" progId="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1" y="2901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4" name="Object 1841"/>
            <p:cNvGraphicFramePr>
              <a:graphicFrameLocks noChangeAspect="1"/>
            </p:cNvGraphicFramePr>
            <p:nvPr/>
          </p:nvGraphicFramePr>
          <p:xfrm>
            <a:off x="3689" y="3261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0" name="Clip" r:id="rId16" imgW="1307263" imgH="1084139" progId="">
                    <p:embed/>
                  </p:oleObj>
                </mc:Choice>
                <mc:Fallback>
                  <p:oleObj name="Clip" r:id="rId16" imgW="1307263" imgH="1084139" progId="">
                    <p:embed/>
                    <p:pic>
                      <p:nvPicPr>
                        <p:cNvPr id="0" name="Picture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9" y="3261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5" name="Object 1842"/>
            <p:cNvGraphicFramePr>
              <a:graphicFrameLocks noChangeAspect="1"/>
            </p:cNvGraphicFramePr>
            <p:nvPr/>
          </p:nvGraphicFramePr>
          <p:xfrm>
            <a:off x="3903" y="3263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1" name="Clip" r:id="rId17" imgW="1307263" imgH="1084139" progId="">
                    <p:embed/>
                  </p:oleObj>
                </mc:Choice>
                <mc:Fallback>
                  <p:oleObj name="Clip" r:id="rId17" imgW="1307263" imgH="1084139" progId="">
                    <p:embed/>
                    <p:pic>
                      <p:nvPicPr>
                        <p:cNvPr id="0" name="Picture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3263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6" name="Group 1843"/>
            <p:cNvGrpSpPr>
              <a:grpSpLocks/>
            </p:cNvGrpSpPr>
            <p:nvPr/>
          </p:nvGrpSpPr>
          <p:grpSpPr bwMode="auto">
            <a:xfrm>
              <a:off x="4475" y="3342"/>
              <a:ext cx="172" cy="215"/>
              <a:chOff x="2870" y="1518"/>
              <a:chExt cx="292" cy="320"/>
            </a:xfrm>
          </p:grpSpPr>
          <p:graphicFrame>
            <p:nvGraphicFramePr>
              <p:cNvPr id="730" name="Object 184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2" name="Clip" r:id="rId18" imgW="826829" imgH="840406" progId="">
                      <p:embed/>
                    </p:oleObj>
                  </mc:Choice>
                  <mc:Fallback>
                    <p:oleObj name="Clip" r:id="rId18" imgW="826829" imgH="840406" progId="">
                      <p:embed/>
                      <p:pic>
                        <p:nvPicPr>
                          <p:cNvPr id="0" name="Picture 2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1" name="Object 184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3" name="Clip" r:id="rId19" imgW="1268295" imgH="1199426" progId="">
                      <p:embed/>
                    </p:oleObj>
                  </mc:Choice>
                  <mc:Fallback>
                    <p:oleObj name="Clip" r:id="rId19" imgW="1268295" imgH="1199426" progId="">
                      <p:embed/>
                      <p:pic>
                        <p:nvPicPr>
                          <p:cNvPr id="0" name="Picture 2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87" name="Group 1846"/>
            <p:cNvGrpSpPr>
              <a:grpSpLocks/>
            </p:cNvGrpSpPr>
            <p:nvPr/>
          </p:nvGrpSpPr>
          <p:grpSpPr bwMode="auto">
            <a:xfrm>
              <a:off x="4191" y="3374"/>
              <a:ext cx="220" cy="203"/>
              <a:chOff x="2870" y="1518"/>
              <a:chExt cx="292" cy="320"/>
            </a:xfrm>
          </p:grpSpPr>
          <p:graphicFrame>
            <p:nvGraphicFramePr>
              <p:cNvPr id="728" name="Object 184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4" name="Clip" r:id="rId20" imgW="826829" imgH="840406" progId="">
                      <p:embed/>
                    </p:oleObj>
                  </mc:Choice>
                  <mc:Fallback>
                    <p:oleObj name="Clip" r:id="rId20" imgW="826829" imgH="840406" progId="">
                      <p:embed/>
                      <p:pic>
                        <p:nvPicPr>
                          <p:cNvPr id="0" name="Picture 2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9" name="Object 184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5" name="Clip" r:id="rId21" imgW="1268295" imgH="1199426" progId="">
                      <p:embed/>
                    </p:oleObj>
                  </mc:Choice>
                  <mc:Fallback>
                    <p:oleObj name="Clip" r:id="rId21" imgW="1268295" imgH="1199426" progId="">
                      <p:embed/>
                      <p:pic>
                        <p:nvPicPr>
                          <p:cNvPr id="0" name="Picture 2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88" name="Group 1849"/>
            <p:cNvGrpSpPr>
              <a:grpSpLocks/>
            </p:cNvGrpSpPr>
            <p:nvPr/>
          </p:nvGrpSpPr>
          <p:grpSpPr bwMode="auto">
            <a:xfrm>
              <a:off x="4290" y="3130"/>
              <a:ext cx="183" cy="255"/>
              <a:chOff x="2556" y="2689"/>
              <a:chExt cx="183" cy="255"/>
            </a:xfrm>
          </p:grpSpPr>
          <p:pic>
            <p:nvPicPr>
              <p:cNvPr id="711" name="Picture 1850" descr="31u_bnrz[1]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2" name="Freeform 1851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12 w 199"/>
                  <a:gd name="T1" fmla="*/ 5 h 232"/>
                  <a:gd name="T2" fmla="*/ 9 w 199"/>
                  <a:gd name="T3" fmla="*/ 7 h 232"/>
                  <a:gd name="T4" fmla="*/ 7 w 199"/>
                  <a:gd name="T5" fmla="*/ 8 h 232"/>
                  <a:gd name="T6" fmla="*/ 5 w 199"/>
                  <a:gd name="T7" fmla="*/ 11 h 232"/>
                  <a:gd name="T8" fmla="*/ 3 w 199"/>
                  <a:gd name="T9" fmla="*/ 13 h 232"/>
                  <a:gd name="T10" fmla="*/ 2 w 199"/>
                  <a:gd name="T11" fmla="*/ 15 h 232"/>
                  <a:gd name="T12" fmla="*/ 1 w 199"/>
                  <a:gd name="T13" fmla="*/ 18 h 232"/>
                  <a:gd name="T14" fmla="*/ 0 w 199"/>
                  <a:gd name="T15" fmla="*/ 21 h 232"/>
                  <a:gd name="T16" fmla="*/ 0 w 199"/>
                  <a:gd name="T17" fmla="*/ 24 h 232"/>
                  <a:gd name="T18" fmla="*/ 0 w 199"/>
                  <a:gd name="T19" fmla="*/ 28 h 232"/>
                  <a:gd name="T20" fmla="*/ 2 w 199"/>
                  <a:gd name="T21" fmla="*/ 31 h 232"/>
                  <a:gd name="T22" fmla="*/ 4 w 199"/>
                  <a:gd name="T23" fmla="*/ 34 h 232"/>
                  <a:gd name="T24" fmla="*/ 7 w 199"/>
                  <a:gd name="T25" fmla="*/ 36 h 232"/>
                  <a:gd name="T26" fmla="*/ 11 w 199"/>
                  <a:gd name="T27" fmla="*/ 38 h 232"/>
                  <a:gd name="T28" fmla="*/ 15 w 199"/>
                  <a:gd name="T29" fmla="*/ 39 h 232"/>
                  <a:gd name="T30" fmla="*/ 18 w 199"/>
                  <a:gd name="T31" fmla="*/ 39 h 232"/>
                  <a:gd name="T32" fmla="*/ 22 w 199"/>
                  <a:gd name="T33" fmla="*/ 38 h 232"/>
                  <a:gd name="T34" fmla="*/ 23 w 199"/>
                  <a:gd name="T35" fmla="*/ 38 h 232"/>
                  <a:gd name="T36" fmla="*/ 24 w 199"/>
                  <a:gd name="T37" fmla="*/ 38 h 232"/>
                  <a:gd name="T38" fmla="*/ 24 w 199"/>
                  <a:gd name="T39" fmla="*/ 37 h 232"/>
                  <a:gd name="T40" fmla="*/ 25 w 199"/>
                  <a:gd name="T41" fmla="*/ 37 h 232"/>
                  <a:gd name="T42" fmla="*/ 24 w 199"/>
                  <a:gd name="T43" fmla="*/ 36 h 232"/>
                  <a:gd name="T44" fmla="*/ 23 w 199"/>
                  <a:gd name="T45" fmla="*/ 35 h 232"/>
                  <a:gd name="T46" fmla="*/ 22 w 199"/>
                  <a:gd name="T47" fmla="*/ 34 h 232"/>
                  <a:gd name="T48" fmla="*/ 21 w 199"/>
                  <a:gd name="T49" fmla="*/ 34 h 232"/>
                  <a:gd name="T50" fmla="*/ 19 w 199"/>
                  <a:gd name="T51" fmla="*/ 33 h 232"/>
                  <a:gd name="T52" fmla="*/ 17 w 199"/>
                  <a:gd name="T53" fmla="*/ 33 h 232"/>
                  <a:gd name="T54" fmla="*/ 16 w 199"/>
                  <a:gd name="T55" fmla="*/ 32 h 232"/>
                  <a:gd name="T56" fmla="*/ 14 w 199"/>
                  <a:gd name="T57" fmla="*/ 32 h 232"/>
                  <a:gd name="T58" fmla="*/ 12 w 199"/>
                  <a:gd name="T59" fmla="*/ 31 h 232"/>
                  <a:gd name="T60" fmla="*/ 10 w 199"/>
                  <a:gd name="T61" fmla="*/ 31 h 232"/>
                  <a:gd name="T62" fmla="*/ 9 w 199"/>
                  <a:gd name="T63" fmla="*/ 30 h 232"/>
                  <a:gd name="T64" fmla="*/ 7 w 199"/>
                  <a:gd name="T65" fmla="*/ 28 h 232"/>
                  <a:gd name="T66" fmla="*/ 7 w 199"/>
                  <a:gd name="T67" fmla="*/ 22 h 232"/>
                  <a:gd name="T68" fmla="*/ 8 w 199"/>
                  <a:gd name="T69" fmla="*/ 16 h 232"/>
                  <a:gd name="T70" fmla="*/ 11 w 199"/>
                  <a:gd name="T71" fmla="*/ 12 h 232"/>
                  <a:gd name="T72" fmla="*/ 16 w 199"/>
                  <a:gd name="T73" fmla="*/ 8 h 232"/>
                  <a:gd name="T74" fmla="*/ 20 w 199"/>
                  <a:gd name="T75" fmla="*/ 6 h 232"/>
                  <a:gd name="T76" fmla="*/ 25 w 199"/>
                  <a:gd name="T77" fmla="*/ 4 h 232"/>
                  <a:gd name="T78" fmla="*/ 30 w 199"/>
                  <a:gd name="T79" fmla="*/ 2 h 232"/>
                  <a:gd name="T80" fmla="*/ 33 w 199"/>
                  <a:gd name="T81" fmla="*/ 1 h 232"/>
                  <a:gd name="T82" fmla="*/ 31 w 199"/>
                  <a:gd name="T83" fmla="*/ 0 h 232"/>
                  <a:gd name="T84" fmla="*/ 29 w 199"/>
                  <a:gd name="T85" fmla="*/ 0 h 232"/>
                  <a:gd name="T86" fmla="*/ 26 w 199"/>
                  <a:gd name="T87" fmla="*/ 0 h 232"/>
                  <a:gd name="T88" fmla="*/ 23 w 199"/>
                  <a:gd name="T89" fmla="*/ 1 h 232"/>
                  <a:gd name="T90" fmla="*/ 20 w 199"/>
                  <a:gd name="T91" fmla="*/ 2 h 232"/>
                  <a:gd name="T92" fmla="*/ 17 w 199"/>
                  <a:gd name="T93" fmla="*/ 3 h 232"/>
                  <a:gd name="T94" fmla="*/ 14 w 199"/>
                  <a:gd name="T95" fmla="*/ 4 h 232"/>
                  <a:gd name="T96" fmla="*/ 12 w 199"/>
                  <a:gd name="T97" fmla="*/ 5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13" name="Freeform 1852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19 w 128"/>
                  <a:gd name="T1" fmla="*/ 10 h 180"/>
                  <a:gd name="T2" fmla="*/ 19 w 128"/>
                  <a:gd name="T3" fmla="*/ 13 h 180"/>
                  <a:gd name="T4" fmla="*/ 19 w 128"/>
                  <a:gd name="T5" fmla="*/ 16 h 180"/>
                  <a:gd name="T6" fmla="*/ 18 w 128"/>
                  <a:gd name="T7" fmla="*/ 18 h 180"/>
                  <a:gd name="T8" fmla="*/ 16 w 128"/>
                  <a:gd name="T9" fmla="*/ 20 h 180"/>
                  <a:gd name="T10" fmla="*/ 13 w 128"/>
                  <a:gd name="T11" fmla="*/ 22 h 180"/>
                  <a:gd name="T12" fmla="*/ 10 w 128"/>
                  <a:gd name="T13" fmla="*/ 24 h 180"/>
                  <a:gd name="T14" fmla="*/ 8 w 128"/>
                  <a:gd name="T15" fmla="*/ 26 h 180"/>
                  <a:gd name="T16" fmla="*/ 5 w 128"/>
                  <a:gd name="T17" fmla="*/ 27 h 180"/>
                  <a:gd name="T18" fmla="*/ 5 w 128"/>
                  <a:gd name="T19" fmla="*/ 28 h 180"/>
                  <a:gd name="T20" fmla="*/ 5 w 128"/>
                  <a:gd name="T21" fmla="*/ 28 h 180"/>
                  <a:gd name="T22" fmla="*/ 5 w 128"/>
                  <a:gd name="T23" fmla="*/ 29 h 180"/>
                  <a:gd name="T24" fmla="*/ 5 w 128"/>
                  <a:gd name="T25" fmla="*/ 30 h 180"/>
                  <a:gd name="T26" fmla="*/ 6 w 128"/>
                  <a:gd name="T27" fmla="*/ 30 h 180"/>
                  <a:gd name="T28" fmla="*/ 6 w 128"/>
                  <a:gd name="T29" fmla="*/ 30 h 180"/>
                  <a:gd name="T30" fmla="*/ 6 w 128"/>
                  <a:gd name="T31" fmla="*/ 30 h 180"/>
                  <a:gd name="T32" fmla="*/ 7 w 128"/>
                  <a:gd name="T33" fmla="*/ 30 h 180"/>
                  <a:gd name="T34" fmla="*/ 10 w 128"/>
                  <a:gd name="T35" fmla="*/ 28 h 180"/>
                  <a:gd name="T36" fmla="*/ 13 w 128"/>
                  <a:gd name="T37" fmla="*/ 26 h 180"/>
                  <a:gd name="T38" fmla="*/ 16 w 128"/>
                  <a:gd name="T39" fmla="*/ 24 h 180"/>
                  <a:gd name="T40" fmla="*/ 19 w 128"/>
                  <a:gd name="T41" fmla="*/ 22 h 180"/>
                  <a:gd name="T42" fmla="*/ 21 w 128"/>
                  <a:gd name="T43" fmla="*/ 19 h 180"/>
                  <a:gd name="T44" fmla="*/ 22 w 128"/>
                  <a:gd name="T45" fmla="*/ 16 h 180"/>
                  <a:gd name="T46" fmla="*/ 22 w 128"/>
                  <a:gd name="T47" fmla="*/ 13 h 180"/>
                  <a:gd name="T48" fmla="*/ 21 w 128"/>
                  <a:gd name="T49" fmla="*/ 9 h 180"/>
                  <a:gd name="T50" fmla="*/ 19 w 128"/>
                  <a:gd name="T51" fmla="*/ 7 h 180"/>
                  <a:gd name="T52" fmla="*/ 17 w 128"/>
                  <a:gd name="T53" fmla="*/ 4 h 180"/>
                  <a:gd name="T54" fmla="*/ 14 w 128"/>
                  <a:gd name="T55" fmla="*/ 2 h 180"/>
                  <a:gd name="T56" fmla="*/ 10 w 128"/>
                  <a:gd name="T57" fmla="*/ 1 h 180"/>
                  <a:gd name="T58" fmla="*/ 6 w 128"/>
                  <a:gd name="T59" fmla="*/ 0 h 180"/>
                  <a:gd name="T60" fmla="*/ 3 w 128"/>
                  <a:gd name="T61" fmla="*/ 0 h 180"/>
                  <a:gd name="T62" fmla="*/ 1 w 128"/>
                  <a:gd name="T63" fmla="*/ 0 h 180"/>
                  <a:gd name="T64" fmla="*/ 0 w 128"/>
                  <a:gd name="T65" fmla="*/ 1 h 180"/>
                  <a:gd name="T66" fmla="*/ 2 w 128"/>
                  <a:gd name="T67" fmla="*/ 2 h 180"/>
                  <a:gd name="T68" fmla="*/ 5 w 128"/>
                  <a:gd name="T69" fmla="*/ 2 h 180"/>
                  <a:gd name="T70" fmla="*/ 8 w 128"/>
                  <a:gd name="T71" fmla="*/ 3 h 180"/>
                  <a:gd name="T72" fmla="*/ 10 w 128"/>
                  <a:gd name="T73" fmla="*/ 4 h 180"/>
                  <a:gd name="T74" fmla="*/ 13 w 128"/>
                  <a:gd name="T75" fmla="*/ 5 h 180"/>
                  <a:gd name="T76" fmla="*/ 15 w 128"/>
                  <a:gd name="T77" fmla="*/ 6 h 180"/>
                  <a:gd name="T78" fmla="*/ 17 w 128"/>
                  <a:gd name="T79" fmla="*/ 8 h 180"/>
                  <a:gd name="T80" fmla="*/ 19 w 128"/>
                  <a:gd name="T81" fmla="*/ 1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14" name="Freeform 1853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17 w 322"/>
                  <a:gd name="T1" fmla="*/ 12 h 378"/>
                  <a:gd name="T2" fmla="*/ 9 w 322"/>
                  <a:gd name="T3" fmla="*/ 19 h 378"/>
                  <a:gd name="T4" fmla="*/ 3 w 322"/>
                  <a:gd name="T5" fmla="*/ 28 h 378"/>
                  <a:gd name="T6" fmla="*/ 0 w 322"/>
                  <a:gd name="T7" fmla="*/ 38 h 378"/>
                  <a:gd name="T8" fmla="*/ 1 w 322"/>
                  <a:gd name="T9" fmla="*/ 44 h 378"/>
                  <a:gd name="T10" fmla="*/ 2 w 322"/>
                  <a:gd name="T11" fmla="*/ 47 h 378"/>
                  <a:gd name="T12" fmla="*/ 3 w 322"/>
                  <a:gd name="T13" fmla="*/ 50 h 378"/>
                  <a:gd name="T14" fmla="*/ 5 w 322"/>
                  <a:gd name="T15" fmla="*/ 52 h 378"/>
                  <a:gd name="T16" fmla="*/ 9 w 322"/>
                  <a:gd name="T17" fmla="*/ 54 h 378"/>
                  <a:gd name="T18" fmla="*/ 14 w 322"/>
                  <a:gd name="T19" fmla="*/ 56 h 378"/>
                  <a:gd name="T20" fmla="*/ 20 w 322"/>
                  <a:gd name="T21" fmla="*/ 58 h 378"/>
                  <a:gd name="T22" fmla="*/ 25 w 322"/>
                  <a:gd name="T23" fmla="*/ 60 h 378"/>
                  <a:gd name="T24" fmla="*/ 31 w 322"/>
                  <a:gd name="T25" fmla="*/ 61 h 378"/>
                  <a:gd name="T26" fmla="*/ 37 w 322"/>
                  <a:gd name="T27" fmla="*/ 62 h 378"/>
                  <a:gd name="T28" fmla="*/ 43 w 322"/>
                  <a:gd name="T29" fmla="*/ 62 h 378"/>
                  <a:gd name="T30" fmla="*/ 48 w 322"/>
                  <a:gd name="T31" fmla="*/ 63 h 378"/>
                  <a:gd name="T32" fmla="*/ 52 w 322"/>
                  <a:gd name="T33" fmla="*/ 63 h 378"/>
                  <a:gd name="T34" fmla="*/ 54 w 322"/>
                  <a:gd name="T35" fmla="*/ 62 h 378"/>
                  <a:gd name="T36" fmla="*/ 54 w 322"/>
                  <a:gd name="T37" fmla="*/ 60 h 378"/>
                  <a:gd name="T38" fmla="*/ 53 w 322"/>
                  <a:gd name="T39" fmla="*/ 59 h 378"/>
                  <a:gd name="T40" fmla="*/ 49 w 322"/>
                  <a:gd name="T41" fmla="*/ 58 h 378"/>
                  <a:gd name="T42" fmla="*/ 44 w 322"/>
                  <a:gd name="T43" fmla="*/ 57 h 378"/>
                  <a:gd name="T44" fmla="*/ 39 w 322"/>
                  <a:gd name="T45" fmla="*/ 56 h 378"/>
                  <a:gd name="T46" fmla="*/ 34 w 322"/>
                  <a:gd name="T47" fmla="*/ 55 h 378"/>
                  <a:gd name="T48" fmla="*/ 29 w 322"/>
                  <a:gd name="T49" fmla="*/ 54 h 378"/>
                  <a:gd name="T50" fmla="*/ 23 w 322"/>
                  <a:gd name="T51" fmla="*/ 53 h 378"/>
                  <a:gd name="T52" fmla="*/ 18 w 322"/>
                  <a:gd name="T53" fmla="*/ 52 h 378"/>
                  <a:gd name="T54" fmla="*/ 13 w 322"/>
                  <a:gd name="T55" fmla="*/ 50 h 378"/>
                  <a:gd name="T56" fmla="*/ 9 w 322"/>
                  <a:gd name="T57" fmla="*/ 47 h 378"/>
                  <a:gd name="T58" fmla="*/ 6 w 322"/>
                  <a:gd name="T59" fmla="*/ 43 h 378"/>
                  <a:gd name="T60" fmla="*/ 6 w 322"/>
                  <a:gd name="T61" fmla="*/ 39 h 378"/>
                  <a:gd name="T62" fmla="*/ 6 w 322"/>
                  <a:gd name="T63" fmla="*/ 33 h 378"/>
                  <a:gd name="T64" fmla="*/ 9 w 322"/>
                  <a:gd name="T65" fmla="*/ 28 h 378"/>
                  <a:gd name="T66" fmla="*/ 12 w 322"/>
                  <a:gd name="T67" fmla="*/ 23 h 378"/>
                  <a:gd name="T68" fmla="*/ 16 w 322"/>
                  <a:gd name="T69" fmla="*/ 18 h 378"/>
                  <a:gd name="T70" fmla="*/ 21 w 322"/>
                  <a:gd name="T71" fmla="*/ 14 h 378"/>
                  <a:gd name="T72" fmla="*/ 26 w 322"/>
                  <a:gd name="T73" fmla="*/ 9 h 378"/>
                  <a:gd name="T74" fmla="*/ 33 w 322"/>
                  <a:gd name="T75" fmla="*/ 6 h 378"/>
                  <a:gd name="T76" fmla="*/ 40 w 322"/>
                  <a:gd name="T77" fmla="*/ 3 h 378"/>
                  <a:gd name="T78" fmla="*/ 44 w 322"/>
                  <a:gd name="T79" fmla="*/ 1 h 378"/>
                  <a:gd name="T80" fmla="*/ 43 w 322"/>
                  <a:gd name="T81" fmla="*/ 0 h 378"/>
                  <a:gd name="T82" fmla="*/ 37 w 322"/>
                  <a:gd name="T83" fmla="*/ 1 h 378"/>
                  <a:gd name="T84" fmla="*/ 30 w 322"/>
                  <a:gd name="T85" fmla="*/ 3 h 378"/>
                  <a:gd name="T86" fmla="*/ 24 w 322"/>
                  <a:gd name="T87" fmla="*/ 6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15" name="Freeform 1854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39 w 283"/>
                  <a:gd name="T1" fmla="*/ 13 h 252"/>
                  <a:gd name="T2" fmla="*/ 41 w 283"/>
                  <a:gd name="T3" fmla="*/ 15 h 252"/>
                  <a:gd name="T4" fmla="*/ 43 w 283"/>
                  <a:gd name="T5" fmla="*/ 18 h 252"/>
                  <a:gd name="T6" fmla="*/ 43 w 283"/>
                  <a:gd name="T7" fmla="*/ 21 h 252"/>
                  <a:gd name="T8" fmla="*/ 43 w 283"/>
                  <a:gd name="T9" fmla="*/ 24 h 252"/>
                  <a:gd name="T10" fmla="*/ 43 w 283"/>
                  <a:gd name="T11" fmla="*/ 26 h 252"/>
                  <a:gd name="T12" fmla="*/ 42 w 283"/>
                  <a:gd name="T13" fmla="*/ 28 h 252"/>
                  <a:gd name="T14" fmla="*/ 41 w 283"/>
                  <a:gd name="T15" fmla="*/ 31 h 252"/>
                  <a:gd name="T16" fmla="*/ 39 w 283"/>
                  <a:gd name="T17" fmla="*/ 32 h 252"/>
                  <a:gd name="T18" fmla="*/ 37 w 283"/>
                  <a:gd name="T19" fmla="*/ 34 h 252"/>
                  <a:gd name="T20" fmla="*/ 36 w 283"/>
                  <a:gd name="T21" fmla="*/ 36 h 252"/>
                  <a:gd name="T22" fmla="*/ 34 w 283"/>
                  <a:gd name="T23" fmla="*/ 37 h 252"/>
                  <a:gd name="T24" fmla="*/ 32 w 283"/>
                  <a:gd name="T25" fmla="*/ 39 h 252"/>
                  <a:gd name="T26" fmla="*/ 32 w 283"/>
                  <a:gd name="T27" fmla="*/ 40 h 252"/>
                  <a:gd name="T28" fmla="*/ 32 w 283"/>
                  <a:gd name="T29" fmla="*/ 40 h 252"/>
                  <a:gd name="T30" fmla="*/ 32 w 283"/>
                  <a:gd name="T31" fmla="*/ 41 h 252"/>
                  <a:gd name="T32" fmla="*/ 32 w 283"/>
                  <a:gd name="T33" fmla="*/ 41 h 252"/>
                  <a:gd name="T34" fmla="*/ 33 w 283"/>
                  <a:gd name="T35" fmla="*/ 42 h 252"/>
                  <a:gd name="T36" fmla="*/ 34 w 283"/>
                  <a:gd name="T37" fmla="*/ 42 h 252"/>
                  <a:gd name="T38" fmla="*/ 34 w 283"/>
                  <a:gd name="T39" fmla="*/ 42 h 252"/>
                  <a:gd name="T40" fmla="*/ 35 w 283"/>
                  <a:gd name="T41" fmla="*/ 41 h 252"/>
                  <a:gd name="T42" fmla="*/ 39 w 283"/>
                  <a:gd name="T43" fmla="*/ 39 h 252"/>
                  <a:gd name="T44" fmla="*/ 42 w 283"/>
                  <a:gd name="T45" fmla="*/ 36 h 252"/>
                  <a:gd name="T46" fmla="*/ 45 w 283"/>
                  <a:gd name="T47" fmla="*/ 32 h 252"/>
                  <a:gd name="T48" fmla="*/ 46 w 283"/>
                  <a:gd name="T49" fmla="*/ 28 h 252"/>
                  <a:gd name="T50" fmla="*/ 47 w 283"/>
                  <a:gd name="T51" fmla="*/ 24 h 252"/>
                  <a:gd name="T52" fmla="*/ 47 w 283"/>
                  <a:gd name="T53" fmla="*/ 19 h 252"/>
                  <a:gd name="T54" fmla="*/ 45 w 283"/>
                  <a:gd name="T55" fmla="*/ 15 h 252"/>
                  <a:gd name="T56" fmla="*/ 42 w 283"/>
                  <a:gd name="T57" fmla="*/ 12 h 252"/>
                  <a:gd name="T58" fmla="*/ 40 w 283"/>
                  <a:gd name="T59" fmla="*/ 10 h 252"/>
                  <a:gd name="T60" fmla="*/ 37 w 283"/>
                  <a:gd name="T61" fmla="*/ 8 h 252"/>
                  <a:gd name="T62" fmla="*/ 34 w 283"/>
                  <a:gd name="T63" fmla="*/ 7 h 252"/>
                  <a:gd name="T64" fmla="*/ 31 w 283"/>
                  <a:gd name="T65" fmla="*/ 5 h 252"/>
                  <a:gd name="T66" fmla="*/ 27 w 283"/>
                  <a:gd name="T67" fmla="*/ 4 h 252"/>
                  <a:gd name="T68" fmla="*/ 24 w 283"/>
                  <a:gd name="T69" fmla="*/ 3 h 252"/>
                  <a:gd name="T70" fmla="*/ 20 w 283"/>
                  <a:gd name="T71" fmla="*/ 2 h 252"/>
                  <a:gd name="T72" fmla="*/ 17 w 283"/>
                  <a:gd name="T73" fmla="*/ 1 h 252"/>
                  <a:gd name="T74" fmla="*/ 14 w 283"/>
                  <a:gd name="T75" fmla="*/ 1 h 252"/>
                  <a:gd name="T76" fmla="*/ 11 w 283"/>
                  <a:gd name="T77" fmla="*/ 0 h 252"/>
                  <a:gd name="T78" fmla="*/ 8 w 283"/>
                  <a:gd name="T79" fmla="*/ 0 h 252"/>
                  <a:gd name="T80" fmla="*/ 6 w 283"/>
                  <a:gd name="T81" fmla="*/ 0 h 252"/>
                  <a:gd name="T82" fmla="*/ 3 w 283"/>
                  <a:gd name="T83" fmla="*/ 0 h 252"/>
                  <a:gd name="T84" fmla="*/ 2 w 283"/>
                  <a:gd name="T85" fmla="*/ 0 h 252"/>
                  <a:gd name="T86" fmla="*/ 1 w 283"/>
                  <a:gd name="T87" fmla="*/ 0 h 252"/>
                  <a:gd name="T88" fmla="*/ 0 w 283"/>
                  <a:gd name="T89" fmla="*/ 1 h 252"/>
                  <a:gd name="T90" fmla="*/ 2 w 283"/>
                  <a:gd name="T91" fmla="*/ 1 h 252"/>
                  <a:gd name="T92" fmla="*/ 4 w 283"/>
                  <a:gd name="T93" fmla="*/ 1 h 252"/>
                  <a:gd name="T94" fmla="*/ 6 w 283"/>
                  <a:gd name="T95" fmla="*/ 2 h 252"/>
                  <a:gd name="T96" fmla="*/ 9 w 283"/>
                  <a:gd name="T97" fmla="*/ 2 h 252"/>
                  <a:gd name="T98" fmla="*/ 11 w 283"/>
                  <a:gd name="T99" fmla="*/ 3 h 252"/>
                  <a:gd name="T100" fmla="*/ 14 w 283"/>
                  <a:gd name="T101" fmla="*/ 3 h 252"/>
                  <a:gd name="T102" fmla="*/ 16 w 283"/>
                  <a:gd name="T103" fmla="*/ 4 h 252"/>
                  <a:gd name="T104" fmla="*/ 19 w 283"/>
                  <a:gd name="T105" fmla="*/ 4 h 252"/>
                  <a:gd name="T106" fmla="*/ 21 w 283"/>
                  <a:gd name="T107" fmla="*/ 5 h 252"/>
                  <a:gd name="T108" fmla="*/ 24 w 283"/>
                  <a:gd name="T109" fmla="*/ 6 h 252"/>
                  <a:gd name="T110" fmla="*/ 27 w 283"/>
                  <a:gd name="T111" fmla="*/ 7 h 252"/>
                  <a:gd name="T112" fmla="*/ 29 w 283"/>
                  <a:gd name="T113" fmla="*/ 8 h 252"/>
                  <a:gd name="T114" fmla="*/ 32 w 283"/>
                  <a:gd name="T115" fmla="*/ 9 h 252"/>
                  <a:gd name="T116" fmla="*/ 35 w 283"/>
                  <a:gd name="T117" fmla="*/ 10 h 252"/>
                  <a:gd name="T118" fmla="*/ 37 w 283"/>
                  <a:gd name="T119" fmla="*/ 11 h 252"/>
                  <a:gd name="T120" fmla="*/ 39 w 283"/>
                  <a:gd name="T121" fmla="*/ 13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16" name="Freeform 1855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21 h 238"/>
                  <a:gd name="T2" fmla="*/ 0 w 114"/>
                  <a:gd name="T3" fmla="*/ 24 h 238"/>
                  <a:gd name="T4" fmla="*/ 1 w 114"/>
                  <a:gd name="T5" fmla="*/ 28 h 238"/>
                  <a:gd name="T6" fmla="*/ 2 w 114"/>
                  <a:gd name="T7" fmla="*/ 30 h 238"/>
                  <a:gd name="T8" fmla="*/ 4 w 114"/>
                  <a:gd name="T9" fmla="*/ 33 h 238"/>
                  <a:gd name="T10" fmla="*/ 6 w 114"/>
                  <a:gd name="T11" fmla="*/ 35 h 238"/>
                  <a:gd name="T12" fmla="*/ 9 w 114"/>
                  <a:gd name="T13" fmla="*/ 37 h 238"/>
                  <a:gd name="T14" fmla="*/ 12 w 114"/>
                  <a:gd name="T15" fmla="*/ 38 h 238"/>
                  <a:gd name="T16" fmla="*/ 15 w 114"/>
                  <a:gd name="T17" fmla="*/ 39 h 238"/>
                  <a:gd name="T18" fmla="*/ 16 w 114"/>
                  <a:gd name="T19" fmla="*/ 39 h 238"/>
                  <a:gd name="T20" fmla="*/ 17 w 114"/>
                  <a:gd name="T21" fmla="*/ 39 h 238"/>
                  <a:gd name="T22" fmla="*/ 18 w 114"/>
                  <a:gd name="T23" fmla="*/ 38 h 238"/>
                  <a:gd name="T24" fmla="*/ 19 w 114"/>
                  <a:gd name="T25" fmla="*/ 37 h 238"/>
                  <a:gd name="T26" fmla="*/ 19 w 114"/>
                  <a:gd name="T27" fmla="*/ 36 h 238"/>
                  <a:gd name="T28" fmla="*/ 18 w 114"/>
                  <a:gd name="T29" fmla="*/ 35 h 238"/>
                  <a:gd name="T30" fmla="*/ 18 w 114"/>
                  <a:gd name="T31" fmla="*/ 35 h 238"/>
                  <a:gd name="T32" fmla="*/ 17 w 114"/>
                  <a:gd name="T33" fmla="*/ 34 h 238"/>
                  <a:gd name="T34" fmla="*/ 14 w 114"/>
                  <a:gd name="T35" fmla="*/ 33 h 238"/>
                  <a:gd name="T36" fmla="*/ 11 w 114"/>
                  <a:gd name="T37" fmla="*/ 32 h 238"/>
                  <a:gd name="T38" fmla="*/ 8 w 114"/>
                  <a:gd name="T39" fmla="*/ 29 h 238"/>
                  <a:gd name="T40" fmla="*/ 7 w 114"/>
                  <a:gd name="T41" fmla="*/ 27 h 238"/>
                  <a:gd name="T42" fmla="*/ 5 w 114"/>
                  <a:gd name="T43" fmla="*/ 24 h 238"/>
                  <a:gd name="T44" fmla="*/ 5 w 114"/>
                  <a:gd name="T45" fmla="*/ 21 h 238"/>
                  <a:gd name="T46" fmla="*/ 5 w 114"/>
                  <a:gd name="T47" fmla="*/ 18 h 238"/>
                  <a:gd name="T48" fmla="*/ 6 w 114"/>
                  <a:gd name="T49" fmla="*/ 15 h 238"/>
                  <a:gd name="T50" fmla="*/ 7 w 114"/>
                  <a:gd name="T51" fmla="*/ 12 h 238"/>
                  <a:gd name="T52" fmla="*/ 9 w 114"/>
                  <a:gd name="T53" fmla="*/ 10 h 238"/>
                  <a:gd name="T54" fmla="*/ 10 w 114"/>
                  <a:gd name="T55" fmla="*/ 8 h 238"/>
                  <a:gd name="T56" fmla="*/ 12 w 114"/>
                  <a:gd name="T57" fmla="*/ 6 h 238"/>
                  <a:gd name="T58" fmla="*/ 14 w 114"/>
                  <a:gd name="T59" fmla="*/ 5 h 238"/>
                  <a:gd name="T60" fmla="*/ 16 w 114"/>
                  <a:gd name="T61" fmla="*/ 3 h 238"/>
                  <a:gd name="T62" fmla="*/ 18 w 114"/>
                  <a:gd name="T63" fmla="*/ 1 h 238"/>
                  <a:gd name="T64" fmla="*/ 19 w 114"/>
                  <a:gd name="T65" fmla="*/ 0 h 238"/>
                  <a:gd name="T66" fmla="*/ 18 w 114"/>
                  <a:gd name="T67" fmla="*/ 0 h 238"/>
                  <a:gd name="T68" fmla="*/ 16 w 114"/>
                  <a:gd name="T69" fmla="*/ 1 h 238"/>
                  <a:gd name="T70" fmla="*/ 13 w 114"/>
                  <a:gd name="T71" fmla="*/ 3 h 238"/>
                  <a:gd name="T72" fmla="*/ 9 w 114"/>
                  <a:gd name="T73" fmla="*/ 6 h 238"/>
                  <a:gd name="T74" fmla="*/ 6 w 114"/>
                  <a:gd name="T75" fmla="*/ 9 h 238"/>
                  <a:gd name="T76" fmla="*/ 3 w 114"/>
                  <a:gd name="T77" fmla="*/ 13 h 238"/>
                  <a:gd name="T78" fmla="*/ 1 w 114"/>
                  <a:gd name="T79" fmla="*/ 17 h 238"/>
                  <a:gd name="T80" fmla="*/ 0 w 114"/>
                  <a:gd name="T81" fmla="*/ 21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17" name="Freeform 1856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35 w 246"/>
                  <a:gd name="T1" fmla="*/ 21 h 310"/>
                  <a:gd name="T2" fmla="*/ 37 w 246"/>
                  <a:gd name="T3" fmla="*/ 24 h 310"/>
                  <a:gd name="T4" fmla="*/ 38 w 246"/>
                  <a:gd name="T5" fmla="*/ 28 h 310"/>
                  <a:gd name="T6" fmla="*/ 37 w 246"/>
                  <a:gd name="T7" fmla="*/ 31 h 310"/>
                  <a:gd name="T8" fmla="*/ 35 w 246"/>
                  <a:gd name="T9" fmla="*/ 35 h 310"/>
                  <a:gd name="T10" fmla="*/ 31 w 246"/>
                  <a:gd name="T11" fmla="*/ 38 h 310"/>
                  <a:gd name="T12" fmla="*/ 28 w 246"/>
                  <a:gd name="T13" fmla="*/ 41 h 310"/>
                  <a:gd name="T14" fmla="*/ 24 w 246"/>
                  <a:gd name="T15" fmla="*/ 44 h 310"/>
                  <a:gd name="T16" fmla="*/ 22 w 246"/>
                  <a:gd name="T17" fmla="*/ 47 h 310"/>
                  <a:gd name="T18" fmla="*/ 21 w 246"/>
                  <a:gd name="T19" fmla="*/ 48 h 310"/>
                  <a:gd name="T20" fmla="*/ 20 w 246"/>
                  <a:gd name="T21" fmla="*/ 50 h 310"/>
                  <a:gd name="T22" fmla="*/ 20 w 246"/>
                  <a:gd name="T23" fmla="*/ 51 h 310"/>
                  <a:gd name="T24" fmla="*/ 22 w 246"/>
                  <a:gd name="T25" fmla="*/ 52 h 310"/>
                  <a:gd name="T26" fmla="*/ 23 w 246"/>
                  <a:gd name="T27" fmla="*/ 52 h 310"/>
                  <a:gd name="T28" fmla="*/ 26 w 246"/>
                  <a:gd name="T29" fmla="*/ 49 h 310"/>
                  <a:gd name="T30" fmla="*/ 30 w 246"/>
                  <a:gd name="T31" fmla="*/ 45 h 310"/>
                  <a:gd name="T32" fmla="*/ 35 w 246"/>
                  <a:gd name="T33" fmla="*/ 41 h 310"/>
                  <a:gd name="T34" fmla="*/ 39 w 246"/>
                  <a:gd name="T35" fmla="*/ 37 h 310"/>
                  <a:gd name="T36" fmla="*/ 41 w 246"/>
                  <a:gd name="T37" fmla="*/ 31 h 310"/>
                  <a:gd name="T38" fmla="*/ 40 w 246"/>
                  <a:gd name="T39" fmla="*/ 26 h 310"/>
                  <a:gd name="T40" fmla="*/ 38 w 246"/>
                  <a:gd name="T41" fmla="*/ 20 h 310"/>
                  <a:gd name="T42" fmla="*/ 34 w 246"/>
                  <a:gd name="T43" fmla="*/ 16 h 310"/>
                  <a:gd name="T44" fmla="*/ 30 w 246"/>
                  <a:gd name="T45" fmla="*/ 12 h 310"/>
                  <a:gd name="T46" fmla="*/ 25 w 246"/>
                  <a:gd name="T47" fmla="*/ 10 h 310"/>
                  <a:gd name="T48" fmla="*/ 21 w 246"/>
                  <a:gd name="T49" fmla="*/ 7 h 310"/>
                  <a:gd name="T50" fmla="*/ 16 w 246"/>
                  <a:gd name="T51" fmla="*/ 5 h 310"/>
                  <a:gd name="T52" fmla="*/ 12 w 246"/>
                  <a:gd name="T53" fmla="*/ 3 h 310"/>
                  <a:gd name="T54" fmla="*/ 8 w 246"/>
                  <a:gd name="T55" fmla="*/ 1 h 310"/>
                  <a:gd name="T56" fmla="*/ 4 w 246"/>
                  <a:gd name="T57" fmla="*/ 0 h 310"/>
                  <a:gd name="T58" fmla="*/ 1 w 246"/>
                  <a:gd name="T59" fmla="*/ 0 h 310"/>
                  <a:gd name="T60" fmla="*/ 1 w 246"/>
                  <a:gd name="T61" fmla="*/ 1 h 310"/>
                  <a:gd name="T62" fmla="*/ 5 w 246"/>
                  <a:gd name="T63" fmla="*/ 2 h 310"/>
                  <a:gd name="T64" fmla="*/ 9 w 246"/>
                  <a:gd name="T65" fmla="*/ 4 h 310"/>
                  <a:gd name="T66" fmla="*/ 13 w 246"/>
                  <a:gd name="T67" fmla="*/ 6 h 310"/>
                  <a:gd name="T68" fmla="*/ 18 w 246"/>
                  <a:gd name="T69" fmla="*/ 9 h 310"/>
                  <a:gd name="T70" fmla="*/ 22 w 246"/>
                  <a:gd name="T71" fmla="*/ 12 h 310"/>
                  <a:gd name="T72" fmla="*/ 27 w 246"/>
                  <a:gd name="T73" fmla="*/ 15 h 310"/>
                  <a:gd name="T74" fmla="*/ 31 w 246"/>
                  <a:gd name="T75" fmla="*/ 18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18" name="Freeform 1857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5 w 83"/>
                  <a:gd name="T1" fmla="*/ 2 h 187"/>
                  <a:gd name="T2" fmla="*/ 5 w 83"/>
                  <a:gd name="T3" fmla="*/ 1 h 187"/>
                  <a:gd name="T4" fmla="*/ 4 w 83"/>
                  <a:gd name="T5" fmla="*/ 0 h 187"/>
                  <a:gd name="T6" fmla="*/ 3 w 83"/>
                  <a:gd name="T7" fmla="*/ 0 h 187"/>
                  <a:gd name="T8" fmla="*/ 2 w 83"/>
                  <a:gd name="T9" fmla="*/ 0 h 187"/>
                  <a:gd name="T10" fmla="*/ 1 w 83"/>
                  <a:gd name="T11" fmla="*/ 0 h 187"/>
                  <a:gd name="T12" fmla="*/ 1 w 83"/>
                  <a:gd name="T13" fmla="*/ 1 h 187"/>
                  <a:gd name="T14" fmla="*/ 0 w 83"/>
                  <a:gd name="T15" fmla="*/ 2 h 187"/>
                  <a:gd name="T16" fmla="*/ 0 w 83"/>
                  <a:gd name="T17" fmla="*/ 3 h 187"/>
                  <a:gd name="T18" fmla="*/ 1 w 83"/>
                  <a:gd name="T19" fmla="*/ 7 h 187"/>
                  <a:gd name="T20" fmla="*/ 3 w 83"/>
                  <a:gd name="T21" fmla="*/ 12 h 187"/>
                  <a:gd name="T22" fmla="*/ 5 w 83"/>
                  <a:gd name="T23" fmla="*/ 17 h 187"/>
                  <a:gd name="T24" fmla="*/ 7 w 83"/>
                  <a:gd name="T25" fmla="*/ 21 h 187"/>
                  <a:gd name="T26" fmla="*/ 9 w 83"/>
                  <a:gd name="T27" fmla="*/ 25 h 187"/>
                  <a:gd name="T28" fmla="*/ 11 w 83"/>
                  <a:gd name="T29" fmla="*/ 28 h 187"/>
                  <a:gd name="T30" fmla="*/ 13 w 83"/>
                  <a:gd name="T31" fmla="*/ 31 h 187"/>
                  <a:gd name="T32" fmla="*/ 14 w 83"/>
                  <a:gd name="T33" fmla="*/ 31 h 187"/>
                  <a:gd name="T34" fmla="*/ 13 w 83"/>
                  <a:gd name="T35" fmla="*/ 29 h 187"/>
                  <a:gd name="T36" fmla="*/ 13 w 83"/>
                  <a:gd name="T37" fmla="*/ 26 h 187"/>
                  <a:gd name="T38" fmla="*/ 11 w 83"/>
                  <a:gd name="T39" fmla="*/ 23 h 187"/>
                  <a:gd name="T40" fmla="*/ 10 w 83"/>
                  <a:gd name="T41" fmla="*/ 19 h 187"/>
                  <a:gd name="T42" fmla="*/ 9 w 83"/>
                  <a:gd name="T43" fmla="*/ 15 h 187"/>
                  <a:gd name="T44" fmla="*/ 7 w 83"/>
                  <a:gd name="T45" fmla="*/ 10 h 187"/>
                  <a:gd name="T46" fmla="*/ 6 w 83"/>
                  <a:gd name="T47" fmla="*/ 6 h 187"/>
                  <a:gd name="T48" fmla="*/ 5 w 83"/>
                  <a:gd name="T49" fmla="*/ 2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19" name="Freeform 1858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4 w 44"/>
                  <a:gd name="T1" fmla="*/ 2 h 94"/>
                  <a:gd name="T2" fmla="*/ 3 w 44"/>
                  <a:gd name="T3" fmla="*/ 1 h 94"/>
                  <a:gd name="T4" fmla="*/ 3 w 44"/>
                  <a:gd name="T5" fmla="*/ 0 h 94"/>
                  <a:gd name="T6" fmla="*/ 2 w 44"/>
                  <a:gd name="T7" fmla="*/ 0 h 94"/>
                  <a:gd name="T8" fmla="*/ 2 w 44"/>
                  <a:gd name="T9" fmla="*/ 0 h 94"/>
                  <a:gd name="T10" fmla="*/ 1 w 44"/>
                  <a:gd name="T11" fmla="*/ 0 h 94"/>
                  <a:gd name="T12" fmla="*/ 0 w 44"/>
                  <a:gd name="T13" fmla="*/ 1 h 94"/>
                  <a:gd name="T14" fmla="*/ 0 w 44"/>
                  <a:gd name="T15" fmla="*/ 1 h 94"/>
                  <a:gd name="T16" fmla="*/ 0 w 44"/>
                  <a:gd name="T17" fmla="*/ 2 h 94"/>
                  <a:gd name="T18" fmla="*/ 0 w 44"/>
                  <a:gd name="T19" fmla="*/ 4 h 94"/>
                  <a:gd name="T20" fmla="*/ 1 w 44"/>
                  <a:gd name="T21" fmla="*/ 6 h 94"/>
                  <a:gd name="T22" fmla="*/ 1 w 44"/>
                  <a:gd name="T23" fmla="*/ 9 h 94"/>
                  <a:gd name="T24" fmla="*/ 2 w 44"/>
                  <a:gd name="T25" fmla="*/ 11 h 94"/>
                  <a:gd name="T26" fmla="*/ 3 w 44"/>
                  <a:gd name="T27" fmla="*/ 13 h 94"/>
                  <a:gd name="T28" fmla="*/ 4 w 44"/>
                  <a:gd name="T29" fmla="*/ 15 h 94"/>
                  <a:gd name="T30" fmla="*/ 6 w 44"/>
                  <a:gd name="T31" fmla="*/ 16 h 94"/>
                  <a:gd name="T32" fmla="*/ 7 w 44"/>
                  <a:gd name="T33" fmla="*/ 16 h 94"/>
                  <a:gd name="T34" fmla="*/ 7 w 44"/>
                  <a:gd name="T35" fmla="*/ 13 h 94"/>
                  <a:gd name="T36" fmla="*/ 6 w 44"/>
                  <a:gd name="T37" fmla="*/ 9 h 94"/>
                  <a:gd name="T38" fmla="*/ 5 w 44"/>
                  <a:gd name="T39" fmla="*/ 5 h 94"/>
                  <a:gd name="T40" fmla="*/ 4 w 44"/>
                  <a:gd name="T41" fmla="*/ 2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20" name="Freeform 1859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3 w 38"/>
                  <a:gd name="T1" fmla="*/ 1 h 54"/>
                  <a:gd name="T2" fmla="*/ 3 w 38"/>
                  <a:gd name="T3" fmla="*/ 1 h 54"/>
                  <a:gd name="T4" fmla="*/ 3 w 38"/>
                  <a:gd name="T5" fmla="*/ 1 h 54"/>
                  <a:gd name="T6" fmla="*/ 3 w 38"/>
                  <a:gd name="T7" fmla="*/ 1 h 54"/>
                  <a:gd name="T8" fmla="*/ 3 w 38"/>
                  <a:gd name="T9" fmla="*/ 1 h 54"/>
                  <a:gd name="T10" fmla="*/ 3 w 38"/>
                  <a:gd name="T11" fmla="*/ 1 h 54"/>
                  <a:gd name="T12" fmla="*/ 2 w 38"/>
                  <a:gd name="T13" fmla="*/ 0 h 54"/>
                  <a:gd name="T14" fmla="*/ 2 w 38"/>
                  <a:gd name="T15" fmla="*/ 0 h 54"/>
                  <a:gd name="T16" fmla="*/ 1 w 38"/>
                  <a:gd name="T17" fmla="*/ 0 h 54"/>
                  <a:gd name="T18" fmla="*/ 1 w 38"/>
                  <a:gd name="T19" fmla="*/ 0 h 54"/>
                  <a:gd name="T20" fmla="*/ 0 w 38"/>
                  <a:gd name="T21" fmla="*/ 1 h 54"/>
                  <a:gd name="T22" fmla="*/ 0 w 38"/>
                  <a:gd name="T23" fmla="*/ 1 h 54"/>
                  <a:gd name="T24" fmla="*/ 0 w 38"/>
                  <a:gd name="T25" fmla="*/ 2 h 54"/>
                  <a:gd name="T26" fmla="*/ 0 w 38"/>
                  <a:gd name="T27" fmla="*/ 3 h 54"/>
                  <a:gd name="T28" fmla="*/ 1 w 38"/>
                  <a:gd name="T29" fmla="*/ 4 h 54"/>
                  <a:gd name="T30" fmla="*/ 1 w 38"/>
                  <a:gd name="T31" fmla="*/ 5 h 54"/>
                  <a:gd name="T32" fmla="*/ 2 w 38"/>
                  <a:gd name="T33" fmla="*/ 7 h 54"/>
                  <a:gd name="T34" fmla="*/ 3 w 38"/>
                  <a:gd name="T35" fmla="*/ 8 h 54"/>
                  <a:gd name="T36" fmla="*/ 4 w 38"/>
                  <a:gd name="T37" fmla="*/ 8 h 54"/>
                  <a:gd name="T38" fmla="*/ 5 w 38"/>
                  <a:gd name="T39" fmla="*/ 9 h 54"/>
                  <a:gd name="T40" fmla="*/ 6 w 38"/>
                  <a:gd name="T41" fmla="*/ 9 h 54"/>
                  <a:gd name="T42" fmla="*/ 6 w 38"/>
                  <a:gd name="T43" fmla="*/ 7 h 54"/>
                  <a:gd name="T44" fmla="*/ 5 w 38"/>
                  <a:gd name="T45" fmla="*/ 5 h 54"/>
                  <a:gd name="T46" fmla="*/ 4 w 38"/>
                  <a:gd name="T47" fmla="*/ 3 h 54"/>
                  <a:gd name="T48" fmla="*/ 3 w 38"/>
                  <a:gd name="T49" fmla="*/ 1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21" name="Freeform 1860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6 w 52"/>
                  <a:gd name="T1" fmla="*/ 4 h 36"/>
                  <a:gd name="T2" fmla="*/ 7 w 52"/>
                  <a:gd name="T3" fmla="*/ 4 h 36"/>
                  <a:gd name="T4" fmla="*/ 8 w 52"/>
                  <a:gd name="T5" fmla="*/ 3 h 36"/>
                  <a:gd name="T6" fmla="*/ 8 w 52"/>
                  <a:gd name="T7" fmla="*/ 3 h 36"/>
                  <a:gd name="T8" fmla="*/ 8 w 52"/>
                  <a:gd name="T9" fmla="*/ 2 h 36"/>
                  <a:gd name="T10" fmla="*/ 8 w 52"/>
                  <a:gd name="T11" fmla="*/ 1 h 36"/>
                  <a:gd name="T12" fmla="*/ 7 w 52"/>
                  <a:gd name="T13" fmla="*/ 0 h 36"/>
                  <a:gd name="T14" fmla="*/ 6 w 52"/>
                  <a:gd name="T15" fmla="*/ 0 h 36"/>
                  <a:gd name="T16" fmla="*/ 6 w 52"/>
                  <a:gd name="T17" fmla="*/ 0 h 36"/>
                  <a:gd name="T18" fmla="*/ 5 w 52"/>
                  <a:gd name="T19" fmla="*/ 0 h 36"/>
                  <a:gd name="T20" fmla="*/ 4 w 52"/>
                  <a:gd name="T21" fmla="*/ 0 h 36"/>
                  <a:gd name="T22" fmla="*/ 3 w 52"/>
                  <a:gd name="T23" fmla="*/ 1 h 36"/>
                  <a:gd name="T24" fmla="*/ 2 w 52"/>
                  <a:gd name="T25" fmla="*/ 1 h 36"/>
                  <a:gd name="T26" fmla="*/ 1 w 52"/>
                  <a:gd name="T27" fmla="*/ 2 h 36"/>
                  <a:gd name="T28" fmla="*/ 0 w 52"/>
                  <a:gd name="T29" fmla="*/ 4 h 36"/>
                  <a:gd name="T30" fmla="*/ 0 w 52"/>
                  <a:gd name="T31" fmla="*/ 5 h 36"/>
                  <a:gd name="T32" fmla="*/ 0 w 52"/>
                  <a:gd name="T33" fmla="*/ 5 h 36"/>
                  <a:gd name="T34" fmla="*/ 1 w 52"/>
                  <a:gd name="T35" fmla="*/ 6 h 36"/>
                  <a:gd name="T36" fmla="*/ 1 w 52"/>
                  <a:gd name="T37" fmla="*/ 6 h 36"/>
                  <a:gd name="T38" fmla="*/ 2 w 52"/>
                  <a:gd name="T39" fmla="*/ 6 h 36"/>
                  <a:gd name="T40" fmla="*/ 3 w 52"/>
                  <a:gd name="T41" fmla="*/ 6 h 36"/>
                  <a:gd name="T42" fmla="*/ 4 w 52"/>
                  <a:gd name="T43" fmla="*/ 6 h 36"/>
                  <a:gd name="T44" fmla="*/ 5 w 52"/>
                  <a:gd name="T45" fmla="*/ 5 h 36"/>
                  <a:gd name="T46" fmla="*/ 6 w 52"/>
                  <a:gd name="T47" fmla="*/ 5 h 36"/>
                  <a:gd name="T48" fmla="*/ 6 w 52"/>
                  <a:gd name="T49" fmla="*/ 4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22" name="Freeform 1861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12 w 198"/>
                  <a:gd name="T1" fmla="*/ 6 h 236"/>
                  <a:gd name="T2" fmla="*/ 10 w 198"/>
                  <a:gd name="T3" fmla="*/ 8 h 236"/>
                  <a:gd name="T4" fmla="*/ 8 w 198"/>
                  <a:gd name="T5" fmla="*/ 10 h 236"/>
                  <a:gd name="T6" fmla="*/ 6 w 198"/>
                  <a:gd name="T7" fmla="*/ 12 h 236"/>
                  <a:gd name="T8" fmla="*/ 4 w 198"/>
                  <a:gd name="T9" fmla="*/ 14 h 236"/>
                  <a:gd name="T10" fmla="*/ 2 w 198"/>
                  <a:gd name="T11" fmla="*/ 17 h 236"/>
                  <a:gd name="T12" fmla="*/ 1 w 198"/>
                  <a:gd name="T13" fmla="*/ 19 h 236"/>
                  <a:gd name="T14" fmla="*/ 0 w 198"/>
                  <a:gd name="T15" fmla="*/ 21 h 236"/>
                  <a:gd name="T16" fmla="*/ 0 w 198"/>
                  <a:gd name="T17" fmla="*/ 24 h 236"/>
                  <a:gd name="T18" fmla="*/ 0 w 198"/>
                  <a:gd name="T19" fmla="*/ 28 h 236"/>
                  <a:gd name="T20" fmla="*/ 2 w 198"/>
                  <a:gd name="T21" fmla="*/ 31 h 236"/>
                  <a:gd name="T22" fmla="*/ 4 w 198"/>
                  <a:gd name="T23" fmla="*/ 34 h 236"/>
                  <a:gd name="T24" fmla="*/ 7 w 198"/>
                  <a:gd name="T25" fmla="*/ 36 h 236"/>
                  <a:gd name="T26" fmla="*/ 11 w 198"/>
                  <a:gd name="T27" fmla="*/ 38 h 236"/>
                  <a:gd name="T28" fmla="*/ 15 w 198"/>
                  <a:gd name="T29" fmla="*/ 39 h 236"/>
                  <a:gd name="T30" fmla="*/ 18 w 198"/>
                  <a:gd name="T31" fmla="*/ 39 h 236"/>
                  <a:gd name="T32" fmla="*/ 22 w 198"/>
                  <a:gd name="T33" fmla="*/ 38 h 236"/>
                  <a:gd name="T34" fmla="*/ 23 w 198"/>
                  <a:gd name="T35" fmla="*/ 38 h 236"/>
                  <a:gd name="T36" fmla="*/ 24 w 198"/>
                  <a:gd name="T37" fmla="*/ 38 h 236"/>
                  <a:gd name="T38" fmla="*/ 24 w 198"/>
                  <a:gd name="T39" fmla="*/ 37 h 236"/>
                  <a:gd name="T40" fmla="*/ 24 w 198"/>
                  <a:gd name="T41" fmla="*/ 37 h 236"/>
                  <a:gd name="T42" fmla="*/ 24 w 198"/>
                  <a:gd name="T43" fmla="*/ 36 h 236"/>
                  <a:gd name="T44" fmla="*/ 24 w 198"/>
                  <a:gd name="T45" fmla="*/ 36 h 236"/>
                  <a:gd name="T46" fmla="*/ 23 w 198"/>
                  <a:gd name="T47" fmla="*/ 36 h 236"/>
                  <a:gd name="T48" fmla="*/ 22 w 198"/>
                  <a:gd name="T49" fmla="*/ 36 h 236"/>
                  <a:gd name="T50" fmla="*/ 21 w 198"/>
                  <a:gd name="T51" fmla="*/ 36 h 236"/>
                  <a:gd name="T52" fmla="*/ 20 w 198"/>
                  <a:gd name="T53" fmla="*/ 36 h 236"/>
                  <a:gd name="T54" fmla="*/ 19 w 198"/>
                  <a:gd name="T55" fmla="*/ 36 h 236"/>
                  <a:gd name="T56" fmla="*/ 18 w 198"/>
                  <a:gd name="T57" fmla="*/ 36 h 236"/>
                  <a:gd name="T58" fmla="*/ 16 w 198"/>
                  <a:gd name="T59" fmla="*/ 36 h 236"/>
                  <a:gd name="T60" fmla="*/ 15 w 198"/>
                  <a:gd name="T61" fmla="*/ 36 h 236"/>
                  <a:gd name="T62" fmla="*/ 13 w 198"/>
                  <a:gd name="T63" fmla="*/ 35 h 236"/>
                  <a:gd name="T64" fmla="*/ 10 w 198"/>
                  <a:gd name="T65" fmla="*/ 35 h 236"/>
                  <a:gd name="T66" fmla="*/ 8 w 198"/>
                  <a:gd name="T67" fmla="*/ 34 h 236"/>
                  <a:gd name="T68" fmla="*/ 7 w 198"/>
                  <a:gd name="T69" fmla="*/ 33 h 236"/>
                  <a:gd name="T70" fmla="*/ 5 w 198"/>
                  <a:gd name="T71" fmla="*/ 31 h 236"/>
                  <a:gd name="T72" fmla="*/ 3 w 198"/>
                  <a:gd name="T73" fmla="*/ 29 h 236"/>
                  <a:gd name="T74" fmla="*/ 2 w 198"/>
                  <a:gd name="T75" fmla="*/ 26 h 236"/>
                  <a:gd name="T76" fmla="*/ 3 w 198"/>
                  <a:gd name="T77" fmla="*/ 23 h 236"/>
                  <a:gd name="T78" fmla="*/ 4 w 198"/>
                  <a:gd name="T79" fmla="*/ 20 h 236"/>
                  <a:gd name="T80" fmla="*/ 5 w 198"/>
                  <a:gd name="T81" fmla="*/ 18 h 236"/>
                  <a:gd name="T82" fmla="*/ 7 w 198"/>
                  <a:gd name="T83" fmla="*/ 16 h 236"/>
                  <a:gd name="T84" fmla="*/ 8 w 198"/>
                  <a:gd name="T85" fmla="*/ 14 h 236"/>
                  <a:gd name="T86" fmla="*/ 10 w 198"/>
                  <a:gd name="T87" fmla="*/ 12 h 236"/>
                  <a:gd name="T88" fmla="*/ 13 w 198"/>
                  <a:gd name="T89" fmla="*/ 10 h 236"/>
                  <a:gd name="T90" fmla="*/ 16 w 198"/>
                  <a:gd name="T91" fmla="*/ 8 h 236"/>
                  <a:gd name="T92" fmla="*/ 18 w 198"/>
                  <a:gd name="T93" fmla="*/ 6 h 236"/>
                  <a:gd name="T94" fmla="*/ 21 w 198"/>
                  <a:gd name="T95" fmla="*/ 5 h 236"/>
                  <a:gd name="T96" fmla="*/ 24 w 198"/>
                  <a:gd name="T97" fmla="*/ 4 h 236"/>
                  <a:gd name="T98" fmla="*/ 26 w 198"/>
                  <a:gd name="T99" fmla="*/ 3 h 236"/>
                  <a:gd name="T100" fmla="*/ 29 w 198"/>
                  <a:gd name="T101" fmla="*/ 2 h 236"/>
                  <a:gd name="T102" fmla="*/ 31 w 198"/>
                  <a:gd name="T103" fmla="*/ 2 h 236"/>
                  <a:gd name="T104" fmla="*/ 33 w 198"/>
                  <a:gd name="T105" fmla="*/ 1 h 236"/>
                  <a:gd name="T106" fmla="*/ 32 w 198"/>
                  <a:gd name="T107" fmla="*/ 0 h 236"/>
                  <a:gd name="T108" fmla="*/ 30 w 198"/>
                  <a:gd name="T109" fmla="*/ 0 h 236"/>
                  <a:gd name="T110" fmla="*/ 27 w 198"/>
                  <a:gd name="T111" fmla="*/ 0 h 236"/>
                  <a:gd name="T112" fmla="*/ 24 w 198"/>
                  <a:gd name="T113" fmla="*/ 1 h 236"/>
                  <a:gd name="T114" fmla="*/ 21 w 198"/>
                  <a:gd name="T115" fmla="*/ 2 h 236"/>
                  <a:gd name="T116" fmla="*/ 17 w 198"/>
                  <a:gd name="T117" fmla="*/ 3 h 236"/>
                  <a:gd name="T118" fmla="*/ 15 w 198"/>
                  <a:gd name="T119" fmla="*/ 5 h 236"/>
                  <a:gd name="T120" fmla="*/ 12 w 198"/>
                  <a:gd name="T121" fmla="*/ 6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23" name="Freeform 1862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19 w 128"/>
                  <a:gd name="T1" fmla="*/ 10 h 183"/>
                  <a:gd name="T2" fmla="*/ 19 w 128"/>
                  <a:gd name="T3" fmla="*/ 13 h 183"/>
                  <a:gd name="T4" fmla="*/ 19 w 128"/>
                  <a:gd name="T5" fmla="*/ 16 h 183"/>
                  <a:gd name="T6" fmla="*/ 17 w 128"/>
                  <a:gd name="T7" fmla="*/ 18 h 183"/>
                  <a:gd name="T8" fmla="*/ 15 w 128"/>
                  <a:gd name="T9" fmla="*/ 20 h 183"/>
                  <a:gd name="T10" fmla="*/ 13 w 128"/>
                  <a:gd name="T11" fmla="*/ 22 h 183"/>
                  <a:gd name="T12" fmla="*/ 10 w 128"/>
                  <a:gd name="T13" fmla="*/ 24 h 183"/>
                  <a:gd name="T14" fmla="*/ 7 w 128"/>
                  <a:gd name="T15" fmla="*/ 26 h 183"/>
                  <a:gd name="T16" fmla="*/ 5 w 128"/>
                  <a:gd name="T17" fmla="*/ 27 h 183"/>
                  <a:gd name="T18" fmla="*/ 5 w 128"/>
                  <a:gd name="T19" fmla="*/ 28 h 183"/>
                  <a:gd name="T20" fmla="*/ 4 w 128"/>
                  <a:gd name="T21" fmla="*/ 28 h 183"/>
                  <a:gd name="T22" fmla="*/ 4 w 128"/>
                  <a:gd name="T23" fmla="*/ 29 h 183"/>
                  <a:gd name="T24" fmla="*/ 5 w 128"/>
                  <a:gd name="T25" fmla="*/ 29 h 183"/>
                  <a:gd name="T26" fmla="*/ 5 w 128"/>
                  <a:gd name="T27" fmla="*/ 30 h 183"/>
                  <a:gd name="T28" fmla="*/ 6 w 128"/>
                  <a:gd name="T29" fmla="*/ 30 h 183"/>
                  <a:gd name="T30" fmla="*/ 6 w 128"/>
                  <a:gd name="T31" fmla="*/ 30 h 183"/>
                  <a:gd name="T32" fmla="*/ 7 w 128"/>
                  <a:gd name="T33" fmla="*/ 30 h 183"/>
                  <a:gd name="T34" fmla="*/ 10 w 128"/>
                  <a:gd name="T35" fmla="*/ 28 h 183"/>
                  <a:gd name="T36" fmla="*/ 13 w 128"/>
                  <a:gd name="T37" fmla="*/ 26 h 183"/>
                  <a:gd name="T38" fmla="*/ 16 w 128"/>
                  <a:gd name="T39" fmla="*/ 24 h 183"/>
                  <a:gd name="T40" fmla="*/ 19 w 128"/>
                  <a:gd name="T41" fmla="*/ 22 h 183"/>
                  <a:gd name="T42" fmla="*/ 20 w 128"/>
                  <a:gd name="T43" fmla="*/ 19 h 183"/>
                  <a:gd name="T44" fmla="*/ 21 w 128"/>
                  <a:gd name="T45" fmla="*/ 16 h 183"/>
                  <a:gd name="T46" fmla="*/ 22 w 128"/>
                  <a:gd name="T47" fmla="*/ 13 h 183"/>
                  <a:gd name="T48" fmla="*/ 21 w 128"/>
                  <a:gd name="T49" fmla="*/ 10 h 183"/>
                  <a:gd name="T50" fmla="*/ 19 w 128"/>
                  <a:gd name="T51" fmla="*/ 7 h 183"/>
                  <a:gd name="T52" fmla="*/ 17 w 128"/>
                  <a:gd name="T53" fmla="*/ 5 h 183"/>
                  <a:gd name="T54" fmla="*/ 14 w 128"/>
                  <a:gd name="T55" fmla="*/ 3 h 183"/>
                  <a:gd name="T56" fmla="*/ 10 w 128"/>
                  <a:gd name="T57" fmla="*/ 1 h 183"/>
                  <a:gd name="T58" fmla="*/ 7 w 128"/>
                  <a:gd name="T59" fmla="*/ 0 h 183"/>
                  <a:gd name="T60" fmla="*/ 4 w 128"/>
                  <a:gd name="T61" fmla="*/ 0 h 183"/>
                  <a:gd name="T62" fmla="*/ 2 w 128"/>
                  <a:gd name="T63" fmla="*/ 0 h 183"/>
                  <a:gd name="T64" fmla="*/ 0 w 128"/>
                  <a:gd name="T65" fmla="*/ 1 h 183"/>
                  <a:gd name="T66" fmla="*/ 3 w 128"/>
                  <a:gd name="T67" fmla="*/ 2 h 183"/>
                  <a:gd name="T68" fmla="*/ 6 w 128"/>
                  <a:gd name="T69" fmla="*/ 2 h 183"/>
                  <a:gd name="T70" fmla="*/ 8 w 128"/>
                  <a:gd name="T71" fmla="*/ 3 h 183"/>
                  <a:gd name="T72" fmla="*/ 11 w 128"/>
                  <a:gd name="T73" fmla="*/ 4 h 183"/>
                  <a:gd name="T74" fmla="*/ 13 w 128"/>
                  <a:gd name="T75" fmla="*/ 5 h 183"/>
                  <a:gd name="T76" fmla="*/ 15 w 128"/>
                  <a:gd name="T77" fmla="*/ 6 h 183"/>
                  <a:gd name="T78" fmla="*/ 17 w 128"/>
                  <a:gd name="T79" fmla="*/ 8 h 183"/>
                  <a:gd name="T80" fmla="*/ 19 w 128"/>
                  <a:gd name="T81" fmla="*/ 1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24" name="Freeform 1863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17 w 323"/>
                  <a:gd name="T1" fmla="*/ 12 h 379"/>
                  <a:gd name="T2" fmla="*/ 9 w 323"/>
                  <a:gd name="T3" fmla="*/ 19 h 379"/>
                  <a:gd name="T4" fmla="*/ 3 w 323"/>
                  <a:gd name="T5" fmla="*/ 28 h 379"/>
                  <a:gd name="T6" fmla="*/ 0 w 323"/>
                  <a:gd name="T7" fmla="*/ 38 h 379"/>
                  <a:gd name="T8" fmla="*/ 1 w 323"/>
                  <a:gd name="T9" fmla="*/ 44 h 379"/>
                  <a:gd name="T10" fmla="*/ 2 w 323"/>
                  <a:gd name="T11" fmla="*/ 47 h 379"/>
                  <a:gd name="T12" fmla="*/ 3 w 323"/>
                  <a:gd name="T13" fmla="*/ 50 h 379"/>
                  <a:gd name="T14" fmla="*/ 6 w 323"/>
                  <a:gd name="T15" fmla="*/ 52 h 379"/>
                  <a:gd name="T16" fmla="*/ 9 w 323"/>
                  <a:gd name="T17" fmla="*/ 54 h 379"/>
                  <a:gd name="T18" fmla="*/ 14 w 323"/>
                  <a:gd name="T19" fmla="*/ 57 h 379"/>
                  <a:gd name="T20" fmla="*/ 20 w 323"/>
                  <a:gd name="T21" fmla="*/ 58 h 379"/>
                  <a:gd name="T22" fmla="*/ 25 w 323"/>
                  <a:gd name="T23" fmla="*/ 60 h 379"/>
                  <a:gd name="T24" fmla="*/ 31 w 323"/>
                  <a:gd name="T25" fmla="*/ 61 h 379"/>
                  <a:gd name="T26" fmla="*/ 36 w 323"/>
                  <a:gd name="T27" fmla="*/ 62 h 379"/>
                  <a:gd name="T28" fmla="*/ 42 w 323"/>
                  <a:gd name="T29" fmla="*/ 62 h 379"/>
                  <a:gd name="T30" fmla="*/ 48 w 323"/>
                  <a:gd name="T31" fmla="*/ 63 h 379"/>
                  <a:gd name="T32" fmla="*/ 51 w 323"/>
                  <a:gd name="T33" fmla="*/ 63 h 379"/>
                  <a:gd name="T34" fmla="*/ 53 w 323"/>
                  <a:gd name="T35" fmla="*/ 62 h 379"/>
                  <a:gd name="T36" fmla="*/ 53 w 323"/>
                  <a:gd name="T37" fmla="*/ 60 h 379"/>
                  <a:gd name="T38" fmla="*/ 52 w 323"/>
                  <a:gd name="T39" fmla="*/ 59 h 379"/>
                  <a:gd name="T40" fmla="*/ 48 w 323"/>
                  <a:gd name="T41" fmla="*/ 58 h 379"/>
                  <a:gd name="T42" fmla="*/ 43 w 323"/>
                  <a:gd name="T43" fmla="*/ 58 h 379"/>
                  <a:gd name="T44" fmla="*/ 38 w 323"/>
                  <a:gd name="T45" fmla="*/ 58 h 379"/>
                  <a:gd name="T46" fmla="*/ 33 w 323"/>
                  <a:gd name="T47" fmla="*/ 57 h 379"/>
                  <a:gd name="T48" fmla="*/ 28 w 323"/>
                  <a:gd name="T49" fmla="*/ 56 h 379"/>
                  <a:gd name="T50" fmla="*/ 22 w 323"/>
                  <a:gd name="T51" fmla="*/ 55 h 379"/>
                  <a:gd name="T52" fmla="*/ 17 w 323"/>
                  <a:gd name="T53" fmla="*/ 53 h 379"/>
                  <a:gd name="T54" fmla="*/ 12 w 323"/>
                  <a:gd name="T55" fmla="*/ 51 h 379"/>
                  <a:gd name="T56" fmla="*/ 8 w 323"/>
                  <a:gd name="T57" fmla="*/ 48 h 379"/>
                  <a:gd name="T58" fmla="*/ 6 w 323"/>
                  <a:gd name="T59" fmla="*/ 45 h 379"/>
                  <a:gd name="T60" fmla="*/ 5 w 323"/>
                  <a:gd name="T61" fmla="*/ 40 h 379"/>
                  <a:gd name="T62" fmla="*/ 6 w 323"/>
                  <a:gd name="T63" fmla="*/ 33 h 379"/>
                  <a:gd name="T64" fmla="*/ 8 w 323"/>
                  <a:gd name="T65" fmla="*/ 27 h 379"/>
                  <a:gd name="T66" fmla="*/ 11 w 323"/>
                  <a:gd name="T67" fmla="*/ 23 h 379"/>
                  <a:gd name="T68" fmla="*/ 15 w 323"/>
                  <a:gd name="T69" fmla="*/ 18 h 379"/>
                  <a:gd name="T70" fmla="*/ 19 w 323"/>
                  <a:gd name="T71" fmla="*/ 15 h 379"/>
                  <a:gd name="T72" fmla="*/ 24 w 323"/>
                  <a:gd name="T73" fmla="*/ 11 h 379"/>
                  <a:gd name="T74" fmla="*/ 30 w 323"/>
                  <a:gd name="T75" fmla="*/ 7 h 379"/>
                  <a:gd name="T76" fmla="*/ 36 w 323"/>
                  <a:gd name="T77" fmla="*/ 4 h 379"/>
                  <a:gd name="T78" fmla="*/ 42 w 323"/>
                  <a:gd name="T79" fmla="*/ 1 h 379"/>
                  <a:gd name="T80" fmla="*/ 42 w 323"/>
                  <a:gd name="T81" fmla="*/ 0 h 379"/>
                  <a:gd name="T82" fmla="*/ 36 w 323"/>
                  <a:gd name="T83" fmla="*/ 1 h 379"/>
                  <a:gd name="T84" fmla="*/ 30 w 323"/>
                  <a:gd name="T85" fmla="*/ 3 h 379"/>
                  <a:gd name="T86" fmla="*/ 23 w 323"/>
                  <a:gd name="T87" fmla="*/ 6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25" name="Freeform 1864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39 w 282"/>
                  <a:gd name="T1" fmla="*/ 13 h 253"/>
                  <a:gd name="T2" fmla="*/ 41 w 282"/>
                  <a:gd name="T3" fmla="*/ 15 h 253"/>
                  <a:gd name="T4" fmla="*/ 42 w 282"/>
                  <a:gd name="T5" fmla="*/ 18 h 253"/>
                  <a:gd name="T6" fmla="*/ 43 w 282"/>
                  <a:gd name="T7" fmla="*/ 21 h 253"/>
                  <a:gd name="T8" fmla="*/ 43 w 282"/>
                  <a:gd name="T9" fmla="*/ 24 h 253"/>
                  <a:gd name="T10" fmla="*/ 43 w 282"/>
                  <a:gd name="T11" fmla="*/ 26 h 253"/>
                  <a:gd name="T12" fmla="*/ 42 w 282"/>
                  <a:gd name="T13" fmla="*/ 28 h 253"/>
                  <a:gd name="T14" fmla="*/ 41 w 282"/>
                  <a:gd name="T15" fmla="*/ 31 h 253"/>
                  <a:gd name="T16" fmla="*/ 39 w 282"/>
                  <a:gd name="T17" fmla="*/ 32 h 253"/>
                  <a:gd name="T18" fmla="*/ 37 w 282"/>
                  <a:gd name="T19" fmla="*/ 34 h 253"/>
                  <a:gd name="T20" fmla="*/ 36 w 282"/>
                  <a:gd name="T21" fmla="*/ 36 h 253"/>
                  <a:gd name="T22" fmla="*/ 34 w 282"/>
                  <a:gd name="T23" fmla="*/ 37 h 253"/>
                  <a:gd name="T24" fmla="*/ 32 w 282"/>
                  <a:gd name="T25" fmla="*/ 39 h 253"/>
                  <a:gd name="T26" fmla="*/ 32 w 282"/>
                  <a:gd name="T27" fmla="*/ 40 h 253"/>
                  <a:gd name="T28" fmla="*/ 32 w 282"/>
                  <a:gd name="T29" fmla="*/ 40 h 253"/>
                  <a:gd name="T30" fmla="*/ 32 w 282"/>
                  <a:gd name="T31" fmla="*/ 41 h 253"/>
                  <a:gd name="T32" fmla="*/ 32 w 282"/>
                  <a:gd name="T33" fmla="*/ 41 h 253"/>
                  <a:gd name="T34" fmla="*/ 33 w 282"/>
                  <a:gd name="T35" fmla="*/ 42 h 253"/>
                  <a:gd name="T36" fmla="*/ 33 w 282"/>
                  <a:gd name="T37" fmla="*/ 42 h 253"/>
                  <a:gd name="T38" fmla="*/ 34 w 282"/>
                  <a:gd name="T39" fmla="*/ 42 h 253"/>
                  <a:gd name="T40" fmla="*/ 35 w 282"/>
                  <a:gd name="T41" fmla="*/ 41 h 253"/>
                  <a:gd name="T42" fmla="*/ 39 w 282"/>
                  <a:gd name="T43" fmla="*/ 39 h 253"/>
                  <a:gd name="T44" fmla="*/ 42 w 282"/>
                  <a:gd name="T45" fmla="*/ 36 h 253"/>
                  <a:gd name="T46" fmla="*/ 45 w 282"/>
                  <a:gd name="T47" fmla="*/ 32 h 253"/>
                  <a:gd name="T48" fmla="*/ 46 w 282"/>
                  <a:gd name="T49" fmla="*/ 28 h 253"/>
                  <a:gd name="T50" fmla="*/ 47 w 282"/>
                  <a:gd name="T51" fmla="*/ 23 h 253"/>
                  <a:gd name="T52" fmla="*/ 47 w 282"/>
                  <a:gd name="T53" fmla="*/ 19 h 253"/>
                  <a:gd name="T54" fmla="*/ 45 w 282"/>
                  <a:gd name="T55" fmla="*/ 15 h 253"/>
                  <a:gd name="T56" fmla="*/ 42 w 282"/>
                  <a:gd name="T57" fmla="*/ 12 h 253"/>
                  <a:gd name="T58" fmla="*/ 39 w 282"/>
                  <a:gd name="T59" fmla="*/ 10 h 253"/>
                  <a:gd name="T60" fmla="*/ 37 w 282"/>
                  <a:gd name="T61" fmla="*/ 8 h 253"/>
                  <a:gd name="T62" fmla="*/ 34 w 282"/>
                  <a:gd name="T63" fmla="*/ 6 h 253"/>
                  <a:gd name="T64" fmla="*/ 30 w 282"/>
                  <a:gd name="T65" fmla="*/ 5 h 253"/>
                  <a:gd name="T66" fmla="*/ 27 w 282"/>
                  <a:gd name="T67" fmla="*/ 4 h 253"/>
                  <a:gd name="T68" fmla="*/ 24 w 282"/>
                  <a:gd name="T69" fmla="*/ 3 h 253"/>
                  <a:gd name="T70" fmla="*/ 20 w 282"/>
                  <a:gd name="T71" fmla="*/ 2 h 253"/>
                  <a:gd name="T72" fmla="*/ 17 w 282"/>
                  <a:gd name="T73" fmla="*/ 1 h 253"/>
                  <a:gd name="T74" fmla="*/ 14 w 282"/>
                  <a:gd name="T75" fmla="*/ 1 h 253"/>
                  <a:gd name="T76" fmla="*/ 10 w 282"/>
                  <a:gd name="T77" fmla="*/ 0 h 253"/>
                  <a:gd name="T78" fmla="*/ 8 w 282"/>
                  <a:gd name="T79" fmla="*/ 0 h 253"/>
                  <a:gd name="T80" fmla="*/ 5 w 282"/>
                  <a:gd name="T81" fmla="*/ 0 h 253"/>
                  <a:gd name="T82" fmla="*/ 3 w 282"/>
                  <a:gd name="T83" fmla="*/ 0 h 253"/>
                  <a:gd name="T84" fmla="*/ 2 w 282"/>
                  <a:gd name="T85" fmla="*/ 0 h 253"/>
                  <a:gd name="T86" fmla="*/ 1 w 282"/>
                  <a:gd name="T87" fmla="*/ 1 h 253"/>
                  <a:gd name="T88" fmla="*/ 0 w 282"/>
                  <a:gd name="T89" fmla="*/ 1 h 253"/>
                  <a:gd name="T90" fmla="*/ 2 w 282"/>
                  <a:gd name="T91" fmla="*/ 1 h 253"/>
                  <a:gd name="T92" fmla="*/ 4 w 282"/>
                  <a:gd name="T93" fmla="*/ 1 h 253"/>
                  <a:gd name="T94" fmla="*/ 6 w 282"/>
                  <a:gd name="T95" fmla="*/ 2 h 253"/>
                  <a:gd name="T96" fmla="*/ 9 w 282"/>
                  <a:gd name="T97" fmla="*/ 2 h 253"/>
                  <a:gd name="T98" fmla="*/ 11 w 282"/>
                  <a:gd name="T99" fmla="*/ 3 h 253"/>
                  <a:gd name="T100" fmla="*/ 14 w 282"/>
                  <a:gd name="T101" fmla="*/ 3 h 253"/>
                  <a:gd name="T102" fmla="*/ 16 w 282"/>
                  <a:gd name="T103" fmla="*/ 4 h 253"/>
                  <a:gd name="T104" fmla="*/ 19 w 282"/>
                  <a:gd name="T105" fmla="*/ 4 h 253"/>
                  <a:gd name="T106" fmla="*/ 22 w 282"/>
                  <a:gd name="T107" fmla="*/ 5 h 253"/>
                  <a:gd name="T108" fmla="*/ 24 w 282"/>
                  <a:gd name="T109" fmla="*/ 6 h 253"/>
                  <a:gd name="T110" fmla="*/ 27 w 282"/>
                  <a:gd name="T111" fmla="*/ 7 h 253"/>
                  <a:gd name="T112" fmla="*/ 29 w 282"/>
                  <a:gd name="T113" fmla="*/ 8 h 253"/>
                  <a:gd name="T114" fmla="*/ 32 w 282"/>
                  <a:gd name="T115" fmla="*/ 9 h 253"/>
                  <a:gd name="T116" fmla="*/ 35 w 282"/>
                  <a:gd name="T117" fmla="*/ 10 h 253"/>
                  <a:gd name="T118" fmla="*/ 37 w 282"/>
                  <a:gd name="T119" fmla="*/ 11 h 253"/>
                  <a:gd name="T120" fmla="*/ 39 w 282"/>
                  <a:gd name="T121" fmla="*/ 13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26" name="Freeform 1865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21 h 236"/>
                  <a:gd name="T2" fmla="*/ 0 w 115"/>
                  <a:gd name="T3" fmla="*/ 24 h 236"/>
                  <a:gd name="T4" fmla="*/ 1 w 115"/>
                  <a:gd name="T5" fmla="*/ 27 h 236"/>
                  <a:gd name="T6" fmla="*/ 2 w 115"/>
                  <a:gd name="T7" fmla="*/ 30 h 236"/>
                  <a:gd name="T8" fmla="*/ 4 w 115"/>
                  <a:gd name="T9" fmla="*/ 33 h 236"/>
                  <a:gd name="T10" fmla="*/ 6 w 115"/>
                  <a:gd name="T11" fmla="*/ 35 h 236"/>
                  <a:gd name="T12" fmla="*/ 9 w 115"/>
                  <a:gd name="T13" fmla="*/ 37 h 236"/>
                  <a:gd name="T14" fmla="*/ 12 w 115"/>
                  <a:gd name="T15" fmla="*/ 38 h 236"/>
                  <a:gd name="T16" fmla="*/ 15 w 115"/>
                  <a:gd name="T17" fmla="*/ 39 h 236"/>
                  <a:gd name="T18" fmla="*/ 16 w 115"/>
                  <a:gd name="T19" fmla="*/ 39 h 236"/>
                  <a:gd name="T20" fmla="*/ 17 w 115"/>
                  <a:gd name="T21" fmla="*/ 39 h 236"/>
                  <a:gd name="T22" fmla="*/ 18 w 115"/>
                  <a:gd name="T23" fmla="*/ 38 h 236"/>
                  <a:gd name="T24" fmla="*/ 18 w 115"/>
                  <a:gd name="T25" fmla="*/ 37 h 236"/>
                  <a:gd name="T26" fmla="*/ 18 w 115"/>
                  <a:gd name="T27" fmla="*/ 36 h 236"/>
                  <a:gd name="T28" fmla="*/ 18 w 115"/>
                  <a:gd name="T29" fmla="*/ 36 h 236"/>
                  <a:gd name="T30" fmla="*/ 18 w 115"/>
                  <a:gd name="T31" fmla="*/ 35 h 236"/>
                  <a:gd name="T32" fmla="*/ 17 w 115"/>
                  <a:gd name="T33" fmla="*/ 34 h 236"/>
                  <a:gd name="T34" fmla="*/ 14 w 115"/>
                  <a:gd name="T35" fmla="*/ 33 h 236"/>
                  <a:gd name="T36" fmla="*/ 11 w 115"/>
                  <a:gd name="T37" fmla="*/ 32 h 236"/>
                  <a:gd name="T38" fmla="*/ 8 w 115"/>
                  <a:gd name="T39" fmla="*/ 30 h 236"/>
                  <a:gd name="T40" fmla="*/ 7 w 115"/>
                  <a:gd name="T41" fmla="*/ 27 h 236"/>
                  <a:gd name="T42" fmla="*/ 5 w 115"/>
                  <a:gd name="T43" fmla="*/ 24 h 236"/>
                  <a:gd name="T44" fmla="*/ 5 w 115"/>
                  <a:gd name="T45" fmla="*/ 21 h 236"/>
                  <a:gd name="T46" fmla="*/ 5 w 115"/>
                  <a:gd name="T47" fmla="*/ 18 h 236"/>
                  <a:gd name="T48" fmla="*/ 6 w 115"/>
                  <a:gd name="T49" fmla="*/ 15 h 236"/>
                  <a:gd name="T50" fmla="*/ 7 w 115"/>
                  <a:gd name="T51" fmla="*/ 12 h 236"/>
                  <a:gd name="T52" fmla="*/ 9 w 115"/>
                  <a:gd name="T53" fmla="*/ 10 h 236"/>
                  <a:gd name="T54" fmla="*/ 12 w 115"/>
                  <a:gd name="T55" fmla="*/ 8 h 236"/>
                  <a:gd name="T56" fmla="*/ 14 w 115"/>
                  <a:gd name="T57" fmla="*/ 5 h 236"/>
                  <a:gd name="T58" fmla="*/ 16 w 115"/>
                  <a:gd name="T59" fmla="*/ 4 h 236"/>
                  <a:gd name="T60" fmla="*/ 18 w 115"/>
                  <a:gd name="T61" fmla="*/ 2 h 236"/>
                  <a:gd name="T62" fmla="*/ 19 w 115"/>
                  <a:gd name="T63" fmla="*/ 1 h 236"/>
                  <a:gd name="T64" fmla="*/ 19 w 115"/>
                  <a:gd name="T65" fmla="*/ 0 h 236"/>
                  <a:gd name="T66" fmla="*/ 17 w 115"/>
                  <a:gd name="T67" fmla="*/ 1 h 236"/>
                  <a:gd name="T68" fmla="*/ 14 w 115"/>
                  <a:gd name="T69" fmla="*/ 2 h 236"/>
                  <a:gd name="T70" fmla="*/ 11 w 115"/>
                  <a:gd name="T71" fmla="*/ 4 h 236"/>
                  <a:gd name="T72" fmla="*/ 8 w 115"/>
                  <a:gd name="T73" fmla="*/ 7 h 236"/>
                  <a:gd name="T74" fmla="*/ 5 w 115"/>
                  <a:gd name="T75" fmla="*/ 10 h 236"/>
                  <a:gd name="T76" fmla="*/ 3 w 115"/>
                  <a:gd name="T77" fmla="*/ 14 h 236"/>
                  <a:gd name="T78" fmla="*/ 1 w 115"/>
                  <a:gd name="T79" fmla="*/ 17 h 236"/>
                  <a:gd name="T80" fmla="*/ 0 w 115"/>
                  <a:gd name="T81" fmla="*/ 21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27" name="Freeform 1866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35 w 245"/>
                  <a:gd name="T1" fmla="*/ 21 h 310"/>
                  <a:gd name="T2" fmla="*/ 37 w 245"/>
                  <a:gd name="T3" fmla="*/ 24 h 310"/>
                  <a:gd name="T4" fmla="*/ 38 w 245"/>
                  <a:gd name="T5" fmla="*/ 28 h 310"/>
                  <a:gd name="T6" fmla="*/ 37 w 245"/>
                  <a:gd name="T7" fmla="*/ 31 h 310"/>
                  <a:gd name="T8" fmla="*/ 35 w 245"/>
                  <a:gd name="T9" fmla="*/ 35 h 310"/>
                  <a:gd name="T10" fmla="*/ 31 w 245"/>
                  <a:gd name="T11" fmla="*/ 38 h 310"/>
                  <a:gd name="T12" fmla="*/ 28 w 245"/>
                  <a:gd name="T13" fmla="*/ 41 h 310"/>
                  <a:gd name="T14" fmla="*/ 24 w 245"/>
                  <a:gd name="T15" fmla="*/ 44 h 310"/>
                  <a:gd name="T16" fmla="*/ 21 w 245"/>
                  <a:gd name="T17" fmla="*/ 47 h 310"/>
                  <a:gd name="T18" fmla="*/ 21 w 245"/>
                  <a:gd name="T19" fmla="*/ 48 h 310"/>
                  <a:gd name="T20" fmla="*/ 20 w 245"/>
                  <a:gd name="T21" fmla="*/ 50 h 310"/>
                  <a:gd name="T22" fmla="*/ 20 w 245"/>
                  <a:gd name="T23" fmla="*/ 51 h 310"/>
                  <a:gd name="T24" fmla="*/ 22 w 245"/>
                  <a:gd name="T25" fmla="*/ 52 h 310"/>
                  <a:gd name="T26" fmla="*/ 23 w 245"/>
                  <a:gd name="T27" fmla="*/ 52 h 310"/>
                  <a:gd name="T28" fmla="*/ 26 w 245"/>
                  <a:gd name="T29" fmla="*/ 49 h 310"/>
                  <a:gd name="T30" fmla="*/ 30 w 245"/>
                  <a:gd name="T31" fmla="*/ 45 h 310"/>
                  <a:gd name="T32" fmla="*/ 35 w 245"/>
                  <a:gd name="T33" fmla="*/ 41 h 310"/>
                  <a:gd name="T34" fmla="*/ 38 w 245"/>
                  <a:gd name="T35" fmla="*/ 37 h 310"/>
                  <a:gd name="T36" fmla="*/ 41 w 245"/>
                  <a:gd name="T37" fmla="*/ 31 h 310"/>
                  <a:gd name="T38" fmla="*/ 41 w 245"/>
                  <a:gd name="T39" fmla="*/ 25 h 310"/>
                  <a:gd name="T40" fmla="*/ 38 w 245"/>
                  <a:gd name="T41" fmla="*/ 20 h 310"/>
                  <a:gd name="T42" fmla="*/ 34 w 245"/>
                  <a:gd name="T43" fmla="*/ 16 h 310"/>
                  <a:gd name="T44" fmla="*/ 29 w 245"/>
                  <a:gd name="T45" fmla="*/ 13 h 310"/>
                  <a:gd name="T46" fmla="*/ 25 w 245"/>
                  <a:gd name="T47" fmla="*/ 10 h 310"/>
                  <a:gd name="T48" fmla="*/ 20 w 245"/>
                  <a:gd name="T49" fmla="*/ 8 h 310"/>
                  <a:gd name="T50" fmla="*/ 16 w 245"/>
                  <a:gd name="T51" fmla="*/ 5 h 310"/>
                  <a:gd name="T52" fmla="*/ 11 w 245"/>
                  <a:gd name="T53" fmla="*/ 3 h 310"/>
                  <a:gd name="T54" fmla="*/ 7 w 245"/>
                  <a:gd name="T55" fmla="*/ 1 h 310"/>
                  <a:gd name="T56" fmla="*/ 3 w 245"/>
                  <a:gd name="T57" fmla="*/ 0 h 310"/>
                  <a:gd name="T58" fmla="*/ 1 w 245"/>
                  <a:gd name="T59" fmla="*/ 0 h 310"/>
                  <a:gd name="T60" fmla="*/ 2 w 245"/>
                  <a:gd name="T61" fmla="*/ 1 h 310"/>
                  <a:gd name="T62" fmla="*/ 6 w 245"/>
                  <a:gd name="T63" fmla="*/ 3 h 310"/>
                  <a:gd name="T64" fmla="*/ 10 w 245"/>
                  <a:gd name="T65" fmla="*/ 5 h 310"/>
                  <a:gd name="T66" fmla="*/ 14 w 245"/>
                  <a:gd name="T67" fmla="*/ 7 h 310"/>
                  <a:gd name="T68" fmla="*/ 19 w 245"/>
                  <a:gd name="T69" fmla="*/ 10 h 310"/>
                  <a:gd name="T70" fmla="*/ 23 w 245"/>
                  <a:gd name="T71" fmla="*/ 12 h 310"/>
                  <a:gd name="T72" fmla="*/ 28 w 245"/>
                  <a:gd name="T73" fmla="*/ 15 h 310"/>
                  <a:gd name="T74" fmla="*/ 31 w 245"/>
                  <a:gd name="T75" fmla="*/ 18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</p:grpSp>
        <p:sp>
          <p:nvSpPr>
            <p:cNvPr id="689" name="Line 1867"/>
            <p:cNvSpPr>
              <a:spLocks noChangeShapeType="1"/>
            </p:cNvSpPr>
            <p:nvPr/>
          </p:nvSpPr>
          <p:spPr bwMode="auto">
            <a:xfrm>
              <a:off x="4063" y="3139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90" name="Line 1868"/>
            <p:cNvSpPr>
              <a:spLocks noChangeShapeType="1"/>
            </p:cNvSpPr>
            <p:nvPr/>
          </p:nvSpPr>
          <p:spPr bwMode="auto">
            <a:xfrm>
              <a:off x="3716" y="3098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grpSp>
          <p:nvGrpSpPr>
            <p:cNvPr id="691" name="Group 1869"/>
            <p:cNvGrpSpPr>
              <a:grpSpLocks/>
            </p:cNvGrpSpPr>
            <p:nvPr/>
          </p:nvGrpSpPr>
          <p:grpSpPr bwMode="auto">
            <a:xfrm>
              <a:off x="4961" y="3136"/>
              <a:ext cx="131" cy="258"/>
              <a:chOff x="4180" y="783"/>
              <a:chExt cx="150" cy="307"/>
            </a:xfrm>
          </p:grpSpPr>
          <p:sp>
            <p:nvSpPr>
              <p:cNvPr id="703" name="AutoShape 187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04" name="Rectangle 187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05" name="Rectangle 187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06" name="AutoShape 187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07" name="Line 187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8" name="Line 187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9" name="Rectangle 187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710" name="Rectangle 187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/>
              </a:p>
            </p:txBody>
          </p:sp>
        </p:grpSp>
        <p:sp>
          <p:nvSpPr>
            <p:cNvPr id="692" name="Line 1878"/>
            <p:cNvSpPr>
              <a:spLocks noChangeShapeType="1"/>
            </p:cNvSpPr>
            <p:nvPr/>
          </p:nvSpPr>
          <p:spPr bwMode="auto">
            <a:xfrm flipH="1">
              <a:off x="3772" y="2167"/>
              <a:ext cx="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93" name="Line 1879"/>
            <p:cNvSpPr>
              <a:spLocks noChangeShapeType="1"/>
            </p:cNvSpPr>
            <p:nvPr/>
          </p:nvSpPr>
          <p:spPr bwMode="auto">
            <a:xfrm flipV="1">
              <a:off x="4589" y="1526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94" name="Line 1880"/>
            <p:cNvSpPr>
              <a:spLocks noChangeShapeType="1"/>
            </p:cNvSpPr>
            <p:nvPr/>
          </p:nvSpPr>
          <p:spPr bwMode="auto">
            <a:xfrm>
              <a:off x="4480" y="1635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95" name="Line 1881"/>
            <p:cNvSpPr>
              <a:spLocks noChangeShapeType="1"/>
            </p:cNvSpPr>
            <p:nvPr/>
          </p:nvSpPr>
          <p:spPr bwMode="auto">
            <a:xfrm flipV="1">
              <a:off x="4596" y="1570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96" name="Line 1882"/>
            <p:cNvSpPr>
              <a:spLocks noChangeShapeType="1"/>
            </p:cNvSpPr>
            <p:nvPr/>
          </p:nvSpPr>
          <p:spPr bwMode="auto">
            <a:xfrm>
              <a:off x="4818" y="1569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97" name="Line 1883"/>
            <p:cNvSpPr>
              <a:spLocks noChangeShapeType="1"/>
            </p:cNvSpPr>
            <p:nvPr/>
          </p:nvSpPr>
          <p:spPr bwMode="auto">
            <a:xfrm>
              <a:off x="4600" y="1762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98" name="Line 1884"/>
            <p:cNvSpPr>
              <a:spLocks noChangeShapeType="1"/>
            </p:cNvSpPr>
            <p:nvPr/>
          </p:nvSpPr>
          <p:spPr bwMode="auto">
            <a:xfrm flipV="1">
              <a:off x="3526" y="2308"/>
              <a:ext cx="10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99" name="Line 1885"/>
            <p:cNvSpPr>
              <a:spLocks noChangeShapeType="1"/>
            </p:cNvSpPr>
            <p:nvPr/>
          </p:nvSpPr>
          <p:spPr bwMode="auto">
            <a:xfrm flipV="1">
              <a:off x="4861" y="1380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0" name="Line 1886"/>
            <p:cNvSpPr>
              <a:spLocks noChangeShapeType="1"/>
            </p:cNvSpPr>
            <p:nvPr/>
          </p:nvSpPr>
          <p:spPr bwMode="auto">
            <a:xfrm>
              <a:off x="4949" y="1756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1" name="Line 1887"/>
            <p:cNvSpPr>
              <a:spLocks noChangeShapeType="1"/>
            </p:cNvSpPr>
            <p:nvPr/>
          </p:nvSpPr>
          <p:spPr bwMode="auto">
            <a:xfrm flipH="1">
              <a:off x="4411" y="1804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2" name="Line 1888"/>
            <p:cNvSpPr>
              <a:spLocks noChangeShapeType="1"/>
            </p:cNvSpPr>
            <p:nvPr/>
          </p:nvSpPr>
          <p:spPr bwMode="auto">
            <a:xfrm flipH="1">
              <a:off x="4783" y="1804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952" name="Freeform 1889"/>
          <p:cNvSpPr>
            <a:spLocks/>
          </p:cNvSpPr>
          <p:nvPr/>
        </p:nvSpPr>
        <p:spPr bwMode="auto">
          <a:xfrm>
            <a:off x="5645150" y="2054225"/>
            <a:ext cx="2584450" cy="3233738"/>
          </a:xfrm>
          <a:custGeom>
            <a:avLst/>
            <a:gdLst>
              <a:gd name="T0" fmla="*/ 0 w 1628"/>
              <a:gd name="T1" fmla="*/ 0 h 2037"/>
              <a:gd name="T2" fmla="*/ 557213 w 1628"/>
              <a:gd name="T3" fmla="*/ 331788 h 2037"/>
              <a:gd name="T4" fmla="*/ 1682750 w 1628"/>
              <a:gd name="T5" fmla="*/ 396875 h 2037"/>
              <a:gd name="T6" fmla="*/ 1538287 w 1628"/>
              <a:gd name="T7" fmla="*/ 1444625 h 2037"/>
              <a:gd name="T8" fmla="*/ 1843088 w 1628"/>
              <a:gd name="T9" fmla="*/ 1789113 h 2037"/>
              <a:gd name="T10" fmla="*/ 1471612 w 1628"/>
              <a:gd name="T11" fmla="*/ 2425701 h 2037"/>
              <a:gd name="T12" fmla="*/ 2332038 w 1628"/>
              <a:gd name="T13" fmla="*/ 2624138 h 2037"/>
              <a:gd name="T14" fmla="*/ 2173288 w 1628"/>
              <a:gd name="T15" fmla="*/ 3167063 h 2037"/>
              <a:gd name="T16" fmla="*/ 2584450 w 1628"/>
              <a:gd name="T17" fmla="*/ 3233738 h 20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28"/>
              <a:gd name="T28" fmla="*/ 0 h 2037"/>
              <a:gd name="T29" fmla="*/ 1628 w 1628"/>
              <a:gd name="T30" fmla="*/ 2037 h 203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28" h="2037">
                <a:moveTo>
                  <a:pt x="0" y="0"/>
                </a:moveTo>
                <a:lnTo>
                  <a:pt x="351" y="209"/>
                </a:lnTo>
                <a:lnTo>
                  <a:pt x="1060" y="250"/>
                </a:lnTo>
                <a:lnTo>
                  <a:pt x="969" y="910"/>
                </a:lnTo>
                <a:lnTo>
                  <a:pt x="1161" y="1127"/>
                </a:lnTo>
                <a:lnTo>
                  <a:pt x="927" y="1528"/>
                </a:lnTo>
                <a:lnTo>
                  <a:pt x="1469" y="1653"/>
                </a:lnTo>
                <a:lnTo>
                  <a:pt x="1369" y="1995"/>
                </a:lnTo>
                <a:lnTo>
                  <a:pt x="1628" y="2037"/>
                </a:lnTo>
              </a:path>
            </a:pathLst>
          </a:cu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/>
          </a:p>
        </p:txBody>
      </p:sp>
      <p:sp>
        <p:nvSpPr>
          <p:cNvPr id="953" name="Freeform 1890"/>
          <p:cNvSpPr>
            <a:spLocks/>
          </p:cNvSpPr>
          <p:nvPr/>
        </p:nvSpPr>
        <p:spPr bwMode="auto">
          <a:xfrm>
            <a:off x="5592763" y="3390900"/>
            <a:ext cx="1646237" cy="1974850"/>
          </a:xfrm>
          <a:custGeom>
            <a:avLst/>
            <a:gdLst>
              <a:gd name="T0" fmla="*/ 0 w 1037"/>
              <a:gd name="T1" fmla="*/ 0 h 1244"/>
              <a:gd name="T2" fmla="*/ 46037 w 1037"/>
              <a:gd name="T3" fmla="*/ 136525 h 1244"/>
              <a:gd name="T4" fmla="*/ 1341437 w 1037"/>
              <a:gd name="T5" fmla="*/ 127000 h 1244"/>
              <a:gd name="T6" fmla="*/ 1646237 w 1037"/>
              <a:gd name="T7" fmla="*/ 444500 h 1244"/>
              <a:gd name="T8" fmla="*/ 1277937 w 1037"/>
              <a:gd name="T9" fmla="*/ 1092200 h 1244"/>
              <a:gd name="T10" fmla="*/ 750887 w 1037"/>
              <a:gd name="T11" fmla="*/ 1397000 h 1244"/>
              <a:gd name="T12" fmla="*/ 547687 w 1037"/>
              <a:gd name="T13" fmla="*/ 1625600 h 1244"/>
              <a:gd name="T14" fmla="*/ 452437 w 1037"/>
              <a:gd name="T15" fmla="*/ 1974850 h 12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37"/>
              <a:gd name="T25" fmla="*/ 0 h 1244"/>
              <a:gd name="T26" fmla="*/ 1037 w 1037"/>
              <a:gd name="T27" fmla="*/ 1244 h 12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37" h="1244">
                <a:moveTo>
                  <a:pt x="0" y="0"/>
                </a:moveTo>
                <a:lnTo>
                  <a:pt x="29" y="86"/>
                </a:lnTo>
                <a:lnTo>
                  <a:pt x="845" y="80"/>
                </a:lnTo>
                <a:lnTo>
                  <a:pt x="1037" y="280"/>
                </a:lnTo>
                <a:lnTo>
                  <a:pt x="805" y="688"/>
                </a:lnTo>
                <a:lnTo>
                  <a:pt x="473" y="880"/>
                </a:lnTo>
                <a:lnTo>
                  <a:pt x="345" y="1024"/>
                </a:lnTo>
                <a:lnTo>
                  <a:pt x="285" y="1244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06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1.3.2. Packet Switching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28725"/>
            <a:ext cx="7994847" cy="4921250"/>
          </a:xfrm>
        </p:spPr>
        <p:txBody>
          <a:bodyPr/>
          <a:lstStyle/>
          <a:p>
            <a:pPr algn="just">
              <a:buNone/>
            </a:pPr>
            <a:r>
              <a:rPr lang="en-US" sz="2000" dirty="0">
                <a:solidFill>
                  <a:srgbClr val="FF0000"/>
                </a:solidFill>
              </a:rPr>
              <a:t>each end-end data stream divided into </a:t>
            </a:r>
            <a:r>
              <a:rPr lang="en-US" sz="2000" i="1" dirty="0">
                <a:solidFill>
                  <a:srgbClr val="FF0000"/>
                </a:solidFill>
              </a:rPr>
              <a:t>packets</a:t>
            </a:r>
            <a:endParaRPr lang="en-US" sz="1800" dirty="0"/>
          </a:p>
          <a:p>
            <a:pPr algn="just"/>
            <a:r>
              <a:rPr lang="en-US" sz="2000" dirty="0"/>
              <a:t>user A, B packets </a:t>
            </a:r>
            <a:r>
              <a:rPr lang="en-US" sz="2000" i="1" dirty="0"/>
              <a:t>share</a:t>
            </a:r>
            <a:r>
              <a:rPr lang="en-US" sz="2000" dirty="0"/>
              <a:t> network resources</a:t>
            </a:r>
            <a:r>
              <a:rPr lang="en-US" sz="1800" dirty="0"/>
              <a:t> </a:t>
            </a:r>
          </a:p>
          <a:p>
            <a:pPr algn="just"/>
            <a:r>
              <a:rPr lang="en-US" sz="2000" dirty="0"/>
              <a:t>each packet uses full link bandwidth </a:t>
            </a:r>
          </a:p>
          <a:p>
            <a:pPr algn="just"/>
            <a:r>
              <a:rPr lang="en-US" sz="2000" dirty="0"/>
              <a:t>resources used </a:t>
            </a:r>
            <a:r>
              <a:rPr lang="en-US" sz="2000" i="1" dirty="0"/>
              <a:t>as needed</a:t>
            </a:r>
            <a:r>
              <a:rPr lang="en-US" sz="2000" dirty="0"/>
              <a:t> </a:t>
            </a:r>
          </a:p>
          <a:p>
            <a:pPr marL="0" indent="0" algn="just">
              <a:buNone/>
            </a:pPr>
            <a:endParaRPr lang="id-ID" sz="2000" dirty="0" smtClean="0"/>
          </a:p>
          <a:p>
            <a:pPr marL="0" indent="0" algn="just">
              <a:buNone/>
            </a:pPr>
            <a:r>
              <a:rPr lang="en-US" sz="2000" dirty="0">
                <a:solidFill>
                  <a:srgbClr val="FF0000"/>
                </a:solidFill>
              </a:rPr>
              <a:t>resource contention: </a:t>
            </a:r>
          </a:p>
          <a:p>
            <a:pPr algn="just"/>
            <a:r>
              <a:rPr lang="en-US" sz="2000" dirty="0"/>
              <a:t>aggregate resource demand can exceed amount available</a:t>
            </a:r>
          </a:p>
          <a:p>
            <a:pPr algn="just"/>
            <a:r>
              <a:rPr lang="en-US" sz="2000" dirty="0"/>
              <a:t>congestion: packets queue, wait for link use</a:t>
            </a:r>
          </a:p>
          <a:p>
            <a:pPr algn="just"/>
            <a:r>
              <a:rPr lang="en-US" sz="2000" dirty="0"/>
              <a:t>store and forward: packets move one hop at a time</a:t>
            </a:r>
          </a:p>
          <a:p>
            <a:pPr lvl="1" algn="just"/>
            <a:r>
              <a:rPr lang="en-US" sz="2000" dirty="0"/>
              <a:t>Node receives complete packet before </a:t>
            </a:r>
            <a:r>
              <a:rPr lang="en-US" sz="2000" dirty="0" smtClean="0"/>
              <a:t>forwarding</a:t>
            </a:r>
            <a:endParaRPr lang="id-ID" sz="2000" dirty="0" smtClean="0"/>
          </a:p>
          <a:p>
            <a:pPr marL="0" lvl="1" indent="0" algn="just">
              <a:buNone/>
            </a:pPr>
            <a:endParaRPr lang="id-ID" sz="2000" dirty="0" smtClean="0"/>
          </a:p>
          <a:p>
            <a:pPr marL="0" lvl="1" indent="0" algn="just">
              <a:buNone/>
            </a:pPr>
            <a:r>
              <a:rPr lang="id-ID" sz="2000" dirty="0" smtClean="0"/>
              <a:t>Ex: Computer Networks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7892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1.3.2. Packet Switching</a:t>
            </a:r>
            <a:endParaRPr lang="id-ID" dirty="0"/>
          </a:p>
        </p:txBody>
      </p:sp>
      <p:graphicFrame>
        <p:nvGraphicFramePr>
          <p:cNvPr id="92" name="Object 2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613805"/>
              </p:ext>
            </p:extLst>
          </p:nvPr>
        </p:nvGraphicFramePr>
        <p:xfrm>
          <a:off x="1491853" y="325774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853" y="3257748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Line 230"/>
          <p:cNvSpPr>
            <a:spLocks noChangeShapeType="1"/>
          </p:cNvSpPr>
          <p:nvPr/>
        </p:nvSpPr>
        <p:spPr bwMode="auto">
          <a:xfrm>
            <a:off x="3827066" y="3091061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id-ID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" name="Oval 228"/>
          <p:cNvSpPr>
            <a:spLocks noChangeArrowheads="1"/>
          </p:cNvSpPr>
          <p:nvPr/>
        </p:nvSpPr>
        <p:spPr bwMode="auto">
          <a:xfrm>
            <a:off x="2609453" y="3121223"/>
            <a:ext cx="1198563" cy="369888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5" name="Rectangle 231"/>
          <p:cNvSpPr>
            <a:spLocks noChangeArrowheads="1"/>
          </p:cNvSpPr>
          <p:nvPr/>
        </p:nvSpPr>
        <p:spPr bwMode="auto">
          <a:xfrm>
            <a:off x="2609453" y="3052961"/>
            <a:ext cx="1198563" cy="26352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6" name="Oval 232"/>
          <p:cNvSpPr>
            <a:spLocks noChangeArrowheads="1"/>
          </p:cNvSpPr>
          <p:nvPr/>
        </p:nvSpPr>
        <p:spPr bwMode="auto">
          <a:xfrm>
            <a:off x="2618978" y="2824361"/>
            <a:ext cx="1198563" cy="430212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grpSp>
        <p:nvGrpSpPr>
          <p:cNvPr id="97" name="Group 242"/>
          <p:cNvGrpSpPr>
            <a:grpSpLocks/>
          </p:cNvGrpSpPr>
          <p:nvPr/>
        </p:nvGrpSpPr>
        <p:grpSpPr bwMode="auto">
          <a:xfrm>
            <a:off x="2965053" y="2854523"/>
            <a:ext cx="498475" cy="119063"/>
            <a:chOff x="2208" y="2184"/>
            <a:chExt cx="176" cy="69"/>
          </a:xfrm>
        </p:grpSpPr>
        <p:grpSp>
          <p:nvGrpSpPr>
            <p:cNvPr id="98" name="Group 12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03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Group 12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00" name="Line 1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" name="Line 1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" name="Line 1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6" name="Oval 246"/>
          <p:cNvSpPr>
            <a:spLocks noChangeArrowheads="1"/>
          </p:cNvSpPr>
          <p:nvPr/>
        </p:nvSpPr>
        <p:spPr bwMode="auto">
          <a:xfrm>
            <a:off x="5705078" y="3140273"/>
            <a:ext cx="1198563" cy="369888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07" name="Line 247"/>
          <p:cNvSpPr>
            <a:spLocks noChangeShapeType="1"/>
          </p:cNvSpPr>
          <p:nvPr/>
        </p:nvSpPr>
        <p:spPr bwMode="auto">
          <a:xfrm>
            <a:off x="5714603" y="3119636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08" name="Rectangle 248"/>
          <p:cNvSpPr>
            <a:spLocks noChangeArrowheads="1"/>
          </p:cNvSpPr>
          <p:nvPr/>
        </p:nvSpPr>
        <p:spPr bwMode="auto">
          <a:xfrm>
            <a:off x="5714603" y="3081536"/>
            <a:ext cx="1198563" cy="26352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09" name="Oval 249"/>
          <p:cNvSpPr>
            <a:spLocks noChangeArrowheads="1"/>
          </p:cNvSpPr>
          <p:nvPr/>
        </p:nvSpPr>
        <p:spPr bwMode="auto">
          <a:xfrm>
            <a:off x="5724128" y="2852936"/>
            <a:ext cx="1198563" cy="430212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graphicFrame>
        <p:nvGraphicFramePr>
          <p:cNvPr id="110" name="Object 2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918362"/>
              </p:ext>
            </p:extLst>
          </p:nvPr>
        </p:nvGraphicFramePr>
        <p:xfrm>
          <a:off x="7292578" y="2333823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578" y="2333823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2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329792"/>
              </p:ext>
            </p:extLst>
          </p:nvPr>
        </p:nvGraphicFramePr>
        <p:xfrm>
          <a:off x="1253728" y="2352873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Clip" r:id="rId6" imgW="1307263" imgH="1084139" progId="">
                  <p:embed/>
                </p:oleObj>
              </mc:Choice>
              <mc:Fallback>
                <p:oleObj name="Clip" r:id="rId6" imgW="1307263" imgH="1084139" progId="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728" y="2352873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Line 276"/>
          <p:cNvSpPr>
            <a:spLocks noChangeShapeType="1"/>
          </p:cNvSpPr>
          <p:nvPr/>
        </p:nvSpPr>
        <p:spPr bwMode="auto">
          <a:xfrm>
            <a:off x="1879203" y="2759273"/>
            <a:ext cx="504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3" name="Line 277"/>
          <p:cNvSpPr>
            <a:spLocks noChangeShapeType="1"/>
          </p:cNvSpPr>
          <p:nvPr/>
        </p:nvSpPr>
        <p:spPr bwMode="auto">
          <a:xfrm flipV="1">
            <a:off x="2184003" y="3745111"/>
            <a:ext cx="195263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4" name="Line 278"/>
          <p:cNvSpPr>
            <a:spLocks noChangeShapeType="1"/>
          </p:cNvSpPr>
          <p:nvPr/>
        </p:nvSpPr>
        <p:spPr bwMode="auto">
          <a:xfrm>
            <a:off x="3803253" y="3178373"/>
            <a:ext cx="19335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5" name="Line 279"/>
          <p:cNvSpPr>
            <a:spLocks noChangeShapeType="1"/>
          </p:cNvSpPr>
          <p:nvPr/>
        </p:nvSpPr>
        <p:spPr bwMode="auto">
          <a:xfrm flipV="1">
            <a:off x="5908278" y="3511748"/>
            <a:ext cx="142875" cy="65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6" name="Line 280"/>
          <p:cNvSpPr>
            <a:spLocks noChangeShapeType="1"/>
          </p:cNvSpPr>
          <p:nvPr/>
        </p:nvSpPr>
        <p:spPr bwMode="auto">
          <a:xfrm flipV="1">
            <a:off x="6879828" y="2740223"/>
            <a:ext cx="504825" cy="26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7" name="Line 284"/>
          <p:cNvSpPr>
            <a:spLocks noChangeShapeType="1"/>
          </p:cNvSpPr>
          <p:nvPr/>
        </p:nvSpPr>
        <p:spPr bwMode="auto">
          <a:xfrm flipH="1">
            <a:off x="2384028" y="2749748"/>
            <a:ext cx="0" cy="1000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8" name="Line 285"/>
          <p:cNvSpPr>
            <a:spLocks noChangeShapeType="1"/>
          </p:cNvSpPr>
          <p:nvPr/>
        </p:nvSpPr>
        <p:spPr bwMode="auto">
          <a:xfrm>
            <a:off x="2393553" y="3183136"/>
            <a:ext cx="2000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9" name="Rectangle 287"/>
          <p:cNvSpPr>
            <a:spLocks noChangeArrowheads="1"/>
          </p:cNvSpPr>
          <p:nvPr/>
        </p:nvSpPr>
        <p:spPr bwMode="auto">
          <a:xfrm>
            <a:off x="3836591" y="2973586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0" name="Rectangle 288"/>
          <p:cNvSpPr>
            <a:spLocks noChangeArrowheads="1"/>
          </p:cNvSpPr>
          <p:nvPr/>
        </p:nvSpPr>
        <p:spPr bwMode="auto">
          <a:xfrm>
            <a:off x="3998516" y="2973586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1" name="Rectangle 289"/>
          <p:cNvSpPr>
            <a:spLocks noChangeArrowheads="1"/>
          </p:cNvSpPr>
          <p:nvPr/>
        </p:nvSpPr>
        <p:spPr bwMode="auto">
          <a:xfrm>
            <a:off x="4160441" y="2973586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2" name="Rectangle 290"/>
          <p:cNvSpPr>
            <a:spLocks noChangeArrowheads="1"/>
          </p:cNvSpPr>
          <p:nvPr/>
        </p:nvSpPr>
        <p:spPr bwMode="auto">
          <a:xfrm>
            <a:off x="4322366" y="2973586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3" name="Rectangle 291"/>
          <p:cNvSpPr>
            <a:spLocks noChangeArrowheads="1"/>
          </p:cNvSpPr>
          <p:nvPr/>
        </p:nvSpPr>
        <p:spPr bwMode="auto">
          <a:xfrm>
            <a:off x="4484291" y="2973586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4" name="Rectangle 292"/>
          <p:cNvSpPr>
            <a:spLocks noChangeArrowheads="1"/>
          </p:cNvSpPr>
          <p:nvPr/>
        </p:nvSpPr>
        <p:spPr bwMode="auto">
          <a:xfrm>
            <a:off x="4855766" y="2973586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5" name="Rectangle 293"/>
          <p:cNvSpPr>
            <a:spLocks noChangeArrowheads="1"/>
          </p:cNvSpPr>
          <p:nvPr/>
        </p:nvSpPr>
        <p:spPr bwMode="auto">
          <a:xfrm>
            <a:off x="5293916" y="2968823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grpSp>
        <p:nvGrpSpPr>
          <p:cNvPr id="126" name="Group 311"/>
          <p:cNvGrpSpPr>
            <a:grpSpLocks/>
          </p:cNvGrpSpPr>
          <p:nvPr/>
        </p:nvGrpSpPr>
        <p:grpSpPr bwMode="auto">
          <a:xfrm>
            <a:off x="3146028" y="3049786"/>
            <a:ext cx="633413" cy="200025"/>
            <a:chOff x="1800" y="1425"/>
            <a:chExt cx="399" cy="126"/>
          </a:xfrm>
        </p:grpSpPr>
        <p:sp>
          <p:nvSpPr>
            <p:cNvPr id="127" name="Rectangle 294"/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8" name="Rectangle 295"/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9" name="Rectangle 296"/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0" name="Rectangle 297"/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131" name="Rectangle 298"/>
          <p:cNvSpPr>
            <a:spLocks noChangeArrowheads="1"/>
          </p:cNvSpPr>
          <p:nvPr/>
        </p:nvSpPr>
        <p:spPr bwMode="auto">
          <a:xfrm>
            <a:off x="2417366" y="2949773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32" name="Rectangle 299"/>
          <p:cNvSpPr>
            <a:spLocks noChangeArrowheads="1"/>
          </p:cNvSpPr>
          <p:nvPr/>
        </p:nvSpPr>
        <p:spPr bwMode="auto">
          <a:xfrm>
            <a:off x="2198291" y="3521273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33" name="Line 300"/>
          <p:cNvSpPr>
            <a:spLocks noChangeShapeType="1"/>
          </p:cNvSpPr>
          <p:nvPr/>
        </p:nvSpPr>
        <p:spPr bwMode="auto">
          <a:xfrm>
            <a:off x="2593578" y="3054548"/>
            <a:ext cx="242888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34" name="Line 301"/>
          <p:cNvSpPr>
            <a:spLocks noChangeShapeType="1"/>
          </p:cNvSpPr>
          <p:nvPr/>
        </p:nvSpPr>
        <p:spPr bwMode="auto">
          <a:xfrm flipV="1">
            <a:off x="2260203" y="3330773"/>
            <a:ext cx="0" cy="176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35" name="Line 302"/>
          <p:cNvSpPr>
            <a:spLocks noChangeShapeType="1"/>
          </p:cNvSpPr>
          <p:nvPr/>
        </p:nvSpPr>
        <p:spPr bwMode="auto">
          <a:xfrm>
            <a:off x="4217591" y="2864048"/>
            <a:ext cx="10620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36" name="Text Box 303"/>
          <p:cNvSpPr txBox="1">
            <a:spLocks noChangeArrowheads="1"/>
          </p:cNvSpPr>
          <p:nvPr/>
        </p:nvSpPr>
        <p:spPr bwMode="auto">
          <a:xfrm>
            <a:off x="901303" y="2376686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Comic Sans MS" panose="030F0702030302020204" pitchFamily="66" charset="0"/>
              </a:rPr>
              <a:t>A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37" name="Text Box 304"/>
          <p:cNvSpPr txBox="1">
            <a:spLocks noChangeArrowheads="1"/>
          </p:cNvSpPr>
          <p:nvPr/>
        </p:nvSpPr>
        <p:spPr bwMode="auto">
          <a:xfrm>
            <a:off x="1177528" y="3395861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B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38" name="Text Box 305"/>
          <p:cNvSpPr txBox="1">
            <a:spLocks noChangeArrowheads="1"/>
          </p:cNvSpPr>
          <p:nvPr/>
        </p:nvSpPr>
        <p:spPr bwMode="auto">
          <a:xfrm>
            <a:off x="6892528" y="2252861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rPr>
              <a:t>C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39" name="Text Box 308"/>
          <p:cNvSpPr txBox="1">
            <a:spLocks noChangeArrowheads="1"/>
          </p:cNvSpPr>
          <p:nvPr/>
        </p:nvSpPr>
        <p:spPr bwMode="auto">
          <a:xfrm>
            <a:off x="1901428" y="2100461"/>
            <a:ext cx="1314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rPr>
              <a:t>100 Mb/s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rPr>
              <a:t>Ethernet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40" name="Text Box 309"/>
          <p:cNvSpPr txBox="1">
            <a:spLocks noChangeArrowheads="1"/>
          </p:cNvSpPr>
          <p:nvPr/>
        </p:nvSpPr>
        <p:spPr bwMode="auto">
          <a:xfrm>
            <a:off x="4044553" y="3214886"/>
            <a:ext cx="1222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rPr>
              <a:t>1.5 Mb/s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41" name="Text Box 310"/>
          <p:cNvSpPr txBox="1">
            <a:spLocks noChangeArrowheads="1"/>
          </p:cNvSpPr>
          <p:nvPr/>
        </p:nvSpPr>
        <p:spPr bwMode="auto">
          <a:xfrm>
            <a:off x="6311503" y="378162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42" name="Rectangle 313"/>
          <p:cNvSpPr>
            <a:spLocks noChangeArrowheads="1"/>
          </p:cNvSpPr>
          <p:nvPr/>
        </p:nvSpPr>
        <p:spPr bwMode="auto">
          <a:xfrm>
            <a:off x="5755878" y="2992636"/>
            <a:ext cx="147638" cy="200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43" name="Rectangle 314"/>
          <p:cNvSpPr>
            <a:spLocks noChangeArrowheads="1"/>
          </p:cNvSpPr>
          <p:nvPr/>
        </p:nvSpPr>
        <p:spPr bwMode="auto">
          <a:xfrm>
            <a:off x="5917803" y="2992636"/>
            <a:ext cx="147638" cy="200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44" name="Rectangle 315"/>
          <p:cNvSpPr>
            <a:spLocks noChangeArrowheads="1"/>
          </p:cNvSpPr>
          <p:nvPr/>
        </p:nvSpPr>
        <p:spPr bwMode="auto">
          <a:xfrm>
            <a:off x="6079728" y="2992636"/>
            <a:ext cx="147638" cy="200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grpSp>
        <p:nvGrpSpPr>
          <p:cNvPr id="145" name="Group 319"/>
          <p:cNvGrpSpPr>
            <a:grpSpLocks/>
          </p:cNvGrpSpPr>
          <p:nvPr/>
        </p:nvGrpSpPr>
        <p:grpSpPr bwMode="auto">
          <a:xfrm rot="-1962567">
            <a:off x="6003528" y="3211711"/>
            <a:ext cx="633413" cy="200025"/>
            <a:chOff x="4176" y="2211"/>
            <a:chExt cx="399" cy="126"/>
          </a:xfrm>
        </p:grpSpPr>
        <p:sp>
          <p:nvSpPr>
            <p:cNvPr id="146" name="Rectangle 320"/>
            <p:cNvSpPr>
              <a:spLocks noChangeArrowheads="1"/>
            </p:cNvSpPr>
            <p:nvPr/>
          </p:nvSpPr>
          <p:spPr bwMode="auto">
            <a:xfrm>
              <a:off x="4176" y="2211"/>
              <a:ext cx="93" cy="1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47" name="Rectangle 321"/>
            <p:cNvSpPr>
              <a:spLocks noChangeArrowheads="1"/>
            </p:cNvSpPr>
            <p:nvPr/>
          </p:nvSpPr>
          <p:spPr bwMode="auto">
            <a:xfrm>
              <a:off x="4278" y="2211"/>
              <a:ext cx="93" cy="1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48" name="Rectangle 322"/>
            <p:cNvSpPr>
              <a:spLocks noChangeArrowheads="1"/>
            </p:cNvSpPr>
            <p:nvPr/>
          </p:nvSpPr>
          <p:spPr bwMode="auto">
            <a:xfrm>
              <a:off x="4380" y="2211"/>
              <a:ext cx="93" cy="1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49" name="Rectangle 323"/>
            <p:cNvSpPr>
              <a:spLocks noChangeArrowheads="1"/>
            </p:cNvSpPr>
            <p:nvPr/>
          </p:nvSpPr>
          <p:spPr bwMode="auto">
            <a:xfrm>
              <a:off x="4482" y="2211"/>
              <a:ext cx="93" cy="1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0" name="Group 331"/>
          <p:cNvGrpSpPr>
            <a:grpSpLocks/>
          </p:cNvGrpSpPr>
          <p:nvPr/>
        </p:nvGrpSpPr>
        <p:grpSpPr bwMode="auto">
          <a:xfrm>
            <a:off x="3968353" y="4129286"/>
            <a:ext cx="3117850" cy="1471612"/>
            <a:chOff x="1646" y="2009"/>
            <a:chExt cx="1964" cy="927"/>
          </a:xfrm>
        </p:grpSpPr>
        <p:graphicFrame>
          <p:nvGraphicFramePr>
            <p:cNvPr id="151" name="Object 11"/>
            <p:cNvGraphicFramePr>
              <a:graphicFrameLocks noChangeAspect="1"/>
            </p:cNvGraphicFramePr>
            <p:nvPr/>
          </p:nvGraphicFramePr>
          <p:xfrm>
            <a:off x="2960" y="2600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Clip" r:id="rId7" imgW="1307263" imgH="1084139" progId="">
                    <p:embed/>
                  </p:oleObj>
                </mc:Choice>
                <mc:Fallback>
                  <p:oleObj name="Clip" r:id="rId7" imgW="1307263" imgH="1084139" progId="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0" y="2600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2" name="Group 259"/>
            <p:cNvGrpSpPr>
              <a:grpSpLocks/>
            </p:cNvGrpSpPr>
            <p:nvPr/>
          </p:nvGrpSpPr>
          <p:grpSpPr bwMode="auto">
            <a:xfrm>
              <a:off x="2428" y="2009"/>
              <a:ext cx="761" cy="420"/>
              <a:chOff x="1462" y="1283"/>
              <a:chExt cx="761" cy="420"/>
            </a:xfrm>
          </p:grpSpPr>
          <p:sp>
            <p:nvSpPr>
              <p:cNvPr id="163" name="Oval 260"/>
              <p:cNvSpPr>
                <a:spLocks noChangeArrowheads="1"/>
              </p:cNvSpPr>
              <p:nvPr/>
            </p:nvSpPr>
            <p:spPr bwMode="auto">
              <a:xfrm>
                <a:off x="1462" y="1470"/>
                <a:ext cx="755" cy="233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" name="Line 261"/>
              <p:cNvSpPr>
                <a:spLocks noChangeShapeType="1"/>
              </p:cNvSpPr>
              <p:nvPr/>
            </p:nvSpPr>
            <p:spPr bwMode="auto">
              <a:xfrm>
                <a:off x="1462" y="1451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" name="Rectangle 262"/>
              <p:cNvSpPr>
                <a:spLocks noChangeArrowheads="1"/>
              </p:cNvSpPr>
              <p:nvPr/>
            </p:nvSpPr>
            <p:spPr bwMode="auto">
              <a:xfrm>
                <a:off x="1462" y="1427"/>
                <a:ext cx="755" cy="166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6" name="Oval 263"/>
              <p:cNvSpPr>
                <a:spLocks noChangeArrowheads="1"/>
              </p:cNvSpPr>
              <p:nvPr/>
            </p:nvSpPr>
            <p:spPr bwMode="auto">
              <a:xfrm>
                <a:off x="1468" y="1283"/>
                <a:ext cx="755" cy="271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7" name="Group 264"/>
              <p:cNvGrpSpPr>
                <a:grpSpLocks/>
              </p:cNvGrpSpPr>
              <p:nvPr/>
            </p:nvGrpSpPr>
            <p:grpSpPr bwMode="auto">
              <a:xfrm>
                <a:off x="1686" y="1302"/>
                <a:ext cx="314" cy="75"/>
                <a:chOff x="2208" y="2184"/>
                <a:chExt cx="176" cy="69"/>
              </a:xfrm>
            </p:grpSpPr>
            <p:grpSp>
              <p:nvGrpSpPr>
                <p:cNvPr id="168" name="Group 265"/>
                <p:cNvGrpSpPr>
                  <a:grpSpLocks/>
                </p:cNvGrpSpPr>
                <p:nvPr/>
              </p:nvGrpSpPr>
              <p:grpSpPr bwMode="auto">
                <a:xfrm>
                  <a:off x="2208" y="2185"/>
                  <a:ext cx="176" cy="68"/>
                  <a:chOff x="2848" y="848"/>
                  <a:chExt cx="140" cy="98"/>
                </a:xfrm>
              </p:grpSpPr>
              <p:sp>
                <p:nvSpPr>
                  <p:cNvPr id="173" name="Line 2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id-ID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id-ID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id-ID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9" name="Group 269"/>
                <p:cNvGrpSpPr>
                  <a:grpSpLocks/>
                </p:cNvGrpSpPr>
                <p:nvPr/>
              </p:nvGrpSpPr>
              <p:grpSpPr bwMode="auto">
                <a:xfrm flipV="1">
                  <a:off x="2208" y="2184"/>
                  <a:ext cx="176" cy="68"/>
                  <a:chOff x="2848" y="848"/>
                  <a:chExt cx="140" cy="98"/>
                </a:xfrm>
              </p:grpSpPr>
              <p:sp>
                <p:nvSpPr>
                  <p:cNvPr id="170" name="Line 2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id-ID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1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id-ID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2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id-ID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graphicFrame>
          <p:nvGraphicFramePr>
            <p:cNvPr id="153" name="Object 273"/>
            <p:cNvGraphicFramePr>
              <a:graphicFrameLocks noChangeAspect="1"/>
            </p:cNvGraphicFramePr>
            <p:nvPr/>
          </p:nvGraphicFramePr>
          <p:xfrm>
            <a:off x="1874" y="2546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Clip" r:id="rId8" imgW="1307263" imgH="1084139" progId="">
                    <p:embed/>
                  </p:oleObj>
                </mc:Choice>
                <mc:Fallback>
                  <p:oleObj name="Clip" r:id="rId8" imgW="1307263" imgH="1084139" progId="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4" y="2546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" name="Line 281"/>
            <p:cNvSpPr>
              <a:spLocks noChangeShapeType="1"/>
            </p:cNvSpPr>
            <p:nvPr/>
          </p:nvSpPr>
          <p:spPr bwMode="auto">
            <a:xfrm flipV="1">
              <a:off x="2214" y="2370"/>
              <a:ext cx="294" cy="2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5" name="Line 283"/>
            <p:cNvSpPr>
              <a:spLocks noChangeShapeType="1"/>
            </p:cNvSpPr>
            <p:nvPr/>
          </p:nvSpPr>
          <p:spPr bwMode="auto">
            <a:xfrm flipH="1" flipV="1">
              <a:off x="2964" y="2406"/>
              <a:ext cx="21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6" name="Text Box 306"/>
            <p:cNvSpPr txBox="1">
              <a:spLocks noChangeArrowheads="1"/>
            </p:cNvSpPr>
            <p:nvPr/>
          </p:nvSpPr>
          <p:spPr bwMode="auto">
            <a:xfrm>
              <a:off x="1646" y="254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D</a:t>
              </a: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7" name="Text Box 307"/>
            <p:cNvSpPr txBox="1">
              <a:spLocks noChangeArrowheads="1"/>
            </p:cNvSpPr>
            <p:nvPr/>
          </p:nvSpPr>
          <p:spPr bwMode="auto">
            <a:xfrm>
              <a:off x="3374" y="2591"/>
              <a:ext cx="2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E</a:t>
              </a: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158" name="Group 324"/>
            <p:cNvGrpSpPr>
              <a:grpSpLocks/>
            </p:cNvGrpSpPr>
            <p:nvPr/>
          </p:nvGrpSpPr>
          <p:grpSpPr bwMode="auto">
            <a:xfrm rot="-2018696">
              <a:off x="2736" y="2139"/>
              <a:ext cx="399" cy="126"/>
              <a:chOff x="4176" y="2211"/>
              <a:chExt cx="399" cy="126"/>
            </a:xfrm>
          </p:grpSpPr>
          <p:sp>
            <p:nvSpPr>
              <p:cNvPr id="159" name="Rectangle 325"/>
              <p:cNvSpPr>
                <a:spLocks noChangeArrowheads="1"/>
              </p:cNvSpPr>
              <p:nvPr/>
            </p:nvSpPr>
            <p:spPr bwMode="auto">
              <a:xfrm>
                <a:off x="4176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0" name="Rectangle 326"/>
              <p:cNvSpPr>
                <a:spLocks noChangeArrowheads="1"/>
              </p:cNvSpPr>
              <p:nvPr/>
            </p:nvSpPr>
            <p:spPr bwMode="auto">
              <a:xfrm>
                <a:off x="4278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" name="Rectangle 327"/>
              <p:cNvSpPr>
                <a:spLocks noChangeArrowheads="1"/>
              </p:cNvSpPr>
              <p:nvPr/>
            </p:nvSpPr>
            <p:spPr bwMode="auto">
              <a:xfrm>
                <a:off x="4380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2" name="Rectangle 328"/>
              <p:cNvSpPr>
                <a:spLocks noChangeArrowheads="1"/>
              </p:cNvSpPr>
              <p:nvPr/>
            </p:nvSpPr>
            <p:spPr bwMode="auto">
              <a:xfrm>
                <a:off x="4482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6" name="Text Box 329"/>
          <p:cNvSpPr txBox="1">
            <a:spLocks noChangeArrowheads="1"/>
          </p:cNvSpPr>
          <p:nvPr/>
        </p:nvSpPr>
        <p:spPr bwMode="auto">
          <a:xfrm>
            <a:off x="3530203" y="2424311"/>
            <a:ext cx="294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</a:rPr>
              <a:t>statistical multiplexing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77" name="Text Box 330"/>
          <p:cNvSpPr txBox="1">
            <a:spLocks noChangeArrowheads="1"/>
          </p:cNvSpPr>
          <p:nvPr/>
        </p:nvSpPr>
        <p:spPr bwMode="auto">
          <a:xfrm>
            <a:off x="2245916" y="3772098"/>
            <a:ext cx="21129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rPr>
              <a:t>queue of packets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rPr>
              <a:t>waiting for output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rPr>
              <a:t>link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78" name="Line 332"/>
          <p:cNvSpPr>
            <a:spLocks noChangeShapeType="1"/>
          </p:cNvSpPr>
          <p:nvPr/>
        </p:nvSpPr>
        <p:spPr bwMode="auto">
          <a:xfrm flipV="1">
            <a:off x="3179366" y="3302198"/>
            <a:ext cx="166687" cy="523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1.3.3. ISPs and </a:t>
            </a:r>
            <a:r>
              <a:rPr lang="id-ID" dirty="0" smtClean="0"/>
              <a:t>Internet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sz="2400" dirty="0" smtClean="0"/>
              <a:t>ISP</a:t>
            </a:r>
          </a:p>
          <a:p>
            <a:pPr algn="just"/>
            <a:endParaRPr lang="id-ID" sz="2000" dirty="0" smtClean="0"/>
          </a:p>
          <a:p>
            <a:pPr algn="just"/>
            <a:r>
              <a:rPr lang="en-US" sz="2000" dirty="0" smtClean="0"/>
              <a:t>User </a:t>
            </a:r>
            <a:r>
              <a:rPr lang="en-US" sz="2000" dirty="0"/>
              <a:t>PCs, PDAs, Web servers, mail servers, and so on connect into the Internet via a local ISP.</a:t>
            </a:r>
          </a:p>
          <a:p>
            <a:pPr algn="just"/>
            <a:r>
              <a:rPr lang="en-US" sz="2000" dirty="0" smtClean="0"/>
              <a:t>In </a:t>
            </a:r>
            <a:r>
              <a:rPr lang="en-US" sz="2000" dirty="0"/>
              <a:t>the public Internet, access ISPs situated at the edge of the Internet are </a:t>
            </a:r>
            <a:r>
              <a:rPr lang="en-US" sz="2000" dirty="0" smtClean="0"/>
              <a:t>connected </a:t>
            </a:r>
            <a:r>
              <a:rPr lang="en-US" sz="2000" dirty="0"/>
              <a:t>to the rest of the Internet through a tiered hierarchy of ISPs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Internet is a network of networks.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Access ISPs are at the bottom of this hierarchy.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50456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1.3.3. ISPs and </a:t>
            </a:r>
            <a:r>
              <a:rPr lang="id-ID" dirty="0" smtClean="0"/>
              <a:t>Internet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/>
              <a:t>Internet Backbones </a:t>
            </a:r>
          </a:p>
          <a:p>
            <a:pPr algn="just"/>
            <a:endParaRPr lang="en-US" sz="2400" dirty="0"/>
          </a:p>
          <a:p>
            <a:pPr algn="just"/>
            <a:r>
              <a:rPr lang="en-US" sz="2000" dirty="0"/>
              <a:t>At the very top of the hierarchy is a relatively small number of so-called tier-1 ISPs. Tier-1 ISPs are also known as Internet backbone networks.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 tier-2 ISP typically has regional or national coverage, and (importantly)  </a:t>
            </a:r>
            <a:r>
              <a:rPr lang="en-US" sz="2000" dirty="0" smtClean="0"/>
              <a:t>connects </a:t>
            </a:r>
            <a:r>
              <a:rPr lang="en-US" sz="2000" dirty="0"/>
              <a:t>to only a few of the tier-1 ISPs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 tier-3 ISP typically has sub/smaller ISP/operator.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0917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1.3.3. ISPs and </a:t>
            </a:r>
            <a:r>
              <a:rPr lang="id-ID" dirty="0" smtClean="0"/>
              <a:t>Internet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61609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Internet Backbones 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745556" y="4542681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bg1"/>
                </a:solidFill>
              </a:rPr>
              <a:t>Tier 1 ISP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844106" y="3339356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bg1"/>
                </a:solidFill>
              </a:rPr>
              <a:t>Tier 1 ISP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114106" y="4504581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bg1"/>
                </a:solidFill>
              </a:rPr>
              <a:t>Tier 1 ISP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34781" y="4510931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983931" y="4041031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520381" y="4066431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050481" y="4523631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545781" y="4841131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5060131" y="4828431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4682306" y="4898281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091881" y="4155331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4148906" y="4187081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2259781" y="2945656"/>
            <a:ext cx="6219825" cy="2838450"/>
            <a:chOff x="1226" y="2070"/>
            <a:chExt cx="3918" cy="1788"/>
          </a:xfrm>
        </p:grpSpPr>
        <p:grpSp>
          <p:nvGrpSpPr>
            <p:cNvPr id="17" name="Group 23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37" name="Oval 24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Text Box 25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Tier-2 ISP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Oval 26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2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34" name="Oval 28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" name="Text Box 29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Tier-2 ISP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Oval 30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31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31" name="Oval 32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Text Box 33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Tier-2 ISP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Oval 34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35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28" name="Oval 36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Text Box 37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Tier-2 ISP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Oval 38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39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25" name="Oval 40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Text Box 41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Tier-2 ISP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Oval 42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" name="Oval 43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d-ID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Line 44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" name="Oval 45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d-ID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0" name="Oval 52"/>
          <p:cNvSpPr>
            <a:spLocks noChangeArrowheads="1"/>
          </p:cNvSpPr>
          <p:nvPr/>
        </p:nvSpPr>
        <p:spPr bwMode="auto">
          <a:xfrm>
            <a:off x="6650806" y="3342531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41" name="Oval 53"/>
          <p:cNvSpPr>
            <a:spLocks noChangeArrowheads="1"/>
          </p:cNvSpPr>
          <p:nvPr/>
        </p:nvSpPr>
        <p:spPr bwMode="auto">
          <a:xfrm>
            <a:off x="7616006" y="4650631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42" name="Line 54"/>
          <p:cNvSpPr>
            <a:spLocks noChangeShapeType="1"/>
          </p:cNvSpPr>
          <p:nvPr/>
        </p:nvSpPr>
        <p:spPr bwMode="auto">
          <a:xfrm>
            <a:off x="6765106" y="3482231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43" name="Group 91"/>
          <p:cNvGrpSpPr>
            <a:grpSpLocks/>
          </p:cNvGrpSpPr>
          <p:nvPr/>
        </p:nvGrpSpPr>
        <p:grpSpPr bwMode="auto">
          <a:xfrm>
            <a:off x="1853381" y="2132856"/>
            <a:ext cx="6823075" cy="4162425"/>
            <a:chOff x="970" y="1558"/>
            <a:chExt cx="4298" cy="2622"/>
          </a:xfrm>
        </p:grpSpPr>
        <p:grpSp>
          <p:nvGrpSpPr>
            <p:cNvPr id="44" name="Group 62"/>
            <p:cNvGrpSpPr>
              <a:grpSpLocks/>
            </p:cNvGrpSpPr>
            <p:nvPr/>
          </p:nvGrpSpPr>
          <p:grpSpPr bwMode="auto">
            <a:xfrm>
              <a:off x="3322" y="1686"/>
              <a:ext cx="666" cy="438"/>
              <a:chOff x="4314" y="1086"/>
              <a:chExt cx="666" cy="438"/>
            </a:xfrm>
          </p:grpSpPr>
          <p:sp>
            <p:nvSpPr>
              <p:cNvPr id="69" name="Oval 63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Text Box 64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local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ISP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5" name="Group 65"/>
            <p:cNvGrpSpPr>
              <a:grpSpLocks/>
            </p:cNvGrpSpPr>
            <p:nvPr/>
          </p:nvGrpSpPr>
          <p:grpSpPr bwMode="auto">
            <a:xfrm>
              <a:off x="2714" y="1782"/>
              <a:ext cx="666" cy="438"/>
              <a:chOff x="4314" y="1086"/>
              <a:chExt cx="666" cy="438"/>
            </a:xfrm>
          </p:grpSpPr>
          <p:sp>
            <p:nvSpPr>
              <p:cNvPr id="67" name="Oval 66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Text Box 67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local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ISP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6" name="Group 59"/>
            <p:cNvGrpSpPr>
              <a:grpSpLocks/>
            </p:cNvGrpSpPr>
            <p:nvPr/>
          </p:nvGrpSpPr>
          <p:grpSpPr bwMode="auto">
            <a:xfrm>
              <a:off x="3794" y="1774"/>
              <a:ext cx="666" cy="438"/>
              <a:chOff x="4314" y="1086"/>
              <a:chExt cx="666" cy="438"/>
            </a:xfrm>
          </p:grpSpPr>
          <p:sp>
            <p:nvSpPr>
              <p:cNvPr id="65" name="Oval 60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" name="Text Box 61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local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ISP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Group 71"/>
            <p:cNvGrpSpPr>
              <a:grpSpLocks/>
            </p:cNvGrpSpPr>
            <p:nvPr/>
          </p:nvGrpSpPr>
          <p:grpSpPr bwMode="auto">
            <a:xfrm>
              <a:off x="970" y="3702"/>
              <a:ext cx="666" cy="438"/>
              <a:chOff x="4314" y="1086"/>
              <a:chExt cx="666" cy="438"/>
            </a:xfrm>
          </p:grpSpPr>
          <p:sp>
            <p:nvSpPr>
              <p:cNvPr id="63" name="Oval 72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" name="Text Box 73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local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ISP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Group 74"/>
            <p:cNvGrpSpPr>
              <a:grpSpLocks/>
            </p:cNvGrpSpPr>
            <p:nvPr/>
          </p:nvGrpSpPr>
          <p:grpSpPr bwMode="auto">
            <a:xfrm>
              <a:off x="1186" y="1558"/>
              <a:ext cx="666" cy="438"/>
              <a:chOff x="4314" y="1086"/>
              <a:chExt cx="666" cy="438"/>
            </a:xfrm>
          </p:grpSpPr>
          <p:sp>
            <p:nvSpPr>
              <p:cNvPr id="61" name="Oval 75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" name="Text Box 76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local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ISP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Group 68"/>
            <p:cNvGrpSpPr>
              <a:grpSpLocks/>
            </p:cNvGrpSpPr>
            <p:nvPr/>
          </p:nvGrpSpPr>
          <p:grpSpPr bwMode="auto">
            <a:xfrm>
              <a:off x="1730" y="1710"/>
              <a:ext cx="666" cy="438"/>
              <a:chOff x="4314" y="1086"/>
              <a:chExt cx="666" cy="438"/>
            </a:xfrm>
          </p:grpSpPr>
          <p:sp>
            <p:nvSpPr>
              <p:cNvPr id="59" name="Oval 69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Text Box 70"/>
              <p:cNvSpPr txBox="1">
                <a:spLocks noChangeArrowheads="1"/>
              </p:cNvSpPr>
              <p:nvPr/>
            </p:nvSpPr>
            <p:spPr bwMode="auto">
              <a:xfrm>
                <a:off x="4328" y="1106"/>
                <a:ext cx="533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Tier 3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ISP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77"/>
            <p:cNvGrpSpPr>
              <a:grpSpLocks/>
            </p:cNvGrpSpPr>
            <p:nvPr/>
          </p:nvGrpSpPr>
          <p:grpSpPr bwMode="auto">
            <a:xfrm>
              <a:off x="1826" y="3742"/>
              <a:ext cx="666" cy="438"/>
              <a:chOff x="4314" y="1086"/>
              <a:chExt cx="666" cy="438"/>
            </a:xfrm>
          </p:grpSpPr>
          <p:sp>
            <p:nvSpPr>
              <p:cNvPr id="57" name="Oval 78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" name="Text Box 79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local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ISP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Group 80"/>
            <p:cNvGrpSpPr>
              <a:grpSpLocks/>
            </p:cNvGrpSpPr>
            <p:nvPr/>
          </p:nvGrpSpPr>
          <p:grpSpPr bwMode="auto">
            <a:xfrm>
              <a:off x="2898" y="3742"/>
              <a:ext cx="666" cy="438"/>
              <a:chOff x="4314" y="1086"/>
              <a:chExt cx="666" cy="438"/>
            </a:xfrm>
          </p:grpSpPr>
          <p:sp>
            <p:nvSpPr>
              <p:cNvPr id="55" name="Oval 81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" name="Text Box 82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local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ISP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" name="Group 83"/>
            <p:cNvGrpSpPr>
              <a:grpSpLocks/>
            </p:cNvGrpSpPr>
            <p:nvPr/>
          </p:nvGrpSpPr>
          <p:grpSpPr bwMode="auto">
            <a:xfrm>
              <a:off x="4602" y="3454"/>
              <a:ext cx="666" cy="438"/>
              <a:chOff x="4314" y="1086"/>
              <a:chExt cx="666" cy="438"/>
            </a:xfrm>
          </p:grpSpPr>
          <p:sp>
            <p:nvSpPr>
              <p:cNvPr id="53" name="Oval 84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Text Box 85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local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ISP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" name="Group 90"/>
          <p:cNvGrpSpPr>
            <a:grpSpLocks/>
          </p:cNvGrpSpPr>
          <p:nvPr/>
        </p:nvGrpSpPr>
        <p:grpSpPr bwMode="auto">
          <a:xfrm>
            <a:off x="497656" y="2834531"/>
            <a:ext cx="2825750" cy="2819400"/>
            <a:chOff x="116" y="2000"/>
            <a:chExt cx="1780" cy="1776"/>
          </a:xfrm>
        </p:grpSpPr>
        <p:sp>
          <p:nvSpPr>
            <p:cNvPr id="72" name="Text Box 51"/>
            <p:cNvSpPr txBox="1">
              <a:spLocks noChangeArrowheads="1"/>
            </p:cNvSpPr>
            <p:nvPr/>
          </p:nvSpPr>
          <p:spPr bwMode="auto">
            <a:xfrm>
              <a:off x="116" y="2094"/>
              <a:ext cx="1132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Local and tier- 3 ISPs are </a:t>
              </a:r>
              <a:r>
                <a:rPr lang="en-US" sz="1800" i="1"/>
                <a:t>customers</a:t>
              </a:r>
              <a:r>
                <a:rPr lang="en-US" sz="1800"/>
                <a:t> of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higher tier ISPs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connecting them to rest of Internet</a:t>
              </a:r>
            </a:p>
          </p:txBody>
        </p:sp>
        <p:sp>
          <p:nvSpPr>
            <p:cNvPr id="73" name="Line 86"/>
            <p:cNvSpPr>
              <a:spLocks noChangeShapeType="1"/>
            </p:cNvSpPr>
            <p:nvPr/>
          </p:nvSpPr>
          <p:spPr bwMode="auto">
            <a:xfrm flipV="1">
              <a:off x="1072" y="2008"/>
              <a:ext cx="344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4" name="Line 87"/>
            <p:cNvSpPr>
              <a:spLocks noChangeShapeType="1"/>
            </p:cNvSpPr>
            <p:nvPr/>
          </p:nvSpPr>
          <p:spPr bwMode="auto">
            <a:xfrm flipV="1">
              <a:off x="1088" y="2000"/>
              <a:ext cx="664" cy="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5" name="Line 88"/>
            <p:cNvSpPr>
              <a:spLocks noChangeShapeType="1"/>
            </p:cNvSpPr>
            <p:nvPr/>
          </p:nvSpPr>
          <p:spPr bwMode="auto">
            <a:xfrm>
              <a:off x="1073" y="2744"/>
              <a:ext cx="95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6" name="Line 89"/>
            <p:cNvSpPr>
              <a:spLocks noChangeShapeType="1"/>
            </p:cNvSpPr>
            <p:nvPr/>
          </p:nvSpPr>
          <p:spPr bwMode="auto">
            <a:xfrm>
              <a:off x="1074" y="2739"/>
              <a:ext cx="822" cy="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36709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Add. References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03" y="1564605"/>
            <a:ext cx="3415596" cy="45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564605"/>
            <a:ext cx="37814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1.3.3. ISPs and </a:t>
            </a:r>
            <a:r>
              <a:rPr lang="id-ID" dirty="0" smtClean="0"/>
              <a:t>Internet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61609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Internet Backbones </a:t>
            </a:r>
          </a:p>
        </p:txBody>
      </p:sp>
      <p:sp>
        <p:nvSpPr>
          <p:cNvPr id="77" name="Oval 4"/>
          <p:cNvSpPr>
            <a:spLocks noChangeArrowheads="1"/>
          </p:cNvSpPr>
          <p:nvPr/>
        </p:nvSpPr>
        <p:spPr bwMode="auto">
          <a:xfrm>
            <a:off x="2060202" y="4674890"/>
            <a:ext cx="1863725" cy="79057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ysClr val="windowText" lastClr="000000"/>
                </a:solidFill>
              </a:rPr>
              <a:t>Tier 1 ISP</a:t>
            </a:r>
            <a:endParaRPr lang="en-US" sz="2400" dirty="0">
              <a:solidFill>
                <a:sysClr val="windowText" lastClr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" name="Oval 5"/>
          <p:cNvSpPr>
            <a:spLocks noChangeArrowheads="1"/>
          </p:cNvSpPr>
          <p:nvPr/>
        </p:nvSpPr>
        <p:spPr bwMode="auto">
          <a:xfrm>
            <a:off x="3158752" y="3471565"/>
            <a:ext cx="1863725" cy="79057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ysClr val="windowText" lastClr="000000"/>
                </a:solidFill>
              </a:rPr>
              <a:t>Tier 1 ISP</a:t>
            </a:r>
            <a:endParaRPr lang="en-US" sz="2400" dirty="0">
              <a:solidFill>
                <a:sysClr val="windowText" lastClr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428752" y="4636790"/>
            <a:ext cx="1863725" cy="79057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ysClr val="windowText" lastClr="000000"/>
                </a:solidFill>
              </a:rPr>
              <a:t>Tier 1 ISP</a:t>
            </a:r>
            <a:endParaRPr lang="en-US" sz="2400">
              <a:solidFill>
                <a:sysClr val="windowText" lastClr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4749427" y="464314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81" name="Oval 8"/>
          <p:cNvSpPr>
            <a:spLocks noChangeArrowheads="1"/>
          </p:cNvSpPr>
          <p:nvPr/>
        </p:nvSpPr>
        <p:spPr bwMode="auto">
          <a:xfrm>
            <a:off x="4298577" y="417324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35027" y="419864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83" name="Oval 10"/>
          <p:cNvSpPr>
            <a:spLocks noChangeArrowheads="1"/>
          </p:cNvSpPr>
          <p:nvPr/>
        </p:nvSpPr>
        <p:spPr bwMode="auto">
          <a:xfrm>
            <a:off x="3365127" y="465584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84" name="Oval 11"/>
          <p:cNvSpPr>
            <a:spLocks noChangeArrowheads="1"/>
          </p:cNvSpPr>
          <p:nvPr/>
        </p:nvSpPr>
        <p:spPr bwMode="auto">
          <a:xfrm>
            <a:off x="3860427" y="497334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85" name="Oval 12"/>
          <p:cNvSpPr>
            <a:spLocks noChangeArrowheads="1"/>
          </p:cNvSpPr>
          <p:nvPr/>
        </p:nvSpPr>
        <p:spPr bwMode="auto">
          <a:xfrm>
            <a:off x="4374777" y="496064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86" name="Line 13"/>
          <p:cNvSpPr>
            <a:spLocks noChangeShapeType="1"/>
          </p:cNvSpPr>
          <p:nvPr/>
        </p:nvSpPr>
        <p:spPr bwMode="auto">
          <a:xfrm flipV="1">
            <a:off x="3996952" y="503049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7" name="Line 14"/>
          <p:cNvSpPr>
            <a:spLocks noChangeShapeType="1"/>
          </p:cNvSpPr>
          <p:nvPr/>
        </p:nvSpPr>
        <p:spPr bwMode="auto">
          <a:xfrm>
            <a:off x="4406527" y="428754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8" name="Line 15"/>
          <p:cNvSpPr>
            <a:spLocks noChangeShapeType="1"/>
          </p:cNvSpPr>
          <p:nvPr/>
        </p:nvSpPr>
        <p:spPr bwMode="auto">
          <a:xfrm flipV="1">
            <a:off x="3463552" y="431929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89" name="Group 22"/>
          <p:cNvGrpSpPr>
            <a:grpSpLocks/>
          </p:cNvGrpSpPr>
          <p:nvPr/>
        </p:nvGrpSpPr>
        <p:grpSpPr bwMode="auto">
          <a:xfrm>
            <a:off x="1574427" y="3077865"/>
            <a:ext cx="6219825" cy="2838450"/>
            <a:chOff x="1226" y="2070"/>
            <a:chExt cx="3918" cy="1788"/>
          </a:xfrm>
        </p:grpSpPr>
        <p:grpSp>
          <p:nvGrpSpPr>
            <p:cNvPr id="90" name="Group 23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110" name="Oval 24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1" name="Text Box 25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solidFill>
                      <a:schemeClr val="folHlink"/>
                    </a:solidFill>
                  </a:rPr>
                  <a:t>Tier-2 ISP</a:t>
                </a: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2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107" name="Oval 28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" name="Text Box 29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solidFill>
                      <a:schemeClr val="folHlink"/>
                    </a:solidFill>
                  </a:rPr>
                  <a:t>Tier-2 ISP</a:t>
                </a: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9" name="Oval 30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Group 31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104" name="Oval 32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" name="Text Box 33"/>
              <p:cNvSpPr txBox="1">
                <a:spLocks noChangeArrowheads="1"/>
              </p:cNvSpPr>
              <p:nvPr/>
            </p:nvSpPr>
            <p:spPr bwMode="auto">
              <a:xfrm>
                <a:off x="561" y="3824"/>
                <a:ext cx="847" cy="2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 dirty="0">
                    <a:solidFill>
                      <a:schemeClr val="folHlink"/>
                    </a:solidFill>
                  </a:rPr>
                  <a:t>Tier-2 ISP</a:t>
                </a:r>
                <a:endPara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" name="Oval 34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3" name="Group 35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101" name="Oval 36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" name="Text Box 37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solidFill>
                      <a:schemeClr val="folHlink"/>
                    </a:solidFill>
                  </a:rPr>
                  <a:t>Tier-2 ISP</a:t>
                </a: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" name="Oval 38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4" name="Group 39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98" name="Oval 40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" name="Text Box 41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solidFill>
                      <a:schemeClr val="folHlink"/>
                    </a:solidFill>
                  </a:rPr>
                  <a:t>Tier-2 ISP</a:t>
                </a: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" name="Oval 42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5" name="Oval 43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d-ID" sz="2400">
                <a:latin typeface="Times New Roman" panose="02020603050405020304" pitchFamily="18" charset="0"/>
              </a:endParaRPr>
            </a:p>
          </p:txBody>
        </p:sp>
        <p:sp>
          <p:nvSpPr>
            <p:cNvPr id="96" name="Line 44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7" name="Oval 45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d-ID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13" name="Oval 46"/>
          <p:cNvSpPr>
            <a:spLocks noChangeArrowheads="1"/>
          </p:cNvSpPr>
          <p:nvPr/>
        </p:nvSpPr>
        <p:spPr bwMode="auto">
          <a:xfrm>
            <a:off x="5965452" y="347474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114" name="Oval 47"/>
          <p:cNvSpPr>
            <a:spLocks noChangeArrowheads="1"/>
          </p:cNvSpPr>
          <p:nvPr/>
        </p:nvSpPr>
        <p:spPr bwMode="auto">
          <a:xfrm>
            <a:off x="6930652" y="478284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115" name="Line 48"/>
          <p:cNvSpPr>
            <a:spLocks noChangeShapeType="1"/>
          </p:cNvSpPr>
          <p:nvPr/>
        </p:nvSpPr>
        <p:spPr bwMode="auto">
          <a:xfrm>
            <a:off x="6079752" y="3614440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116" name="Group 52"/>
          <p:cNvGrpSpPr>
            <a:grpSpLocks/>
          </p:cNvGrpSpPr>
          <p:nvPr/>
        </p:nvGrpSpPr>
        <p:grpSpPr bwMode="auto">
          <a:xfrm>
            <a:off x="4901827" y="2468265"/>
            <a:ext cx="1057275" cy="695325"/>
            <a:chOff x="4314" y="1086"/>
            <a:chExt cx="666" cy="438"/>
          </a:xfrm>
        </p:grpSpPr>
        <p:sp>
          <p:nvSpPr>
            <p:cNvPr id="117" name="Oval 53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d-ID" sz="2400">
                <a:latin typeface="Times New Roman" panose="02020603050405020304" pitchFamily="18" charset="0"/>
              </a:endParaRPr>
            </a:p>
          </p:txBody>
        </p:sp>
        <p:sp>
          <p:nvSpPr>
            <p:cNvPr id="118" name="Text Box 54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folHlink"/>
                  </a:solidFill>
                </a:rPr>
                <a:t>local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folHlink"/>
                  </a:solidFill>
                </a:rPr>
                <a:t>ISP</a:t>
              </a:r>
              <a:endParaRPr 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9" name="Group 55"/>
          <p:cNvGrpSpPr>
            <a:grpSpLocks/>
          </p:cNvGrpSpPr>
          <p:nvPr/>
        </p:nvGrpSpPr>
        <p:grpSpPr bwMode="auto">
          <a:xfrm>
            <a:off x="3936627" y="2620665"/>
            <a:ext cx="1057275" cy="695325"/>
            <a:chOff x="4314" y="1086"/>
            <a:chExt cx="666" cy="438"/>
          </a:xfrm>
        </p:grpSpPr>
        <p:sp>
          <p:nvSpPr>
            <p:cNvPr id="120" name="Oval 56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d-ID" sz="2400">
                <a:latin typeface="Times New Roman" panose="02020603050405020304" pitchFamily="18" charset="0"/>
              </a:endParaRPr>
            </a:p>
          </p:txBody>
        </p:sp>
        <p:sp>
          <p:nvSpPr>
            <p:cNvPr id="121" name="Text Box 57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folHlink"/>
                  </a:solidFill>
                </a:rPr>
                <a:t>local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folHlink"/>
                  </a:solidFill>
                </a:rPr>
                <a:t>ISP</a:t>
              </a:r>
              <a:endParaRPr 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2" name="Group 58"/>
          <p:cNvGrpSpPr>
            <a:grpSpLocks/>
          </p:cNvGrpSpPr>
          <p:nvPr/>
        </p:nvGrpSpPr>
        <p:grpSpPr bwMode="auto">
          <a:xfrm>
            <a:off x="5651127" y="2607965"/>
            <a:ext cx="1057275" cy="695325"/>
            <a:chOff x="4314" y="1086"/>
            <a:chExt cx="666" cy="438"/>
          </a:xfrm>
        </p:grpSpPr>
        <p:sp>
          <p:nvSpPr>
            <p:cNvPr id="123" name="Oval 59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d-ID" sz="2400">
                <a:latin typeface="Times New Roman" panose="02020603050405020304" pitchFamily="18" charset="0"/>
              </a:endParaRPr>
            </a:p>
          </p:txBody>
        </p:sp>
        <p:sp>
          <p:nvSpPr>
            <p:cNvPr id="124" name="Text Box 60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folHlink"/>
                  </a:solidFill>
                </a:rPr>
                <a:t>local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folHlink"/>
                  </a:solidFill>
                </a:rPr>
                <a:t>ISP</a:t>
              </a:r>
              <a:endParaRPr 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5" name="Group 61"/>
          <p:cNvGrpSpPr>
            <a:grpSpLocks/>
          </p:cNvGrpSpPr>
          <p:nvPr/>
        </p:nvGrpSpPr>
        <p:grpSpPr bwMode="auto">
          <a:xfrm>
            <a:off x="1168027" y="5668665"/>
            <a:ext cx="1057275" cy="695325"/>
            <a:chOff x="4314" y="1086"/>
            <a:chExt cx="666" cy="438"/>
          </a:xfrm>
        </p:grpSpPr>
        <p:sp>
          <p:nvSpPr>
            <p:cNvPr id="126" name="Oval 62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d-ID" sz="2400">
                <a:latin typeface="Times New Roman" panose="02020603050405020304" pitchFamily="18" charset="0"/>
              </a:endParaRPr>
            </a:p>
          </p:txBody>
        </p:sp>
        <p:sp>
          <p:nvSpPr>
            <p:cNvPr id="127" name="Text Box 63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folHlink"/>
                  </a:solidFill>
                </a:rPr>
                <a:t>local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folHlink"/>
                  </a:solidFill>
                </a:rPr>
                <a:t>ISP</a:t>
              </a:r>
              <a:endParaRPr 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8" name="Group 64"/>
          <p:cNvGrpSpPr>
            <a:grpSpLocks/>
          </p:cNvGrpSpPr>
          <p:nvPr/>
        </p:nvGrpSpPr>
        <p:grpSpPr bwMode="auto">
          <a:xfrm>
            <a:off x="1510927" y="2265065"/>
            <a:ext cx="1057275" cy="695325"/>
            <a:chOff x="4314" y="1086"/>
            <a:chExt cx="666" cy="438"/>
          </a:xfrm>
        </p:grpSpPr>
        <p:sp>
          <p:nvSpPr>
            <p:cNvPr id="129" name="Oval 65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d-ID" sz="2400">
                <a:latin typeface="Times New Roman" panose="02020603050405020304" pitchFamily="18" charset="0"/>
              </a:endParaRP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folHlink"/>
                  </a:solidFill>
                </a:rPr>
                <a:t>local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folHlink"/>
                  </a:solidFill>
                </a:rPr>
                <a:t>ISP</a:t>
              </a:r>
              <a:endParaRPr 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1" name="Group 67"/>
          <p:cNvGrpSpPr>
            <a:grpSpLocks/>
          </p:cNvGrpSpPr>
          <p:nvPr/>
        </p:nvGrpSpPr>
        <p:grpSpPr bwMode="auto">
          <a:xfrm>
            <a:off x="2374527" y="2506365"/>
            <a:ext cx="1057275" cy="695325"/>
            <a:chOff x="4314" y="1086"/>
            <a:chExt cx="666" cy="438"/>
          </a:xfrm>
        </p:grpSpPr>
        <p:sp>
          <p:nvSpPr>
            <p:cNvPr id="132" name="Oval 68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d-ID" sz="2400">
                <a:latin typeface="Times New Roman" panose="02020603050405020304" pitchFamily="18" charset="0"/>
              </a:endParaRPr>
            </a:p>
          </p:txBody>
        </p:sp>
        <p:sp>
          <p:nvSpPr>
            <p:cNvPr id="133" name="Text Box 69"/>
            <p:cNvSpPr txBox="1">
              <a:spLocks noChangeArrowheads="1"/>
            </p:cNvSpPr>
            <p:nvPr/>
          </p:nvSpPr>
          <p:spPr bwMode="auto">
            <a:xfrm>
              <a:off x="4328" y="1106"/>
              <a:ext cx="53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folHlink"/>
                  </a:solidFill>
                </a:rPr>
                <a:t>Tier 3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folHlink"/>
                  </a:solidFill>
                </a:rPr>
                <a:t>ISP</a:t>
              </a:r>
              <a:endParaRPr 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4" name="Group 70"/>
          <p:cNvGrpSpPr>
            <a:grpSpLocks/>
          </p:cNvGrpSpPr>
          <p:nvPr/>
        </p:nvGrpSpPr>
        <p:grpSpPr bwMode="auto">
          <a:xfrm>
            <a:off x="2526927" y="5732165"/>
            <a:ext cx="1057275" cy="695325"/>
            <a:chOff x="4314" y="1086"/>
            <a:chExt cx="666" cy="438"/>
          </a:xfrm>
        </p:grpSpPr>
        <p:sp>
          <p:nvSpPr>
            <p:cNvPr id="135" name="Oval 71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d-ID" sz="2400">
                <a:latin typeface="Times New Roman" panose="02020603050405020304" pitchFamily="18" charset="0"/>
              </a:endParaRP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folHlink"/>
                  </a:solidFill>
                </a:rPr>
                <a:t>local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folHlink"/>
                  </a:solidFill>
                </a:rPr>
                <a:t>ISP</a:t>
              </a:r>
              <a:endParaRPr 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7" name="Group 73"/>
          <p:cNvGrpSpPr>
            <a:grpSpLocks/>
          </p:cNvGrpSpPr>
          <p:nvPr/>
        </p:nvGrpSpPr>
        <p:grpSpPr bwMode="auto">
          <a:xfrm>
            <a:off x="4228727" y="5732165"/>
            <a:ext cx="1057275" cy="695325"/>
            <a:chOff x="4314" y="1086"/>
            <a:chExt cx="666" cy="438"/>
          </a:xfrm>
        </p:grpSpPr>
        <p:sp>
          <p:nvSpPr>
            <p:cNvPr id="138" name="Oval 74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d-ID" sz="2400">
                <a:latin typeface="Times New Roman" panose="02020603050405020304" pitchFamily="18" charset="0"/>
              </a:endParaRPr>
            </a:p>
          </p:txBody>
        </p:sp>
        <p:sp>
          <p:nvSpPr>
            <p:cNvPr id="139" name="Text Box 75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folHlink"/>
                  </a:solidFill>
                </a:rPr>
                <a:t>local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folHlink"/>
                  </a:solidFill>
                </a:rPr>
                <a:t>ISP</a:t>
              </a:r>
              <a:endParaRPr 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0" name="Group 76"/>
          <p:cNvGrpSpPr>
            <a:grpSpLocks/>
          </p:cNvGrpSpPr>
          <p:nvPr/>
        </p:nvGrpSpPr>
        <p:grpSpPr bwMode="auto">
          <a:xfrm>
            <a:off x="6933827" y="5274965"/>
            <a:ext cx="1057275" cy="695325"/>
            <a:chOff x="4314" y="1086"/>
            <a:chExt cx="666" cy="438"/>
          </a:xfrm>
        </p:grpSpPr>
        <p:sp>
          <p:nvSpPr>
            <p:cNvPr id="141" name="Oval 77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d-ID" sz="2400">
                <a:latin typeface="Times New Roman" panose="02020603050405020304" pitchFamily="18" charset="0"/>
              </a:endParaRPr>
            </a:p>
          </p:txBody>
        </p:sp>
        <p:sp>
          <p:nvSpPr>
            <p:cNvPr id="142" name="Text Box 78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folHlink"/>
                  </a:solidFill>
                </a:rPr>
                <a:t>local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folHlink"/>
                  </a:solidFill>
                </a:rPr>
                <a:t>ISP</a:t>
              </a:r>
              <a:endParaRPr 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43" name="Object 2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471315"/>
              </p:ext>
            </p:extLst>
          </p:nvPr>
        </p:nvGraphicFramePr>
        <p:xfrm>
          <a:off x="1141040" y="1988840"/>
          <a:ext cx="4175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040" y="1988840"/>
                        <a:ext cx="417512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3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335145"/>
              </p:ext>
            </p:extLst>
          </p:nvPr>
        </p:nvGraphicFramePr>
        <p:xfrm>
          <a:off x="8114927" y="5798840"/>
          <a:ext cx="41751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4927" y="5798840"/>
                        <a:ext cx="417513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" name="Freeform 341"/>
          <p:cNvSpPr>
            <a:spLocks/>
          </p:cNvSpPr>
          <p:nvPr/>
        </p:nvSpPr>
        <p:spPr bwMode="auto">
          <a:xfrm>
            <a:off x="1507752" y="2268240"/>
            <a:ext cx="6654800" cy="3619500"/>
          </a:xfrm>
          <a:custGeom>
            <a:avLst/>
            <a:gdLst>
              <a:gd name="T0" fmla="*/ 0 w 4192"/>
              <a:gd name="T1" fmla="*/ 0 h 2280"/>
              <a:gd name="T2" fmla="*/ 1431448750 w 4192"/>
              <a:gd name="T3" fmla="*/ 665321250 h 2280"/>
              <a:gd name="T4" fmla="*/ 2147483646 w 4192"/>
              <a:gd name="T5" fmla="*/ 1491932500 h 2280"/>
              <a:gd name="T6" fmla="*/ 2147483646 w 4192"/>
              <a:gd name="T7" fmla="*/ 2116931250 h 2280"/>
              <a:gd name="T8" fmla="*/ 2147483646 w 4192"/>
              <a:gd name="T9" fmla="*/ 2147483646 h 2280"/>
              <a:gd name="T10" fmla="*/ 2147483646 w 4192"/>
              <a:gd name="T11" fmla="*/ 2147483646 h 2280"/>
              <a:gd name="T12" fmla="*/ 2147483646 w 4192"/>
              <a:gd name="T13" fmla="*/ 2147483646 h 2280"/>
              <a:gd name="T14" fmla="*/ 2147483646 w 4192"/>
              <a:gd name="T15" fmla="*/ 2147483646 h 2280"/>
              <a:gd name="T16" fmla="*/ 2147483646 w 4192"/>
              <a:gd name="T17" fmla="*/ 2147483646 h 2280"/>
              <a:gd name="T18" fmla="*/ 2147483646 w 4192"/>
              <a:gd name="T19" fmla="*/ 2147483646 h 22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192"/>
              <a:gd name="T31" fmla="*/ 0 h 2280"/>
              <a:gd name="T32" fmla="*/ 4192 w 4192"/>
              <a:gd name="T33" fmla="*/ 2280 h 22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192" h="2280">
                <a:moveTo>
                  <a:pt x="0" y="0"/>
                </a:moveTo>
                <a:lnTo>
                  <a:pt x="568" y="264"/>
                </a:lnTo>
                <a:lnTo>
                  <a:pt x="920" y="592"/>
                </a:lnTo>
                <a:lnTo>
                  <a:pt x="1232" y="840"/>
                </a:lnTo>
                <a:lnTo>
                  <a:pt x="1792" y="1248"/>
                </a:lnTo>
                <a:lnTo>
                  <a:pt x="2096" y="1560"/>
                </a:lnTo>
                <a:lnTo>
                  <a:pt x="3008" y="1800"/>
                </a:lnTo>
                <a:lnTo>
                  <a:pt x="3632" y="1912"/>
                </a:lnTo>
                <a:lnTo>
                  <a:pt x="4040" y="2240"/>
                </a:lnTo>
                <a:lnTo>
                  <a:pt x="4192" y="2280"/>
                </a:lnTo>
              </a:path>
            </a:pathLst>
          </a:custGeom>
          <a:ln>
            <a:solidFill>
              <a:srgbClr val="FF0000"/>
            </a:solidFill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626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28725"/>
            <a:ext cx="7613847" cy="4921250"/>
          </a:xfrm>
        </p:spPr>
        <p:txBody>
          <a:bodyPr/>
          <a:lstStyle/>
          <a:p>
            <a:pPr>
              <a:buNone/>
            </a:pP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Comp.Net &amp; The Internet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Internet?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dge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id-ID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1.4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QoS :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Delay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hroughput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Losses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1.5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 </a:t>
            </a:r>
            <a:r>
              <a:rPr lang="id-ID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ayers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1.6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Introduction to Comp. S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ecurity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090" y="2204864"/>
            <a:ext cx="1514357" cy="1788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7" r="19694"/>
          <a:stretch/>
        </p:blipFill>
        <p:spPr>
          <a:xfrm>
            <a:off x="7090091" y="4300919"/>
            <a:ext cx="1514356" cy="184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1.4. Delay, Throughput, &amp; Loss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Ideally, we would like Internet services to be able to move as much data as we want between any two end systems, instantaneously, without any data loss. </a:t>
            </a:r>
          </a:p>
          <a:p>
            <a:pPr algn="just"/>
            <a:r>
              <a:rPr lang="en-US" sz="2000" dirty="0"/>
              <a:t>This is a lofty goal, one that is unachievable in reality. Instead, computer networks necessarily </a:t>
            </a:r>
            <a:r>
              <a:rPr lang="en-US" sz="2000" dirty="0" smtClean="0"/>
              <a:t>constrain</a:t>
            </a:r>
            <a:r>
              <a:rPr lang="id-ID" sz="2000" dirty="0" smtClean="0"/>
              <a:t> ;</a:t>
            </a:r>
            <a:endParaRPr lang="en-US" sz="2000" dirty="0"/>
          </a:p>
          <a:p>
            <a:pPr marL="901700" algn="just">
              <a:buFont typeface="Wingdings" panose="05000000000000000000" pitchFamily="2" charset="2"/>
              <a:buChar char="ü"/>
            </a:pPr>
            <a:r>
              <a:rPr lang="en-US" sz="2000" dirty="0"/>
              <a:t>throughput (the amount of data per second that can be transferred) </a:t>
            </a:r>
          </a:p>
          <a:p>
            <a:pPr marL="901700" algn="just">
              <a:buFont typeface="Wingdings" panose="05000000000000000000" pitchFamily="2" charset="2"/>
              <a:buChar char="ü"/>
            </a:pPr>
            <a:r>
              <a:rPr lang="en-US" sz="2000" dirty="0"/>
              <a:t>between end systems, introduce delays between end systems,</a:t>
            </a:r>
          </a:p>
          <a:p>
            <a:pPr marL="901700" algn="just">
              <a:buFont typeface="Wingdings" panose="05000000000000000000" pitchFamily="2" charset="2"/>
              <a:buChar char="ü"/>
            </a:pPr>
            <a:r>
              <a:rPr lang="en-US" sz="2000" dirty="0"/>
              <a:t>and can actually lose packets</a:t>
            </a:r>
            <a:r>
              <a:rPr lang="en-US" sz="2000" dirty="0" smtClean="0"/>
              <a:t>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7471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1.4.1. Delay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6"/>
            <a:ext cx="8023225" cy="1451564"/>
          </a:xfrm>
        </p:spPr>
        <p:txBody>
          <a:bodyPr/>
          <a:lstStyle/>
          <a:p>
            <a:pPr algn="just"/>
            <a:r>
              <a:rPr lang="en-US" sz="2000" dirty="0"/>
              <a:t>The most important of these delays are the nodal processing delay, queuing delay, transmission delay, and propagation delay; together, these delays accumulate to give a total nodal delay.</a:t>
            </a:r>
            <a:endParaRPr lang="id-ID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68960"/>
            <a:ext cx="7324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1.4.1. Delay</a:t>
            </a:r>
            <a:endParaRPr lang="id-ID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628021"/>
              </p:ext>
            </p:extLst>
          </p:nvPr>
        </p:nvGraphicFramePr>
        <p:xfrm>
          <a:off x="2065362" y="2577976"/>
          <a:ext cx="53149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3" imgW="2006600" imgH="241300" progId="Equation.3">
                  <p:embed/>
                </p:oleObj>
              </mc:Choice>
              <mc:Fallback>
                <p:oleObj name="Equation" r:id="rId3" imgW="2006600" imgH="2413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62" y="2577976"/>
                        <a:ext cx="5314950" cy="635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1633314" y="3717032"/>
            <a:ext cx="617904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800" kern="0" dirty="0" err="1" smtClean="0"/>
              <a:t>d</a:t>
            </a:r>
            <a:r>
              <a:rPr lang="en-US" sz="1800" kern="0" baseline="-25000" dirty="0" err="1" smtClean="0"/>
              <a:t>proc</a:t>
            </a:r>
            <a:r>
              <a:rPr lang="en-US" sz="1800" kern="0" dirty="0" smtClean="0"/>
              <a:t> = processing delay</a:t>
            </a:r>
          </a:p>
          <a:p>
            <a:pPr lvl="1"/>
            <a:r>
              <a:rPr lang="en-US" sz="1800" i="1" kern="0" dirty="0" smtClean="0"/>
              <a:t>typically a few </a:t>
            </a:r>
            <a:r>
              <a:rPr lang="en-US" sz="1800" i="1" kern="0" dirty="0" err="1" smtClean="0"/>
              <a:t>microsecs</a:t>
            </a:r>
            <a:r>
              <a:rPr lang="en-US" sz="1800" i="1" kern="0" dirty="0" smtClean="0"/>
              <a:t> or less</a:t>
            </a:r>
          </a:p>
          <a:p>
            <a:pPr marL="0" indent="0">
              <a:buNone/>
            </a:pPr>
            <a:r>
              <a:rPr lang="en-US" sz="1800" kern="0" dirty="0" err="1" smtClean="0"/>
              <a:t>d</a:t>
            </a:r>
            <a:r>
              <a:rPr lang="en-US" sz="1800" kern="0" baseline="-25000" dirty="0" err="1" smtClean="0"/>
              <a:t>queue</a:t>
            </a:r>
            <a:r>
              <a:rPr lang="en-US" sz="1800" kern="0" dirty="0" smtClean="0"/>
              <a:t> = queuing delay</a:t>
            </a:r>
          </a:p>
          <a:p>
            <a:pPr lvl="1"/>
            <a:r>
              <a:rPr lang="en-US" sz="1800" i="1" kern="0" dirty="0" smtClean="0"/>
              <a:t>depends on congestion</a:t>
            </a:r>
          </a:p>
          <a:p>
            <a:pPr marL="0" indent="0">
              <a:buNone/>
            </a:pPr>
            <a:r>
              <a:rPr lang="en-US" sz="1800" kern="0" dirty="0" err="1" smtClean="0"/>
              <a:t>d</a:t>
            </a:r>
            <a:r>
              <a:rPr lang="en-US" sz="1800" kern="0" baseline="-25000" dirty="0" err="1" smtClean="0"/>
              <a:t>trans</a:t>
            </a:r>
            <a:r>
              <a:rPr lang="en-US" sz="1800" kern="0" dirty="0" smtClean="0"/>
              <a:t> = transmission delay</a:t>
            </a:r>
          </a:p>
          <a:p>
            <a:pPr lvl="1"/>
            <a:r>
              <a:rPr lang="en-US" sz="1800" i="1" kern="0" dirty="0" smtClean="0"/>
              <a:t>= L/R, significant for low-speed links</a:t>
            </a:r>
          </a:p>
          <a:p>
            <a:pPr marL="0" indent="0">
              <a:buNone/>
            </a:pPr>
            <a:r>
              <a:rPr lang="en-US" sz="1800" kern="0" dirty="0" err="1" smtClean="0"/>
              <a:t>d</a:t>
            </a:r>
            <a:r>
              <a:rPr lang="en-US" sz="1800" kern="0" baseline="-25000" dirty="0" err="1" smtClean="0"/>
              <a:t>prop</a:t>
            </a:r>
            <a:r>
              <a:rPr lang="en-US" sz="1800" kern="0" dirty="0" smtClean="0"/>
              <a:t> = propagation delay</a:t>
            </a:r>
          </a:p>
          <a:p>
            <a:pPr lvl="1"/>
            <a:r>
              <a:rPr lang="en-US" sz="1800" i="1" kern="0" dirty="0" smtClean="0"/>
              <a:t>a few </a:t>
            </a:r>
            <a:r>
              <a:rPr lang="en-US" sz="1800" i="1" kern="0" dirty="0" err="1" smtClean="0"/>
              <a:t>microsecs</a:t>
            </a:r>
            <a:r>
              <a:rPr lang="en-US" sz="1800" i="1" kern="0" dirty="0" smtClean="0"/>
              <a:t> to hundreds of </a:t>
            </a:r>
            <a:r>
              <a:rPr lang="en-US" sz="1800" i="1" kern="0" dirty="0" err="1" smtClean="0"/>
              <a:t>msecs</a:t>
            </a:r>
            <a:endParaRPr lang="en-US" sz="1800" i="1" kern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990600" y="1283712"/>
            <a:ext cx="7613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2000" dirty="0"/>
              <a:t>If we let d</a:t>
            </a:r>
            <a:r>
              <a:rPr lang="id-ID" sz="2000" baseline="-25000" dirty="0"/>
              <a:t>proc</a:t>
            </a:r>
            <a:r>
              <a:rPr lang="id-ID" sz="2000" dirty="0"/>
              <a:t>, </a:t>
            </a:r>
            <a:r>
              <a:rPr lang="id-ID" sz="2000" dirty="0" smtClean="0"/>
              <a:t>d</a:t>
            </a:r>
            <a:r>
              <a:rPr lang="id-ID" sz="2000" baseline="-25000" dirty="0" smtClean="0"/>
              <a:t>queue</a:t>
            </a:r>
            <a:r>
              <a:rPr lang="id-ID" sz="2000" dirty="0" smtClean="0"/>
              <a:t>, d</a:t>
            </a:r>
            <a:r>
              <a:rPr lang="id-ID" sz="2000" baseline="-25000" dirty="0" smtClean="0"/>
              <a:t>trans</a:t>
            </a:r>
            <a:r>
              <a:rPr lang="id-ID" sz="2000" dirty="0"/>
              <a:t>, and </a:t>
            </a:r>
            <a:r>
              <a:rPr lang="id-ID" sz="2000" dirty="0" smtClean="0"/>
              <a:t>d</a:t>
            </a:r>
            <a:r>
              <a:rPr lang="id-ID" sz="2000" baseline="-25000" dirty="0" smtClean="0"/>
              <a:t>prop</a:t>
            </a:r>
            <a:r>
              <a:rPr lang="id-ID" sz="2000" dirty="0" smtClean="0"/>
              <a:t> </a:t>
            </a:r>
            <a:r>
              <a:rPr lang="id-ID" sz="2000" dirty="0"/>
              <a:t>denote the processing, queuing,  </a:t>
            </a:r>
            <a:r>
              <a:rPr lang="id-ID" sz="2000" dirty="0" smtClean="0"/>
              <a:t>transmission</a:t>
            </a:r>
            <a:r>
              <a:rPr lang="id-ID" sz="2000" dirty="0"/>
              <a:t>, and propagation delays, then the total nodal delay is given by </a:t>
            </a:r>
          </a:p>
        </p:txBody>
      </p:sp>
    </p:spTree>
    <p:extLst>
      <p:ext uri="{BB962C8B-B14F-4D97-AF65-F5344CB8AC3E}">
        <p14:creationId xmlns:p14="http://schemas.microsoft.com/office/powerpoint/2010/main" val="2932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28725"/>
            <a:ext cx="7613847" cy="4921250"/>
          </a:xfrm>
        </p:spPr>
        <p:txBody>
          <a:bodyPr/>
          <a:lstStyle/>
          <a:p>
            <a:pPr>
              <a:buNone/>
            </a:pP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Comp.Net &amp; The Internet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Internet?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dge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id-ID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1.4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QoS :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Delay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hroughput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Losses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1.5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 </a:t>
            </a:r>
            <a:r>
              <a:rPr lang="id-ID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ayers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1.6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Introduction to Comp. S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ecurity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090" y="2204864"/>
            <a:ext cx="1514357" cy="1788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7" r="19694"/>
          <a:stretch/>
        </p:blipFill>
        <p:spPr>
          <a:xfrm>
            <a:off x="7090091" y="4300919"/>
            <a:ext cx="1514356" cy="184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9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1.5. Protocol Layer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52" y="2780924"/>
            <a:ext cx="2628900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2438025"/>
            <a:ext cx="3009900" cy="2257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96" y="1523626"/>
            <a:ext cx="1066800" cy="4086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6093296"/>
            <a:ext cx="698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Layered System		      TCP/IP or Internet		OSI</a:t>
            </a:r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9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Sifat tugas = Kelompok</a:t>
            </a:r>
          </a:p>
          <a:p>
            <a:pPr>
              <a:defRPr/>
            </a:pPr>
            <a:r>
              <a:rPr lang="id-ID" dirty="0" smtClean="0"/>
              <a:t>Tugas = buatlah 1 jenis Socket Programming (apa saja)</a:t>
            </a:r>
          </a:p>
          <a:p>
            <a:pPr>
              <a:defRPr/>
            </a:pPr>
            <a:r>
              <a:rPr lang="id-ID" dirty="0" smtClean="0"/>
              <a:t>Dikumpul max selasa (10/9/13) 9.00 AM</a:t>
            </a:r>
          </a:p>
          <a:p>
            <a:pPr>
              <a:defRPr/>
            </a:pPr>
            <a:r>
              <a:rPr lang="id-ID" dirty="0" smtClean="0"/>
              <a:t>Via email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d-ID" dirty="0"/>
              <a:t>	</a:t>
            </a:r>
            <a:r>
              <a:rPr lang="id-ID" dirty="0" smtClean="0"/>
              <a:t>gbs@ittelkom.ac.id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d-ID"/>
              <a:t>	</a:t>
            </a:r>
            <a:r>
              <a:rPr lang="id-ID" smtClean="0"/>
              <a:t>gandeva.bayu.s@gmail.com</a:t>
            </a:r>
          </a:p>
        </p:txBody>
      </p:sp>
    </p:spTree>
    <p:extLst>
      <p:ext uri="{BB962C8B-B14F-4D97-AF65-F5344CB8AC3E}">
        <p14:creationId xmlns:p14="http://schemas.microsoft.com/office/powerpoint/2010/main" val="324227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Bibliography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6450" indent="-806450">
              <a:buNone/>
            </a:pPr>
            <a:endParaRPr lang="id-ID" sz="1800" dirty="0" smtClean="0"/>
          </a:p>
          <a:p>
            <a:pPr marL="806450" indent="-806450">
              <a:buNone/>
            </a:pP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Kurose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, J.F., and Ross, K.W., Computer Networking : A Top-Down Approach Sixth Edition, Pearson Education, Inc. USA, 2013.</a:t>
            </a:r>
          </a:p>
          <a:p>
            <a:pPr marL="806450" indent="-806450">
              <a:buNone/>
            </a:pP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6450" indent="-806450">
              <a:buNone/>
            </a:pP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Peterson, L.L., and Davie, B.S., Computer Networks: A Systems Approach Fifth Edition, Morgan Kaufmann, Burlington USA, 2012.</a:t>
            </a:r>
          </a:p>
          <a:p>
            <a:pPr marL="806450" indent="-806450">
              <a:buNone/>
            </a:pP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6450" indent="-806450">
              <a:buNone/>
            </a:pP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Tanenbaum,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A.S., and </a:t>
            </a: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Wetherall,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D.J., </a:t>
            </a: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Computer Networks Fifth Edition,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Pearson Education, Inc., Boston USA, 2011.</a:t>
            </a:r>
          </a:p>
          <a:p>
            <a:pPr marL="806450" indent="-806450">
              <a:buNone/>
            </a:pP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6450" indent="-806450">
              <a:buNone/>
            </a:pP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Lammle T., Cisco Certified Network Associate : Study Guide Fifth Edition, Sybex, Inc. USA, 2005.</a:t>
            </a:r>
          </a:p>
        </p:txBody>
      </p:sp>
    </p:spTree>
    <p:extLst>
      <p:ext uri="{BB962C8B-B14F-4D97-AF65-F5344CB8AC3E}">
        <p14:creationId xmlns:p14="http://schemas.microsoft.com/office/powerpoint/2010/main" val="32791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34" y="2786058"/>
            <a:ext cx="8215370" cy="1000132"/>
          </a:xfrm>
        </p:spPr>
        <p:txBody>
          <a:bodyPr/>
          <a:lstStyle/>
          <a:p>
            <a:r>
              <a:rPr lang="en-US" sz="4400" i="0" dirty="0" smtClean="0"/>
              <a:t>Thank You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348" y="4500570"/>
            <a:ext cx="7715250" cy="1643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Gandeva Bayu Satrya (GBS)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hlinkClick r:id="rId2"/>
              </a:rPr>
              <a:t>gandeva.bayu.s@gmail.com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tx1"/>
                </a:solidFill>
                <a:latin typeface="Lucida Bright" pitchFamily="18" charset="0"/>
              </a:rPr>
              <a:t>TELKOM INSTITUTE of TECHNOLOGY</a:t>
            </a:r>
            <a:endParaRPr lang="en-US" sz="2000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References Details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228725"/>
            <a:ext cx="7373193" cy="4921250"/>
          </a:xfrm>
        </p:spPr>
        <p:txBody>
          <a:bodyPr/>
          <a:lstStyle/>
          <a:p>
            <a:pPr marL="0" indent="0">
              <a:buNone/>
            </a:pPr>
            <a:endParaRPr lang="id-ID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Chapter 1 : Foundation</a:t>
            </a:r>
          </a:p>
          <a:p>
            <a:pPr marL="0" indent="0">
              <a:buNone/>
            </a:pPr>
            <a:r>
              <a:rPr lang="id-ID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Chapter 2 : Getting Connected</a:t>
            </a:r>
          </a:p>
          <a:p>
            <a:pPr marL="0" indent="0">
              <a:buNone/>
            </a:pPr>
            <a:r>
              <a:rPr lang="id-ID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Chapter 3 : Internetworking</a:t>
            </a:r>
          </a:p>
          <a:p>
            <a:pPr marL="0" indent="0">
              <a:buNone/>
            </a:pPr>
            <a:r>
              <a:rPr lang="id-ID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Chapter 4 : Adv. Internetworking</a:t>
            </a:r>
          </a:p>
          <a:p>
            <a:pPr marL="0" indent="0">
              <a:buNone/>
            </a:pPr>
            <a:endParaRPr lang="id-ID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Chapter 5 : End to End Protocols</a:t>
            </a:r>
          </a:p>
          <a:p>
            <a:pPr marL="0" indent="0">
              <a:buNone/>
            </a:pPr>
            <a:r>
              <a:rPr lang="id-ID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Chapter 6 : Congestion Control &amp; RA</a:t>
            </a:r>
          </a:p>
          <a:p>
            <a:pPr marL="0" indent="0">
              <a:buNone/>
            </a:pPr>
            <a:r>
              <a:rPr lang="id-ID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Chapter 7 : End to End Data</a:t>
            </a:r>
          </a:p>
          <a:p>
            <a:pPr marL="0" indent="0">
              <a:buNone/>
            </a:pPr>
            <a:r>
              <a:rPr lang="id-ID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Chapter 8 : Net Security</a:t>
            </a:r>
          </a:p>
          <a:p>
            <a:pPr marL="0" indent="0">
              <a:buNone/>
            </a:pPr>
            <a:r>
              <a:rPr lang="id-ID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Chapter 9 </a:t>
            </a:r>
            <a:r>
              <a:rPr lang="id-ID" sz="2400" smtClean="0">
                <a:latin typeface="Consolas" panose="020B0609020204030204" pitchFamily="49" charset="0"/>
                <a:cs typeface="Consolas" panose="020B0609020204030204" pitchFamily="49" charset="0"/>
              </a:rPr>
              <a:t>: Application</a:t>
            </a:r>
            <a:endParaRPr lang="id-ID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Rules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 smtClean="0"/>
              <a:t> Use 2012’ s Curiculum </a:t>
            </a:r>
          </a:p>
          <a:p>
            <a:endParaRPr lang="id-ID" sz="2400" dirty="0" smtClean="0"/>
          </a:p>
          <a:p>
            <a:r>
              <a:rPr lang="id-ID" sz="2400" dirty="0"/>
              <a:t> </a:t>
            </a:r>
            <a:r>
              <a:rPr lang="id-ID" sz="2400" dirty="0" smtClean="0"/>
              <a:t>Scoring</a:t>
            </a:r>
          </a:p>
          <a:p>
            <a:pPr marL="0" indent="0">
              <a:buNone/>
            </a:pPr>
            <a:r>
              <a:rPr lang="id-ID" sz="2400" dirty="0" smtClean="0"/>
              <a:t>		Pre, Post, &amp; Task (SCL)	: </a:t>
            </a:r>
            <a:r>
              <a:rPr lang="en-GB" sz="2400" dirty="0" smtClean="0"/>
              <a:t>20</a:t>
            </a:r>
            <a:r>
              <a:rPr lang="id-ID" sz="2400" dirty="0" smtClean="0"/>
              <a:t>%</a:t>
            </a:r>
          </a:p>
          <a:p>
            <a:pPr marL="0" indent="0">
              <a:buNone/>
            </a:pPr>
            <a:r>
              <a:rPr lang="id-ID" sz="2400" dirty="0"/>
              <a:t>	</a:t>
            </a:r>
            <a:r>
              <a:rPr lang="id-ID" sz="2400" dirty="0" smtClean="0"/>
              <a:t>	Attitute (SCL)		: 10%</a:t>
            </a:r>
          </a:p>
          <a:p>
            <a:pPr marL="0" indent="0">
              <a:buNone/>
            </a:pPr>
            <a:r>
              <a:rPr lang="id-ID" sz="2400" dirty="0"/>
              <a:t>	</a:t>
            </a:r>
            <a:r>
              <a:rPr lang="id-ID" sz="2400" dirty="0" smtClean="0"/>
              <a:t>	Mid Test			: 35%</a:t>
            </a:r>
          </a:p>
          <a:p>
            <a:pPr marL="0" indent="0">
              <a:buNone/>
            </a:pPr>
            <a:r>
              <a:rPr lang="id-ID" sz="2400" dirty="0"/>
              <a:t>	</a:t>
            </a:r>
            <a:r>
              <a:rPr lang="id-ID" sz="2400" dirty="0" smtClean="0"/>
              <a:t>	Final Test			: </a:t>
            </a:r>
            <a:r>
              <a:rPr lang="en-GB" sz="2400" dirty="0" smtClean="0"/>
              <a:t>35</a:t>
            </a:r>
            <a:r>
              <a:rPr lang="id-ID" sz="2400" dirty="0" smtClean="0"/>
              <a:t>%</a:t>
            </a:r>
          </a:p>
          <a:p>
            <a:pPr marL="0" indent="0">
              <a:buNone/>
            </a:pPr>
            <a:endParaRPr lang="id-ID" sz="2400" dirty="0" smtClean="0"/>
          </a:p>
          <a:p>
            <a:r>
              <a:rPr lang="id-ID" sz="2400" dirty="0"/>
              <a:t> </a:t>
            </a:r>
            <a:r>
              <a:rPr lang="id-ID" sz="2400" dirty="0" smtClean="0"/>
              <a:t>Penalty</a:t>
            </a:r>
          </a:p>
          <a:p>
            <a:pPr marL="0" indent="0">
              <a:buNone/>
            </a:pPr>
            <a:r>
              <a:rPr lang="id-ID" sz="2400" dirty="0"/>
              <a:t>	</a:t>
            </a:r>
            <a:r>
              <a:rPr lang="id-ID" sz="2400" dirty="0" smtClean="0"/>
              <a:t>	Plagiarism 		</a:t>
            </a:r>
            <a:r>
              <a:rPr lang="id-ID" sz="2400" dirty="0" smtClean="0">
                <a:sym typeface="Wingdings" panose="05000000000000000000" pitchFamily="2" charset="2"/>
              </a:rPr>
              <a:t> E</a:t>
            </a:r>
          </a:p>
          <a:p>
            <a:pPr marL="0" indent="0">
              <a:buNone/>
            </a:pPr>
            <a:r>
              <a:rPr lang="id-ID" sz="2400" dirty="0">
                <a:sym typeface="Wingdings" panose="05000000000000000000" pitchFamily="2" charset="2"/>
              </a:rPr>
              <a:t>	</a:t>
            </a:r>
            <a:r>
              <a:rPr lang="id-ID" sz="2400" dirty="0" smtClean="0">
                <a:sym typeface="Wingdings" panose="05000000000000000000" pitchFamily="2" charset="2"/>
              </a:rPr>
              <a:t>	Attendance 	 &gt;= 75% (Roster)</a:t>
            </a:r>
            <a:endParaRPr lang="id-ID" sz="2000" dirty="0" smtClean="0"/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0296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Lecture’s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780927"/>
            <a:ext cx="8021265" cy="336904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Mia </a:t>
            </a:r>
            <a:r>
              <a:rPr lang="en-US" dirty="0" err="1" smtClean="0"/>
              <a:t>Rosmiati</a:t>
            </a:r>
            <a:r>
              <a:rPr lang="en-US" dirty="0" smtClean="0"/>
              <a:t> </a:t>
            </a:r>
            <a:r>
              <a:rPr lang="en-US" dirty="0" err="1" smtClean="0"/>
              <a:t>S.Si</a:t>
            </a:r>
            <a:r>
              <a:rPr lang="en-US" dirty="0" smtClean="0"/>
              <a:t>., M.T</a:t>
            </a:r>
          </a:p>
          <a:p>
            <a:pPr marL="0" indent="0" algn="ctr">
              <a:buNone/>
            </a:pPr>
            <a:r>
              <a:rPr lang="en-US" dirty="0" smtClean="0"/>
              <a:t>081223228338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m14_r@yahoo.com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: </a:t>
            </a:r>
            <a:r>
              <a:rPr lang="en-US" dirty="0" err="1" smtClean="0"/>
              <a:t>frans</a:t>
            </a:r>
            <a:r>
              <a:rPr lang="en-US" dirty="0" smtClean="0"/>
              <a:t> </a:t>
            </a:r>
            <a:r>
              <a:rPr lang="en-US" smtClean="0"/>
              <a:t>shandyto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082240204567</a:t>
            </a:r>
          </a:p>
          <a:p>
            <a:pPr marL="0" indent="0" algn="ctr">
              <a:buNone/>
            </a:pPr>
            <a:r>
              <a:rPr lang="en-US" dirty="0" smtClean="0"/>
              <a:t>fshandyto@myself.com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1.RFID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Keterlambatan</a:t>
            </a:r>
            <a:r>
              <a:rPr lang="en-US" dirty="0" smtClean="0"/>
              <a:t> = 20’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Seragam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minum</a:t>
            </a:r>
            <a:r>
              <a:rPr lang="en-US" dirty="0" smtClean="0"/>
              <a:t> di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/>
              <a:t> </a:t>
            </a:r>
            <a:r>
              <a:rPr lang="en-US" dirty="0" err="1" smtClean="0"/>
              <a:t>kecuali</a:t>
            </a:r>
            <a:r>
              <a:rPr lang="en-US" dirty="0" smtClean="0"/>
              <a:t> air </a:t>
            </a:r>
            <a:r>
              <a:rPr lang="en-US" dirty="0" err="1" smtClean="0"/>
              <a:t>bening</a:t>
            </a:r>
            <a:r>
              <a:rPr lang="en-US" dirty="0" smtClean="0"/>
              <a:t>, </a:t>
            </a:r>
            <a:r>
              <a:rPr lang="en-US" dirty="0" err="1" smtClean="0"/>
              <a:t>transparan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tawar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Tugas</a:t>
            </a:r>
            <a:r>
              <a:rPr lang="en-US" dirty="0" smtClean="0"/>
              <a:t> = </a:t>
            </a:r>
            <a:r>
              <a:rPr lang="en-US" dirty="0" err="1" smtClean="0"/>
              <a:t>terlambat</a:t>
            </a:r>
            <a:r>
              <a:rPr lang="en-US" dirty="0" smtClean="0"/>
              <a:t> -3 point/ jam</a:t>
            </a:r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 err="1" smtClean="0"/>
              <a:t>Perizinan</a:t>
            </a:r>
            <a:r>
              <a:rPr lang="en-US" dirty="0" smtClean="0"/>
              <a:t> =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dirty="0" err="1" smtClean="0"/>
              <a:t>Sakit</a:t>
            </a:r>
            <a:r>
              <a:rPr lang="en-US" dirty="0" smtClean="0"/>
              <a:t> =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8. </a:t>
            </a:r>
            <a:r>
              <a:rPr lang="en-US" dirty="0" err="1" smtClean="0"/>
              <a:t>Kerjasama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yang </a:t>
            </a:r>
            <a:r>
              <a:rPr lang="en-US" dirty="0" err="1" smtClean="0">
                <a:sym typeface="Wingdings" panose="05000000000000000000" pitchFamily="2" charset="2"/>
              </a:rPr>
              <a:t>diconteknya</a:t>
            </a:r>
            <a:r>
              <a:rPr lang="en-US" dirty="0" smtClean="0">
                <a:sym typeface="Wingdings" panose="05000000000000000000" pitchFamily="2" charset="2"/>
              </a:rPr>
              <a:t> = 0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9. Tubes  </a:t>
            </a:r>
            <a:r>
              <a:rPr lang="en-US" dirty="0" err="1" smtClean="0">
                <a:sym typeface="Wingdings" panose="05000000000000000000" pitchFamily="2" charset="2"/>
              </a:rPr>
              <a:t>masih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menunggu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34" y="2060848"/>
            <a:ext cx="8215370" cy="1725342"/>
          </a:xfrm>
        </p:spPr>
        <p:txBody>
          <a:bodyPr/>
          <a:lstStyle/>
          <a:p>
            <a:r>
              <a:rPr lang="id-ID" sz="3200" i="0" dirty="0" smtClean="0"/>
              <a:t>Chapter 1</a:t>
            </a:r>
            <a:br>
              <a:rPr lang="id-ID" sz="3200" i="0" dirty="0" smtClean="0"/>
            </a:br>
            <a:r>
              <a:rPr lang="id-ID" sz="3200" i="0" dirty="0" smtClean="0"/>
              <a:t>Introduction</a:t>
            </a:r>
            <a:endParaRPr lang="en-US" sz="3200" i="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4348" y="4500570"/>
            <a:ext cx="7715250" cy="1643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Gandeva Bayu Satrya (GBS)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hlinkClick r:id="rId2"/>
              </a:rPr>
              <a:t>gandeva.bayu.s@gmail.com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Lucida Bright" pitchFamily="18" charset="0"/>
              </a:rPr>
              <a:t>TELKOM INSTITUTE of TECHNOLOGY</a:t>
            </a:r>
            <a:endParaRPr lang="en-US" sz="2000" b="1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3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28725"/>
            <a:ext cx="7613847" cy="4921250"/>
          </a:xfrm>
        </p:spPr>
        <p:txBody>
          <a:bodyPr/>
          <a:lstStyle/>
          <a:p>
            <a:pPr>
              <a:buNone/>
            </a:pP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Comp.Net &amp; The Internet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Internet?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dge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id-ID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1.4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QoS :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d-ID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id-ID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hroughput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1.5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 </a:t>
            </a:r>
            <a:r>
              <a:rPr lang="id-ID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ayers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1.6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Introduction to Comp. S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ecurity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090" y="2204864"/>
            <a:ext cx="1514357" cy="1788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7" r="19694"/>
          <a:stretch/>
        </p:blipFill>
        <p:spPr>
          <a:xfrm>
            <a:off x="7090091" y="4300919"/>
            <a:ext cx="1514356" cy="1849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1471</TotalTime>
  <Words>1324</Words>
  <Application>Microsoft Office PowerPoint</Application>
  <PresentationFormat>On-screen Show (4:3)</PresentationFormat>
  <Paragraphs>314</Paragraphs>
  <Slides>39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Bradley Hand ITC</vt:lpstr>
      <vt:lpstr>Calibri</vt:lpstr>
      <vt:lpstr>Comic Sans MS</vt:lpstr>
      <vt:lpstr>Consolas</vt:lpstr>
      <vt:lpstr>Lucida Bright</vt:lpstr>
      <vt:lpstr>Tahoma</vt:lpstr>
      <vt:lpstr>Times New Roman</vt:lpstr>
      <vt:lpstr>Verdana</vt:lpstr>
      <vt:lpstr>Wingdings</vt:lpstr>
      <vt:lpstr>PowerPoint Template</vt:lpstr>
      <vt:lpstr>Clip</vt:lpstr>
      <vt:lpstr>Equation</vt:lpstr>
      <vt:lpstr>Sekapur Sirih Jaringan Komputer</vt:lpstr>
      <vt:lpstr>References</vt:lpstr>
      <vt:lpstr>Add. References</vt:lpstr>
      <vt:lpstr>References Details</vt:lpstr>
      <vt:lpstr>Rules</vt:lpstr>
      <vt:lpstr>Lecture’s Profile</vt:lpstr>
      <vt:lpstr>Kontrak Perkuliahan </vt:lpstr>
      <vt:lpstr>Chapter 1 Introduction</vt:lpstr>
      <vt:lpstr>Agenda</vt:lpstr>
      <vt:lpstr>1.1 What is the Internet?</vt:lpstr>
      <vt:lpstr>PowerPoint Presentation</vt:lpstr>
      <vt:lpstr>1.1.1. “nuts and bolts” View</vt:lpstr>
      <vt:lpstr>1.1.2. a Service View</vt:lpstr>
      <vt:lpstr>Internet [Tanenbaum 2011]</vt:lpstr>
      <vt:lpstr>Internet [Perterson 2012]</vt:lpstr>
      <vt:lpstr>Internet [Lammle 2005]</vt:lpstr>
      <vt:lpstr>1.1.3. Protocols</vt:lpstr>
      <vt:lpstr>1.1.3. Protocols</vt:lpstr>
      <vt:lpstr>Agenda</vt:lpstr>
      <vt:lpstr>1.2. Network Edge</vt:lpstr>
      <vt:lpstr>1.2. Network Edge</vt:lpstr>
      <vt:lpstr>Agenda</vt:lpstr>
      <vt:lpstr>1.3. Network Core</vt:lpstr>
      <vt:lpstr>1.3.1. Circuit Switching</vt:lpstr>
      <vt:lpstr>1.3.2. Packet Switching</vt:lpstr>
      <vt:lpstr>1.3.2. Packet Switching</vt:lpstr>
      <vt:lpstr>1.3.3. ISPs and Internet</vt:lpstr>
      <vt:lpstr>1.3.3. ISPs and Internet</vt:lpstr>
      <vt:lpstr>1.3.3. ISPs and Internet</vt:lpstr>
      <vt:lpstr>1.3.3. ISPs and Internet</vt:lpstr>
      <vt:lpstr>Agenda</vt:lpstr>
      <vt:lpstr>1.4. Delay, Throughput, &amp; Loss</vt:lpstr>
      <vt:lpstr>1.4.1. Delay</vt:lpstr>
      <vt:lpstr>1.4.1. Delay</vt:lpstr>
      <vt:lpstr>Agenda</vt:lpstr>
      <vt:lpstr>1.5. Protocol Layer</vt:lpstr>
      <vt:lpstr>Task 1</vt:lpstr>
      <vt:lpstr>Bibliography</vt:lpstr>
      <vt:lpstr>Thank You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</dc:title>
  <dc:creator>Gandeva Bayu S</dc:creator>
  <cp:lastModifiedBy>Mia</cp:lastModifiedBy>
  <cp:revision>188</cp:revision>
  <dcterms:created xsi:type="dcterms:W3CDTF">2007-01-06T23:56:46Z</dcterms:created>
  <dcterms:modified xsi:type="dcterms:W3CDTF">2016-01-11T23:05:27Z</dcterms:modified>
</cp:coreProperties>
</file>