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417" r:id="rId2"/>
    <p:sldId id="416" r:id="rId3"/>
    <p:sldId id="442" r:id="rId4"/>
    <p:sldId id="418" r:id="rId5"/>
    <p:sldId id="419" r:id="rId6"/>
    <p:sldId id="480" r:id="rId7"/>
    <p:sldId id="364" r:id="rId8"/>
    <p:sldId id="447" r:id="rId9"/>
    <p:sldId id="448" r:id="rId10"/>
    <p:sldId id="450" r:id="rId11"/>
    <p:sldId id="449" r:id="rId12"/>
    <p:sldId id="451" r:id="rId13"/>
    <p:sldId id="453" r:id="rId14"/>
    <p:sldId id="452" r:id="rId15"/>
    <p:sldId id="455" r:id="rId16"/>
    <p:sldId id="454" r:id="rId17"/>
    <p:sldId id="459" r:id="rId18"/>
    <p:sldId id="467" r:id="rId19"/>
    <p:sldId id="458" r:id="rId20"/>
    <p:sldId id="465" r:id="rId21"/>
    <p:sldId id="466" r:id="rId22"/>
    <p:sldId id="460" r:id="rId23"/>
    <p:sldId id="461" r:id="rId24"/>
    <p:sldId id="462" r:id="rId25"/>
    <p:sldId id="463" r:id="rId26"/>
    <p:sldId id="464" r:id="rId27"/>
    <p:sldId id="468" r:id="rId28"/>
    <p:sldId id="469" r:id="rId29"/>
    <p:sldId id="470" r:id="rId30"/>
    <p:sldId id="471" r:id="rId31"/>
    <p:sldId id="472" r:id="rId32"/>
    <p:sldId id="473" r:id="rId33"/>
    <p:sldId id="474" r:id="rId34"/>
    <p:sldId id="475" r:id="rId35"/>
    <p:sldId id="476" r:id="rId36"/>
    <p:sldId id="478" r:id="rId37"/>
    <p:sldId id="477" r:id="rId38"/>
    <p:sldId id="446" r:id="rId39"/>
    <p:sldId id="479" r:id="rId40"/>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000000"/>
    <a:srgbClr val="99CC00"/>
    <a:srgbClr val="1966B3"/>
    <a:srgbClr val="DDDDDD"/>
    <a:srgbClr val="C1D1D3"/>
    <a:srgbClr val="5AABCC"/>
    <a:srgbClr val="BD9E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74" autoAdjust="0"/>
    <p:restoredTop sz="84201" autoAdjust="0"/>
  </p:normalViewPr>
  <p:slideViewPr>
    <p:cSldViewPr>
      <p:cViewPr varScale="1">
        <p:scale>
          <a:sx n="59" d="100"/>
          <a:sy n="59" d="100"/>
        </p:scale>
        <p:origin x="1452" y="42"/>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cs typeface="+mn-cs"/>
              </a:defRPr>
            </a:lvl1pPr>
          </a:lstStyle>
          <a:p>
            <a:pPr>
              <a:defRPr/>
            </a:pPr>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smtClean="0">
                <a:cs typeface="+mn-cs"/>
              </a:defRPr>
            </a:lvl1pPr>
          </a:lstStyle>
          <a:p>
            <a:pPr>
              <a:defRPr/>
            </a:pPr>
            <a:fld id="{68652DCB-F754-49CB-AE32-DDA27AE87BA0}" type="datetimeFigureOut">
              <a:rPr lang="en-US"/>
              <a:pPr>
                <a:defRPr/>
              </a:pPr>
              <a:t>9/10/2013</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cs typeface="+mn-cs"/>
              </a:defRPr>
            </a:lvl1pPr>
          </a:lstStyle>
          <a:p>
            <a:pPr>
              <a:defRPr/>
            </a:pPr>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smtClean="0">
                <a:cs typeface="+mn-cs"/>
              </a:defRPr>
            </a:lvl1pPr>
          </a:lstStyle>
          <a:p>
            <a:pPr>
              <a:defRPr/>
            </a:pPr>
            <a:fld id="{3270736C-5345-48BF-B6D1-B0E9882FBF85}" type="slidenum">
              <a:rPr lang="en-US"/>
              <a:pPr>
                <a:defRPr/>
              </a:pPr>
              <a:t>‹#›</a:t>
            </a:fld>
            <a:endParaRPr lang="en-US" dirty="0"/>
          </a:p>
        </p:txBody>
      </p:sp>
    </p:spTree>
    <p:extLst>
      <p:ext uri="{BB962C8B-B14F-4D97-AF65-F5344CB8AC3E}">
        <p14:creationId xmlns:p14="http://schemas.microsoft.com/office/powerpoint/2010/main" val="16770411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If you see the word bandwidth used in a situation in which it is being measured in hertz, then it probably refers </a:t>
            </a:r>
            <a:r>
              <a:rPr lang="en-US" sz="1200" b="1" kern="1200" dirty="0" smtClean="0">
                <a:solidFill>
                  <a:schemeClr val="tx1"/>
                </a:solidFill>
                <a:latin typeface="+mn-lt"/>
                <a:ea typeface="+mn-ea"/>
                <a:cs typeface="+mn-cs"/>
              </a:rPr>
              <a:t>to the range of signals that can be accommodated</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 useful distinction can also be made, however, between the maximum data rate that is available on the link and the number of bits per second that we can actually transmit over the link in practice. We tend to use the word throughput to refer </a:t>
            </a:r>
            <a:r>
              <a:rPr lang="en-US" sz="1200" b="1" kern="1200" dirty="0" smtClean="0">
                <a:solidFill>
                  <a:schemeClr val="tx1"/>
                </a:solidFill>
                <a:latin typeface="+mn-lt"/>
                <a:ea typeface="+mn-ea"/>
                <a:cs typeface="+mn-cs"/>
              </a:rPr>
              <a:t>to the measured performance of a system</a:t>
            </a:r>
            <a:r>
              <a:rPr lang="en-US" sz="1200" kern="120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pPr>
              <a:defRPr/>
            </a:pPr>
            <a:fld id="{3270736C-5345-48BF-B6D1-B0E9882FBF85}" type="slidenum">
              <a:rPr lang="en-US" smtClean="0"/>
              <a:pPr>
                <a:defRPr/>
              </a:pPr>
              <a:t>32</a:t>
            </a:fld>
            <a:endParaRPr lang="en-US" dirty="0"/>
          </a:p>
        </p:txBody>
      </p:sp>
    </p:spTree>
    <p:extLst>
      <p:ext uri="{BB962C8B-B14F-4D97-AF65-F5344CB8AC3E}">
        <p14:creationId xmlns:p14="http://schemas.microsoft.com/office/powerpoint/2010/main" val="118200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270736C-5345-48BF-B6D1-B0E9882FBF85}" type="slidenum">
              <a:rPr lang="en-US" smtClean="0"/>
              <a:pPr>
                <a:defRPr/>
              </a:pPr>
              <a:t>33</a:t>
            </a:fld>
            <a:endParaRPr lang="en-US" dirty="0"/>
          </a:p>
        </p:txBody>
      </p:sp>
    </p:spTree>
    <p:extLst>
      <p:ext uri="{BB962C8B-B14F-4D97-AF65-F5344CB8AC3E}">
        <p14:creationId xmlns:p14="http://schemas.microsoft.com/office/powerpoint/2010/main" val="1697197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White">
      <p:bgPr>
        <a:solidFill>
          <a:schemeClr val="bg1"/>
        </a:solidFill>
        <a:effectLst/>
      </p:bgPr>
    </p:bg>
    <p:spTree>
      <p:nvGrpSpPr>
        <p:cNvPr id="1" name=""/>
        <p:cNvGrpSpPr/>
        <p:nvPr/>
      </p:nvGrpSpPr>
      <p:grpSpPr>
        <a:xfrm>
          <a:off x="0" y="0"/>
          <a:ext cx="0" cy="0"/>
          <a:chOff x="0" y="0"/>
          <a:chExt cx="0" cy="0"/>
        </a:xfrm>
      </p:grpSpPr>
      <p:sp>
        <p:nvSpPr>
          <p:cNvPr id="4" name="Rectangle 78"/>
          <p:cNvSpPr>
            <a:spLocks noChangeArrowheads="1"/>
          </p:cNvSpPr>
          <p:nvPr/>
        </p:nvSpPr>
        <p:spPr bwMode="gray">
          <a:xfrm rot="5400000">
            <a:off x="7904162" y="1163638"/>
            <a:ext cx="2098675" cy="381000"/>
          </a:xfrm>
          <a:prstGeom prst="rect">
            <a:avLst/>
          </a:prstGeom>
          <a:gradFill rotWithShape="1">
            <a:gsLst>
              <a:gs pos="0">
                <a:schemeClr val="bg2"/>
              </a:gs>
              <a:gs pos="100000">
                <a:schemeClr val="bg2">
                  <a:gamma/>
                  <a:tint val="54510"/>
                  <a:invGamma/>
                </a:schemeClr>
              </a:gs>
            </a:gsLst>
            <a:lin ang="0" scaled="1"/>
          </a:gradFill>
          <a:ln w="9525">
            <a:noFill/>
            <a:miter lim="800000"/>
            <a:headEnd/>
            <a:tailEnd/>
          </a:ln>
          <a:effectLst/>
        </p:spPr>
        <p:txBody>
          <a:bodyPr wrap="none" anchor="ctr"/>
          <a:lstStyle/>
          <a:p>
            <a:pPr>
              <a:defRPr/>
            </a:pPr>
            <a:endParaRPr lang="en-US" dirty="0">
              <a:cs typeface="+mn-cs"/>
            </a:endParaRPr>
          </a:p>
        </p:txBody>
      </p:sp>
      <p:sp>
        <p:nvSpPr>
          <p:cNvPr id="5" name="Text Box 14"/>
          <p:cNvSpPr txBox="1">
            <a:spLocks noChangeArrowheads="1"/>
          </p:cNvSpPr>
          <p:nvPr/>
        </p:nvSpPr>
        <p:spPr bwMode="gray">
          <a:xfrm>
            <a:off x="3886200" y="5715000"/>
            <a:ext cx="1612900" cy="519113"/>
          </a:xfrm>
          <a:prstGeom prst="rect">
            <a:avLst/>
          </a:prstGeom>
          <a:noFill/>
          <a:ln w="9525">
            <a:noFill/>
            <a:miter lim="800000"/>
            <a:headEnd/>
            <a:tailEnd/>
          </a:ln>
          <a:effectLst/>
        </p:spPr>
        <p:txBody>
          <a:bodyPr>
            <a:spAutoFit/>
          </a:bodyPr>
          <a:lstStyle/>
          <a:p>
            <a:pPr algn="ctr">
              <a:defRPr/>
            </a:pPr>
            <a:r>
              <a:rPr lang="en-US" sz="2800" b="1" dirty="0">
                <a:latin typeface="Verdana" pitchFamily="34" charset="0"/>
                <a:cs typeface="+mn-cs"/>
              </a:rPr>
              <a:t>LOGO</a:t>
            </a:r>
          </a:p>
        </p:txBody>
      </p:sp>
      <p:grpSp>
        <p:nvGrpSpPr>
          <p:cNvPr id="6" name="Group 31"/>
          <p:cNvGrpSpPr>
            <a:grpSpLocks/>
          </p:cNvGrpSpPr>
          <p:nvPr/>
        </p:nvGrpSpPr>
        <p:grpSpPr bwMode="auto">
          <a:xfrm rot="421294">
            <a:off x="971550" y="692150"/>
            <a:ext cx="1871663" cy="1944688"/>
            <a:chOff x="521" y="482"/>
            <a:chExt cx="1134" cy="1142"/>
          </a:xfrm>
        </p:grpSpPr>
        <p:sp>
          <p:nvSpPr>
            <p:cNvPr id="7" name="Oval 32"/>
            <p:cNvSpPr>
              <a:spLocks noChangeArrowheads="1"/>
            </p:cNvSpPr>
            <p:nvPr userDrawn="1"/>
          </p:nvSpPr>
          <p:spPr bwMode="gray">
            <a:xfrm rot="-128649">
              <a:off x="851" y="811"/>
              <a:ext cx="479" cy="494"/>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nvGrpSpPr>
            <p:cNvPr id="8" name="Group 33"/>
            <p:cNvGrpSpPr>
              <a:grpSpLocks/>
            </p:cNvGrpSpPr>
            <p:nvPr userDrawn="1"/>
          </p:nvGrpSpPr>
          <p:grpSpPr bwMode="auto">
            <a:xfrm rot="56277">
              <a:off x="1299" y="1223"/>
              <a:ext cx="264" cy="217"/>
              <a:chOff x="3451" y="877"/>
              <a:chExt cx="401" cy="341"/>
            </a:xfrm>
          </p:grpSpPr>
          <p:sp>
            <p:nvSpPr>
              <p:cNvPr id="37" name="Oval 34"/>
              <p:cNvSpPr>
                <a:spLocks noChangeArrowheads="1"/>
              </p:cNvSpPr>
              <p:nvPr/>
            </p:nvSpPr>
            <p:spPr bwMode="gray">
              <a:xfrm>
                <a:off x="3636" y="1025"/>
                <a:ext cx="111" cy="126"/>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38" name="Oval 35"/>
              <p:cNvSpPr>
                <a:spLocks noChangeArrowheads="1"/>
              </p:cNvSpPr>
              <p:nvPr/>
            </p:nvSpPr>
            <p:spPr bwMode="gray">
              <a:xfrm>
                <a:off x="3761" y="1127"/>
                <a:ext cx="91" cy="9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39" name="Oval 36"/>
              <p:cNvSpPr>
                <a:spLocks noChangeArrowheads="1"/>
              </p:cNvSpPr>
              <p:nvPr/>
            </p:nvSpPr>
            <p:spPr bwMode="gray">
              <a:xfrm>
                <a:off x="3451" y="877"/>
                <a:ext cx="182" cy="18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9" name="Group 37"/>
            <p:cNvGrpSpPr>
              <a:grpSpLocks/>
            </p:cNvGrpSpPr>
            <p:nvPr userDrawn="1"/>
          </p:nvGrpSpPr>
          <p:grpSpPr bwMode="auto">
            <a:xfrm rot="-2383151">
              <a:off x="1389" y="946"/>
              <a:ext cx="266" cy="220"/>
              <a:chOff x="3451" y="876"/>
              <a:chExt cx="404" cy="342"/>
            </a:xfrm>
          </p:grpSpPr>
          <p:sp>
            <p:nvSpPr>
              <p:cNvPr id="34" name="Oval 38"/>
              <p:cNvSpPr>
                <a:spLocks noChangeArrowheads="1"/>
              </p:cNvSpPr>
              <p:nvPr/>
            </p:nvSpPr>
            <p:spPr bwMode="gray">
              <a:xfrm>
                <a:off x="3638" y="1024"/>
                <a:ext cx="111" cy="126"/>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35" name="Oval 39"/>
              <p:cNvSpPr>
                <a:spLocks noChangeArrowheads="1"/>
              </p:cNvSpPr>
              <p:nvPr/>
            </p:nvSpPr>
            <p:spPr bwMode="gray">
              <a:xfrm>
                <a:off x="3764" y="1127"/>
                <a:ext cx="91" cy="9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36" name="Oval 40"/>
              <p:cNvSpPr>
                <a:spLocks noChangeArrowheads="1"/>
              </p:cNvSpPr>
              <p:nvPr/>
            </p:nvSpPr>
            <p:spPr bwMode="gray">
              <a:xfrm>
                <a:off x="3451" y="876"/>
                <a:ext cx="183" cy="183"/>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0" name="Group 41"/>
            <p:cNvGrpSpPr>
              <a:grpSpLocks/>
            </p:cNvGrpSpPr>
            <p:nvPr userDrawn="1"/>
          </p:nvGrpSpPr>
          <p:grpSpPr bwMode="auto">
            <a:xfrm rot="-4925197">
              <a:off x="1295" y="618"/>
              <a:ext cx="259" cy="226"/>
              <a:chOff x="3452" y="877"/>
              <a:chExt cx="403" cy="341"/>
            </a:xfrm>
          </p:grpSpPr>
          <p:sp>
            <p:nvSpPr>
              <p:cNvPr id="31" name="Oval 42"/>
              <p:cNvSpPr>
                <a:spLocks noChangeArrowheads="1"/>
              </p:cNvSpPr>
              <p:nvPr/>
            </p:nvSpPr>
            <p:spPr bwMode="gray">
              <a:xfrm>
                <a:off x="3639" y="1025"/>
                <a:ext cx="110" cy="125"/>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32" name="Oval 43"/>
              <p:cNvSpPr>
                <a:spLocks noChangeArrowheads="1"/>
              </p:cNvSpPr>
              <p:nvPr/>
            </p:nvSpPr>
            <p:spPr bwMode="gray">
              <a:xfrm>
                <a:off x="3763" y="1126"/>
                <a:ext cx="92" cy="9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33" name="Oval 44"/>
              <p:cNvSpPr>
                <a:spLocks noChangeArrowheads="1"/>
              </p:cNvSpPr>
              <p:nvPr/>
            </p:nvSpPr>
            <p:spPr bwMode="gray">
              <a:xfrm>
                <a:off x="3452" y="877"/>
                <a:ext cx="182" cy="18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1" name="Group 45"/>
            <p:cNvGrpSpPr>
              <a:grpSpLocks/>
            </p:cNvGrpSpPr>
            <p:nvPr userDrawn="1"/>
          </p:nvGrpSpPr>
          <p:grpSpPr bwMode="auto">
            <a:xfrm rot="3149186">
              <a:off x="986" y="1395"/>
              <a:ext cx="259" cy="227"/>
              <a:chOff x="3450" y="880"/>
              <a:chExt cx="403" cy="341"/>
            </a:xfrm>
          </p:grpSpPr>
          <p:sp>
            <p:nvSpPr>
              <p:cNvPr id="28" name="Oval 46"/>
              <p:cNvSpPr>
                <a:spLocks noChangeArrowheads="1"/>
              </p:cNvSpPr>
              <p:nvPr/>
            </p:nvSpPr>
            <p:spPr bwMode="gray">
              <a:xfrm>
                <a:off x="3637" y="1027"/>
                <a:ext cx="110" cy="125"/>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29" name="Oval 47"/>
              <p:cNvSpPr>
                <a:spLocks noChangeArrowheads="1"/>
              </p:cNvSpPr>
              <p:nvPr/>
            </p:nvSpPr>
            <p:spPr bwMode="gray">
              <a:xfrm>
                <a:off x="3761" y="1129"/>
                <a:ext cx="92" cy="9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30" name="Oval 48"/>
              <p:cNvSpPr>
                <a:spLocks noChangeArrowheads="1"/>
              </p:cNvSpPr>
              <p:nvPr/>
            </p:nvSpPr>
            <p:spPr bwMode="gray">
              <a:xfrm>
                <a:off x="3450" y="880"/>
                <a:ext cx="182" cy="18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2" name="Group 49"/>
            <p:cNvGrpSpPr>
              <a:grpSpLocks/>
            </p:cNvGrpSpPr>
            <p:nvPr userDrawn="1"/>
          </p:nvGrpSpPr>
          <p:grpSpPr bwMode="auto">
            <a:xfrm rot="-7676986">
              <a:off x="954" y="481"/>
              <a:ext cx="259" cy="227"/>
              <a:chOff x="3455" y="877"/>
              <a:chExt cx="402" cy="342"/>
            </a:xfrm>
          </p:grpSpPr>
          <p:sp>
            <p:nvSpPr>
              <p:cNvPr id="25" name="Oval 50"/>
              <p:cNvSpPr>
                <a:spLocks noChangeArrowheads="1"/>
              </p:cNvSpPr>
              <p:nvPr/>
            </p:nvSpPr>
            <p:spPr bwMode="gray">
              <a:xfrm>
                <a:off x="3640" y="1025"/>
                <a:ext cx="110" cy="125"/>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26" name="Oval 51"/>
              <p:cNvSpPr>
                <a:spLocks noChangeArrowheads="1"/>
              </p:cNvSpPr>
              <p:nvPr/>
            </p:nvSpPr>
            <p:spPr bwMode="gray">
              <a:xfrm>
                <a:off x="3765" y="1127"/>
                <a:ext cx="92" cy="9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27" name="Oval 52"/>
              <p:cNvSpPr>
                <a:spLocks noChangeArrowheads="1"/>
              </p:cNvSpPr>
              <p:nvPr/>
            </p:nvSpPr>
            <p:spPr bwMode="gray">
              <a:xfrm>
                <a:off x="3455" y="877"/>
                <a:ext cx="182" cy="18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3" name="Group 53"/>
            <p:cNvGrpSpPr>
              <a:grpSpLocks/>
            </p:cNvGrpSpPr>
            <p:nvPr userDrawn="1"/>
          </p:nvGrpSpPr>
          <p:grpSpPr bwMode="auto">
            <a:xfrm rot="-10348150">
              <a:off x="642" y="646"/>
              <a:ext cx="264" cy="221"/>
              <a:chOff x="3453" y="878"/>
              <a:chExt cx="401" cy="344"/>
            </a:xfrm>
          </p:grpSpPr>
          <p:sp>
            <p:nvSpPr>
              <p:cNvPr id="22" name="Oval 54"/>
              <p:cNvSpPr>
                <a:spLocks noChangeArrowheads="1"/>
              </p:cNvSpPr>
              <p:nvPr/>
            </p:nvSpPr>
            <p:spPr bwMode="gray">
              <a:xfrm>
                <a:off x="3640" y="1029"/>
                <a:ext cx="111" cy="126"/>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23" name="Oval 55"/>
              <p:cNvSpPr>
                <a:spLocks noChangeArrowheads="1"/>
              </p:cNvSpPr>
              <p:nvPr/>
            </p:nvSpPr>
            <p:spPr bwMode="gray">
              <a:xfrm>
                <a:off x="3763" y="1131"/>
                <a:ext cx="91" cy="9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24" name="Oval 56"/>
              <p:cNvSpPr>
                <a:spLocks noChangeArrowheads="1"/>
              </p:cNvSpPr>
              <p:nvPr/>
            </p:nvSpPr>
            <p:spPr bwMode="gray">
              <a:xfrm>
                <a:off x="3453" y="878"/>
                <a:ext cx="183" cy="183"/>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4" name="Group 57"/>
            <p:cNvGrpSpPr>
              <a:grpSpLocks/>
            </p:cNvGrpSpPr>
            <p:nvPr userDrawn="1"/>
          </p:nvGrpSpPr>
          <p:grpSpPr bwMode="auto">
            <a:xfrm rot="8606759">
              <a:off x="529" y="971"/>
              <a:ext cx="264" cy="216"/>
              <a:chOff x="3453" y="882"/>
              <a:chExt cx="402" cy="340"/>
            </a:xfrm>
          </p:grpSpPr>
          <p:sp>
            <p:nvSpPr>
              <p:cNvPr id="19" name="Oval 58"/>
              <p:cNvSpPr>
                <a:spLocks noChangeArrowheads="1"/>
              </p:cNvSpPr>
              <p:nvPr/>
            </p:nvSpPr>
            <p:spPr bwMode="gray">
              <a:xfrm>
                <a:off x="3639" y="1027"/>
                <a:ext cx="111" cy="126"/>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20" name="Oval 59"/>
              <p:cNvSpPr>
                <a:spLocks noChangeArrowheads="1"/>
              </p:cNvSpPr>
              <p:nvPr/>
            </p:nvSpPr>
            <p:spPr bwMode="gray">
              <a:xfrm>
                <a:off x="3764" y="1131"/>
                <a:ext cx="91" cy="9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21" name="Oval 60"/>
              <p:cNvSpPr>
                <a:spLocks noChangeArrowheads="1"/>
              </p:cNvSpPr>
              <p:nvPr/>
            </p:nvSpPr>
            <p:spPr bwMode="gray">
              <a:xfrm>
                <a:off x="3453" y="882"/>
                <a:ext cx="183" cy="18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5" name="Group 61"/>
            <p:cNvGrpSpPr>
              <a:grpSpLocks/>
            </p:cNvGrpSpPr>
            <p:nvPr userDrawn="1"/>
          </p:nvGrpSpPr>
          <p:grpSpPr bwMode="auto">
            <a:xfrm rot="6279754">
              <a:off x="643" y="1291"/>
              <a:ext cx="261" cy="226"/>
              <a:chOff x="3451" y="880"/>
              <a:chExt cx="403" cy="342"/>
            </a:xfrm>
          </p:grpSpPr>
          <p:sp>
            <p:nvSpPr>
              <p:cNvPr id="16" name="Oval 62"/>
              <p:cNvSpPr>
                <a:spLocks noChangeArrowheads="1"/>
              </p:cNvSpPr>
              <p:nvPr/>
            </p:nvSpPr>
            <p:spPr bwMode="gray">
              <a:xfrm>
                <a:off x="3639" y="1027"/>
                <a:ext cx="110" cy="125"/>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7" name="Oval 63"/>
              <p:cNvSpPr>
                <a:spLocks noChangeArrowheads="1"/>
              </p:cNvSpPr>
              <p:nvPr/>
            </p:nvSpPr>
            <p:spPr bwMode="gray">
              <a:xfrm>
                <a:off x="3762" y="1130"/>
                <a:ext cx="92" cy="9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8" name="Oval 64"/>
              <p:cNvSpPr>
                <a:spLocks noChangeArrowheads="1"/>
              </p:cNvSpPr>
              <p:nvPr/>
            </p:nvSpPr>
            <p:spPr bwMode="gray">
              <a:xfrm>
                <a:off x="3451" y="880"/>
                <a:ext cx="182" cy="18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sp>
        <p:nvSpPr>
          <p:cNvPr id="40" name="Rectangle 65"/>
          <p:cNvSpPr>
            <a:spLocks noChangeArrowheads="1"/>
          </p:cNvSpPr>
          <p:nvPr/>
        </p:nvSpPr>
        <p:spPr bwMode="gray">
          <a:xfrm>
            <a:off x="457200" y="0"/>
            <a:ext cx="7620000" cy="304800"/>
          </a:xfrm>
          <a:prstGeom prst="rect">
            <a:avLst/>
          </a:prstGeom>
          <a:gradFill rotWithShape="1">
            <a:gsLst>
              <a:gs pos="0">
                <a:schemeClr val="folHlink"/>
              </a:gs>
              <a:gs pos="100000">
                <a:schemeClr val="folHlink">
                  <a:gamma/>
                  <a:tint val="24314"/>
                  <a:invGamma/>
                </a:schemeClr>
              </a:gs>
            </a:gsLst>
            <a:lin ang="0" scaled="1"/>
          </a:gradFill>
          <a:ln w="9525">
            <a:noFill/>
            <a:miter lim="800000"/>
            <a:headEnd/>
            <a:tailEnd/>
          </a:ln>
          <a:effectLst/>
        </p:spPr>
        <p:txBody>
          <a:bodyPr wrap="none" anchor="ctr"/>
          <a:lstStyle/>
          <a:p>
            <a:pPr>
              <a:defRPr/>
            </a:pPr>
            <a:endParaRPr lang="en-US" dirty="0">
              <a:cs typeface="+mn-cs"/>
            </a:endParaRPr>
          </a:p>
        </p:txBody>
      </p:sp>
      <p:sp>
        <p:nvSpPr>
          <p:cNvPr id="41" name="Rectangle 66"/>
          <p:cNvSpPr>
            <a:spLocks noChangeArrowheads="1"/>
          </p:cNvSpPr>
          <p:nvPr/>
        </p:nvSpPr>
        <p:spPr bwMode="gray">
          <a:xfrm>
            <a:off x="6664325" y="-7938"/>
            <a:ext cx="2098675" cy="312738"/>
          </a:xfrm>
          <a:prstGeom prst="rect">
            <a:avLst/>
          </a:prstGeom>
          <a:gradFill rotWithShape="1">
            <a:gsLst>
              <a:gs pos="0">
                <a:schemeClr val="hlink"/>
              </a:gs>
              <a:gs pos="100000">
                <a:schemeClr val="hlink">
                  <a:gamma/>
                  <a:tint val="33333"/>
                  <a:invGamma/>
                </a:schemeClr>
              </a:gs>
            </a:gsLst>
            <a:lin ang="0" scaled="1"/>
          </a:gradFill>
          <a:ln w="9525">
            <a:noFill/>
            <a:miter lim="800000"/>
            <a:headEnd/>
            <a:tailEnd/>
          </a:ln>
          <a:effectLst/>
        </p:spPr>
        <p:txBody>
          <a:bodyPr wrap="none" anchor="ctr"/>
          <a:lstStyle/>
          <a:p>
            <a:pPr>
              <a:defRPr/>
            </a:pPr>
            <a:endParaRPr lang="en-US" dirty="0">
              <a:cs typeface="+mn-cs"/>
            </a:endParaRPr>
          </a:p>
        </p:txBody>
      </p:sp>
      <p:sp>
        <p:nvSpPr>
          <p:cNvPr id="42" name="Rectangle 68"/>
          <p:cNvSpPr>
            <a:spLocks noChangeArrowheads="1"/>
          </p:cNvSpPr>
          <p:nvPr/>
        </p:nvSpPr>
        <p:spPr bwMode="gray">
          <a:xfrm rot="10800000">
            <a:off x="2549525" y="6553200"/>
            <a:ext cx="6230938" cy="317500"/>
          </a:xfrm>
          <a:prstGeom prst="rect">
            <a:avLst/>
          </a:prstGeom>
          <a:gradFill rotWithShape="1">
            <a:gsLst>
              <a:gs pos="0">
                <a:schemeClr val="hlink"/>
              </a:gs>
              <a:gs pos="100000">
                <a:schemeClr val="hlink">
                  <a:gamma/>
                  <a:tint val="33333"/>
                  <a:invGamma/>
                </a:schemeClr>
              </a:gs>
            </a:gsLst>
            <a:lin ang="0" scaled="1"/>
          </a:gradFill>
          <a:ln w="9525">
            <a:noFill/>
            <a:miter lim="800000"/>
            <a:headEnd/>
            <a:tailEnd/>
          </a:ln>
          <a:effectLst/>
        </p:spPr>
        <p:txBody>
          <a:bodyPr wrap="none" anchor="ctr"/>
          <a:lstStyle/>
          <a:p>
            <a:pPr>
              <a:defRPr/>
            </a:pPr>
            <a:endParaRPr lang="en-US" dirty="0">
              <a:cs typeface="+mn-cs"/>
            </a:endParaRPr>
          </a:p>
        </p:txBody>
      </p:sp>
      <p:sp>
        <p:nvSpPr>
          <p:cNvPr id="43" name="Rectangle 69"/>
          <p:cNvSpPr>
            <a:spLocks noChangeArrowheads="1"/>
          </p:cNvSpPr>
          <p:nvPr/>
        </p:nvSpPr>
        <p:spPr bwMode="gray">
          <a:xfrm>
            <a:off x="8763000" y="-7938"/>
            <a:ext cx="381000" cy="314326"/>
          </a:xfrm>
          <a:prstGeom prst="rect">
            <a:avLst/>
          </a:prstGeom>
          <a:gradFill rotWithShape="1">
            <a:gsLst>
              <a:gs pos="0">
                <a:schemeClr val="accent1"/>
              </a:gs>
              <a:gs pos="100000">
                <a:schemeClr val="accent1">
                  <a:gamma/>
                  <a:tint val="24314"/>
                  <a:invGamma/>
                </a:schemeClr>
              </a:gs>
            </a:gsLst>
            <a:lin ang="5400000" scaled="1"/>
          </a:gradFill>
          <a:ln w="9525">
            <a:noFill/>
            <a:miter lim="800000"/>
            <a:headEnd/>
            <a:tailEnd/>
          </a:ln>
          <a:effectLst/>
        </p:spPr>
        <p:txBody>
          <a:bodyPr wrap="none" anchor="ctr"/>
          <a:lstStyle/>
          <a:p>
            <a:pPr>
              <a:defRPr/>
            </a:pPr>
            <a:endParaRPr lang="en-US" dirty="0">
              <a:cs typeface="+mn-cs"/>
            </a:endParaRPr>
          </a:p>
        </p:txBody>
      </p:sp>
      <p:sp>
        <p:nvSpPr>
          <p:cNvPr id="44" name="Rectangle 70"/>
          <p:cNvSpPr>
            <a:spLocks noChangeArrowheads="1"/>
          </p:cNvSpPr>
          <p:nvPr/>
        </p:nvSpPr>
        <p:spPr bwMode="gray">
          <a:xfrm>
            <a:off x="457200" y="6554788"/>
            <a:ext cx="2098675" cy="317500"/>
          </a:xfrm>
          <a:prstGeom prst="rect">
            <a:avLst/>
          </a:prstGeom>
          <a:gradFill rotWithShape="1">
            <a:gsLst>
              <a:gs pos="0">
                <a:schemeClr val="bg2">
                  <a:gamma/>
                  <a:tint val="36471"/>
                  <a:invGamma/>
                </a:schemeClr>
              </a:gs>
              <a:gs pos="100000">
                <a:schemeClr val="bg2"/>
              </a:gs>
            </a:gsLst>
            <a:lin ang="0" scaled="1"/>
          </a:gradFill>
          <a:ln w="9525">
            <a:noFill/>
            <a:miter lim="800000"/>
            <a:headEnd/>
            <a:tailEnd/>
          </a:ln>
          <a:effectLst/>
        </p:spPr>
        <p:txBody>
          <a:bodyPr wrap="none" anchor="ctr"/>
          <a:lstStyle/>
          <a:p>
            <a:pPr>
              <a:defRPr/>
            </a:pPr>
            <a:endParaRPr lang="en-US" dirty="0">
              <a:cs typeface="+mn-cs"/>
            </a:endParaRPr>
          </a:p>
        </p:txBody>
      </p:sp>
      <p:sp>
        <p:nvSpPr>
          <p:cNvPr id="45" name="Rectangle 71"/>
          <p:cNvSpPr>
            <a:spLocks noChangeArrowheads="1"/>
          </p:cNvSpPr>
          <p:nvPr/>
        </p:nvSpPr>
        <p:spPr bwMode="gray">
          <a:xfrm>
            <a:off x="0" y="6553200"/>
            <a:ext cx="457200" cy="319088"/>
          </a:xfrm>
          <a:prstGeom prst="rect">
            <a:avLst/>
          </a:prstGeom>
          <a:solidFill>
            <a:schemeClr val="bg2"/>
          </a:solidFill>
          <a:ln w="9525">
            <a:noFill/>
            <a:miter lim="800000"/>
            <a:headEnd/>
            <a:tailEnd/>
          </a:ln>
          <a:effectLst/>
        </p:spPr>
        <p:txBody>
          <a:bodyPr wrap="none" anchor="ctr"/>
          <a:lstStyle/>
          <a:p>
            <a:pPr>
              <a:defRPr/>
            </a:pPr>
            <a:endParaRPr lang="en-US" dirty="0">
              <a:cs typeface="+mn-cs"/>
            </a:endParaRPr>
          </a:p>
        </p:txBody>
      </p:sp>
      <p:sp>
        <p:nvSpPr>
          <p:cNvPr id="46" name="Rectangle 72"/>
          <p:cNvSpPr>
            <a:spLocks noChangeArrowheads="1"/>
          </p:cNvSpPr>
          <p:nvPr/>
        </p:nvSpPr>
        <p:spPr bwMode="gray">
          <a:xfrm>
            <a:off x="0" y="0"/>
            <a:ext cx="457200" cy="304800"/>
          </a:xfrm>
          <a:prstGeom prst="rect">
            <a:avLst/>
          </a:prstGeom>
          <a:solidFill>
            <a:schemeClr val="bg2"/>
          </a:solidFill>
          <a:ln w="9525">
            <a:noFill/>
            <a:miter lim="800000"/>
            <a:headEnd/>
            <a:tailEnd/>
          </a:ln>
          <a:effectLst/>
        </p:spPr>
        <p:txBody>
          <a:bodyPr wrap="none" anchor="ctr"/>
          <a:lstStyle/>
          <a:p>
            <a:pPr>
              <a:defRPr/>
            </a:pPr>
            <a:endParaRPr lang="en-US" dirty="0">
              <a:cs typeface="+mn-cs"/>
            </a:endParaRPr>
          </a:p>
        </p:txBody>
      </p:sp>
      <p:sp>
        <p:nvSpPr>
          <p:cNvPr id="47" name="Rectangle 73"/>
          <p:cNvSpPr>
            <a:spLocks noChangeArrowheads="1"/>
          </p:cNvSpPr>
          <p:nvPr/>
        </p:nvSpPr>
        <p:spPr bwMode="gray">
          <a:xfrm rot="5400000">
            <a:off x="-2213769" y="2510631"/>
            <a:ext cx="4876800" cy="465138"/>
          </a:xfrm>
          <a:prstGeom prst="rect">
            <a:avLst/>
          </a:prstGeom>
          <a:gradFill rotWithShape="1">
            <a:gsLst>
              <a:gs pos="0">
                <a:schemeClr val="hlink"/>
              </a:gs>
              <a:gs pos="100000">
                <a:schemeClr val="hlink">
                  <a:gamma/>
                  <a:tint val="33333"/>
                  <a:invGamma/>
                </a:schemeClr>
              </a:gs>
            </a:gsLst>
            <a:lin ang="0" scaled="1"/>
          </a:gradFill>
          <a:ln w="9525">
            <a:noFill/>
            <a:miter lim="800000"/>
            <a:headEnd/>
            <a:tailEnd/>
          </a:ln>
          <a:effectLst/>
        </p:spPr>
        <p:txBody>
          <a:bodyPr wrap="none" anchor="ctr"/>
          <a:lstStyle/>
          <a:p>
            <a:pPr>
              <a:defRPr/>
            </a:pPr>
            <a:endParaRPr lang="en-US" dirty="0">
              <a:cs typeface="+mn-cs"/>
            </a:endParaRPr>
          </a:p>
        </p:txBody>
      </p:sp>
      <p:sp>
        <p:nvSpPr>
          <p:cNvPr id="48" name="Rectangle 74"/>
          <p:cNvSpPr>
            <a:spLocks noChangeArrowheads="1"/>
          </p:cNvSpPr>
          <p:nvPr/>
        </p:nvSpPr>
        <p:spPr bwMode="gray">
          <a:xfrm rot="5400000">
            <a:off x="-575469" y="5520531"/>
            <a:ext cx="1600200" cy="465138"/>
          </a:xfrm>
          <a:prstGeom prst="rect">
            <a:avLst/>
          </a:prstGeom>
          <a:gradFill rotWithShape="1">
            <a:gsLst>
              <a:gs pos="0">
                <a:schemeClr val="accent2">
                  <a:gamma/>
                  <a:tint val="57647"/>
                  <a:invGamma/>
                </a:schemeClr>
              </a:gs>
              <a:gs pos="100000">
                <a:schemeClr val="accent2"/>
              </a:gs>
            </a:gsLst>
            <a:lin ang="0" scaled="1"/>
          </a:gradFill>
          <a:ln w="9525">
            <a:noFill/>
            <a:miter lim="800000"/>
            <a:headEnd/>
            <a:tailEnd/>
          </a:ln>
          <a:effectLst/>
        </p:spPr>
        <p:txBody>
          <a:bodyPr wrap="none" anchor="ctr"/>
          <a:lstStyle/>
          <a:p>
            <a:pPr>
              <a:defRPr/>
            </a:pPr>
            <a:endParaRPr lang="en-US" dirty="0">
              <a:cs typeface="+mn-cs"/>
            </a:endParaRPr>
          </a:p>
        </p:txBody>
      </p:sp>
      <p:sp>
        <p:nvSpPr>
          <p:cNvPr id="49" name="Rectangle 75"/>
          <p:cNvSpPr>
            <a:spLocks noChangeArrowheads="1"/>
          </p:cNvSpPr>
          <p:nvPr/>
        </p:nvSpPr>
        <p:spPr bwMode="ltGray">
          <a:xfrm>
            <a:off x="8769350" y="6538913"/>
            <a:ext cx="374650" cy="327025"/>
          </a:xfrm>
          <a:prstGeom prst="rect">
            <a:avLst/>
          </a:prstGeom>
          <a:gradFill rotWithShape="1">
            <a:gsLst>
              <a:gs pos="0">
                <a:schemeClr val="bg1"/>
              </a:gs>
              <a:gs pos="100000">
                <a:schemeClr val="bg1">
                  <a:gamma/>
                  <a:shade val="78824"/>
                  <a:invGamma/>
                </a:schemeClr>
              </a:gs>
            </a:gsLst>
            <a:lin ang="5400000" scaled="1"/>
          </a:gradFill>
          <a:ln w="9525">
            <a:noFill/>
            <a:miter lim="800000"/>
            <a:headEnd/>
            <a:tailEnd/>
          </a:ln>
          <a:effectLst/>
        </p:spPr>
        <p:txBody>
          <a:bodyPr wrap="none" anchor="ctr"/>
          <a:lstStyle/>
          <a:p>
            <a:pPr>
              <a:defRPr/>
            </a:pPr>
            <a:endParaRPr lang="en-US" dirty="0">
              <a:cs typeface="+mn-cs"/>
            </a:endParaRPr>
          </a:p>
        </p:txBody>
      </p:sp>
      <p:sp>
        <p:nvSpPr>
          <p:cNvPr id="50" name="Rectangle 76"/>
          <p:cNvSpPr>
            <a:spLocks noChangeArrowheads="1"/>
          </p:cNvSpPr>
          <p:nvPr/>
        </p:nvSpPr>
        <p:spPr bwMode="gray">
          <a:xfrm rot="5400000">
            <a:off x="6557962" y="3967163"/>
            <a:ext cx="4791075" cy="381000"/>
          </a:xfrm>
          <a:prstGeom prst="rect">
            <a:avLst/>
          </a:prstGeom>
          <a:gradFill rotWithShape="1">
            <a:gsLst>
              <a:gs pos="0">
                <a:schemeClr val="accent2">
                  <a:gamma/>
                  <a:tint val="57647"/>
                  <a:invGamma/>
                </a:schemeClr>
              </a:gs>
              <a:gs pos="100000">
                <a:schemeClr val="accent2"/>
              </a:gs>
            </a:gsLst>
            <a:lin ang="0" scaled="1"/>
          </a:gradFill>
          <a:ln w="9525">
            <a:noFill/>
            <a:miter lim="800000"/>
            <a:headEnd/>
            <a:tailEnd/>
          </a:ln>
          <a:effectLst/>
        </p:spPr>
        <p:txBody>
          <a:bodyPr wrap="none" anchor="ctr"/>
          <a:lstStyle/>
          <a:p>
            <a:pPr>
              <a:defRPr/>
            </a:pPr>
            <a:endParaRPr lang="en-US" dirty="0">
              <a:cs typeface="+mn-cs"/>
            </a:endParaRPr>
          </a:p>
        </p:txBody>
      </p:sp>
      <p:sp>
        <p:nvSpPr>
          <p:cNvPr id="51" name="Rectangle 77"/>
          <p:cNvSpPr>
            <a:spLocks noChangeArrowheads="1"/>
          </p:cNvSpPr>
          <p:nvPr/>
        </p:nvSpPr>
        <p:spPr bwMode="gray">
          <a:xfrm>
            <a:off x="8763000" y="1752600"/>
            <a:ext cx="381000" cy="152400"/>
          </a:xfrm>
          <a:prstGeom prst="rect">
            <a:avLst/>
          </a:prstGeom>
          <a:gradFill rotWithShape="1">
            <a:gsLst>
              <a:gs pos="0">
                <a:schemeClr val="folHlink"/>
              </a:gs>
              <a:gs pos="100000">
                <a:schemeClr val="folHlink">
                  <a:gamma/>
                  <a:tint val="72549"/>
                  <a:invGamma/>
                </a:schemeClr>
              </a:gs>
            </a:gsLst>
            <a:lin ang="5400000" scaled="1"/>
          </a:gradFill>
          <a:ln w="9525">
            <a:noFill/>
            <a:miter lim="800000"/>
            <a:headEnd/>
            <a:tailEnd/>
          </a:ln>
          <a:effectLst/>
        </p:spPr>
        <p:txBody>
          <a:bodyPr wrap="none" anchor="ctr"/>
          <a:lstStyle/>
          <a:p>
            <a:pPr>
              <a:defRPr/>
            </a:pPr>
            <a:endParaRPr lang="en-US" dirty="0">
              <a:cs typeface="+mn-cs"/>
            </a:endParaRPr>
          </a:p>
        </p:txBody>
      </p:sp>
      <p:sp>
        <p:nvSpPr>
          <p:cNvPr id="52" name="Line 80"/>
          <p:cNvSpPr>
            <a:spLocks noChangeShapeType="1"/>
          </p:cNvSpPr>
          <p:nvPr/>
        </p:nvSpPr>
        <p:spPr bwMode="auto">
          <a:xfrm>
            <a:off x="0" y="304800"/>
            <a:ext cx="9144000" cy="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53" name="Line 81"/>
          <p:cNvSpPr>
            <a:spLocks noChangeShapeType="1"/>
          </p:cNvSpPr>
          <p:nvPr/>
        </p:nvSpPr>
        <p:spPr bwMode="auto">
          <a:xfrm>
            <a:off x="0" y="6553200"/>
            <a:ext cx="9144000" cy="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54" name="Line 82"/>
          <p:cNvSpPr>
            <a:spLocks noChangeShapeType="1"/>
          </p:cNvSpPr>
          <p:nvPr/>
        </p:nvSpPr>
        <p:spPr bwMode="auto">
          <a:xfrm>
            <a:off x="457200" y="0"/>
            <a:ext cx="0" cy="685800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55" name="Line 83"/>
          <p:cNvSpPr>
            <a:spLocks noChangeShapeType="1"/>
          </p:cNvSpPr>
          <p:nvPr/>
        </p:nvSpPr>
        <p:spPr bwMode="auto">
          <a:xfrm>
            <a:off x="8763000" y="0"/>
            <a:ext cx="0" cy="685800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56" name="Line 84"/>
          <p:cNvSpPr>
            <a:spLocks noChangeShapeType="1"/>
          </p:cNvSpPr>
          <p:nvPr/>
        </p:nvSpPr>
        <p:spPr bwMode="auto">
          <a:xfrm flipH="1">
            <a:off x="0" y="4953000"/>
            <a:ext cx="457200" cy="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57" name="Line 85"/>
          <p:cNvSpPr>
            <a:spLocks noChangeShapeType="1"/>
          </p:cNvSpPr>
          <p:nvPr/>
        </p:nvSpPr>
        <p:spPr bwMode="auto">
          <a:xfrm>
            <a:off x="8763000" y="1752600"/>
            <a:ext cx="381000" cy="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58" name="Line 86"/>
          <p:cNvSpPr>
            <a:spLocks noChangeShapeType="1"/>
          </p:cNvSpPr>
          <p:nvPr/>
        </p:nvSpPr>
        <p:spPr bwMode="auto">
          <a:xfrm>
            <a:off x="8763000" y="1905000"/>
            <a:ext cx="381000" cy="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59" name="Line 87"/>
          <p:cNvSpPr>
            <a:spLocks noChangeShapeType="1"/>
          </p:cNvSpPr>
          <p:nvPr/>
        </p:nvSpPr>
        <p:spPr bwMode="auto">
          <a:xfrm>
            <a:off x="2543175" y="6553200"/>
            <a:ext cx="0" cy="30480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60" name="Line 88"/>
          <p:cNvSpPr>
            <a:spLocks noChangeShapeType="1"/>
          </p:cNvSpPr>
          <p:nvPr/>
        </p:nvSpPr>
        <p:spPr bwMode="auto">
          <a:xfrm flipV="1">
            <a:off x="6672263" y="0"/>
            <a:ext cx="0" cy="30480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3074" name="Rectangle 2"/>
          <p:cNvSpPr>
            <a:spLocks noGrp="1" noChangeArrowheads="1"/>
          </p:cNvSpPr>
          <p:nvPr>
            <p:ph type="ctrTitle"/>
          </p:nvPr>
        </p:nvSpPr>
        <p:spPr>
          <a:xfrm>
            <a:off x="1752600" y="2057400"/>
            <a:ext cx="5791200" cy="1698625"/>
          </a:xfrm>
        </p:spPr>
        <p:txBody>
          <a:bodyPr/>
          <a:lstStyle>
            <a:lvl1pPr algn="ctr">
              <a:defRPr sz="3600"/>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1752600" y="3990975"/>
            <a:ext cx="5791200" cy="457200"/>
          </a:xfrm>
        </p:spPr>
        <p:txBody>
          <a:bodyPr/>
          <a:lstStyle>
            <a:lvl1pPr marL="0" indent="0" algn="ctr">
              <a:buFont typeface="Wingdings" pitchFamily="2" charset="2"/>
              <a:buNone/>
              <a:defRPr sz="1800" b="1"/>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480C12D6-48CD-4C5B-AEFF-6B1FDB1CF000}" type="slidenum">
              <a:rPr lang="en-US"/>
              <a:pPr>
                <a:defRPr/>
              </a:pPr>
              <a:t>‹#›</a:t>
            </a:fld>
            <a:endParaRPr lang="en-US" dirty="0"/>
          </a:p>
        </p:txBody>
      </p:sp>
      <p:sp>
        <p:nvSpPr>
          <p:cNvPr id="6" name="Rectangle 138"/>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22238"/>
            <a:ext cx="2005012" cy="60277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22238"/>
            <a:ext cx="5865813" cy="60277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06E4F58A-EEC8-4B62-A257-C7C43864BEDA}" type="slidenum">
              <a:rPr lang="en-US"/>
              <a:pPr>
                <a:defRPr/>
              </a:pPr>
              <a:t>‹#›</a:t>
            </a:fld>
            <a:endParaRPr lang="en-US" dirty="0"/>
          </a:p>
        </p:txBody>
      </p:sp>
      <p:sp>
        <p:nvSpPr>
          <p:cNvPr id="6" name="Rectangle 138"/>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90600" y="122238"/>
            <a:ext cx="6705600" cy="5635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228725"/>
            <a:ext cx="8023225" cy="4921250"/>
          </a:xfrm>
        </p:spPr>
        <p:txBody>
          <a:bodyPr/>
          <a:lstStyle/>
          <a:p>
            <a:pPr lvl="0"/>
            <a:r>
              <a:rPr lang="en-US" noProof="0" dirty="0" smtClean="0"/>
              <a:t>Click icon to add table</a:t>
            </a:r>
            <a:endParaRPr lang="en-US" noProof="0" dirty="0"/>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B4A10EA9-D600-4797-8B9F-4D80426D0D67}" type="slidenum">
              <a:rPr lang="en-US"/>
              <a:pPr>
                <a:defRPr/>
              </a:pPr>
              <a:t>‹#›</a:t>
            </a:fld>
            <a:endParaRPr lang="en-US" dirty="0"/>
          </a:p>
        </p:txBody>
      </p:sp>
      <p:sp>
        <p:nvSpPr>
          <p:cNvPr id="6" name="Rectangle 138"/>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1188" y="115888"/>
            <a:ext cx="8281987" cy="7016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4213" y="1125538"/>
            <a:ext cx="4059237"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125538"/>
            <a:ext cx="4059238"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15588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EBA104DF-66D8-458D-AEDF-2FB497644DC3}" type="slidenum">
              <a:rPr lang="en-US"/>
              <a:pPr>
                <a:defRPr/>
              </a:pPr>
              <a:t>‹#›</a:t>
            </a:fld>
            <a:endParaRPr lang="en-US" dirty="0"/>
          </a:p>
        </p:txBody>
      </p:sp>
      <p:sp>
        <p:nvSpPr>
          <p:cNvPr id="6" name="Rectangle 138"/>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703598ED-2C93-4C9D-8A2A-2D7036109E35}" type="slidenum">
              <a:rPr lang="en-US"/>
              <a:pPr>
                <a:defRPr/>
              </a:pPr>
              <a:t>‹#›</a:t>
            </a:fld>
            <a:endParaRPr lang="en-US" dirty="0"/>
          </a:p>
        </p:txBody>
      </p:sp>
      <p:sp>
        <p:nvSpPr>
          <p:cNvPr id="6" name="Rectangle 138"/>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228725"/>
            <a:ext cx="3935413" cy="4921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97413" y="1228725"/>
            <a:ext cx="3935412" cy="4921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1EE46A82-5C52-4270-B722-1A2930E949F6}" type="slidenum">
              <a:rPr lang="en-US"/>
              <a:pPr>
                <a:defRPr/>
              </a:pPr>
              <a:t>‹#›</a:t>
            </a:fld>
            <a:endParaRPr lang="en-US" dirty="0"/>
          </a:p>
        </p:txBody>
      </p:sp>
      <p:sp>
        <p:nvSpPr>
          <p:cNvPr id="7" name="Rectangle 138"/>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8" name="Rectangle 6"/>
          <p:cNvSpPr>
            <a:spLocks noGrp="1" noChangeArrowheads="1"/>
          </p:cNvSpPr>
          <p:nvPr>
            <p:ph type="sldNum" sz="quarter" idx="11"/>
          </p:nvPr>
        </p:nvSpPr>
        <p:spPr>
          <a:ln/>
        </p:spPr>
        <p:txBody>
          <a:bodyPr/>
          <a:lstStyle>
            <a:lvl1pPr>
              <a:defRPr/>
            </a:lvl1pPr>
          </a:lstStyle>
          <a:p>
            <a:pPr>
              <a:defRPr/>
            </a:pPr>
            <a:fld id="{D73FEF08-B60C-4FFF-995F-AECE336137CE}" type="slidenum">
              <a:rPr lang="en-US"/>
              <a:pPr>
                <a:defRPr/>
              </a:pPr>
              <a:t>‹#›</a:t>
            </a:fld>
            <a:endParaRPr lang="en-US" dirty="0"/>
          </a:p>
        </p:txBody>
      </p:sp>
      <p:sp>
        <p:nvSpPr>
          <p:cNvPr id="9" name="Rectangle 138"/>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1"/>
          </p:nvPr>
        </p:nvSpPr>
        <p:spPr>
          <a:ln/>
        </p:spPr>
        <p:txBody>
          <a:bodyPr/>
          <a:lstStyle>
            <a:lvl1pPr>
              <a:defRPr/>
            </a:lvl1pPr>
          </a:lstStyle>
          <a:p>
            <a:pPr>
              <a:defRPr/>
            </a:pPr>
            <a:fld id="{D923446B-2637-4790-937C-FF8654AC63CB}" type="slidenum">
              <a:rPr lang="en-US"/>
              <a:pPr>
                <a:defRPr/>
              </a:pPr>
              <a:t>‹#›</a:t>
            </a:fld>
            <a:endParaRPr lang="en-US" dirty="0"/>
          </a:p>
        </p:txBody>
      </p:sp>
      <p:sp>
        <p:nvSpPr>
          <p:cNvPr id="5" name="Rectangle 138"/>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3" name="Rectangle 6"/>
          <p:cNvSpPr>
            <a:spLocks noGrp="1" noChangeArrowheads="1"/>
          </p:cNvSpPr>
          <p:nvPr>
            <p:ph type="sldNum" sz="quarter" idx="11"/>
          </p:nvPr>
        </p:nvSpPr>
        <p:spPr>
          <a:ln/>
        </p:spPr>
        <p:txBody>
          <a:bodyPr/>
          <a:lstStyle>
            <a:lvl1pPr>
              <a:defRPr/>
            </a:lvl1pPr>
          </a:lstStyle>
          <a:p>
            <a:pPr>
              <a:defRPr/>
            </a:pPr>
            <a:fld id="{7CC5328E-59BD-4DAC-B55A-9C55FC483370}" type="slidenum">
              <a:rPr lang="en-US"/>
              <a:pPr>
                <a:defRPr/>
              </a:pPr>
              <a:t>‹#›</a:t>
            </a:fld>
            <a:endParaRPr lang="en-US" dirty="0"/>
          </a:p>
        </p:txBody>
      </p:sp>
      <p:sp>
        <p:nvSpPr>
          <p:cNvPr id="4" name="Rectangle 138"/>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40E02008-649D-4E3B-8A23-6D80236278B8}" type="slidenum">
              <a:rPr lang="en-US"/>
              <a:pPr>
                <a:defRPr/>
              </a:pPr>
              <a:t>‹#›</a:t>
            </a:fld>
            <a:endParaRPr lang="en-US" dirty="0"/>
          </a:p>
        </p:txBody>
      </p:sp>
      <p:sp>
        <p:nvSpPr>
          <p:cNvPr id="7" name="Rectangle 138"/>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06E8067A-FB48-4F2B-A506-BC6304B2E086}" type="slidenum">
              <a:rPr lang="en-US"/>
              <a:pPr>
                <a:defRPr/>
              </a:pPr>
              <a:t>‹#›</a:t>
            </a:fld>
            <a:endParaRPr lang="en-US" dirty="0"/>
          </a:p>
        </p:txBody>
      </p:sp>
      <p:sp>
        <p:nvSpPr>
          <p:cNvPr id="7" name="Rectangle 138"/>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3" name="Rectangle 69"/>
          <p:cNvSpPr>
            <a:spLocks noChangeArrowheads="1"/>
          </p:cNvSpPr>
          <p:nvPr/>
        </p:nvSpPr>
        <p:spPr bwMode="gray">
          <a:xfrm>
            <a:off x="457200" y="0"/>
            <a:ext cx="8477250" cy="768350"/>
          </a:xfrm>
          <a:prstGeom prst="rect">
            <a:avLst/>
          </a:prstGeom>
          <a:gradFill rotWithShape="1">
            <a:gsLst>
              <a:gs pos="0">
                <a:schemeClr val="bg2">
                  <a:gamma/>
                  <a:tint val="0"/>
                  <a:invGamma/>
                </a:schemeClr>
              </a:gs>
              <a:gs pos="100000">
                <a:schemeClr val="bg2"/>
              </a:gs>
            </a:gsLst>
            <a:lin ang="0" scaled="1"/>
          </a:gradFill>
          <a:ln w="9525">
            <a:noFill/>
            <a:miter lim="800000"/>
            <a:headEnd/>
            <a:tailEnd/>
          </a:ln>
          <a:effectLst/>
        </p:spPr>
        <p:txBody>
          <a:bodyPr wrap="none" anchor="ctr"/>
          <a:lstStyle/>
          <a:p>
            <a:pPr>
              <a:defRPr/>
            </a:pPr>
            <a:endParaRPr lang="en-US" dirty="0">
              <a:cs typeface="+mn-cs"/>
            </a:endParaRPr>
          </a:p>
        </p:txBody>
      </p:sp>
      <p:sp>
        <p:nvSpPr>
          <p:cNvPr id="1027" name="Rectangle 3"/>
          <p:cNvSpPr>
            <a:spLocks noGrp="1" noChangeArrowheads="1"/>
          </p:cNvSpPr>
          <p:nvPr>
            <p:ph type="body" idx="1"/>
          </p:nvPr>
        </p:nvSpPr>
        <p:spPr bwMode="gray">
          <a:xfrm>
            <a:off x="609600" y="1228725"/>
            <a:ext cx="8023225" cy="4921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gray">
          <a:xfrm>
            <a:off x="5791200" y="6248400"/>
            <a:ext cx="2895600" cy="334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mn-lt"/>
                <a:cs typeface="+mn-cs"/>
              </a:defRPr>
            </a:lvl1pPr>
          </a:lstStyle>
          <a:p>
            <a:pPr>
              <a:defRPr/>
            </a:pPr>
            <a:endParaRPr lang="en-US" dirty="0"/>
          </a:p>
        </p:txBody>
      </p:sp>
      <p:sp>
        <p:nvSpPr>
          <p:cNvPr id="1030" name="Rectangle 6"/>
          <p:cNvSpPr>
            <a:spLocks noGrp="1" noChangeArrowheads="1"/>
          </p:cNvSpPr>
          <p:nvPr>
            <p:ph type="sldNum" sz="quarter" idx="4"/>
          </p:nvPr>
        </p:nvSpPr>
        <p:spPr bwMode="gray">
          <a:xfrm>
            <a:off x="3429000" y="6338888"/>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cs typeface="+mn-cs"/>
              </a:defRPr>
            </a:lvl1pPr>
          </a:lstStyle>
          <a:p>
            <a:pPr>
              <a:defRPr/>
            </a:pPr>
            <a:fld id="{3922CA6C-AC2C-425A-AEAF-1AC528843BE0}" type="slidenum">
              <a:rPr lang="en-US"/>
              <a:pPr>
                <a:defRPr/>
              </a:pPr>
              <a:t>‹#›</a:t>
            </a:fld>
            <a:endParaRPr lang="en-US" dirty="0"/>
          </a:p>
        </p:txBody>
      </p:sp>
      <p:sp>
        <p:nvSpPr>
          <p:cNvPr id="1052" name="Rectangle 28"/>
          <p:cNvSpPr>
            <a:spLocks noChangeArrowheads="1"/>
          </p:cNvSpPr>
          <p:nvPr/>
        </p:nvSpPr>
        <p:spPr bwMode="gray">
          <a:xfrm>
            <a:off x="0" y="0"/>
            <a:ext cx="457200" cy="768350"/>
          </a:xfrm>
          <a:prstGeom prst="rect">
            <a:avLst/>
          </a:prstGeom>
          <a:solidFill>
            <a:schemeClr val="hlink"/>
          </a:solidFill>
          <a:ln w="9525">
            <a:noFill/>
            <a:miter lim="800000"/>
            <a:headEnd/>
            <a:tailEnd/>
          </a:ln>
          <a:effectLst/>
        </p:spPr>
        <p:txBody>
          <a:bodyPr wrap="none" anchor="ctr"/>
          <a:lstStyle/>
          <a:p>
            <a:pPr algn="ctr">
              <a:defRPr/>
            </a:pPr>
            <a:endParaRPr lang="en-US" dirty="0">
              <a:cs typeface="+mn-cs"/>
            </a:endParaRPr>
          </a:p>
        </p:txBody>
      </p:sp>
      <p:sp>
        <p:nvSpPr>
          <p:cNvPr id="1054" name="Rectangle 30"/>
          <p:cNvSpPr>
            <a:spLocks noChangeArrowheads="1"/>
          </p:cNvSpPr>
          <p:nvPr/>
        </p:nvSpPr>
        <p:spPr bwMode="gray">
          <a:xfrm>
            <a:off x="0" y="762000"/>
            <a:ext cx="457200" cy="152400"/>
          </a:xfrm>
          <a:prstGeom prst="rect">
            <a:avLst/>
          </a:prstGeom>
          <a:solidFill>
            <a:schemeClr val="bg2"/>
          </a:solidFill>
          <a:ln w="9525">
            <a:noFill/>
            <a:miter lim="800000"/>
            <a:headEnd/>
            <a:tailEnd/>
          </a:ln>
          <a:effectLst/>
        </p:spPr>
        <p:txBody>
          <a:bodyPr wrap="none" anchor="ctr"/>
          <a:lstStyle/>
          <a:p>
            <a:pPr algn="ctr">
              <a:defRPr/>
            </a:pPr>
            <a:endParaRPr lang="en-US" dirty="0">
              <a:cs typeface="+mn-cs"/>
            </a:endParaRPr>
          </a:p>
        </p:txBody>
      </p:sp>
      <p:sp>
        <p:nvSpPr>
          <p:cNvPr id="1056" name="Rectangle 32"/>
          <p:cNvSpPr>
            <a:spLocks noChangeArrowheads="1"/>
          </p:cNvSpPr>
          <p:nvPr/>
        </p:nvSpPr>
        <p:spPr bwMode="gray">
          <a:xfrm>
            <a:off x="0" y="914400"/>
            <a:ext cx="457200" cy="4191000"/>
          </a:xfrm>
          <a:prstGeom prst="rect">
            <a:avLst/>
          </a:prstGeom>
          <a:gradFill rotWithShape="1">
            <a:gsLst>
              <a:gs pos="0">
                <a:schemeClr val="bg2"/>
              </a:gs>
              <a:gs pos="100000">
                <a:schemeClr val="bg2">
                  <a:gamma/>
                  <a:tint val="42353"/>
                  <a:invGamma/>
                </a:schemeClr>
              </a:gs>
            </a:gsLst>
            <a:lin ang="5400000" scaled="1"/>
          </a:gradFill>
          <a:ln w="9525">
            <a:noFill/>
            <a:miter lim="800000"/>
            <a:headEnd/>
            <a:tailEnd/>
          </a:ln>
          <a:effectLst/>
        </p:spPr>
        <p:txBody>
          <a:bodyPr wrap="none" anchor="ctr"/>
          <a:lstStyle/>
          <a:p>
            <a:pPr algn="ctr">
              <a:defRPr/>
            </a:pPr>
            <a:endParaRPr lang="en-US" dirty="0">
              <a:cs typeface="+mn-cs"/>
            </a:endParaRPr>
          </a:p>
        </p:txBody>
      </p:sp>
      <p:sp>
        <p:nvSpPr>
          <p:cNvPr id="1073" name="Rectangle 49"/>
          <p:cNvSpPr>
            <a:spLocks noChangeArrowheads="1"/>
          </p:cNvSpPr>
          <p:nvPr/>
        </p:nvSpPr>
        <p:spPr bwMode="gray">
          <a:xfrm>
            <a:off x="0" y="5105400"/>
            <a:ext cx="457200" cy="1544638"/>
          </a:xfrm>
          <a:prstGeom prst="rect">
            <a:avLst/>
          </a:prstGeom>
          <a:gradFill rotWithShape="1">
            <a:gsLst>
              <a:gs pos="0">
                <a:schemeClr val="accent2">
                  <a:gamma/>
                  <a:tint val="42353"/>
                  <a:invGamma/>
                </a:schemeClr>
              </a:gs>
              <a:gs pos="100000">
                <a:schemeClr val="accent2"/>
              </a:gs>
            </a:gsLst>
            <a:lin ang="5400000" scaled="1"/>
          </a:gradFill>
          <a:ln w="9525">
            <a:noFill/>
            <a:miter lim="800000"/>
            <a:headEnd/>
            <a:tailEnd/>
          </a:ln>
          <a:effectLst/>
        </p:spPr>
        <p:txBody>
          <a:bodyPr wrap="none" anchor="ctr"/>
          <a:lstStyle/>
          <a:p>
            <a:pPr algn="ctr">
              <a:defRPr/>
            </a:pPr>
            <a:endParaRPr lang="en-US" dirty="0">
              <a:cs typeface="+mn-cs"/>
            </a:endParaRPr>
          </a:p>
        </p:txBody>
      </p:sp>
      <p:sp>
        <p:nvSpPr>
          <p:cNvPr id="1079" name="Rectangle 55"/>
          <p:cNvSpPr>
            <a:spLocks noChangeArrowheads="1"/>
          </p:cNvSpPr>
          <p:nvPr/>
        </p:nvSpPr>
        <p:spPr bwMode="gray">
          <a:xfrm>
            <a:off x="0" y="6656388"/>
            <a:ext cx="457200" cy="209550"/>
          </a:xfrm>
          <a:prstGeom prst="rect">
            <a:avLst/>
          </a:prstGeom>
          <a:solidFill>
            <a:schemeClr val="bg2"/>
          </a:solidFill>
          <a:ln w="9525">
            <a:noFill/>
            <a:miter lim="800000"/>
            <a:headEnd/>
            <a:tailEnd/>
          </a:ln>
          <a:effectLst/>
        </p:spPr>
        <p:txBody>
          <a:bodyPr wrap="none" anchor="ctr"/>
          <a:lstStyle/>
          <a:p>
            <a:pPr>
              <a:defRPr/>
            </a:pPr>
            <a:endParaRPr lang="en-US" dirty="0">
              <a:cs typeface="+mn-cs"/>
            </a:endParaRPr>
          </a:p>
        </p:txBody>
      </p:sp>
      <p:sp>
        <p:nvSpPr>
          <p:cNvPr id="1080" name="Rectangle 56"/>
          <p:cNvSpPr>
            <a:spLocks noChangeArrowheads="1"/>
          </p:cNvSpPr>
          <p:nvPr/>
        </p:nvSpPr>
        <p:spPr bwMode="gray">
          <a:xfrm>
            <a:off x="457200" y="6650038"/>
            <a:ext cx="1304925" cy="215900"/>
          </a:xfrm>
          <a:prstGeom prst="rect">
            <a:avLst/>
          </a:prstGeom>
          <a:gradFill rotWithShape="1">
            <a:gsLst>
              <a:gs pos="0">
                <a:schemeClr val="bg2">
                  <a:gamma/>
                  <a:tint val="0"/>
                  <a:invGamma/>
                </a:schemeClr>
              </a:gs>
              <a:gs pos="100000">
                <a:schemeClr val="bg2"/>
              </a:gs>
            </a:gsLst>
            <a:lin ang="0" scaled="1"/>
          </a:gradFill>
          <a:ln w="9525">
            <a:noFill/>
            <a:miter lim="800000"/>
            <a:headEnd/>
            <a:tailEnd/>
          </a:ln>
          <a:effectLst/>
        </p:spPr>
        <p:txBody>
          <a:bodyPr wrap="none" anchor="ctr"/>
          <a:lstStyle/>
          <a:p>
            <a:pPr>
              <a:defRPr/>
            </a:pPr>
            <a:endParaRPr lang="en-US" dirty="0">
              <a:cs typeface="+mn-cs"/>
            </a:endParaRPr>
          </a:p>
        </p:txBody>
      </p:sp>
      <p:sp>
        <p:nvSpPr>
          <p:cNvPr id="1084" name="Rectangle 60"/>
          <p:cNvSpPr>
            <a:spLocks noChangeArrowheads="1"/>
          </p:cNvSpPr>
          <p:nvPr/>
        </p:nvSpPr>
        <p:spPr bwMode="gray">
          <a:xfrm>
            <a:off x="1752600" y="6650038"/>
            <a:ext cx="7391400" cy="215900"/>
          </a:xfrm>
          <a:prstGeom prst="rect">
            <a:avLst/>
          </a:prstGeom>
          <a:gradFill rotWithShape="1">
            <a:gsLst>
              <a:gs pos="0">
                <a:schemeClr val="folHlink">
                  <a:gamma/>
                  <a:tint val="54510"/>
                  <a:invGamma/>
                </a:schemeClr>
              </a:gs>
              <a:gs pos="100000">
                <a:schemeClr val="folHlink"/>
              </a:gs>
            </a:gsLst>
            <a:lin ang="0" scaled="1"/>
          </a:gradFill>
          <a:ln w="9525">
            <a:noFill/>
            <a:miter lim="800000"/>
            <a:headEnd/>
            <a:tailEnd/>
          </a:ln>
          <a:effectLst/>
        </p:spPr>
        <p:txBody>
          <a:bodyPr wrap="none" anchor="ctr"/>
          <a:lstStyle/>
          <a:p>
            <a:pPr>
              <a:defRPr/>
            </a:pPr>
            <a:endParaRPr lang="en-US" dirty="0">
              <a:cs typeface="+mn-cs"/>
            </a:endParaRPr>
          </a:p>
        </p:txBody>
      </p:sp>
      <p:sp>
        <p:nvSpPr>
          <p:cNvPr id="1085" name="Rectangle 61"/>
          <p:cNvSpPr>
            <a:spLocks noChangeArrowheads="1"/>
          </p:cNvSpPr>
          <p:nvPr/>
        </p:nvSpPr>
        <p:spPr bwMode="gray">
          <a:xfrm>
            <a:off x="8777288" y="6656388"/>
            <a:ext cx="366712" cy="209550"/>
          </a:xfrm>
          <a:prstGeom prst="rect">
            <a:avLst/>
          </a:prstGeom>
          <a:gradFill rotWithShape="1">
            <a:gsLst>
              <a:gs pos="0">
                <a:schemeClr val="bg1"/>
              </a:gs>
              <a:gs pos="100000">
                <a:schemeClr val="bg1">
                  <a:gamma/>
                  <a:shade val="84706"/>
                  <a:invGamma/>
                </a:schemeClr>
              </a:gs>
            </a:gsLst>
            <a:lin ang="5400000" scaled="1"/>
          </a:gradFill>
          <a:ln w="9525">
            <a:noFill/>
            <a:miter lim="800000"/>
            <a:headEnd/>
            <a:tailEnd/>
          </a:ln>
          <a:effectLst/>
        </p:spPr>
        <p:txBody>
          <a:bodyPr wrap="none" anchor="ctr"/>
          <a:lstStyle/>
          <a:p>
            <a:pPr>
              <a:defRPr/>
            </a:pPr>
            <a:endParaRPr lang="en-US" dirty="0">
              <a:cs typeface="+mn-cs"/>
            </a:endParaRPr>
          </a:p>
        </p:txBody>
      </p:sp>
      <p:sp>
        <p:nvSpPr>
          <p:cNvPr id="1087" name="Rectangle 63"/>
          <p:cNvSpPr>
            <a:spLocks noChangeArrowheads="1"/>
          </p:cNvSpPr>
          <p:nvPr/>
        </p:nvSpPr>
        <p:spPr bwMode="gray">
          <a:xfrm>
            <a:off x="8769350" y="6019800"/>
            <a:ext cx="374650" cy="642938"/>
          </a:xfrm>
          <a:prstGeom prst="rect">
            <a:avLst/>
          </a:prstGeom>
          <a:solidFill>
            <a:schemeClr val="bg2"/>
          </a:solidFill>
          <a:ln w="9525">
            <a:noFill/>
            <a:miter lim="800000"/>
            <a:headEnd/>
            <a:tailEnd/>
          </a:ln>
          <a:effectLst/>
        </p:spPr>
        <p:txBody>
          <a:bodyPr wrap="none" anchor="ctr"/>
          <a:lstStyle/>
          <a:p>
            <a:pPr>
              <a:defRPr/>
            </a:pPr>
            <a:endParaRPr lang="en-US" dirty="0">
              <a:cs typeface="+mn-cs"/>
            </a:endParaRPr>
          </a:p>
        </p:txBody>
      </p:sp>
      <p:sp>
        <p:nvSpPr>
          <p:cNvPr id="1089" name="Rectangle 65"/>
          <p:cNvSpPr>
            <a:spLocks noChangeArrowheads="1"/>
          </p:cNvSpPr>
          <p:nvPr/>
        </p:nvSpPr>
        <p:spPr bwMode="gray">
          <a:xfrm>
            <a:off x="8763000" y="914400"/>
            <a:ext cx="381000" cy="5105400"/>
          </a:xfrm>
          <a:prstGeom prst="rect">
            <a:avLst/>
          </a:prstGeom>
          <a:gradFill rotWithShape="1">
            <a:gsLst>
              <a:gs pos="0">
                <a:schemeClr val="hlink"/>
              </a:gs>
              <a:gs pos="100000">
                <a:schemeClr val="hlink">
                  <a:gamma/>
                  <a:tint val="51373"/>
                  <a:invGamma/>
                </a:schemeClr>
              </a:gs>
            </a:gsLst>
            <a:lin ang="5400000" scaled="1"/>
          </a:gradFill>
          <a:ln w="9525">
            <a:noFill/>
            <a:miter lim="800000"/>
            <a:headEnd/>
            <a:tailEnd/>
          </a:ln>
          <a:effectLst/>
        </p:spPr>
        <p:txBody>
          <a:bodyPr wrap="none" anchor="ctr"/>
          <a:lstStyle/>
          <a:p>
            <a:pPr>
              <a:defRPr/>
            </a:pPr>
            <a:endParaRPr lang="en-US" dirty="0">
              <a:cs typeface="+mn-cs"/>
            </a:endParaRPr>
          </a:p>
        </p:txBody>
      </p:sp>
      <p:sp>
        <p:nvSpPr>
          <p:cNvPr id="1090" name="Rectangle 66"/>
          <p:cNvSpPr>
            <a:spLocks noChangeArrowheads="1"/>
          </p:cNvSpPr>
          <p:nvPr/>
        </p:nvSpPr>
        <p:spPr bwMode="gray">
          <a:xfrm>
            <a:off x="8763000" y="762000"/>
            <a:ext cx="381000" cy="152400"/>
          </a:xfrm>
          <a:prstGeom prst="rect">
            <a:avLst/>
          </a:prstGeom>
          <a:solidFill>
            <a:schemeClr val="folHlink"/>
          </a:solidFill>
          <a:ln w="9525">
            <a:noFill/>
            <a:miter lim="800000"/>
            <a:headEnd/>
            <a:tailEnd/>
          </a:ln>
          <a:effectLst/>
        </p:spPr>
        <p:txBody>
          <a:bodyPr wrap="none" anchor="ctr"/>
          <a:lstStyle/>
          <a:p>
            <a:pPr algn="ctr">
              <a:defRPr/>
            </a:pPr>
            <a:endParaRPr lang="en-US" dirty="0">
              <a:cs typeface="+mn-cs"/>
            </a:endParaRPr>
          </a:p>
        </p:txBody>
      </p:sp>
      <p:sp>
        <p:nvSpPr>
          <p:cNvPr id="1091" name="Rectangle 67"/>
          <p:cNvSpPr>
            <a:spLocks noChangeArrowheads="1"/>
          </p:cNvSpPr>
          <p:nvPr/>
        </p:nvSpPr>
        <p:spPr bwMode="gray">
          <a:xfrm>
            <a:off x="8770938" y="0"/>
            <a:ext cx="373062" cy="762000"/>
          </a:xfrm>
          <a:prstGeom prst="rect">
            <a:avLst/>
          </a:prstGeom>
          <a:gradFill rotWithShape="1">
            <a:gsLst>
              <a:gs pos="0">
                <a:schemeClr val="accent2"/>
              </a:gs>
              <a:gs pos="100000">
                <a:schemeClr val="accent2">
                  <a:gamma/>
                  <a:tint val="0"/>
                  <a:invGamma/>
                </a:schemeClr>
              </a:gs>
            </a:gsLst>
            <a:lin ang="5400000" scaled="1"/>
          </a:gradFill>
          <a:ln w="9525">
            <a:noFill/>
            <a:miter lim="800000"/>
            <a:headEnd/>
            <a:tailEnd/>
          </a:ln>
          <a:effectLst/>
        </p:spPr>
        <p:txBody>
          <a:bodyPr wrap="none" anchor="ctr"/>
          <a:lstStyle/>
          <a:p>
            <a:pPr>
              <a:defRPr/>
            </a:pPr>
            <a:endParaRPr lang="en-US" dirty="0">
              <a:cs typeface="+mn-cs"/>
            </a:endParaRPr>
          </a:p>
        </p:txBody>
      </p:sp>
      <p:sp>
        <p:nvSpPr>
          <p:cNvPr id="1092" name="Rectangle 68"/>
          <p:cNvSpPr>
            <a:spLocks noChangeArrowheads="1"/>
          </p:cNvSpPr>
          <p:nvPr/>
        </p:nvSpPr>
        <p:spPr bwMode="gray">
          <a:xfrm>
            <a:off x="457200" y="762000"/>
            <a:ext cx="8315325" cy="152400"/>
          </a:xfrm>
          <a:prstGeom prst="rect">
            <a:avLst/>
          </a:prstGeom>
          <a:gradFill rotWithShape="1">
            <a:gsLst>
              <a:gs pos="0">
                <a:schemeClr val="accent1"/>
              </a:gs>
              <a:gs pos="100000">
                <a:schemeClr val="accent1">
                  <a:gamma/>
                  <a:tint val="33333"/>
                  <a:invGamma/>
                </a:schemeClr>
              </a:gs>
            </a:gsLst>
            <a:lin ang="0" scaled="1"/>
          </a:gradFill>
          <a:ln w="9525">
            <a:noFill/>
            <a:miter lim="800000"/>
            <a:headEnd/>
            <a:tailEnd/>
          </a:ln>
          <a:effectLst/>
        </p:spPr>
        <p:txBody>
          <a:bodyPr wrap="none" anchor="ctr"/>
          <a:lstStyle/>
          <a:p>
            <a:pPr algn="ctr">
              <a:defRPr/>
            </a:pPr>
            <a:endParaRPr lang="en-US" dirty="0">
              <a:cs typeface="+mn-cs"/>
            </a:endParaRPr>
          </a:p>
        </p:txBody>
      </p:sp>
      <p:sp>
        <p:nvSpPr>
          <p:cNvPr id="1043" name="Rectangle 2"/>
          <p:cNvSpPr>
            <a:spLocks noGrp="1" noChangeArrowheads="1"/>
          </p:cNvSpPr>
          <p:nvPr>
            <p:ph type="title"/>
          </p:nvPr>
        </p:nvSpPr>
        <p:spPr bwMode="gray">
          <a:xfrm>
            <a:off x="990600" y="122238"/>
            <a:ext cx="67056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grpSp>
        <p:nvGrpSpPr>
          <p:cNvPr id="1044" name="Group 104"/>
          <p:cNvGrpSpPr>
            <a:grpSpLocks/>
          </p:cNvGrpSpPr>
          <p:nvPr/>
        </p:nvGrpSpPr>
        <p:grpSpPr bwMode="auto">
          <a:xfrm>
            <a:off x="8002588" y="69850"/>
            <a:ext cx="657225" cy="636588"/>
            <a:chOff x="5041" y="44"/>
            <a:chExt cx="414" cy="401"/>
          </a:xfrm>
        </p:grpSpPr>
        <p:sp>
          <p:nvSpPr>
            <p:cNvPr id="1129" name="Oval 105"/>
            <p:cNvSpPr>
              <a:spLocks noChangeArrowheads="1"/>
            </p:cNvSpPr>
            <p:nvPr userDrawn="1"/>
          </p:nvSpPr>
          <p:spPr bwMode="gray">
            <a:xfrm rot="149948">
              <a:off x="5161" y="161"/>
              <a:ext cx="175" cy="170"/>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nvGrpSpPr>
            <p:cNvPr id="1055" name="Group 106"/>
            <p:cNvGrpSpPr>
              <a:grpSpLocks/>
            </p:cNvGrpSpPr>
            <p:nvPr userDrawn="1"/>
          </p:nvGrpSpPr>
          <p:grpSpPr bwMode="auto">
            <a:xfrm rot="334874">
              <a:off x="5321" y="313"/>
              <a:ext cx="98" cy="75"/>
              <a:chOff x="3452" y="878"/>
              <a:chExt cx="402" cy="342"/>
            </a:xfrm>
          </p:grpSpPr>
          <p:sp>
            <p:nvSpPr>
              <p:cNvPr id="1131" name="Oval 107"/>
              <p:cNvSpPr>
                <a:spLocks noChangeArrowheads="1"/>
              </p:cNvSpPr>
              <p:nvPr userDrawn="1"/>
            </p:nvSpPr>
            <p:spPr bwMode="gray">
              <a:xfrm>
                <a:off x="3640" y="1024"/>
                <a:ext cx="111" cy="128"/>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32" name="Oval 108"/>
              <p:cNvSpPr>
                <a:spLocks noChangeArrowheads="1"/>
              </p:cNvSpPr>
              <p:nvPr userDrawn="1"/>
            </p:nvSpPr>
            <p:spPr bwMode="gray">
              <a:xfrm>
                <a:off x="3763" y="1126"/>
                <a:ext cx="90" cy="9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33" name="Oval 109"/>
              <p:cNvSpPr>
                <a:spLocks noChangeArrowheads="1"/>
              </p:cNvSpPr>
              <p:nvPr userDrawn="1"/>
            </p:nvSpPr>
            <p:spPr bwMode="gray">
              <a:xfrm>
                <a:off x="3448" y="876"/>
                <a:ext cx="180" cy="18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2" name="Group 110"/>
            <p:cNvGrpSpPr>
              <a:grpSpLocks/>
            </p:cNvGrpSpPr>
            <p:nvPr userDrawn="1"/>
          </p:nvGrpSpPr>
          <p:grpSpPr bwMode="auto">
            <a:xfrm rot="-2104554">
              <a:off x="5358" y="218"/>
              <a:ext cx="97" cy="75"/>
              <a:chOff x="3452" y="878"/>
              <a:chExt cx="402" cy="342"/>
            </a:xfrm>
          </p:grpSpPr>
          <p:sp>
            <p:nvSpPr>
              <p:cNvPr id="1135" name="Oval 111"/>
              <p:cNvSpPr>
                <a:spLocks noChangeArrowheads="1"/>
              </p:cNvSpPr>
              <p:nvPr userDrawn="1"/>
            </p:nvSpPr>
            <p:spPr bwMode="gray">
              <a:xfrm>
                <a:off x="3637" y="1018"/>
                <a:ext cx="112" cy="128"/>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36" name="Oval 112"/>
              <p:cNvSpPr>
                <a:spLocks noChangeArrowheads="1"/>
              </p:cNvSpPr>
              <p:nvPr userDrawn="1"/>
            </p:nvSpPr>
            <p:spPr bwMode="gray">
              <a:xfrm>
                <a:off x="3761" y="1124"/>
                <a:ext cx="91" cy="9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37" name="Oval 113"/>
              <p:cNvSpPr>
                <a:spLocks noChangeArrowheads="1"/>
              </p:cNvSpPr>
              <p:nvPr userDrawn="1"/>
            </p:nvSpPr>
            <p:spPr bwMode="gray">
              <a:xfrm>
                <a:off x="3450" y="874"/>
                <a:ext cx="182" cy="18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057" name="Group 114"/>
            <p:cNvGrpSpPr>
              <a:grpSpLocks/>
            </p:cNvGrpSpPr>
            <p:nvPr userDrawn="1"/>
          </p:nvGrpSpPr>
          <p:grpSpPr bwMode="auto">
            <a:xfrm rot="-4646600">
              <a:off x="5335" y="107"/>
              <a:ext cx="88" cy="82"/>
              <a:chOff x="3452" y="878"/>
              <a:chExt cx="402" cy="342"/>
            </a:xfrm>
          </p:grpSpPr>
          <p:sp>
            <p:nvSpPr>
              <p:cNvPr id="1139" name="Oval 115"/>
              <p:cNvSpPr>
                <a:spLocks noChangeArrowheads="1"/>
              </p:cNvSpPr>
              <p:nvPr userDrawn="1"/>
            </p:nvSpPr>
            <p:spPr bwMode="gray">
              <a:xfrm>
                <a:off x="3640" y="1021"/>
                <a:ext cx="110" cy="129"/>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40" name="Oval 116"/>
              <p:cNvSpPr>
                <a:spLocks noChangeArrowheads="1"/>
              </p:cNvSpPr>
              <p:nvPr userDrawn="1"/>
            </p:nvSpPr>
            <p:spPr bwMode="gray">
              <a:xfrm>
                <a:off x="3763" y="1125"/>
                <a:ext cx="91" cy="9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41" name="Oval 117"/>
              <p:cNvSpPr>
                <a:spLocks noChangeArrowheads="1"/>
              </p:cNvSpPr>
              <p:nvPr userDrawn="1"/>
            </p:nvSpPr>
            <p:spPr bwMode="gray">
              <a:xfrm>
                <a:off x="3453" y="877"/>
                <a:ext cx="183" cy="184"/>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058" name="Group 118"/>
            <p:cNvGrpSpPr>
              <a:grpSpLocks/>
            </p:cNvGrpSpPr>
            <p:nvPr userDrawn="1"/>
          </p:nvGrpSpPr>
          <p:grpSpPr bwMode="auto">
            <a:xfrm rot="2913403">
              <a:off x="5210" y="359"/>
              <a:ext cx="88" cy="83"/>
              <a:chOff x="3452" y="878"/>
              <a:chExt cx="402" cy="342"/>
            </a:xfrm>
          </p:grpSpPr>
          <p:sp>
            <p:nvSpPr>
              <p:cNvPr id="1143" name="Oval 119"/>
              <p:cNvSpPr>
                <a:spLocks noChangeArrowheads="1"/>
              </p:cNvSpPr>
              <p:nvPr userDrawn="1"/>
            </p:nvSpPr>
            <p:spPr bwMode="gray">
              <a:xfrm>
                <a:off x="3638" y="1024"/>
                <a:ext cx="110" cy="124"/>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44" name="Oval 120"/>
              <p:cNvSpPr>
                <a:spLocks noChangeArrowheads="1"/>
              </p:cNvSpPr>
              <p:nvPr userDrawn="1"/>
            </p:nvSpPr>
            <p:spPr bwMode="gray">
              <a:xfrm>
                <a:off x="3763" y="1128"/>
                <a:ext cx="91" cy="9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45" name="Oval 121"/>
              <p:cNvSpPr>
                <a:spLocks noChangeArrowheads="1"/>
              </p:cNvSpPr>
              <p:nvPr userDrawn="1"/>
            </p:nvSpPr>
            <p:spPr bwMode="gray">
              <a:xfrm>
                <a:off x="3451" y="876"/>
                <a:ext cx="183" cy="18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059" name="Group 122"/>
            <p:cNvGrpSpPr>
              <a:grpSpLocks/>
            </p:cNvGrpSpPr>
            <p:nvPr userDrawn="1"/>
          </p:nvGrpSpPr>
          <p:grpSpPr bwMode="auto">
            <a:xfrm rot="-7888389">
              <a:off x="5212" y="46"/>
              <a:ext cx="88" cy="83"/>
              <a:chOff x="3452" y="878"/>
              <a:chExt cx="402" cy="342"/>
            </a:xfrm>
          </p:grpSpPr>
          <p:sp>
            <p:nvSpPr>
              <p:cNvPr id="1147" name="Oval 123"/>
              <p:cNvSpPr>
                <a:spLocks noChangeArrowheads="1"/>
              </p:cNvSpPr>
              <p:nvPr userDrawn="1"/>
            </p:nvSpPr>
            <p:spPr bwMode="gray">
              <a:xfrm>
                <a:off x="3641" y="1021"/>
                <a:ext cx="110" cy="124"/>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48" name="Oval 124"/>
              <p:cNvSpPr>
                <a:spLocks noChangeArrowheads="1"/>
              </p:cNvSpPr>
              <p:nvPr userDrawn="1"/>
            </p:nvSpPr>
            <p:spPr bwMode="gray">
              <a:xfrm>
                <a:off x="3766" y="1125"/>
                <a:ext cx="91" cy="9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49" name="Oval 125"/>
              <p:cNvSpPr>
                <a:spLocks noChangeArrowheads="1"/>
              </p:cNvSpPr>
              <p:nvPr userDrawn="1"/>
            </p:nvSpPr>
            <p:spPr bwMode="gray">
              <a:xfrm>
                <a:off x="3454" y="872"/>
                <a:ext cx="183" cy="18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060" name="Group 126"/>
            <p:cNvGrpSpPr>
              <a:grpSpLocks/>
            </p:cNvGrpSpPr>
            <p:nvPr userDrawn="1"/>
          </p:nvGrpSpPr>
          <p:grpSpPr bwMode="auto">
            <a:xfrm rot="-10069553">
              <a:off x="5089" y="95"/>
              <a:ext cx="97" cy="76"/>
              <a:chOff x="3452" y="878"/>
              <a:chExt cx="402" cy="342"/>
            </a:xfrm>
          </p:grpSpPr>
          <p:sp>
            <p:nvSpPr>
              <p:cNvPr id="1151" name="Oval 127"/>
              <p:cNvSpPr>
                <a:spLocks noChangeArrowheads="1"/>
              </p:cNvSpPr>
              <p:nvPr userDrawn="1"/>
            </p:nvSpPr>
            <p:spPr bwMode="gray">
              <a:xfrm>
                <a:off x="3639" y="1027"/>
                <a:ext cx="112" cy="126"/>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52" name="Oval 128"/>
              <p:cNvSpPr>
                <a:spLocks noChangeArrowheads="1"/>
              </p:cNvSpPr>
              <p:nvPr userDrawn="1"/>
            </p:nvSpPr>
            <p:spPr bwMode="gray">
              <a:xfrm>
                <a:off x="3762" y="1133"/>
                <a:ext cx="91" cy="90"/>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53" name="Oval 129"/>
              <p:cNvSpPr>
                <a:spLocks noChangeArrowheads="1"/>
              </p:cNvSpPr>
              <p:nvPr userDrawn="1"/>
            </p:nvSpPr>
            <p:spPr bwMode="gray">
              <a:xfrm>
                <a:off x="3451" y="879"/>
                <a:ext cx="182" cy="180"/>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061" name="Group 130"/>
            <p:cNvGrpSpPr>
              <a:grpSpLocks/>
            </p:cNvGrpSpPr>
            <p:nvPr userDrawn="1"/>
          </p:nvGrpSpPr>
          <p:grpSpPr bwMode="auto">
            <a:xfrm rot="8885358">
              <a:off x="5041" y="204"/>
              <a:ext cx="97" cy="75"/>
              <a:chOff x="3452" y="878"/>
              <a:chExt cx="402" cy="342"/>
            </a:xfrm>
          </p:grpSpPr>
          <p:sp>
            <p:nvSpPr>
              <p:cNvPr id="1155" name="Oval 131"/>
              <p:cNvSpPr>
                <a:spLocks noChangeArrowheads="1"/>
              </p:cNvSpPr>
              <p:nvPr userDrawn="1"/>
            </p:nvSpPr>
            <p:spPr bwMode="gray">
              <a:xfrm>
                <a:off x="3640" y="1022"/>
                <a:ext cx="112" cy="128"/>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56" name="Oval 132"/>
              <p:cNvSpPr>
                <a:spLocks noChangeArrowheads="1"/>
              </p:cNvSpPr>
              <p:nvPr userDrawn="1"/>
            </p:nvSpPr>
            <p:spPr bwMode="gray">
              <a:xfrm>
                <a:off x="3760" y="1127"/>
                <a:ext cx="91" cy="9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57" name="Oval 133"/>
              <p:cNvSpPr>
                <a:spLocks noChangeArrowheads="1"/>
              </p:cNvSpPr>
              <p:nvPr userDrawn="1"/>
            </p:nvSpPr>
            <p:spPr bwMode="gray">
              <a:xfrm>
                <a:off x="3451" y="874"/>
                <a:ext cx="182" cy="18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062" name="Group 134"/>
            <p:cNvGrpSpPr>
              <a:grpSpLocks/>
            </p:cNvGrpSpPr>
            <p:nvPr userDrawn="1"/>
          </p:nvGrpSpPr>
          <p:grpSpPr bwMode="auto">
            <a:xfrm rot="6558351">
              <a:off x="5085" y="304"/>
              <a:ext cx="88" cy="82"/>
              <a:chOff x="3452" y="878"/>
              <a:chExt cx="402" cy="342"/>
            </a:xfrm>
          </p:grpSpPr>
          <p:sp>
            <p:nvSpPr>
              <p:cNvPr id="1159" name="Oval 135"/>
              <p:cNvSpPr>
                <a:spLocks noChangeArrowheads="1"/>
              </p:cNvSpPr>
              <p:nvPr userDrawn="1"/>
            </p:nvSpPr>
            <p:spPr bwMode="gray">
              <a:xfrm>
                <a:off x="3640" y="1031"/>
                <a:ext cx="110" cy="129"/>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60" name="Oval 136"/>
              <p:cNvSpPr>
                <a:spLocks noChangeArrowheads="1"/>
              </p:cNvSpPr>
              <p:nvPr userDrawn="1"/>
            </p:nvSpPr>
            <p:spPr bwMode="gray">
              <a:xfrm>
                <a:off x="3763" y="1130"/>
                <a:ext cx="91" cy="9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61" name="Oval 137"/>
              <p:cNvSpPr>
                <a:spLocks noChangeArrowheads="1"/>
              </p:cNvSpPr>
              <p:nvPr userDrawn="1"/>
            </p:nvSpPr>
            <p:spPr bwMode="gray">
              <a:xfrm>
                <a:off x="3451" y="882"/>
                <a:ext cx="183" cy="184"/>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sp>
        <p:nvSpPr>
          <p:cNvPr id="1162" name="Rectangle 138"/>
          <p:cNvSpPr>
            <a:spLocks noGrp="1" noChangeArrowheads="1"/>
          </p:cNvSpPr>
          <p:nvPr>
            <p:ph type="dt" sz="half" idx="2"/>
          </p:nvPr>
        </p:nvSpPr>
        <p:spPr bwMode="gray">
          <a:xfrm>
            <a:off x="457200" y="63246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1">
                <a:latin typeface="+mn-lt"/>
                <a:cs typeface="+mn-cs"/>
              </a:defRPr>
            </a:lvl1pPr>
          </a:lstStyle>
          <a:p>
            <a:pPr>
              <a:defRPr/>
            </a:pPr>
            <a:endParaRPr lang="en-US" dirty="0"/>
          </a:p>
        </p:txBody>
      </p:sp>
      <p:sp>
        <p:nvSpPr>
          <p:cNvPr id="1175" name="Line 151"/>
          <p:cNvSpPr>
            <a:spLocks noChangeShapeType="1"/>
          </p:cNvSpPr>
          <p:nvPr/>
        </p:nvSpPr>
        <p:spPr bwMode="auto">
          <a:xfrm>
            <a:off x="0" y="762000"/>
            <a:ext cx="9144000" cy="0"/>
          </a:xfrm>
          <a:prstGeom prst="line">
            <a:avLst/>
          </a:prstGeom>
          <a:noFill/>
          <a:ln w="9525">
            <a:solidFill>
              <a:schemeClr val="tx2"/>
            </a:solidFill>
            <a:round/>
            <a:headEnd/>
            <a:tailEnd/>
          </a:ln>
          <a:effectLst/>
        </p:spPr>
        <p:txBody>
          <a:bodyPr/>
          <a:lstStyle/>
          <a:p>
            <a:pPr>
              <a:defRPr/>
            </a:pPr>
            <a:endParaRPr lang="en-US" dirty="0">
              <a:cs typeface="+mn-cs"/>
            </a:endParaRPr>
          </a:p>
        </p:txBody>
      </p:sp>
      <p:sp>
        <p:nvSpPr>
          <p:cNvPr id="1176" name="Line 152"/>
          <p:cNvSpPr>
            <a:spLocks noChangeShapeType="1"/>
          </p:cNvSpPr>
          <p:nvPr/>
        </p:nvSpPr>
        <p:spPr bwMode="auto">
          <a:xfrm>
            <a:off x="0" y="914400"/>
            <a:ext cx="9144000" cy="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1177" name="Line 153"/>
          <p:cNvSpPr>
            <a:spLocks noChangeShapeType="1"/>
          </p:cNvSpPr>
          <p:nvPr/>
        </p:nvSpPr>
        <p:spPr bwMode="auto">
          <a:xfrm>
            <a:off x="0" y="6648450"/>
            <a:ext cx="9144000" cy="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1178" name="Line 154"/>
          <p:cNvSpPr>
            <a:spLocks noChangeShapeType="1"/>
          </p:cNvSpPr>
          <p:nvPr/>
        </p:nvSpPr>
        <p:spPr bwMode="auto">
          <a:xfrm>
            <a:off x="457200" y="0"/>
            <a:ext cx="0" cy="685800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1179" name="Line 155"/>
          <p:cNvSpPr>
            <a:spLocks noChangeShapeType="1"/>
          </p:cNvSpPr>
          <p:nvPr/>
        </p:nvSpPr>
        <p:spPr bwMode="auto">
          <a:xfrm>
            <a:off x="8763000" y="0"/>
            <a:ext cx="0" cy="685800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1181" name="Line 157"/>
          <p:cNvSpPr>
            <a:spLocks noChangeShapeType="1"/>
          </p:cNvSpPr>
          <p:nvPr/>
        </p:nvSpPr>
        <p:spPr bwMode="auto">
          <a:xfrm flipH="1">
            <a:off x="0" y="5105400"/>
            <a:ext cx="457200" cy="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1182" name="Line 158"/>
          <p:cNvSpPr>
            <a:spLocks noChangeShapeType="1"/>
          </p:cNvSpPr>
          <p:nvPr/>
        </p:nvSpPr>
        <p:spPr bwMode="auto">
          <a:xfrm>
            <a:off x="1752600" y="6648450"/>
            <a:ext cx="0" cy="20955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1183" name="Line 159"/>
          <p:cNvSpPr>
            <a:spLocks noChangeShapeType="1"/>
          </p:cNvSpPr>
          <p:nvPr/>
        </p:nvSpPr>
        <p:spPr bwMode="auto">
          <a:xfrm>
            <a:off x="8763000" y="6019800"/>
            <a:ext cx="381000" cy="0"/>
          </a:xfrm>
          <a:prstGeom prst="line">
            <a:avLst/>
          </a:prstGeom>
          <a:noFill/>
          <a:ln w="9525">
            <a:solidFill>
              <a:schemeClr val="tx1"/>
            </a:solidFill>
            <a:round/>
            <a:headEnd/>
            <a:tailEnd/>
          </a:ln>
          <a:effectLst/>
        </p:spPr>
        <p:txBody>
          <a:bodyPr/>
          <a:lstStyle/>
          <a:p>
            <a:pPr>
              <a:defRPr/>
            </a:pPr>
            <a:endParaRPr lang="en-US" dirty="0">
              <a:cs typeface="+mn-cs"/>
            </a:endParaRPr>
          </a:p>
        </p:txBody>
      </p:sp>
    </p:spTree>
  </p:cSld>
  <p:clrMap bg1="lt1" tx1="dk1" bg2="lt2" tx2="dk2" accent1="accent1" accent2="accent2" accent3="accent3" accent4="accent4" accent5="accent5" accent6="accent6" hlink="hlink" folHlink="folHlink"/>
  <p:sldLayoutIdLst>
    <p:sldLayoutId id="2147483673" r:id="rId1"/>
    <p:sldLayoutId id="2147483672" r:id="rId2"/>
    <p:sldLayoutId id="2147483671" r:id="rId3"/>
    <p:sldLayoutId id="2147483670" r:id="rId4"/>
    <p:sldLayoutId id="2147483669" r:id="rId5"/>
    <p:sldLayoutId id="2147483668" r:id="rId6"/>
    <p:sldLayoutId id="2147483667" r:id="rId7"/>
    <p:sldLayoutId id="2147483666" r:id="rId8"/>
    <p:sldLayoutId id="2147483665" r:id="rId9"/>
    <p:sldLayoutId id="2147483664" r:id="rId10"/>
    <p:sldLayoutId id="2147483663" r:id="rId11"/>
    <p:sldLayoutId id="2147483662" r:id="rId12"/>
    <p:sldLayoutId id="2147483674" r:id="rId13"/>
  </p:sldLayoutIdLst>
  <p:hf sldNum="0" hdr="0" ftr="0" dt="0"/>
  <p:txStyles>
    <p:titleStyle>
      <a:lvl1pPr algn="l" rtl="0" fontAlgn="base">
        <a:spcBef>
          <a:spcPct val="0"/>
        </a:spcBef>
        <a:spcAft>
          <a:spcPct val="0"/>
        </a:spcAft>
        <a:defRPr sz="2800" b="1" i="1">
          <a:solidFill>
            <a:schemeClr val="tx1"/>
          </a:solidFill>
          <a:latin typeface="+mj-lt"/>
          <a:ea typeface="+mj-ea"/>
          <a:cs typeface="+mj-cs"/>
        </a:defRPr>
      </a:lvl1pPr>
      <a:lvl2pPr algn="l" rtl="0" fontAlgn="base">
        <a:spcBef>
          <a:spcPct val="0"/>
        </a:spcBef>
        <a:spcAft>
          <a:spcPct val="0"/>
        </a:spcAft>
        <a:defRPr sz="2800" b="1" i="1">
          <a:solidFill>
            <a:schemeClr val="tx1"/>
          </a:solidFill>
          <a:latin typeface="Verdana" pitchFamily="34" charset="0"/>
        </a:defRPr>
      </a:lvl2pPr>
      <a:lvl3pPr algn="l" rtl="0" fontAlgn="base">
        <a:spcBef>
          <a:spcPct val="0"/>
        </a:spcBef>
        <a:spcAft>
          <a:spcPct val="0"/>
        </a:spcAft>
        <a:defRPr sz="2800" b="1" i="1">
          <a:solidFill>
            <a:schemeClr val="tx1"/>
          </a:solidFill>
          <a:latin typeface="Verdana" pitchFamily="34" charset="0"/>
        </a:defRPr>
      </a:lvl3pPr>
      <a:lvl4pPr algn="l" rtl="0" fontAlgn="base">
        <a:spcBef>
          <a:spcPct val="0"/>
        </a:spcBef>
        <a:spcAft>
          <a:spcPct val="0"/>
        </a:spcAft>
        <a:defRPr sz="2800" b="1" i="1">
          <a:solidFill>
            <a:schemeClr val="tx1"/>
          </a:solidFill>
          <a:latin typeface="Verdana" pitchFamily="34" charset="0"/>
        </a:defRPr>
      </a:lvl4pPr>
      <a:lvl5pPr algn="l" rtl="0" fontAlgn="base">
        <a:spcBef>
          <a:spcPct val="0"/>
        </a:spcBef>
        <a:spcAft>
          <a:spcPct val="0"/>
        </a:spcAft>
        <a:defRPr sz="2800" b="1" i="1">
          <a:solidFill>
            <a:schemeClr val="tx1"/>
          </a:solidFill>
          <a:latin typeface="Verdana" pitchFamily="34" charset="0"/>
        </a:defRPr>
      </a:lvl5pPr>
      <a:lvl6pPr marL="457200" algn="l" rtl="0" eaLnBrk="1" fontAlgn="base" hangingPunct="1">
        <a:spcBef>
          <a:spcPct val="0"/>
        </a:spcBef>
        <a:spcAft>
          <a:spcPct val="0"/>
        </a:spcAft>
        <a:defRPr sz="2800" b="1" i="1">
          <a:solidFill>
            <a:schemeClr val="tx1"/>
          </a:solidFill>
          <a:latin typeface="Verdana" pitchFamily="34" charset="0"/>
        </a:defRPr>
      </a:lvl6pPr>
      <a:lvl7pPr marL="914400" algn="l" rtl="0" eaLnBrk="1" fontAlgn="base" hangingPunct="1">
        <a:spcBef>
          <a:spcPct val="0"/>
        </a:spcBef>
        <a:spcAft>
          <a:spcPct val="0"/>
        </a:spcAft>
        <a:defRPr sz="2800" b="1" i="1">
          <a:solidFill>
            <a:schemeClr val="tx1"/>
          </a:solidFill>
          <a:latin typeface="Verdana" pitchFamily="34" charset="0"/>
        </a:defRPr>
      </a:lvl7pPr>
      <a:lvl8pPr marL="1371600" algn="l" rtl="0" eaLnBrk="1" fontAlgn="base" hangingPunct="1">
        <a:spcBef>
          <a:spcPct val="0"/>
        </a:spcBef>
        <a:spcAft>
          <a:spcPct val="0"/>
        </a:spcAft>
        <a:defRPr sz="2800" b="1" i="1">
          <a:solidFill>
            <a:schemeClr val="tx1"/>
          </a:solidFill>
          <a:latin typeface="Verdana" pitchFamily="34" charset="0"/>
        </a:defRPr>
      </a:lvl8pPr>
      <a:lvl9pPr marL="1828800" algn="l" rtl="0" eaLnBrk="1" fontAlgn="base" hangingPunct="1">
        <a:spcBef>
          <a:spcPct val="0"/>
        </a:spcBef>
        <a:spcAft>
          <a:spcPct val="0"/>
        </a:spcAft>
        <a:defRPr sz="2800" b="1" i="1">
          <a:solidFill>
            <a:schemeClr val="tx1"/>
          </a:solidFill>
          <a:latin typeface="Verdana" pitchFamily="34" charset="0"/>
        </a:defRPr>
      </a:lvl9pPr>
    </p:titleStyle>
    <p:bodyStyle>
      <a:lvl1pPr marL="342900" indent="-342900" algn="l" rtl="0" fontAlgn="base">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fontAlgn="base">
        <a:spcBef>
          <a:spcPct val="20000"/>
        </a:spcBef>
        <a:spcAft>
          <a:spcPct val="0"/>
        </a:spcAft>
        <a:buClr>
          <a:schemeClr val="tx1"/>
        </a:buClr>
        <a:buChar char="•"/>
        <a:defRPr sz="2400">
          <a:solidFill>
            <a:schemeClr val="tx1"/>
          </a:solidFill>
          <a:latin typeface="Arial" charset="0"/>
        </a:defRPr>
      </a:lvl3pPr>
      <a:lvl4pPr marL="1600200" indent="-228600" algn="l" rtl="0" fontAlgn="base">
        <a:spcBef>
          <a:spcPct val="20000"/>
        </a:spcBef>
        <a:spcAft>
          <a:spcPct val="0"/>
        </a:spcAft>
        <a:buChar char="–"/>
        <a:defRPr sz="2000">
          <a:solidFill>
            <a:schemeClr val="tx1"/>
          </a:solidFill>
          <a:latin typeface="Arial" charset="0"/>
        </a:defRPr>
      </a:lvl4pPr>
      <a:lvl5pPr marL="2057400" indent="-228600" algn="l" rtl="0" fontAlgn="base">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1.png"/><Relationship Id="rId5" Type="http://schemas.openxmlformats.org/officeDocument/2006/relationships/image" Target="../media/image20.wmf"/><Relationship Id="rId4"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00034" y="620688"/>
            <a:ext cx="8215370" cy="2160240"/>
          </a:xfrm>
          <a:solidFill>
            <a:schemeClr val="bg1"/>
          </a:solidFill>
        </p:spPr>
        <p:txBody>
          <a:bodyPr/>
          <a:lstStyle/>
          <a:p>
            <a:r>
              <a:rPr lang="id-ID" sz="3200" i="0" dirty="0" smtClean="0"/>
              <a:t>Sekapur Sirih</a:t>
            </a:r>
            <a:br>
              <a:rPr lang="id-ID" sz="3200" i="0" dirty="0" smtClean="0"/>
            </a:br>
            <a:r>
              <a:rPr lang="id-ID" sz="5400" i="0" dirty="0" smtClean="0">
                <a:latin typeface="Bradley Hand ITC" panose="03070402050302030203" pitchFamily="66" charset="0"/>
              </a:rPr>
              <a:t>Jaringan Komputer</a:t>
            </a:r>
            <a:endParaRPr lang="en-US" sz="5400" i="0" dirty="0" smtClean="0">
              <a:latin typeface="Bradley Hand ITC" panose="03070402050302030203" pitchFamily="66" charset="0"/>
            </a:endParaRPr>
          </a:p>
        </p:txBody>
      </p:sp>
      <p:sp>
        <p:nvSpPr>
          <p:cNvPr id="4" name="Rectangle 3"/>
          <p:cNvSpPr/>
          <p:nvPr/>
        </p:nvSpPr>
        <p:spPr>
          <a:xfrm>
            <a:off x="714348" y="2996952"/>
            <a:ext cx="7715250" cy="3168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dirty="0" smtClean="0">
                <a:solidFill>
                  <a:schemeClr val="tx1"/>
                </a:solidFill>
              </a:rPr>
              <a:t>Gandeva Bayu Satrya (GBS)</a:t>
            </a:r>
            <a:endParaRPr lang="id-ID" dirty="0" smtClean="0">
              <a:solidFill>
                <a:schemeClr val="tx1"/>
              </a:solidFill>
            </a:endParaRPr>
          </a:p>
          <a:p>
            <a:pPr algn="ctr">
              <a:lnSpc>
                <a:spcPct val="150000"/>
              </a:lnSpc>
              <a:defRPr/>
            </a:pPr>
            <a:r>
              <a:rPr lang="id-ID" i="1" dirty="0" smtClean="0">
                <a:solidFill>
                  <a:srgbClr val="FF0000"/>
                </a:solidFill>
              </a:rPr>
              <a:t>gbs@ittelkom.ac.id</a:t>
            </a:r>
            <a:endParaRPr lang="en-US" i="1" dirty="0" smtClean="0">
              <a:solidFill>
                <a:srgbClr val="FF0000"/>
              </a:solidFill>
            </a:endParaRPr>
          </a:p>
          <a:p>
            <a:pPr algn="ctr">
              <a:lnSpc>
                <a:spcPct val="150000"/>
              </a:lnSpc>
              <a:defRPr/>
            </a:pPr>
            <a:r>
              <a:rPr lang="en-US" i="1" dirty="0" smtClean="0">
                <a:solidFill>
                  <a:srgbClr val="FF0000"/>
                </a:solidFill>
              </a:rPr>
              <a:t>gandeva.bayu.s@gmail.com</a:t>
            </a:r>
            <a:endParaRPr lang="id-ID" i="1" dirty="0" smtClean="0">
              <a:solidFill>
                <a:srgbClr val="FF0000"/>
              </a:solidFill>
            </a:endParaRPr>
          </a:p>
          <a:p>
            <a:pPr algn="ctr">
              <a:lnSpc>
                <a:spcPct val="150000"/>
              </a:lnSpc>
              <a:defRPr/>
            </a:pPr>
            <a:endParaRPr lang="id-ID" dirty="0">
              <a:solidFill>
                <a:srgbClr val="FF0000"/>
              </a:solidFill>
            </a:endParaRPr>
          </a:p>
          <a:p>
            <a:pPr algn="ctr">
              <a:lnSpc>
                <a:spcPct val="150000"/>
              </a:lnSpc>
              <a:defRPr/>
            </a:pPr>
            <a:endParaRPr lang="en-US" dirty="0" smtClean="0">
              <a:solidFill>
                <a:srgbClr val="FF0000"/>
              </a:solidFill>
            </a:endParaRPr>
          </a:p>
          <a:p>
            <a:pPr algn="ctr">
              <a:lnSpc>
                <a:spcPct val="150000"/>
              </a:lnSpc>
              <a:defRPr/>
            </a:pPr>
            <a:r>
              <a:rPr lang="id-ID" sz="2000" b="1" dirty="0" smtClean="0">
                <a:solidFill>
                  <a:schemeClr val="tx1"/>
                </a:solidFill>
                <a:latin typeface="Lucida Bright" pitchFamily="18" charset="0"/>
              </a:rPr>
              <a:t>TELKOM ENGINEERING SCHOOL</a:t>
            </a:r>
          </a:p>
          <a:p>
            <a:pPr algn="ctr">
              <a:lnSpc>
                <a:spcPct val="150000"/>
              </a:lnSpc>
              <a:defRPr/>
            </a:pPr>
            <a:r>
              <a:rPr lang="id-ID" sz="2000" b="1" dirty="0" smtClean="0">
                <a:solidFill>
                  <a:schemeClr val="tx1"/>
                </a:solidFill>
                <a:latin typeface="Lucida Bright" pitchFamily="18" charset="0"/>
              </a:rPr>
              <a:t>Telkom University</a:t>
            </a:r>
            <a:endParaRPr lang="en-US" sz="2000" b="1" dirty="0">
              <a:solidFill>
                <a:schemeClr val="tx1"/>
              </a:solidFill>
              <a:latin typeface="Lucida Bright" pitchFamily="18" charset="0"/>
            </a:endParaRPr>
          </a:p>
        </p:txBody>
      </p:sp>
    </p:spTree>
    <p:extLst>
      <p:ext uri="{BB962C8B-B14F-4D97-AF65-F5344CB8AC3E}">
        <p14:creationId xmlns:p14="http://schemas.microsoft.com/office/powerpoint/2010/main" val="30414784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990600" y="1228725"/>
            <a:ext cx="7613847" cy="4921250"/>
          </a:xfrm>
        </p:spPr>
        <p:txBody>
          <a:bodyPr/>
          <a:lstStyle/>
          <a:p>
            <a:pPr>
              <a:buNone/>
            </a:pPr>
            <a:r>
              <a:rPr lang="id-ID" sz="2400" dirty="0" smtClean="0">
                <a:latin typeface="Tahoma" panose="020B0604030504040204" pitchFamily="34" charset="0"/>
                <a:ea typeface="Tahoma" panose="020B0604030504040204" pitchFamily="34" charset="0"/>
                <a:cs typeface="Tahoma" panose="020B0604030504040204" pitchFamily="34" charset="0"/>
              </a:rPr>
              <a:t>Chapter </a:t>
            </a:r>
            <a:r>
              <a:rPr lang="en-US" sz="2400" dirty="0" smtClean="0">
                <a:latin typeface="Tahoma" panose="020B0604030504040204" pitchFamily="34" charset="0"/>
                <a:ea typeface="Tahoma" panose="020B0604030504040204" pitchFamily="34" charset="0"/>
                <a:cs typeface="Tahoma" panose="020B0604030504040204" pitchFamily="34" charset="0"/>
              </a:rPr>
              <a:t>1</a:t>
            </a:r>
            <a:r>
              <a:rPr lang="id-ID" sz="2400" dirty="0" smtClean="0">
                <a:latin typeface="Tahoma" panose="020B0604030504040204" pitchFamily="34" charset="0"/>
                <a:ea typeface="Tahoma" panose="020B0604030504040204" pitchFamily="34" charset="0"/>
                <a:cs typeface="Tahoma" panose="020B0604030504040204" pitchFamily="34" charset="0"/>
              </a:rPr>
              <a:t>. Comp.Net &amp; The Internet</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a:buNone/>
            </a:pP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1.1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Application</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1.2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Requirements</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1.3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Net. Architecture</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endParaRPr lang="id-ID" sz="2000" dirty="0" smtClean="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1.4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Internet</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1.5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Implementing </a:t>
            </a:r>
            <a:r>
              <a:rPr lang="en-US" sz="2000" dirty="0">
                <a:latin typeface="Tahoma" panose="020B0604030504040204" pitchFamily="34" charset="0"/>
                <a:ea typeface="Tahoma" panose="020B0604030504040204" pitchFamily="34" charset="0"/>
                <a:cs typeface="Tahoma" panose="020B0604030504040204" pitchFamily="34" charset="0"/>
              </a:rPr>
              <a:t>Net Soft.</a:t>
            </a: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1.6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Performance</a:t>
            </a:r>
          </a:p>
        </p:txBody>
      </p:sp>
    </p:spTree>
    <p:extLst>
      <p:ext uri="{BB962C8B-B14F-4D97-AF65-F5344CB8AC3E}">
        <p14:creationId xmlns:p14="http://schemas.microsoft.com/office/powerpoint/2010/main" val="2120581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 </a:t>
            </a:r>
            <a:r>
              <a:rPr lang="en-US" dirty="0" smtClean="0">
                <a:solidFill>
                  <a:srgbClr val="FF0000"/>
                </a:solidFill>
              </a:rPr>
              <a:t>Perspectives</a:t>
            </a:r>
            <a:endParaRPr lang="en-US" dirty="0">
              <a:solidFill>
                <a:srgbClr val="FF0000"/>
              </a:solidFill>
            </a:endParaRPr>
          </a:p>
        </p:txBody>
      </p:sp>
      <p:sp>
        <p:nvSpPr>
          <p:cNvPr id="3" name="Content Placeholder 2"/>
          <p:cNvSpPr>
            <a:spLocks noGrp="1"/>
          </p:cNvSpPr>
          <p:nvPr>
            <p:ph idx="1"/>
          </p:nvPr>
        </p:nvSpPr>
        <p:spPr/>
        <p:txBody>
          <a:bodyPr/>
          <a:lstStyle/>
          <a:p>
            <a:pPr eaLnBrk="1" hangingPunct="1"/>
            <a:r>
              <a:rPr lang="en-US" sz="2000" dirty="0"/>
              <a:t>Application Programmer</a:t>
            </a:r>
          </a:p>
          <a:p>
            <a:pPr lvl="1" eaLnBrk="1" hangingPunct="1"/>
            <a:r>
              <a:rPr lang="en-US" sz="2000" dirty="0"/>
              <a:t>List the services that his application needs: delay bounded delivery of </a:t>
            </a:r>
            <a:r>
              <a:rPr lang="en-US" sz="2000" dirty="0" smtClean="0"/>
              <a:t>data</a:t>
            </a:r>
          </a:p>
          <a:p>
            <a:pPr lvl="1" eaLnBrk="1" hangingPunct="1"/>
            <a:endParaRPr lang="en-US" sz="2000" dirty="0"/>
          </a:p>
          <a:p>
            <a:pPr eaLnBrk="1" hangingPunct="1"/>
            <a:r>
              <a:rPr lang="en-US" sz="2000" dirty="0"/>
              <a:t>Network Designer</a:t>
            </a:r>
          </a:p>
          <a:p>
            <a:pPr lvl="1" eaLnBrk="1" hangingPunct="1"/>
            <a:r>
              <a:rPr lang="en-US" sz="2000" dirty="0"/>
              <a:t>Design a cost-effective network with sharable </a:t>
            </a:r>
            <a:r>
              <a:rPr lang="en-US" sz="2000" dirty="0" smtClean="0"/>
              <a:t>resources</a:t>
            </a:r>
          </a:p>
          <a:p>
            <a:pPr lvl="1" eaLnBrk="1" hangingPunct="1"/>
            <a:endParaRPr lang="en-US" sz="2000" dirty="0"/>
          </a:p>
          <a:p>
            <a:pPr eaLnBrk="1" hangingPunct="1"/>
            <a:r>
              <a:rPr lang="en-US" sz="2000" dirty="0"/>
              <a:t>Network Provider</a:t>
            </a:r>
          </a:p>
          <a:p>
            <a:pPr lvl="1" eaLnBrk="1" hangingPunct="1"/>
            <a:r>
              <a:rPr lang="en-US" sz="2000" dirty="0"/>
              <a:t>List the characteristics of a system that is easy to manage</a:t>
            </a:r>
          </a:p>
          <a:p>
            <a:endParaRPr lang="en-US" dirty="0"/>
          </a:p>
        </p:txBody>
      </p:sp>
    </p:spTree>
    <p:extLst>
      <p:ext uri="{BB962C8B-B14F-4D97-AF65-F5344CB8AC3E}">
        <p14:creationId xmlns:p14="http://schemas.microsoft.com/office/powerpoint/2010/main" val="2908998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 </a:t>
            </a:r>
            <a:r>
              <a:rPr lang="en-US" dirty="0" smtClean="0">
                <a:solidFill>
                  <a:srgbClr val="FF0000"/>
                </a:solidFill>
              </a:rPr>
              <a:t>Connectivity</a:t>
            </a:r>
            <a:endParaRPr lang="en-US" dirty="0">
              <a:solidFill>
                <a:srgbClr val="FF0000"/>
              </a:solidFill>
            </a:endParaRPr>
          </a:p>
        </p:txBody>
      </p:sp>
      <p:sp>
        <p:nvSpPr>
          <p:cNvPr id="3" name="Content Placeholder 2"/>
          <p:cNvSpPr>
            <a:spLocks noGrp="1"/>
          </p:cNvSpPr>
          <p:nvPr>
            <p:ph idx="1"/>
          </p:nvPr>
        </p:nvSpPr>
        <p:spPr/>
        <p:txBody>
          <a:bodyPr/>
          <a:lstStyle/>
          <a:p>
            <a:pPr eaLnBrk="1" hangingPunct="1"/>
            <a:r>
              <a:rPr lang="en-US" sz="2000" dirty="0"/>
              <a:t>Need to understand the following terminologies</a:t>
            </a:r>
          </a:p>
          <a:p>
            <a:pPr marL="1035050" indent="-457200" eaLnBrk="1" hangingPunct="1">
              <a:buFont typeface="+mj-lt"/>
              <a:buAutoNum type="alphaLcParenR"/>
            </a:pPr>
            <a:r>
              <a:rPr lang="en-US" sz="2000" dirty="0"/>
              <a:t>Scale</a:t>
            </a:r>
          </a:p>
          <a:p>
            <a:pPr marL="1035050" indent="-457200" eaLnBrk="1" hangingPunct="1">
              <a:buFont typeface="+mj-lt"/>
              <a:buAutoNum type="alphaLcParenR"/>
            </a:pPr>
            <a:r>
              <a:rPr lang="en-US" sz="2000" dirty="0"/>
              <a:t>Link</a:t>
            </a:r>
          </a:p>
          <a:p>
            <a:pPr marL="1035050" indent="-457200" eaLnBrk="1" hangingPunct="1">
              <a:buFont typeface="+mj-lt"/>
              <a:buAutoNum type="alphaLcParenR"/>
            </a:pPr>
            <a:r>
              <a:rPr lang="en-US" sz="2000" dirty="0"/>
              <a:t>Nodes</a:t>
            </a:r>
          </a:p>
          <a:p>
            <a:pPr marL="1835150" lvl="2" indent="-457200">
              <a:buFont typeface="Wingdings" panose="05000000000000000000" pitchFamily="2" charset="2"/>
              <a:buChar char="ü"/>
            </a:pPr>
            <a:r>
              <a:rPr lang="en-US" sz="1600" dirty="0"/>
              <a:t>Point-to-point</a:t>
            </a:r>
          </a:p>
          <a:p>
            <a:pPr marL="1835150" lvl="2" indent="-457200">
              <a:buFont typeface="Wingdings" panose="05000000000000000000" pitchFamily="2" charset="2"/>
              <a:buChar char="ü"/>
            </a:pPr>
            <a:r>
              <a:rPr lang="en-US" sz="1600" dirty="0"/>
              <a:t>Multiple access</a:t>
            </a:r>
          </a:p>
          <a:p>
            <a:pPr marL="1035050" indent="-457200" eaLnBrk="1" hangingPunct="1">
              <a:buFont typeface="+mj-lt"/>
              <a:buAutoNum type="alphaLcParenR"/>
            </a:pPr>
            <a:r>
              <a:rPr lang="en-US" sz="2000" dirty="0"/>
              <a:t>Switched Network</a:t>
            </a:r>
          </a:p>
          <a:p>
            <a:pPr marL="1835150" lvl="2" indent="-457200">
              <a:buFont typeface="Wingdings" panose="05000000000000000000" pitchFamily="2" charset="2"/>
              <a:buChar char="ü"/>
            </a:pPr>
            <a:r>
              <a:rPr lang="en-US" sz="1600" dirty="0"/>
              <a:t>Circuit Switched</a:t>
            </a:r>
          </a:p>
          <a:p>
            <a:pPr marL="1835150" lvl="2" indent="-457200">
              <a:buFont typeface="Wingdings" panose="05000000000000000000" pitchFamily="2" charset="2"/>
              <a:buChar char="ü"/>
            </a:pPr>
            <a:r>
              <a:rPr lang="en-US" sz="1600" dirty="0"/>
              <a:t>Packet Switched</a:t>
            </a:r>
          </a:p>
          <a:p>
            <a:pPr marL="1035050" indent="-457200" eaLnBrk="1" hangingPunct="1">
              <a:buFont typeface="+mj-lt"/>
              <a:buAutoNum type="alphaLcParenR"/>
            </a:pPr>
            <a:r>
              <a:rPr lang="en-US" sz="2000" dirty="0" smtClean="0"/>
              <a:t>Store-and-forward</a:t>
            </a:r>
            <a:endParaRPr lang="en-US" dirty="0"/>
          </a:p>
        </p:txBody>
      </p:sp>
    </p:spTree>
    <p:extLst>
      <p:ext uri="{BB962C8B-B14F-4D97-AF65-F5344CB8AC3E}">
        <p14:creationId xmlns:p14="http://schemas.microsoft.com/office/powerpoint/2010/main" val="173440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6" descr="f01-04-9780123850591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2870" y="3501231"/>
            <a:ext cx="2559050"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6" descr="f01-03-9780123850591 cop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7495" y="1124396"/>
            <a:ext cx="2384425"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Rectangle 4"/>
          <p:cNvSpPr>
            <a:spLocks noGrp="1" noChangeArrowheads="1"/>
          </p:cNvSpPr>
          <p:nvPr>
            <p:ph type="body" sz="half" idx="1"/>
          </p:nvPr>
        </p:nvSpPr>
        <p:spPr>
          <a:xfrm>
            <a:off x="4644008" y="1269578"/>
            <a:ext cx="4059237" cy="5111750"/>
          </a:xfrm>
        </p:spPr>
        <p:txBody>
          <a:bodyPr/>
          <a:lstStyle/>
          <a:p>
            <a:pPr marL="0" indent="0" eaLnBrk="1" hangingPunct="1">
              <a:lnSpc>
                <a:spcPct val="80000"/>
              </a:lnSpc>
              <a:buNone/>
            </a:pPr>
            <a:r>
              <a:rPr lang="en-US" sz="2400" dirty="0" smtClean="0"/>
              <a:t>Terminologies (contd.)</a:t>
            </a:r>
          </a:p>
          <a:p>
            <a:pPr lvl="1" eaLnBrk="1" hangingPunct="1">
              <a:lnSpc>
                <a:spcPct val="80000"/>
              </a:lnSpc>
            </a:pPr>
            <a:r>
              <a:rPr lang="en-US" sz="2000" dirty="0" smtClean="0"/>
              <a:t>Cloud</a:t>
            </a:r>
          </a:p>
          <a:p>
            <a:pPr lvl="1" eaLnBrk="1" hangingPunct="1">
              <a:lnSpc>
                <a:spcPct val="80000"/>
              </a:lnSpc>
            </a:pPr>
            <a:r>
              <a:rPr lang="en-US" sz="2000" dirty="0" smtClean="0"/>
              <a:t>Hosts</a:t>
            </a:r>
          </a:p>
          <a:p>
            <a:pPr lvl="1" eaLnBrk="1" hangingPunct="1">
              <a:lnSpc>
                <a:spcPct val="80000"/>
              </a:lnSpc>
            </a:pPr>
            <a:r>
              <a:rPr lang="en-US" sz="2000" dirty="0" smtClean="0"/>
              <a:t>Switches</a:t>
            </a:r>
          </a:p>
          <a:p>
            <a:pPr lvl="1" eaLnBrk="1" hangingPunct="1">
              <a:lnSpc>
                <a:spcPct val="80000"/>
              </a:lnSpc>
            </a:pPr>
            <a:r>
              <a:rPr lang="en-US" sz="2000" dirty="0" smtClean="0"/>
              <a:t>internetwork</a:t>
            </a:r>
          </a:p>
          <a:p>
            <a:pPr lvl="1" eaLnBrk="1" hangingPunct="1">
              <a:lnSpc>
                <a:spcPct val="80000"/>
              </a:lnSpc>
            </a:pPr>
            <a:r>
              <a:rPr lang="en-US" sz="2000" dirty="0" smtClean="0"/>
              <a:t>Router/gateway</a:t>
            </a:r>
          </a:p>
          <a:p>
            <a:pPr lvl="1" eaLnBrk="1" hangingPunct="1">
              <a:lnSpc>
                <a:spcPct val="80000"/>
              </a:lnSpc>
            </a:pPr>
            <a:r>
              <a:rPr lang="en-US" sz="2000" dirty="0" smtClean="0"/>
              <a:t>Host-to-host connectivity</a:t>
            </a:r>
          </a:p>
          <a:p>
            <a:pPr lvl="1" eaLnBrk="1" hangingPunct="1">
              <a:lnSpc>
                <a:spcPct val="80000"/>
              </a:lnSpc>
            </a:pPr>
            <a:r>
              <a:rPr lang="en-US" sz="2000" dirty="0" smtClean="0"/>
              <a:t>Address</a:t>
            </a:r>
          </a:p>
          <a:p>
            <a:pPr lvl="1" eaLnBrk="1" hangingPunct="1">
              <a:lnSpc>
                <a:spcPct val="80000"/>
              </a:lnSpc>
            </a:pPr>
            <a:r>
              <a:rPr lang="en-US" sz="2000" dirty="0" smtClean="0"/>
              <a:t>Routing</a:t>
            </a:r>
          </a:p>
          <a:p>
            <a:pPr lvl="1" eaLnBrk="1" hangingPunct="1">
              <a:lnSpc>
                <a:spcPct val="80000"/>
              </a:lnSpc>
            </a:pPr>
            <a:r>
              <a:rPr lang="en-US" sz="2000" dirty="0" smtClean="0"/>
              <a:t>Unicast/broadcast/multicast</a:t>
            </a:r>
          </a:p>
          <a:p>
            <a:pPr lvl="1" eaLnBrk="1" hangingPunct="1">
              <a:lnSpc>
                <a:spcPct val="80000"/>
              </a:lnSpc>
            </a:pPr>
            <a:endParaRPr lang="en-US" sz="2000" dirty="0" smtClean="0"/>
          </a:p>
        </p:txBody>
      </p:sp>
      <p:sp>
        <p:nvSpPr>
          <p:cNvPr id="12294" name="Text Box 9"/>
          <p:cNvSpPr txBox="1">
            <a:spLocks noChangeArrowheads="1"/>
          </p:cNvSpPr>
          <p:nvPr/>
        </p:nvSpPr>
        <p:spPr bwMode="auto">
          <a:xfrm>
            <a:off x="899592" y="5827414"/>
            <a:ext cx="37782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457200" indent="-457200" eaLnBrk="0" hangingPunct="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1pPr>
            <a:lvl2pPr marL="742950" indent="-285750" eaLnBrk="0" hangingPunct="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2pPr>
            <a:lvl3pPr marL="1143000" indent="-228600" eaLnBrk="0" hangingPunct="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3pPr>
            <a:lvl4pPr marL="1600200" indent="-228600" eaLnBrk="0" hangingPunct="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4pPr>
            <a:lvl5pPr marL="2057400" indent="-228600" eaLnBrk="0" hangingPunct="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5pPr>
            <a:lvl6pPr marL="25146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pPr eaLnBrk="1" hangingPunct="1">
              <a:buFont typeface="Wingdings" panose="05000000000000000000" pitchFamily="2" charset="2"/>
              <a:buAutoNum type="alphaLcParenBoth"/>
            </a:pPr>
            <a:r>
              <a:rPr lang="en-US" sz="2000" dirty="0">
                <a:solidFill>
                  <a:srgbClr val="000066"/>
                </a:solidFill>
                <a:latin typeface="Arial" panose="020B0604020202020204" pitchFamily="34" charset="0"/>
              </a:rPr>
              <a:t>A switched network</a:t>
            </a:r>
          </a:p>
          <a:p>
            <a:pPr eaLnBrk="1" hangingPunct="1">
              <a:buFont typeface="Wingdings" panose="05000000000000000000" pitchFamily="2" charset="2"/>
              <a:buAutoNum type="alphaLcParenBoth"/>
            </a:pPr>
            <a:r>
              <a:rPr lang="en-US" sz="2000" dirty="0">
                <a:solidFill>
                  <a:srgbClr val="000066"/>
                </a:solidFill>
                <a:latin typeface="Arial" panose="020B0604020202020204" pitchFamily="34" charset="0"/>
              </a:rPr>
              <a:t>Interconnection of networks</a:t>
            </a:r>
            <a:endParaRPr lang="en-GB" sz="2000" dirty="0">
              <a:solidFill>
                <a:srgbClr val="000066"/>
              </a:solidFill>
              <a:latin typeface="Arial" panose="020B0604020202020204" pitchFamily="34" charset="0"/>
            </a:endParaRPr>
          </a:p>
        </p:txBody>
      </p:sp>
      <p:sp>
        <p:nvSpPr>
          <p:cNvPr id="12295" name="Text Box 9"/>
          <p:cNvSpPr txBox="1">
            <a:spLocks noChangeArrowheads="1"/>
          </p:cNvSpPr>
          <p:nvPr/>
        </p:nvSpPr>
        <p:spPr bwMode="auto">
          <a:xfrm>
            <a:off x="713978" y="1989138"/>
            <a:ext cx="4016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457200" indent="-457200" eaLnBrk="0" hangingPunct="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1pPr>
            <a:lvl2pPr marL="742950" indent="-285750" eaLnBrk="0" hangingPunct="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2pPr>
            <a:lvl3pPr marL="1143000" indent="-228600" eaLnBrk="0" hangingPunct="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3pPr>
            <a:lvl4pPr marL="1600200" indent="-228600" eaLnBrk="0" hangingPunct="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4pPr>
            <a:lvl5pPr marL="2057400" indent="-228600" eaLnBrk="0" hangingPunct="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5pPr>
            <a:lvl6pPr marL="25146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pPr eaLnBrk="1" hangingPunct="1"/>
            <a:r>
              <a:rPr lang="en-GB" sz="1400">
                <a:solidFill>
                  <a:srgbClr val="000066"/>
                </a:solidFill>
                <a:latin typeface="Arial" panose="020B0604020202020204" pitchFamily="34" charset="0"/>
              </a:rPr>
              <a:t>(a)</a:t>
            </a:r>
          </a:p>
        </p:txBody>
      </p:sp>
      <p:sp>
        <p:nvSpPr>
          <p:cNvPr id="12296" name="Text Box 9"/>
          <p:cNvSpPr txBox="1">
            <a:spLocks noChangeArrowheads="1"/>
          </p:cNvSpPr>
          <p:nvPr/>
        </p:nvSpPr>
        <p:spPr bwMode="auto">
          <a:xfrm>
            <a:off x="712391" y="4581525"/>
            <a:ext cx="403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457200" indent="-457200" eaLnBrk="0" hangingPunct="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1pPr>
            <a:lvl2pPr marL="742950" indent="-285750" eaLnBrk="0" hangingPunct="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2pPr>
            <a:lvl3pPr marL="1143000" indent="-228600" eaLnBrk="0" hangingPunct="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3pPr>
            <a:lvl4pPr marL="1600200" indent="-228600" eaLnBrk="0" hangingPunct="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4pPr>
            <a:lvl5pPr marL="2057400" indent="-228600" eaLnBrk="0" hangingPunct="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5pPr>
            <a:lvl6pPr marL="25146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pPr eaLnBrk="1" hangingPunct="1"/>
            <a:r>
              <a:rPr lang="en-GB" sz="1400" dirty="0">
                <a:solidFill>
                  <a:srgbClr val="000066"/>
                </a:solidFill>
                <a:latin typeface="Arial" panose="020B0604020202020204" pitchFamily="34" charset="0"/>
              </a:rPr>
              <a:t>(b)</a:t>
            </a:r>
          </a:p>
        </p:txBody>
      </p:sp>
      <p:sp>
        <p:nvSpPr>
          <p:cNvPr id="10" name="Title 1"/>
          <p:cNvSpPr>
            <a:spLocks noGrp="1"/>
          </p:cNvSpPr>
          <p:nvPr>
            <p:ph type="title"/>
          </p:nvPr>
        </p:nvSpPr>
        <p:spPr>
          <a:xfrm>
            <a:off x="990600" y="122238"/>
            <a:ext cx="6705600" cy="563562"/>
          </a:xfrm>
        </p:spPr>
        <p:txBody>
          <a:bodyPr/>
          <a:lstStyle/>
          <a:p>
            <a:r>
              <a:rPr lang="en-US" dirty="0" smtClean="0"/>
              <a:t>Requirement : </a:t>
            </a:r>
            <a:r>
              <a:rPr lang="en-US" dirty="0" smtClean="0">
                <a:solidFill>
                  <a:srgbClr val="FF0000"/>
                </a:solidFill>
              </a:rPr>
              <a:t>Connectivity</a:t>
            </a:r>
            <a:endParaRPr lang="en-US" dirty="0">
              <a:solidFill>
                <a:srgbClr val="FF0000"/>
              </a:solidFill>
            </a:endParaRPr>
          </a:p>
        </p:txBody>
      </p:sp>
    </p:spTree>
    <p:extLst>
      <p:ext uri="{BB962C8B-B14F-4D97-AF65-F5344CB8AC3E}">
        <p14:creationId xmlns:p14="http://schemas.microsoft.com/office/powerpoint/2010/main" val="36275247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 </a:t>
            </a:r>
            <a:r>
              <a:rPr lang="en-US" dirty="0" smtClean="0">
                <a:solidFill>
                  <a:srgbClr val="FF0000"/>
                </a:solidFill>
              </a:rPr>
              <a:t>Resource Sharing</a:t>
            </a:r>
            <a:endParaRPr lang="en-US" dirty="0">
              <a:solidFill>
                <a:srgbClr val="FF0000"/>
              </a:solidFill>
            </a:endParaRPr>
          </a:p>
        </p:txBody>
      </p:sp>
      <p:pic>
        <p:nvPicPr>
          <p:cNvPr id="5" name="Picture 4"/>
          <p:cNvPicPr>
            <a:picLocks noChangeAspect="1"/>
          </p:cNvPicPr>
          <p:nvPr/>
        </p:nvPicPr>
        <p:blipFill>
          <a:blip r:embed="rId2"/>
          <a:stretch>
            <a:fillRect/>
          </a:stretch>
        </p:blipFill>
        <p:spPr>
          <a:xfrm>
            <a:off x="2627784" y="1124744"/>
            <a:ext cx="3914775" cy="22479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4242" y="3879558"/>
            <a:ext cx="6242304" cy="2255520"/>
          </a:xfrm>
          <a:prstGeom prst="rect">
            <a:avLst/>
          </a:prstGeom>
        </p:spPr>
      </p:pic>
    </p:spTree>
    <p:extLst>
      <p:ext uri="{BB962C8B-B14F-4D97-AF65-F5344CB8AC3E}">
        <p14:creationId xmlns:p14="http://schemas.microsoft.com/office/powerpoint/2010/main" val="21516123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990600" y="1228725"/>
            <a:ext cx="7613847" cy="4921250"/>
          </a:xfrm>
        </p:spPr>
        <p:txBody>
          <a:bodyPr/>
          <a:lstStyle/>
          <a:p>
            <a:pPr>
              <a:buNone/>
            </a:pPr>
            <a:r>
              <a:rPr lang="id-ID" sz="2400" dirty="0" smtClean="0">
                <a:latin typeface="Tahoma" panose="020B0604030504040204" pitchFamily="34" charset="0"/>
                <a:ea typeface="Tahoma" panose="020B0604030504040204" pitchFamily="34" charset="0"/>
                <a:cs typeface="Tahoma" panose="020B0604030504040204" pitchFamily="34" charset="0"/>
              </a:rPr>
              <a:t>Chapter </a:t>
            </a:r>
            <a:r>
              <a:rPr lang="en-US" sz="2400" dirty="0" smtClean="0">
                <a:latin typeface="Tahoma" panose="020B0604030504040204" pitchFamily="34" charset="0"/>
                <a:ea typeface="Tahoma" panose="020B0604030504040204" pitchFamily="34" charset="0"/>
                <a:cs typeface="Tahoma" panose="020B0604030504040204" pitchFamily="34" charset="0"/>
              </a:rPr>
              <a:t>1</a:t>
            </a:r>
            <a:r>
              <a:rPr lang="id-ID" sz="2400" dirty="0" smtClean="0">
                <a:latin typeface="Tahoma" panose="020B0604030504040204" pitchFamily="34" charset="0"/>
                <a:ea typeface="Tahoma" panose="020B0604030504040204" pitchFamily="34" charset="0"/>
                <a:cs typeface="Tahoma" panose="020B0604030504040204" pitchFamily="34" charset="0"/>
              </a:rPr>
              <a:t>. Comp.Net &amp; The Internet</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a:buNone/>
            </a:pP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1.1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Application</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1.2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Requirements</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1.3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Net. Architecture</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endParaRPr lang="id-ID" sz="2000" dirty="0" smtClean="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1.4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Internet</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1.5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Implementing </a:t>
            </a:r>
            <a:r>
              <a:rPr lang="en-US" sz="2000" dirty="0">
                <a:latin typeface="Tahoma" panose="020B0604030504040204" pitchFamily="34" charset="0"/>
                <a:ea typeface="Tahoma" panose="020B0604030504040204" pitchFamily="34" charset="0"/>
                <a:cs typeface="Tahoma" panose="020B0604030504040204" pitchFamily="34" charset="0"/>
              </a:rPr>
              <a:t>Net Soft.</a:t>
            </a: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1.6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Performance</a:t>
            </a:r>
          </a:p>
        </p:txBody>
      </p:sp>
    </p:spTree>
    <p:extLst>
      <p:ext uri="{BB962C8B-B14F-4D97-AF65-F5344CB8AC3E}">
        <p14:creationId xmlns:p14="http://schemas.microsoft.com/office/powerpoint/2010/main" val="23993389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Architecture</a:t>
            </a:r>
            <a:endParaRPr lang="en-US" dirty="0"/>
          </a:p>
        </p:txBody>
      </p:sp>
      <p:sp>
        <p:nvSpPr>
          <p:cNvPr id="3" name="Content Placeholder 2"/>
          <p:cNvSpPr>
            <a:spLocks noGrp="1"/>
          </p:cNvSpPr>
          <p:nvPr>
            <p:ph idx="1"/>
          </p:nvPr>
        </p:nvSpPr>
        <p:spPr/>
        <p:txBody>
          <a:bodyPr/>
          <a:lstStyle/>
          <a:p>
            <a:pPr algn="just"/>
            <a:endParaRPr lang="en-US" sz="2000" dirty="0" smtClean="0"/>
          </a:p>
          <a:p>
            <a:pPr algn="just"/>
            <a:r>
              <a:rPr lang="en-US" sz="2000" dirty="0" smtClean="0"/>
              <a:t>a </a:t>
            </a:r>
            <a:r>
              <a:rPr lang="en-US" sz="2000" dirty="0"/>
              <a:t>computer network must provide general, cost-effective, fair, and robust connectivity among a large number of </a:t>
            </a:r>
            <a:r>
              <a:rPr lang="en-US" sz="2000" dirty="0" smtClean="0"/>
              <a:t>computers.</a:t>
            </a:r>
          </a:p>
          <a:p>
            <a:pPr algn="just"/>
            <a:endParaRPr lang="en-US" sz="2000" dirty="0" smtClean="0"/>
          </a:p>
          <a:p>
            <a:pPr algn="just"/>
            <a:r>
              <a:rPr lang="en-US" sz="2000" dirty="0"/>
              <a:t>network designers have </a:t>
            </a:r>
            <a:r>
              <a:rPr lang="en-US" sz="2000" dirty="0" smtClean="0"/>
              <a:t>developed general </a:t>
            </a:r>
            <a:r>
              <a:rPr lang="en-US" sz="2000" dirty="0"/>
              <a:t>blueprints—usually called </a:t>
            </a:r>
            <a:r>
              <a:rPr lang="en-US" sz="2000" i="1" dirty="0">
                <a:solidFill>
                  <a:srgbClr val="FF0000"/>
                </a:solidFill>
              </a:rPr>
              <a:t>network architectures</a:t>
            </a:r>
            <a:r>
              <a:rPr lang="en-US" sz="2000" i="1" dirty="0"/>
              <a:t>—that guide </a:t>
            </a:r>
            <a:r>
              <a:rPr lang="en-US" sz="2000" i="1" dirty="0" smtClean="0"/>
              <a:t>the </a:t>
            </a:r>
            <a:r>
              <a:rPr lang="en-US" sz="2000" dirty="0" smtClean="0"/>
              <a:t>design </a:t>
            </a:r>
            <a:r>
              <a:rPr lang="en-US" sz="2000" dirty="0"/>
              <a:t>and implementation of networks</a:t>
            </a:r>
          </a:p>
        </p:txBody>
      </p:sp>
    </p:spTree>
    <p:extLst>
      <p:ext uri="{BB962C8B-B14F-4D97-AF65-F5344CB8AC3E}">
        <p14:creationId xmlns:p14="http://schemas.microsoft.com/office/powerpoint/2010/main" val="35494991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Architecture</a:t>
            </a:r>
            <a:endParaRPr lang="en-US" dirty="0"/>
          </a:p>
        </p:txBody>
      </p:sp>
      <p:sp>
        <p:nvSpPr>
          <p:cNvPr id="4" name="Content Placeholder 3"/>
          <p:cNvSpPr>
            <a:spLocks noGrp="1"/>
          </p:cNvSpPr>
          <p:nvPr>
            <p:ph idx="1"/>
          </p:nvPr>
        </p:nvSpPr>
        <p:spPr>
          <a:xfrm>
            <a:off x="609600" y="5505057"/>
            <a:ext cx="8023225" cy="644917"/>
          </a:xfrm>
        </p:spPr>
        <p:txBody>
          <a:bodyPr/>
          <a:lstStyle/>
          <a:p>
            <a:pPr marL="0" indent="0">
              <a:buNone/>
            </a:pPr>
            <a:r>
              <a:rPr lang="en-US" dirty="0" smtClean="0"/>
              <a:t>     Analogy		</a:t>
            </a:r>
            <a:r>
              <a:rPr lang="en-US" dirty="0" smtClean="0">
                <a:solidFill>
                  <a:srgbClr val="FF0000"/>
                </a:solidFill>
              </a:rPr>
              <a:t>TCP/IP		OSI</a:t>
            </a:r>
            <a:endParaRPr lang="en-US" dirty="0">
              <a:solidFill>
                <a:srgbClr val="FF0000"/>
              </a:solidFill>
            </a:endParaRPr>
          </a:p>
        </p:txBody>
      </p:sp>
      <p:pic>
        <p:nvPicPr>
          <p:cNvPr id="5" name="Picture 4"/>
          <p:cNvPicPr>
            <a:picLocks noChangeAspect="1"/>
          </p:cNvPicPr>
          <p:nvPr/>
        </p:nvPicPr>
        <p:blipFill>
          <a:blip r:embed="rId2"/>
          <a:stretch>
            <a:fillRect/>
          </a:stretch>
        </p:blipFill>
        <p:spPr>
          <a:xfrm>
            <a:off x="683568" y="3765151"/>
            <a:ext cx="2736304" cy="1438151"/>
          </a:xfrm>
          <a:prstGeom prst="rect">
            <a:avLst/>
          </a:prstGeom>
        </p:spPr>
      </p:pic>
      <p:pic>
        <p:nvPicPr>
          <p:cNvPr id="6" name="Picture 5"/>
          <p:cNvPicPr>
            <a:picLocks noChangeAspect="1"/>
          </p:cNvPicPr>
          <p:nvPr/>
        </p:nvPicPr>
        <p:blipFill rotWithShape="1">
          <a:blip r:embed="rId3"/>
          <a:srcRect t="4338"/>
          <a:stretch/>
        </p:blipFill>
        <p:spPr>
          <a:xfrm>
            <a:off x="3924205" y="3790761"/>
            <a:ext cx="2356659" cy="1412541"/>
          </a:xfrm>
          <a:prstGeom prst="rect">
            <a:avLst/>
          </a:prstGeom>
        </p:spPr>
      </p:pic>
      <p:pic>
        <p:nvPicPr>
          <p:cNvPr id="7" name="Picture 6"/>
          <p:cNvPicPr>
            <a:picLocks noChangeAspect="1"/>
          </p:cNvPicPr>
          <p:nvPr/>
        </p:nvPicPr>
        <p:blipFill>
          <a:blip r:embed="rId4"/>
          <a:stretch>
            <a:fillRect/>
          </a:stretch>
        </p:blipFill>
        <p:spPr>
          <a:xfrm>
            <a:off x="6961906" y="1052736"/>
            <a:ext cx="1066478" cy="4078558"/>
          </a:xfrm>
          <a:prstGeom prst="rect">
            <a:avLst/>
          </a:prstGeom>
        </p:spPr>
      </p:pic>
      <p:pic>
        <p:nvPicPr>
          <p:cNvPr id="8" name="Picture 7"/>
          <p:cNvPicPr>
            <a:picLocks noChangeAspect="1"/>
          </p:cNvPicPr>
          <p:nvPr/>
        </p:nvPicPr>
        <p:blipFill rotWithShape="1">
          <a:blip r:embed="rId5"/>
          <a:srcRect t="2327" r="1842"/>
          <a:stretch/>
        </p:blipFill>
        <p:spPr>
          <a:xfrm>
            <a:off x="712275" y="1196752"/>
            <a:ext cx="2851614" cy="2177000"/>
          </a:xfrm>
          <a:prstGeom prst="rect">
            <a:avLst/>
          </a:prstGeom>
        </p:spPr>
      </p:pic>
    </p:spTree>
    <p:extLst>
      <p:ext uri="{BB962C8B-B14F-4D97-AF65-F5344CB8AC3E}">
        <p14:creationId xmlns:p14="http://schemas.microsoft.com/office/powerpoint/2010/main" val="37353965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Protocols</a:t>
            </a:r>
            <a:endParaRPr lang="en-US" dirty="0"/>
          </a:p>
        </p:txBody>
      </p:sp>
      <p:sp>
        <p:nvSpPr>
          <p:cNvPr id="3" name="Content Placeholder 2"/>
          <p:cNvSpPr>
            <a:spLocks noGrp="1"/>
          </p:cNvSpPr>
          <p:nvPr>
            <p:ph idx="1"/>
          </p:nvPr>
        </p:nvSpPr>
        <p:spPr/>
        <p:txBody>
          <a:bodyPr/>
          <a:lstStyle/>
          <a:p>
            <a:pPr algn="just" eaLnBrk="1" hangingPunct="1">
              <a:lnSpc>
                <a:spcPct val="90000"/>
              </a:lnSpc>
            </a:pPr>
            <a:endParaRPr lang="en-US" sz="2000" dirty="0" smtClean="0"/>
          </a:p>
          <a:p>
            <a:pPr algn="just" eaLnBrk="1" hangingPunct="1">
              <a:lnSpc>
                <a:spcPct val="90000"/>
              </a:lnSpc>
            </a:pPr>
            <a:r>
              <a:rPr lang="en-US" sz="2000" dirty="0" smtClean="0"/>
              <a:t>Protocol </a:t>
            </a:r>
            <a:r>
              <a:rPr lang="en-US" sz="2000" dirty="0"/>
              <a:t>defines the interfaces between the layers in the same system and with the layers of peer </a:t>
            </a:r>
            <a:r>
              <a:rPr lang="en-US" sz="2000" dirty="0" smtClean="0"/>
              <a:t>system</a:t>
            </a:r>
          </a:p>
          <a:p>
            <a:pPr algn="just" eaLnBrk="1" hangingPunct="1">
              <a:lnSpc>
                <a:spcPct val="90000"/>
              </a:lnSpc>
            </a:pPr>
            <a:endParaRPr lang="en-US" sz="2000" dirty="0"/>
          </a:p>
          <a:p>
            <a:pPr algn="just" eaLnBrk="1" hangingPunct="1">
              <a:lnSpc>
                <a:spcPct val="90000"/>
              </a:lnSpc>
            </a:pPr>
            <a:r>
              <a:rPr lang="en-US" sz="2000" dirty="0"/>
              <a:t>Building blocks of a network </a:t>
            </a:r>
            <a:r>
              <a:rPr lang="en-US" sz="2000" dirty="0" smtClean="0"/>
              <a:t>architecture</a:t>
            </a:r>
          </a:p>
          <a:p>
            <a:pPr algn="just" eaLnBrk="1" hangingPunct="1">
              <a:lnSpc>
                <a:spcPct val="90000"/>
              </a:lnSpc>
            </a:pPr>
            <a:endParaRPr lang="en-US" sz="2000" dirty="0"/>
          </a:p>
          <a:p>
            <a:pPr algn="just" eaLnBrk="1" hangingPunct="1"/>
            <a:r>
              <a:rPr lang="en-US" sz="2000" dirty="0"/>
              <a:t>Each protocol object has two different interfaces</a:t>
            </a:r>
          </a:p>
          <a:p>
            <a:pPr lvl="1" algn="just" eaLnBrk="1" hangingPunct="1"/>
            <a:r>
              <a:rPr lang="en-US" sz="2000" dirty="0"/>
              <a:t>service interface: operations on this protocol</a:t>
            </a:r>
          </a:p>
          <a:p>
            <a:pPr lvl="1" algn="just" eaLnBrk="1" hangingPunct="1"/>
            <a:r>
              <a:rPr lang="en-US" sz="2000" dirty="0"/>
              <a:t>peer-to-peer interface: messages exchanged with </a:t>
            </a:r>
            <a:r>
              <a:rPr lang="en-US" sz="2000" dirty="0" smtClean="0"/>
              <a:t>peer</a:t>
            </a:r>
          </a:p>
        </p:txBody>
      </p:sp>
    </p:spTree>
    <p:extLst>
      <p:ext uri="{BB962C8B-B14F-4D97-AF65-F5344CB8AC3E}">
        <p14:creationId xmlns:p14="http://schemas.microsoft.com/office/powerpoint/2010/main" val="422204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Data Unit</a:t>
            </a:r>
            <a:endParaRPr lang="en-US" dirty="0"/>
          </a:p>
        </p:txBody>
      </p:sp>
      <p:pic>
        <p:nvPicPr>
          <p:cNvPr id="5"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r="12336" b="7892"/>
          <a:stretch/>
        </p:blipFill>
        <p:spPr bwMode="auto">
          <a:xfrm>
            <a:off x="3059832" y="1412776"/>
            <a:ext cx="4464496" cy="4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TextBox 5"/>
          <p:cNvSpPr txBox="1"/>
          <p:nvPr/>
        </p:nvSpPr>
        <p:spPr>
          <a:xfrm>
            <a:off x="1862068" y="1556792"/>
            <a:ext cx="1197764" cy="4524315"/>
          </a:xfrm>
          <a:prstGeom prst="rect">
            <a:avLst/>
          </a:prstGeom>
          <a:noFill/>
        </p:spPr>
        <p:txBody>
          <a:bodyPr wrap="none" rtlCol="0">
            <a:spAutoFit/>
          </a:bodyPr>
          <a:lstStyle/>
          <a:p>
            <a:pPr algn="ctr"/>
            <a:r>
              <a:rPr lang="en-US" sz="1600" b="1" dirty="0" smtClean="0"/>
              <a:t>PDU</a:t>
            </a:r>
          </a:p>
          <a:p>
            <a:pPr algn="ctr"/>
            <a:endParaRPr lang="en-US" sz="1600" dirty="0"/>
          </a:p>
          <a:p>
            <a:pPr algn="ctr"/>
            <a:endParaRPr lang="en-US" sz="1600" dirty="0" smtClean="0"/>
          </a:p>
          <a:p>
            <a:pPr algn="ctr"/>
            <a:endParaRPr lang="en-US" sz="1600" dirty="0"/>
          </a:p>
          <a:p>
            <a:pPr algn="ctr"/>
            <a:r>
              <a:rPr lang="en-US" sz="1600" dirty="0" smtClean="0"/>
              <a:t>DATA</a:t>
            </a:r>
          </a:p>
          <a:p>
            <a:pPr algn="ctr"/>
            <a:endParaRPr lang="en-US" sz="1600" dirty="0"/>
          </a:p>
          <a:p>
            <a:pPr algn="ctr"/>
            <a:endParaRPr lang="en-US" sz="1600" dirty="0" smtClean="0"/>
          </a:p>
          <a:p>
            <a:pPr algn="ctr"/>
            <a:endParaRPr lang="en-US" sz="1600" dirty="0" smtClean="0"/>
          </a:p>
          <a:p>
            <a:pPr algn="ctr"/>
            <a:endParaRPr lang="en-US" sz="1600" dirty="0"/>
          </a:p>
          <a:p>
            <a:pPr algn="ctr"/>
            <a:r>
              <a:rPr lang="en-US" sz="1600" dirty="0" smtClean="0"/>
              <a:t>SEGMENT</a:t>
            </a:r>
          </a:p>
          <a:p>
            <a:pPr algn="ctr"/>
            <a:endParaRPr lang="en-US" sz="1600" dirty="0" smtClean="0"/>
          </a:p>
          <a:p>
            <a:pPr algn="ctr"/>
            <a:r>
              <a:rPr lang="en-US" sz="1600" dirty="0" smtClean="0"/>
              <a:t>PACKET</a:t>
            </a:r>
          </a:p>
          <a:p>
            <a:pPr algn="ctr"/>
            <a:endParaRPr lang="en-US" sz="1600" dirty="0" smtClean="0"/>
          </a:p>
          <a:p>
            <a:pPr algn="ctr"/>
            <a:r>
              <a:rPr lang="en-US" sz="1600" dirty="0" smtClean="0"/>
              <a:t>FRAME</a:t>
            </a:r>
          </a:p>
          <a:p>
            <a:pPr algn="ctr"/>
            <a:endParaRPr lang="en-US" sz="1600" dirty="0" smtClean="0"/>
          </a:p>
          <a:p>
            <a:pPr algn="ctr"/>
            <a:r>
              <a:rPr lang="en-US" sz="1600" dirty="0" smtClean="0"/>
              <a:t>BITS</a:t>
            </a:r>
          </a:p>
          <a:p>
            <a:pPr algn="ctr"/>
            <a:endParaRPr lang="en-US" sz="1600" dirty="0"/>
          </a:p>
          <a:p>
            <a:pPr algn="ctr"/>
            <a:endParaRPr lang="en-US" sz="1600" dirty="0"/>
          </a:p>
        </p:txBody>
      </p:sp>
    </p:spTree>
    <p:extLst>
      <p:ext uri="{BB962C8B-B14F-4D97-AF65-F5344CB8AC3E}">
        <p14:creationId xmlns:p14="http://schemas.microsoft.com/office/powerpoint/2010/main" val="39306782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id-ID" dirty="0" smtClean="0"/>
              <a:t>References</a:t>
            </a:r>
            <a:endParaRPr lang="id-ID" dirty="0"/>
          </a:p>
        </p:txBody>
      </p:sp>
      <p:pic>
        <p:nvPicPr>
          <p:cNvPr id="3" name="Picture 2"/>
          <p:cNvPicPr>
            <a:picLocks noChangeAspect="1"/>
          </p:cNvPicPr>
          <p:nvPr/>
        </p:nvPicPr>
        <p:blipFill>
          <a:blip r:embed="rId2"/>
          <a:stretch>
            <a:fillRect/>
          </a:stretch>
        </p:blipFill>
        <p:spPr>
          <a:xfrm>
            <a:off x="721828" y="1559661"/>
            <a:ext cx="3850172" cy="4605643"/>
          </a:xfrm>
          <a:prstGeom prst="rect">
            <a:avLst/>
          </a:prstGeom>
        </p:spPr>
      </p:pic>
      <p:pic>
        <p:nvPicPr>
          <p:cNvPr id="6" name="Picture 5"/>
          <p:cNvPicPr>
            <a:picLocks noChangeAspect="1"/>
          </p:cNvPicPr>
          <p:nvPr/>
        </p:nvPicPr>
        <p:blipFill>
          <a:blip r:embed="rId3"/>
          <a:stretch>
            <a:fillRect/>
          </a:stretch>
        </p:blipFill>
        <p:spPr>
          <a:xfrm>
            <a:off x="4797155" y="1559660"/>
            <a:ext cx="3735285" cy="4605643"/>
          </a:xfrm>
          <a:prstGeom prst="rect">
            <a:avLst/>
          </a:prstGeom>
        </p:spPr>
      </p:pic>
    </p:spTree>
    <p:extLst>
      <p:ext uri="{BB962C8B-B14F-4D97-AF65-F5344CB8AC3E}">
        <p14:creationId xmlns:p14="http://schemas.microsoft.com/office/powerpoint/2010/main" val="33835821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 Mux, &amp; </a:t>
            </a:r>
            <a:r>
              <a:rPr lang="en-US" dirty="0" err="1" smtClean="0"/>
              <a:t>DeMux</a:t>
            </a:r>
            <a:endParaRPr lang="en-US" dirty="0"/>
          </a:p>
        </p:txBody>
      </p:sp>
      <p:pic>
        <p:nvPicPr>
          <p:cNvPr id="4" name="Picture 3"/>
          <p:cNvPicPr>
            <a:picLocks noChangeAspect="1"/>
          </p:cNvPicPr>
          <p:nvPr/>
        </p:nvPicPr>
        <p:blipFill>
          <a:blip r:embed="rId2"/>
          <a:stretch>
            <a:fillRect/>
          </a:stretch>
        </p:blipFill>
        <p:spPr>
          <a:xfrm>
            <a:off x="1423987" y="1608162"/>
            <a:ext cx="6296025" cy="4629150"/>
          </a:xfrm>
          <a:prstGeom prst="rect">
            <a:avLst/>
          </a:prstGeom>
        </p:spPr>
      </p:pic>
    </p:spTree>
    <p:extLst>
      <p:ext uri="{BB962C8B-B14F-4D97-AF65-F5344CB8AC3E}">
        <p14:creationId xmlns:p14="http://schemas.microsoft.com/office/powerpoint/2010/main" val="7607838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990600" y="1228725"/>
            <a:ext cx="7613847" cy="4921250"/>
          </a:xfrm>
        </p:spPr>
        <p:txBody>
          <a:bodyPr/>
          <a:lstStyle/>
          <a:p>
            <a:pPr>
              <a:buNone/>
            </a:pPr>
            <a:r>
              <a:rPr lang="id-ID" sz="2400" dirty="0" smtClean="0">
                <a:latin typeface="Tahoma" panose="020B0604030504040204" pitchFamily="34" charset="0"/>
                <a:ea typeface="Tahoma" panose="020B0604030504040204" pitchFamily="34" charset="0"/>
                <a:cs typeface="Tahoma" panose="020B0604030504040204" pitchFamily="34" charset="0"/>
              </a:rPr>
              <a:t>Chapter </a:t>
            </a:r>
            <a:r>
              <a:rPr lang="en-US" sz="2400" dirty="0" smtClean="0">
                <a:latin typeface="Tahoma" panose="020B0604030504040204" pitchFamily="34" charset="0"/>
                <a:ea typeface="Tahoma" panose="020B0604030504040204" pitchFamily="34" charset="0"/>
                <a:cs typeface="Tahoma" panose="020B0604030504040204" pitchFamily="34" charset="0"/>
              </a:rPr>
              <a:t>1</a:t>
            </a:r>
            <a:r>
              <a:rPr lang="id-ID" sz="2400" dirty="0" smtClean="0">
                <a:latin typeface="Tahoma" panose="020B0604030504040204" pitchFamily="34" charset="0"/>
                <a:ea typeface="Tahoma" panose="020B0604030504040204" pitchFamily="34" charset="0"/>
                <a:cs typeface="Tahoma" panose="020B0604030504040204" pitchFamily="34" charset="0"/>
              </a:rPr>
              <a:t>. Comp.Net &amp; The Internet</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a:buNone/>
            </a:pP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1.1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Application</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1.2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Requirements</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1.3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Net. Architecture</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endParaRPr lang="id-ID" sz="2000" dirty="0" smtClean="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1.4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Internet</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1.5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Implementing </a:t>
            </a:r>
            <a:r>
              <a:rPr lang="en-US" sz="2000" dirty="0">
                <a:latin typeface="Tahoma" panose="020B0604030504040204" pitchFamily="34" charset="0"/>
                <a:ea typeface="Tahoma" panose="020B0604030504040204" pitchFamily="34" charset="0"/>
                <a:cs typeface="Tahoma" panose="020B0604030504040204" pitchFamily="34" charset="0"/>
              </a:rPr>
              <a:t>Net Soft.</a:t>
            </a: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1.6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Performance</a:t>
            </a:r>
          </a:p>
        </p:txBody>
      </p:sp>
    </p:spTree>
    <p:extLst>
      <p:ext uri="{BB962C8B-B14F-4D97-AF65-F5344CB8AC3E}">
        <p14:creationId xmlns:p14="http://schemas.microsoft.com/office/powerpoint/2010/main" val="10704826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1.1 What is the Internet?</a:t>
            </a:r>
            <a:endParaRPr lang="id-ID" sz="2400" dirty="0"/>
          </a:p>
        </p:txBody>
      </p:sp>
      <p:sp>
        <p:nvSpPr>
          <p:cNvPr id="3" name="Content Placeholder 2"/>
          <p:cNvSpPr>
            <a:spLocks noGrp="1"/>
          </p:cNvSpPr>
          <p:nvPr>
            <p:ph idx="1"/>
          </p:nvPr>
        </p:nvSpPr>
        <p:spPr/>
        <p:txBody>
          <a:bodyPr/>
          <a:lstStyle/>
          <a:p>
            <a:r>
              <a:rPr lang="id-ID" sz="2000" dirty="0"/>
              <a:t>Internet: “network of networks”</a:t>
            </a:r>
          </a:p>
          <a:p>
            <a:pPr lvl="1"/>
            <a:r>
              <a:rPr lang="id-ID" sz="2000" dirty="0"/>
              <a:t>loosely hierarchical</a:t>
            </a:r>
          </a:p>
          <a:p>
            <a:pPr lvl="1"/>
            <a:r>
              <a:rPr lang="id-ID" sz="2000" dirty="0"/>
              <a:t>public Internet versus private intranet</a:t>
            </a:r>
          </a:p>
          <a:p>
            <a:endParaRPr lang="id-ID" sz="2000" dirty="0"/>
          </a:p>
          <a:p>
            <a:r>
              <a:rPr lang="id-ID" sz="2000" dirty="0"/>
              <a:t>Internet standards</a:t>
            </a:r>
          </a:p>
          <a:p>
            <a:pPr lvl="1"/>
            <a:r>
              <a:rPr lang="id-ID" sz="2000" dirty="0"/>
              <a:t>RFC: Request for comments</a:t>
            </a:r>
          </a:p>
          <a:p>
            <a:pPr lvl="1"/>
            <a:r>
              <a:rPr lang="id-ID" sz="2000" dirty="0"/>
              <a:t>IETF: Internet Engineering Task </a:t>
            </a:r>
            <a:r>
              <a:rPr lang="id-ID" sz="2000" dirty="0" smtClean="0"/>
              <a:t>Force</a:t>
            </a:r>
            <a:endParaRPr lang="en-US" sz="2000" dirty="0" smtClean="0"/>
          </a:p>
          <a:p>
            <a:pPr lvl="1"/>
            <a:r>
              <a:rPr lang="en-US" sz="2000" dirty="0" smtClean="0"/>
              <a:t>IANA : Internet Assigned Numbers Authority</a:t>
            </a:r>
            <a:endParaRPr lang="id-ID" sz="2000" dirty="0" smtClean="0"/>
          </a:p>
          <a:p>
            <a:pPr lvl="1"/>
            <a:endParaRPr lang="id-ID" sz="2400" dirty="0" smtClean="0"/>
          </a:p>
          <a:p>
            <a:pPr marL="457200" lvl="1" indent="0">
              <a:buNone/>
            </a:pPr>
            <a:endParaRPr lang="id-ID" sz="2400" dirty="0"/>
          </a:p>
          <a:p>
            <a:pPr marL="457200" lvl="1" indent="0">
              <a:buNone/>
            </a:pPr>
            <a:r>
              <a:rPr lang="id-ID" sz="2400" dirty="0">
                <a:solidFill>
                  <a:srgbClr val="FF0000"/>
                </a:solidFill>
              </a:rPr>
              <a:t>http://</a:t>
            </a:r>
            <a:r>
              <a:rPr lang="id-ID" sz="2400" dirty="0" smtClean="0">
                <a:solidFill>
                  <a:srgbClr val="FF0000"/>
                </a:solidFill>
              </a:rPr>
              <a:t>www.ietf.org/rfc.html</a:t>
            </a:r>
            <a:endParaRPr lang="id-ID" sz="2400" dirty="0">
              <a:solidFill>
                <a:srgbClr val="FF000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28184" y="5220056"/>
            <a:ext cx="2187327" cy="1161272"/>
          </a:xfrm>
          <a:prstGeom prst="rect">
            <a:avLst/>
          </a:prstGeom>
        </p:spPr>
      </p:pic>
    </p:spTree>
    <p:extLst>
      <p:ext uri="{BB962C8B-B14F-4D97-AF65-F5344CB8AC3E}">
        <p14:creationId xmlns:p14="http://schemas.microsoft.com/office/powerpoint/2010/main" val="11098328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5" name="Picture 4"/>
          <p:cNvPicPr>
            <a:picLocks noChangeAspect="1"/>
          </p:cNvPicPr>
          <p:nvPr/>
        </p:nvPicPr>
        <p:blipFill>
          <a:blip r:embed="rId2"/>
          <a:stretch>
            <a:fillRect/>
          </a:stretch>
        </p:blipFill>
        <p:spPr>
          <a:xfrm>
            <a:off x="0" y="1047571"/>
            <a:ext cx="9144000" cy="5477773"/>
          </a:xfrm>
          <a:prstGeom prst="rect">
            <a:avLst/>
          </a:prstGeom>
        </p:spPr>
      </p:pic>
    </p:spTree>
    <p:extLst>
      <p:ext uri="{BB962C8B-B14F-4D97-AF65-F5344CB8AC3E}">
        <p14:creationId xmlns:p14="http://schemas.microsoft.com/office/powerpoint/2010/main" val="20673140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Internet </a:t>
            </a:r>
            <a:r>
              <a:rPr lang="id-ID" baseline="30000" dirty="0" smtClean="0"/>
              <a:t>[Tanenbaum 2011]</a:t>
            </a:r>
            <a:endParaRPr lang="id-ID" baseline="30000" dirty="0"/>
          </a:p>
        </p:txBody>
      </p:sp>
      <p:pic>
        <p:nvPicPr>
          <p:cNvPr id="4" name="Picture 3"/>
          <p:cNvPicPr>
            <a:picLocks noChangeAspect="1"/>
          </p:cNvPicPr>
          <p:nvPr/>
        </p:nvPicPr>
        <p:blipFill>
          <a:blip r:embed="rId2"/>
          <a:stretch>
            <a:fillRect/>
          </a:stretch>
        </p:blipFill>
        <p:spPr>
          <a:xfrm>
            <a:off x="827584" y="1052736"/>
            <a:ext cx="7505700" cy="3752850"/>
          </a:xfrm>
          <a:prstGeom prst="rect">
            <a:avLst/>
          </a:prstGeom>
        </p:spPr>
      </p:pic>
      <p:sp>
        <p:nvSpPr>
          <p:cNvPr id="5" name="Rectangle 4"/>
          <p:cNvSpPr/>
          <p:nvPr/>
        </p:nvSpPr>
        <p:spPr>
          <a:xfrm>
            <a:off x="683568" y="5172522"/>
            <a:ext cx="7848872" cy="923330"/>
          </a:xfrm>
          <a:prstGeom prst="rect">
            <a:avLst/>
          </a:prstGeom>
        </p:spPr>
        <p:txBody>
          <a:bodyPr wrap="square">
            <a:spAutoFit/>
          </a:bodyPr>
          <a:lstStyle/>
          <a:p>
            <a:pPr algn="just"/>
            <a:r>
              <a:rPr lang="en-US" dirty="0">
                <a:solidFill>
                  <a:srgbClr val="000000"/>
                </a:solidFill>
                <a:latin typeface="+mn-lt"/>
              </a:rPr>
              <a:t>The Internet is not really a network at all, but a </a:t>
            </a:r>
            <a:r>
              <a:rPr lang="en-US" b="1" i="1" dirty="0">
                <a:solidFill>
                  <a:srgbClr val="FF0000"/>
                </a:solidFill>
                <a:latin typeface="+mn-lt"/>
              </a:rPr>
              <a:t>vast collection of </a:t>
            </a:r>
            <a:r>
              <a:rPr lang="en-US" b="1" i="1" dirty="0" smtClean="0">
                <a:solidFill>
                  <a:srgbClr val="FF0000"/>
                </a:solidFill>
                <a:latin typeface="+mn-lt"/>
              </a:rPr>
              <a:t>different</a:t>
            </a:r>
            <a:r>
              <a:rPr lang="id-ID" b="1" i="1" dirty="0" smtClean="0">
                <a:solidFill>
                  <a:srgbClr val="FF0000"/>
                </a:solidFill>
                <a:latin typeface="+mn-lt"/>
              </a:rPr>
              <a:t> </a:t>
            </a:r>
            <a:r>
              <a:rPr lang="en-US" b="1" i="1" dirty="0" smtClean="0">
                <a:solidFill>
                  <a:srgbClr val="FF0000"/>
                </a:solidFill>
                <a:latin typeface="+mn-lt"/>
              </a:rPr>
              <a:t>networks</a:t>
            </a:r>
            <a:r>
              <a:rPr lang="en-US" dirty="0" smtClean="0">
                <a:solidFill>
                  <a:srgbClr val="000000"/>
                </a:solidFill>
                <a:latin typeface="+mn-lt"/>
              </a:rPr>
              <a:t> </a:t>
            </a:r>
            <a:r>
              <a:rPr lang="en-US" dirty="0">
                <a:solidFill>
                  <a:srgbClr val="000000"/>
                </a:solidFill>
                <a:latin typeface="+mn-lt"/>
              </a:rPr>
              <a:t>that use certain common protocols and provide certain common services.</a:t>
            </a:r>
          </a:p>
        </p:txBody>
      </p:sp>
    </p:spTree>
    <p:extLst>
      <p:ext uri="{BB962C8B-B14F-4D97-AF65-F5344CB8AC3E}">
        <p14:creationId xmlns:p14="http://schemas.microsoft.com/office/powerpoint/2010/main" val="25914079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Internet </a:t>
            </a:r>
            <a:r>
              <a:rPr lang="id-ID" baseline="30000" dirty="0" smtClean="0"/>
              <a:t>[Perterson 2012]</a:t>
            </a:r>
            <a:endParaRPr lang="id-ID" baseline="30000" dirty="0"/>
          </a:p>
        </p:txBody>
      </p:sp>
      <p:sp>
        <p:nvSpPr>
          <p:cNvPr id="4" name="Rectangle 3"/>
          <p:cNvSpPr/>
          <p:nvPr/>
        </p:nvSpPr>
        <p:spPr>
          <a:xfrm>
            <a:off x="755576" y="4111912"/>
            <a:ext cx="7848872" cy="1754326"/>
          </a:xfrm>
          <a:prstGeom prst="rect">
            <a:avLst/>
          </a:prstGeom>
        </p:spPr>
        <p:txBody>
          <a:bodyPr wrap="square">
            <a:spAutoFit/>
          </a:bodyPr>
          <a:lstStyle/>
          <a:p>
            <a:pPr algn="ctr"/>
            <a:r>
              <a:rPr lang="id-ID" dirty="0" smtClean="0">
                <a:solidFill>
                  <a:srgbClr val="000000"/>
                </a:solidFill>
                <a:latin typeface="+mj-lt"/>
              </a:rPr>
              <a:t>Internet in 1990’s</a:t>
            </a:r>
          </a:p>
          <a:p>
            <a:pPr algn="just"/>
            <a:endParaRPr lang="id-ID" dirty="0">
              <a:solidFill>
                <a:srgbClr val="000000"/>
              </a:solidFill>
              <a:latin typeface="+mj-lt"/>
            </a:endParaRPr>
          </a:p>
          <a:p>
            <a:pPr algn="just"/>
            <a:r>
              <a:rPr lang="id-ID" dirty="0" smtClean="0">
                <a:solidFill>
                  <a:srgbClr val="000000"/>
                </a:solidFill>
                <a:latin typeface="+mj-lt"/>
              </a:rPr>
              <a:t>... </a:t>
            </a:r>
            <a:r>
              <a:rPr lang="en-US" dirty="0" smtClean="0">
                <a:solidFill>
                  <a:srgbClr val="000000"/>
                </a:solidFill>
                <a:latin typeface="+mj-lt"/>
              </a:rPr>
              <a:t>how </a:t>
            </a:r>
            <a:r>
              <a:rPr lang="en-US" dirty="0">
                <a:solidFill>
                  <a:srgbClr val="000000"/>
                </a:solidFill>
                <a:latin typeface="+mj-lt"/>
              </a:rPr>
              <a:t>to connect a heterogeneous collection </a:t>
            </a:r>
            <a:r>
              <a:rPr lang="en-US" dirty="0" smtClean="0">
                <a:solidFill>
                  <a:srgbClr val="000000"/>
                </a:solidFill>
                <a:latin typeface="+mj-lt"/>
              </a:rPr>
              <a:t>of</a:t>
            </a:r>
            <a:r>
              <a:rPr lang="id-ID" dirty="0" smtClean="0">
                <a:solidFill>
                  <a:srgbClr val="000000"/>
                </a:solidFill>
                <a:latin typeface="+mj-lt"/>
              </a:rPr>
              <a:t> </a:t>
            </a:r>
            <a:r>
              <a:rPr lang="en-US" dirty="0" smtClean="0">
                <a:solidFill>
                  <a:srgbClr val="000000"/>
                </a:solidFill>
                <a:latin typeface="+mj-lt"/>
              </a:rPr>
              <a:t>networks </a:t>
            </a:r>
            <a:r>
              <a:rPr lang="en-US" dirty="0">
                <a:solidFill>
                  <a:srgbClr val="000000"/>
                </a:solidFill>
                <a:latin typeface="+mj-lt"/>
              </a:rPr>
              <a:t>to create an internetwork and </a:t>
            </a:r>
            <a:r>
              <a:rPr lang="en-US" dirty="0" smtClean="0">
                <a:solidFill>
                  <a:srgbClr val="000000"/>
                </a:solidFill>
                <a:latin typeface="+mj-lt"/>
              </a:rPr>
              <a:t>how</a:t>
            </a:r>
            <a:r>
              <a:rPr lang="id-ID" dirty="0" smtClean="0">
                <a:solidFill>
                  <a:srgbClr val="000000"/>
                </a:solidFill>
                <a:latin typeface="+mj-lt"/>
              </a:rPr>
              <a:t> </a:t>
            </a:r>
            <a:r>
              <a:rPr lang="en-US" dirty="0" smtClean="0">
                <a:solidFill>
                  <a:srgbClr val="000000"/>
                </a:solidFill>
                <a:latin typeface="+mj-lt"/>
              </a:rPr>
              <a:t>to </a:t>
            </a:r>
            <a:r>
              <a:rPr lang="en-US" dirty="0">
                <a:solidFill>
                  <a:srgbClr val="000000"/>
                </a:solidFill>
                <a:latin typeface="+mj-lt"/>
              </a:rPr>
              <a:t>use the </a:t>
            </a:r>
            <a:r>
              <a:rPr lang="en-US" b="1" i="1" dirty="0">
                <a:solidFill>
                  <a:srgbClr val="FF0000"/>
                </a:solidFill>
                <a:latin typeface="+mj-lt"/>
              </a:rPr>
              <a:t>simple hierarchy </a:t>
            </a:r>
            <a:r>
              <a:rPr lang="en-US" b="1" i="1" dirty="0" smtClean="0">
                <a:solidFill>
                  <a:srgbClr val="FF0000"/>
                </a:solidFill>
                <a:latin typeface="+mj-lt"/>
              </a:rPr>
              <a:t>of</a:t>
            </a:r>
            <a:r>
              <a:rPr lang="id-ID" b="1" i="1" dirty="0" smtClean="0">
                <a:solidFill>
                  <a:srgbClr val="FF0000"/>
                </a:solidFill>
                <a:latin typeface="+mj-lt"/>
              </a:rPr>
              <a:t> </a:t>
            </a:r>
            <a:r>
              <a:rPr lang="en-US" b="1" i="1" dirty="0" smtClean="0">
                <a:solidFill>
                  <a:srgbClr val="FF0000"/>
                </a:solidFill>
                <a:latin typeface="+mj-lt"/>
              </a:rPr>
              <a:t>the </a:t>
            </a:r>
            <a:r>
              <a:rPr lang="en-US" b="1" i="1" dirty="0">
                <a:solidFill>
                  <a:srgbClr val="FF0000"/>
                </a:solidFill>
                <a:latin typeface="+mj-lt"/>
              </a:rPr>
              <a:t>IP address</a:t>
            </a:r>
            <a:r>
              <a:rPr lang="en-US" dirty="0">
                <a:solidFill>
                  <a:srgbClr val="000000"/>
                </a:solidFill>
                <a:latin typeface="+mj-lt"/>
              </a:rPr>
              <a:t> to make routing in an internet somewhat scalable. </a:t>
            </a:r>
            <a:endParaRPr lang="id-ID" dirty="0">
              <a:latin typeface="+mj-lt"/>
            </a:endParaRPr>
          </a:p>
        </p:txBody>
      </p:sp>
      <p:pic>
        <p:nvPicPr>
          <p:cNvPr id="5" name="Picture 4"/>
          <p:cNvPicPr>
            <a:picLocks noChangeAspect="1"/>
          </p:cNvPicPr>
          <p:nvPr/>
        </p:nvPicPr>
        <p:blipFill>
          <a:blip r:embed="rId2"/>
          <a:stretch>
            <a:fillRect/>
          </a:stretch>
        </p:blipFill>
        <p:spPr>
          <a:xfrm>
            <a:off x="1193862" y="1442367"/>
            <a:ext cx="6972300" cy="2466975"/>
          </a:xfrm>
          <a:prstGeom prst="rect">
            <a:avLst/>
          </a:prstGeom>
        </p:spPr>
      </p:pic>
    </p:spTree>
    <p:extLst>
      <p:ext uri="{BB962C8B-B14F-4D97-AF65-F5344CB8AC3E}">
        <p14:creationId xmlns:p14="http://schemas.microsoft.com/office/powerpoint/2010/main" val="8158584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Internet </a:t>
            </a:r>
            <a:r>
              <a:rPr lang="id-ID" baseline="30000" dirty="0" smtClean="0"/>
              <a:t>[Lammle 2005]</a:t>
            </a:r>
            <a:endParaRPr lang="id-ID" baseline="30000"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5572" y="1052736"/>
            <a:ext cx="5672405" cy="4229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5" name="Rectangle 4"/>
          <p:cNvSpPr/>
          <p:nvPr/>
        </p:nvSpPr>
        <p:spPr>
          <a:xfrm>
            <a:off x="1791544" y="5529426"/>
            <a:ext cx="5904656" cy="707886"/>
          </a:xfrm>
          <a:prstGeom prst="rect">
            <a:avLst/>
          </a:prstGeom>
        </p:spPr>
        <p:txBody>
          <a:bodyPr wrap="square">
            <a:spAutoFit/>
          </a:bodyPr>
          <a:lstStyle/>
          <a:p>
            <a:pPr marL="0" lvl="1" algn="just"/>
            <a:r>
              <a:rPr lang="en-US" sz="2000" dirty="0">
                <a:latin typeface="+mn-lt"/>
              </a:rPr>
              <a:t>The internet is defined as a </a:t>
            </a:r>
            <a:r>
              <a:rPr lang="en-US" sz="2000" b="1" i="1" dirty="0">
                <a:solidFill>
                  <a:srgbClr val="FF0000"/>
                </a:solidFill>
                <a:latin typeface="+mn-lt"/>
              </a:rPr>
              <a:t>global mesh of interconnected </a:t>
            </a:r>
            <a:r>
              <a:rPr lang="en-US" sz="2000" b="1" i="1" dirty="0" smtClean="0">
                <a:solidFill>
                  <a:srgbClr val="FF0000"/>
                </a:solidFill>
                <a:latin typeface="+mn-lt"/>
              </a:rPr>
              <a:t>networks</a:t>
            </a:r>
            <a:r>
              <a:rPr lang="id-ID" sz="2000" dirty="0" smtClean="0">
                <a:latin typeface="+mn-lt"/>
              </a:rPr>
              <a:t> ...</a:t>
            </a:r>
            <a:endParaRPr lang="en-US" sz="2000" dirty="0">
              <a:latin typeface="+mn-lt"/>
            </a:endParaRPr>
          </a:p>
        </p:txBody>
      </p:sp>
    </p:spTree>
    <p:extLst>
      <p:ext uri="{BB962C8B-B14F-4D97-AF65-F5344CB8AC3E}">
        <p14:creationId xmlns:p14="http://schemas.microsoft.com/office/powerpoint/2010/main" val="33240398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990600" y="1228725"/>
            <a:ext cx="7613847" cy="4921250"/>
          </a:xfrm>
        </p:spPr>
        <p:txBody>
          <a:bodyPr/>
          <a:lstStyle/>
          <a:p>
            <a:pPr>
              <a:buNone/>
            </a:pPr>
            <a:r>
              <a:rPr lang="id-ID" sz="2400" dirty="0" smtClean="0">
                <a:latin typeface="Tahoma" panose="020B0604030504040204" pitchFamily="34" charset="0"/>
                <a:ea typeface="Tahoma" panose="020B0604030504040204" pitchFamily="34" charset="0"/>
                <a:cs typeface="Tahoma" panose="020B0604030504040204" pitchFamily="34" charset="0"/>
              </a:rPr>
              <a:t>Chapter </a:t>
            </a:r>
            <a:r>
              <a:rPr lang="en-US" sz="2400" dirty="0" smtClean="0">
                <a:latin typeface="Tahoma" panose="020B0604030504040204" pitchFamily="34" charset="0"/>
                <a:ea typeface="Tahoma" panose="020B0604030504040204" pitchFamily="34" charset="0"/>
                <a:cs typeface="Tahoma" panose="020B0604030504040204" pitchFamily="34" charset="0"/>
              </a:rPr>
              <a:t>1</a:t>
            </a:r>
            <a:r>
              <a:rPr lang="id-ID" sz="2400" dirty="0" smtClean="0">
                <a:latin typeface="Tahoma" panose="020B0604030504040204" pitchFamily="34" charset="0"/>
                <a:ea typeface="Tahoma" panose="020B0604030504040204" pitchFamily="34" charset="0"/>
                <a:cs typeface="Tahoma" panose="020B0604030504040204" pitchFamily="34" charset="0"/>
              </a:rPr>
              <a:t>. Comp.Net &amp; The Internet</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a:buNone/>
            </a:pP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1.1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Application</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1.2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Requirements</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1.3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Net. Architecture</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endParaRPr lang="id-ID" sz="2000" dirty="0" smtClean="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1.4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Internet</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1.5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Implementing </a:t>
            </a:r>
            <a:r>
              <a:rPr lang="en-US" sz="2000" dirty="0">
                <a:latin typeface="Tahoma" panose="020B0604030504040204" pitchFamily="34" charset="0"/>
                <a:ea typeface="Tahoma" panose="020B0604030504040204" pitchFamily="34" charset="0"/>
                <a:cs typeface="Tahoma" panose="020B0604030504040204" pitchFamily="34" charset="0"/>
              </a:rPr>
              <a:t>Net Soft.</a:t>
            </a: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1.6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Performance</a:t>
            </a:r>
          </a:p>
        </p:txBody>
      </p:sp>
    </p:spTree>
    <p:extLst>
      <p:ext uri="{BB962C8B-B14F-4D97-AF65-F5344CB8AC3E}">
        <p14:creationId xmlns:p14="http://schemas.microsoft.com/office/powerpoint/2010/main" val="19386141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a:t>
            </a:r>
            <a:endParaRPr lang="en-US" dirty="0"/>
          </a:p>
        </p:txBody>
      </p:sp>
      <p:sp>
        <p:nvSpPr>
          <p:cNvPr id="3" name="Content Placeholder 2"/>
          <p:cNvSpPr>
            <a:spLocks noGrp="1"/>
          </p:cNvSpPr>
          <p:nvPr>
            <p:ph idx="1"/>
          </p:nvPr>
        </p:nvSpPr>
        <p:spPr/>
        <p:txBody>
          <a:bodyPr/>
          <a:lstStyle/>
          <a:p>
            <a:pPr algn="just" eaLnBrk="1" hangingPunct="1">
              <a:lnSpc>
                <a:spcPct val="90000"/>
              </a:lnSpc>
            </a:pPr>
            <a:endParaRPr lang="en-US" sz="2000" dirty="0" smtClean="0"/>
          </a:p>
          <a:p>
            <a:pPr algn="just" eaLnBrk="1" hangingPunct="1">
              <a:lnSpc>
                <a:spcPct val="90000"/>
              </a:lnSpc>
            </a:pPr>
            <a:r>
              <a:rPr lang="en-US" sz="2000" dirty="0" smtClean="0"/>
              <a:t>Interface </a:t>
            </a:r>
            <a:r>
              <a:rPr lang="en-US" sz="2000" dirty="0"/>
              <a:t>exported by the </a:t>
            </a:r>
            <a:r>
              <a:rPr lang="en-US" sz="2000" dirty="0" smtClean="0"/>
              <a:t>network</a:t>
            </a:r>
          </a:p>
          <a:p>
            <a:pPr algn="just" eaLnBrk="1" hangingPunct="1">
              <a:lnSpc>
                <a:spcPct val="90000"/>
              </a:lnSpc>
            </a:pPr>
            <a:endParaRPr lang="en-US" sz="2000" dirty="0"/>
          </a:p>
          <a:p>
            <a:pPr algn="just" eaLnBrk="1" hangingPunct="1">
              <a:lnSpc>
                <a:spcPct val="90000"/>
              </a:lnSpc>
            </a:pPr>
            <a:r>
              <a:rPr lang="en-US" sz="2000" dirty="0"/>
              <a:t>Since most network protocols are implemented (those in the high protocol stack) in software and nearly all computer systems implement their network protocols as part of the operating system, when we refer to the interface “</a:t>
            </a:r>
            <a:r>
              <a:rPr lang="en-US" sz="2000" i="1" dirty="0">
                <a:solidFill>
                  <a:srgbClr val="7030A0"/>
                </a:solidFill>
              </a:rPr>
              <a:t>exported by the network</a:t>
            </a:r>
            <a:r>
              <a:rPr lang="en-US" sz="2000" dirty="0"/>
              <a:t>”, we are generally referring to the interface that the OS provides to its networking </a:t>
            </a:r>
            <a:r>
              <a:rPr lang="en-US" sz="2000" dirty="0" smtClean="0"/>
              <a:t>subsystem</a:t>
            </a:r>
          </a:p>
          <a:p>
            <a:pPr algn="just" eaLnBrk="1" hangingPunct="1">
              <a:lnSpc>
                <a:spcPct val="90000"/>
              </a:lnSpc>
            </a:pPr>
            <a:endParaRPr lang="en-US" sz="2000" dirty="0"/>
          </a:p>
          <a:p>
            <a:pPr algn="just" eaLnBrk="1" hangingPunct="1">
              <a:lnSpc>
                <a:spcPct val="90000"/>
              </a:lnSpc>
            </a:pPr>
            <a:r>
              <a:rPr lang="en-US" sz="2000" dirty="0"/>
              <a:t>The interface is called the network </a:t>
            </a:r>
            <a:r>
              <a:rPr lang="en-US" sz="2000" dirty="0">
                <a:solidFill>
                  <a:srgbClr val="7030A0"/>
                </a:solidFill>
              </a:rPr>
              <a:t>Application Programming Interface</a:t>
            </a:r>
            <a:r>
              <a:rPr lang="en-US" sz="2000" dirty="0"/>
              <a:t> (API)</a:t>
            </a:r>
          </a:p>
          <a:p>
            <a:pPr algn="just"/>
            <a:endParaRPr lang="en-US" sz="2000" dirty="0"/>
          </a:p>
        </p:txBody>
      </p:sp>
    </p:spTree>
    <p:extLst>
      <p:ext uri="{BB962C8B-B14F-4D97-AF65-F5344CB8AC3E}">
        <p14:creationId xmlns:p14="http://schemas.microsoft.com/office/powerpoint/2010/main" val="14639312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(sockets)</a:t>
            </a:r>
            <a:endParaRPr lang="en-US" dirty="0"/>
          </a:p>
        </p:txBody>
      </p:sp>
      <p:sp>
        <p:nvSpPr>
          <p:cNvPr id="3" name="Content Placeholder 2"/>
          <p:cNvSpPr>
            <a:spLocks noGrp="1"/>
          </p:cNvSpPr>
          <p:nvPr>
            <p:ph idx="1"/>
          </p:nvPr>
        </p:nvSpPr>
        <p:spPr/>
        <p:txBody>
          <a:bodyPr/>
          <a:lstStyle/>
          <a:p>
            <a:pPr algn="just" eaLnBrk="1" hangingPunct="1">
              <a:lnSpc>
                <a:spcPct val="90000"/>
              </a:lnSpc>
            </a:pPr>
            <a:endParaRPr lang="en-US" sz="2000" dirty="0" smtClean="0"/>
          </a:p>
          <a:p>
            <a:pPr algn="just" eaLnBrk="1" hangingPunct="1">
              <a:lnSpc>
                <a:spcPct val="90000"/>
              </a:lnSpc>
            </a:pPr>
            <a:r>
              <a:rPr lang="en-US" sz="2000" dirty="0" smtClean="0">
                <a:solidFill>
                  <a:srgbClr val="7030A0"/>
                </a:solidFill>
              </a:rPr>
              <a:t>Socket </a:t>
            </a:r>
            <a:r>
              <a:rPr lang="en-US" sz="2000" dirty="0">
                <a:solidFill>
                  <a:srgbClr val="7030A0"/>
                </a:solidFill>
              </a:rPr>
              <a:t>Interface </a:t>
            </a:r>
            <a:r>
              <a:rPr lang="en-US" sz="2000" dirty="0"/>
              <a:t>was originally provided by the Berkeley distribution of Unix</a:t>
            </a:r>
          </a:p>
          <a:p>
            <a:pPr lvl="1" algn="just" eaLnBrk="1" hangingPunct="1">
              <a:lnSpc>
                <a:spcPct val="90000"/>
              </a:lnSpc>
              <a:buFontTx/>
              <a:buNone/>
            </a:pPr>
            <a:r>
              <a:rPr lang="en-US" sz="2000" dirty="0"/>
              <a:t>- Now supported in virtually all operating systems</a:t>
            </a:r>
          </a:p>
          <a:p>
            <a:pPr algn="just" eaLnBrk="1" hangingPunct="1">
              <a:lnSpc>
                <a:spcPct val="90000"/>
              </a:lnSpc>
            </a:pPr>
            <a:endParaRPr lang="en-US" sz="2000" dirty="0"/>
          </a:p>
          <a:p>
            <a:pPr algn="just" eaLnBrk="1" hangingPunct="1">
              <a:lnSpc>
                <a:spcPct val="90000"/>
              </a:lnSpc>
            </a:pPr>
            <a:r>
              <a:rPr lang="en-US" sz="2000" dirty="0"/>
              <a:t>Each protocol provides a certain set of </a:t>
            </a:r>
            <a:r>
              <a:rPr lang="en-US" sz="2000" i="1" dirty="0"/>
              <a:t>services</a:t>
            </a:r>
            <a:r>
              <a:rPr lang="en-US" sz="2000" dirty="0"/>
              <a:t>, and the API provides a syntax by which those services can be invoked in this particular </a:t>
            </a:r>
            <a:r>
              <a:rPr lang="en-US" sz="2000" dirty="0" smtClean="0"/>
              <a:t>OS.</a:t>
            </a:r>
            <a:endParaRPr lang="en-US" sz="2000" dirty="0"/>
          </a:p>
          <a:p>
            <a:pPr algn="just"/>
            <a:endParaRPr lang="en-US" sz="2000" dirty="0"/>
          </a:p>
        </p:txBody>
      </p:sp>
    </p:spTree>
    <p:extLst>
      <p:ext uri="{BB962C8B-B14F-4D97-AF65-F5344CB8AC3E}">
        <p14:creationId xmlns:p14="http://schemas.microsoft.com/office/powerpoint/2010/main" val="3848443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id-ID" dirty="0" smtClean="0"/>
              <a:t>Add. References</a:t>
            </a:r>
            <a:endParaRPr lang="id-ID" dirty="0"/>
          </a:p>
        </p:txBody>
      </p:sp>
      <p:pic>
        <p:nvPicPr>
          <p:cNvPr id="4" name="Picture 3"/>
          <p:cNvPicPr>
            <a:picLocks noChangeAspect="1"/>
          </p:cNvPicPr>
          <p:nvPr/>
        </p:nvPicPr>
        <p:blipFill>
          <a:blip r:embed="rId2"/>
          <a:stretch>
            <a:fillRect/>
          </a:stretch>
        </p:blipFill>
        <p:spPr>
          <a:xfrm>
            <a:off x="924203" y="1564605"/>
            <a:ext cx="3415596" cy="4533900"/>
          </a:xfrm>
          <a:prstGeom prst="rect">
            <a:avLst/>
          </a:prstGeom>
        </p:spPr>
      </p:pic>
      <p:pic>
        <p:nvPicPr>
          <p:cNvPr id="5" name="Picture 4"/>
          <p:cNvPicPr>
            <a:picLocks noChangeAspect="1"/>
          </p:cNvPicPr>
          <p:nvPr/>
        </p:nvPicPr>
        <p:blipFill>
          <a:blip r:embed="rId3"/>
          <a:stretch>
            <a:fillRect/>
          </a:stretch>
        </p:blipFill>
        <p:spPr>
          <a:xfrm>
            <a:off x="4716016" y="1564605"/>
            <a:ext cx="3781425" cy="4533900"/>
          </a:xfrm>
          <a:prstGeom prst="rect">
            <a:avLst/>
          </a:prstGeom>
        </p:spPr>
      </p:pic>
    </p:spTree>
    <p:extLst>
      <p:ext uri="{BB962C8B-B14F-4D97-AF65-F5344CB8AC3E}">
        <p14:creationId xmlns:p14="http://schemas.microsoft.com/office/powerpoint/2010/main" val="26269070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a:t>
            </a:r>
            <a:endParaRPr lang="en-US" dirty="0"/>
          </a:p>
        </p:txBody>
      </p:sp>
      <p:sp>
        <p:nvSpPr>
          <p:cNvPr id="3" name="Content Placeholder 2"/>
          <p:cNvSpPr>
            <a:spLocks noGrp="1"/>
          </p:cNvSpPr>
          <p:nvPr>
            <p:ph idx="1"/>
          </p:nvPr>
        </p:nvSpPr>
        <p:spPr/>
        <p:txBody>
          <a:bodyPr/>
          <a:lstStyle/>
          <a:p>
            <a:pPr eaLnBrk="1" hangingPunct="1">
              <a:lnSpc>
                <a:spcPct val="90000"/>
              </a:lnSpc>
            </a:pPr>
            <a:endParaRPr lang="en-US" sz="2000" dirty="0" smtClean="0"/>
          </a:p>
          <a:p>
            <a:pPr eaLnBrk="1" hangingPunct="1">
              <a:lnSpc>
                <a:spcPct val="90000"/>
              </a:lnSpc>
            </a:pPr>
            <a:r>
              <a:rPr lang="en-US" sz="2000" dirty="0" smtClean="0">
                <a:solidFill>
                  <a:srgbClr val="7030A0"/>
                </a:solidFill>
              </a:rPr>
              <a:t>What </a:t>
            </a:r>
            <a:r>
              <a:rPr lang="en-US" sz="2000" dirty="0">
                <a:solidFill>
                  <a:srgbClr val="7030A0"/>
                </a:solidFill>
              </a:rPr>
              <a:t>is a socket?</a:t>
            </a:r>
          </a:p>
          <a:p>
            <a:pPr lvl="1" eaLnBrk="1" hangingPunct="1">
              <a:lnSpc>
                <a:spcPct val="90000"/>
              </a:lnSpc>
            </a:pPr>
            <a:r>
              <a:rPr lang="en-US" sz="2000" dirty="0"/>
              <a:t>The point where a local application process attaches to the network</a:t>
            </a:r>
          </a:p>
          <a:p>
            <a:pPr lvl="1" eaLnBrk="1" hangingPunct="1">
              <a:lnSpc>
                <a:spcPct val="90000"/>
              </a:lnSpc>
            </a:pPr>
            <a:r>
              <a:rPr lang="en-US" sz="2000" dirty="0"/>
              <a:t>An interface between an application and the network</a:t>
            </a:r>
          </a:p>
          <a:p>
            <a:pPr lvl="1" eaLnBrk="1" hangingPunct="1">
              <a:lnSpc>
                <a:spcPct val="90000"/>
              </a:lnSpc>
            </a:pPr>
            <a:r>
              <a:rPr lang="en-US" sz="2000" dirty="0"/>
              <a:t>An application creates the socket </a:t>
            </a:r>
            <a:endParaRPr lang="en-US" sz="2000" dirty="0" smtClean="0"/>
          </a:p>
          <a:p>
            <a:pPr lvl="1" eaLnBrk="1" hangingPunct="1">
              <a:lnSpc>
                <a:spcPct val="90000"/>
              </a:lnSpc>
            </a:pPr>
            <a:endParaRPr lang="en-US" sz="2000" dirty="0"/>
          </a:p>
          <a:p>
            <a:pPr eaLnBrk="1" hangingPunct="1">
              <a:lnSpc>
                <a:spcPct val="90000"/>
              </a:lnSpc>
            </a:pPr>
            <a:r>
              <a:rPr lang="en-US" sz="2000" dirty="0"/>
              <a:t>The interface defines operations </a:t>
            </a:r>
            <a:r>
              <a:rPr lang="en-US" sz="2000" dirty="0">
                <a:solidFill>
                  <a:srgbClr val="7030A0"/>
                </a:solidFill>
              </a:rPr>
              <a:t>for</a:t>
            </a:r>
          </a:p>
          <a:p>
            <a:pPr lvl="1" eaLnBrk="1" hangingPunct="1">
              <a:lnSpc>
                <a:spcPct val="90000"/>
              </a:lnSpc>
            </a:pPr>
            <a:r>
              <a:rPr lang="en-US" sz="2000" dirty="0"/>
              <a:t>Creating a socket</a:t>
            </a:r>
          </a:p>
          <a:p>
            <a:pPr lvl="1" eaLnBrk="1" hangingPunct="1">
              <a:lnSpc>
                <a:spcPct val="90000"/>
              </a:lnSpc>
            </a:pPr>
            <a:r>
              <a:rPr lang="en-US" sz="2000" dirty="0"/>
              <a:t>Attaching a socket to the network</a:t>
            </a:r>
          </a:p>
          <a:p>
            <a:pPr lvl="1" eaLnBrk="1" hangingPunct="1">
              <a:lnSpc>
                <a:spcPct val="90000"/>
              </a:lnSpc>
            </a:pPr>
            <a:r>
              <a:rPr lang="en-US" sz="2000" dirty="0"/>
              <a:t>Sending and receiving messages through the socket</a:t>
            </a:r>
          </a:p>
          <a:p>
            <a:pPr lvl="1" eaLnBrk="1" hangingPunct="1">
              <a:lnSpc>
                <a:spcPct val="90000"/>
              </a:lnSpc>
            </a:pPr>
            <a:r>
              <a:rPr lang="en-US" sz="2000" dirty="0"/>
              <a:t>Closing the socket</a:t>
            </a:r>
          </a:p>
          <a:p>
            <a:endParaRPr lang="en-US" sz="2000" dirty="0"/>
          </a:p>
        </p:txBody>
      </p:sp>
    </p:spTree>
    <p:extLst>
      <p:ext uri="{BB962C8B-B14F-4D97-AF65-F5344CB8AC3E}">
        <p14:creationId xmlns:p14="http://schemas.microsoft.com/office/powerpoint/2010/main" val="2865835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990600" y="1228725"/>
            <a:ext cx="7613847" cy="4921250"/>
          </a:xfrm>
        </p:spPr>
        <p:txBody>
          <a:bodyPr/>
          <a:lstStyle/>
          <a:p>
            <a:pPr>
              <a:buNone/>
            </a:pPr>
            <a:r>
              <a:rPr lang="id-ID" sz="2400" dirty="0" smtClean="0">
                <a:latin typeface="Tahoma" panose="020B0604030504040204" pitchFamily="34" charset="0"/>
                <a:ea typeface="Tahoma" panose="020B0604030504040204" pitchFamily="34" charset="0"/>
                <a:cs typeface="Tahoma" panose="020B0604030504040204" pitchFamily="34" charset="0"/>
              </a:rPr>
              <a:t>Chapter </a:t>
            </a:r>
            <a:r>
              <a:rPr lang="en-US" sz="2400" dirty="0" smtClean="0">
                <a:latin typeface="Tahoma" panose="020B0604030504040204" pitchFamily="34" charset="0"/>
                <a:ea typeface="Tahoma" panose="020B0604030504040204" pitchFamily="34" charset="0"/>
                <a:cs typeface="Tahoma" panose="020B0604030504040204" pitchFamily="34" charset="0"/>
              </a:rPr>
              <a:t>1</a:t>
            </a:r>
            <a:r>
              <a:rPr lang="id-ID" sz="2400" dirty="0" smtClean="0">
                <a:latin typeface="Tahoma" panose="020B0604030504040204" pitchFamily="34" charset="0"/>
                <a:ea typeface="Tahoma" panose="020B0604030504040204" pitchFamily="34" charset="0"/>
                <a:cs typeface="Tahoma" panose="020B0604030504040204" pitchFamily="34" charset="0"/>
              </a:rPr>
              <a:t>. Comp.Net &amp; The Internet</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a:buNone/>
            </a:pP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1.1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Application</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1.2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Requirements</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1.3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Net. Architecture</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endParaRPr lang="id-ID" sz="2000" dirty="0" smtClean="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1.4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Internet</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1.5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Implementing </a:t>
            </a:r>
            <a:r>
              <a:rPr lang="en-US" sz="2000" dirty="0">
                <a:latin typeface="Tahoma" panose="020B0604030504040204" pitchFamily="34" charset="0"/>
                <a:ea typeface="Tahoma" panose="020B0604030504040204" pitchFamily="34" charset="0"/>
                <a:cs typeface="Tahoma" panose="020B0604030504040204" pitchFamily="34" charset="0"/>
              </a:rPr>
              <a:t>Net Soft.</a:t>
            </a: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1.6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Performance</a:t>
            </a:r>
          </a:p>
        </p:txBody>
      </p:sp>
    </p:spTree>
    <p:extLst>
      <p:ext uri="{BB962C8B-B14F-4D97-AF65-F5344CB8AC3E}">
        <p14:creationId xmlns:p14="http://schemas.microsoft.com/office/powerpoint/2010/main" val="38191707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Bandwidth</a:t>
            </a:r>
            <a:endParaRPr lang="en-US" dirty="0"/>
          </a:p>
        </p:txBody>
      </p:sp>
      <p:sp>
        <p:nvSpPr>
          <p:cNvPr id="3" name="Content Placeholder 2"/>
          <p:cNvSpPr>
            <a:spLocks noGrp="1"/>
          </p:cNvSpPr>
          <p:nvPr>
            <p:ph idx="1"/>
          </p:nvPr>
        </p:nvSpPr>
        <p:spPr/>
        <p:txBody>
          <a:bodyPr/>
          <a:lstStyle/>
          <a:p>
            <a:pPr eaLnBrk="1" hangingPunct="1"/>
            <a:endParaRPr lang="en-US" sz="2000" dirty="0" smtClean="0"/>
          </a:p>
          <a:p>
            <a:pPr eaLnBrk="1" hangingPunct="1"/>
            <a:r>
              <a:rPr lang="en-US" sz="2000" dirty="0" smtClean="0"/>
              <a:t>Bandwidth </a:t>
            </a:r>
            <a:endParaRPr lang="en-US" sz="2000" dirty="0"/>
          </a:p>
          <a:p>
            <a:pPr lvl="1" eaLnBrk="1" hangingPunct="1"/>
            <a:r>
              <a:rPr lang="en-US" sz="2000" dirty="0"/>
              <a:t>Width of the frequency band</a:t>
            </a:r>
          </a:p>
          <a:p>
            <a:pPr lvl="1" eaLnBrk="1" hangingPunct="1"/>
            <a:r>
              <a:rPr lang="en-US" sz="2000" dirty="0"/>
              <a:t>Number of bits per second that can be transmitted over a communication link</a:t>
            </a:r>
          </a:p>
          <a:p>
            <a:pPr eaLnBrk="1" hangingPunct="1"/>
            <a:r>
              <a:rPr lang="en-US" sz="2000" dirty="0" smtClean="0"/>
              <a:t>Example :</a:t>
            </a:r>
          </a:p>
          <a:p>
            <a:pPr marL="1654175" indent="0" eaLnBrk="1" hangingPunct="1">
              <a:buNone/>
            </a:pPr>
            <a:r>
              <a:rPr lang="en-US" sz="2000" dirty="0" smtClean="0"/>
              <a:t>1 </a:t>
            </a:r>
            <a:r>
              <a:rPr lang="en-US" sz="2000" dirty="0"/>
              <a:t>Mbps: 1 x 10</a:t>
            </a:r>
            <a:r>
              <a:rPr lang="en-US" sz="2000" baseline="30000" dirty="0"/>
              <a:t>6</a:t>
            </a:r>
            <a:r>
              <a:rPr lang="en-US" sz="2000" dirty="0"/>
              <a:t> </a:t>
            </a:r>
            <a:r>
              <a:rPr lang="en-US" sz="2000" dirty="0" smtClean="0"/>
              <a:t>bits/second</a:t>
            </a:r>
          </a:p>
          <a:p>
            <a:pPr marL="1654175" indent="0">
              <a:buNone/>
            </a:pPr>
            <a:r>
              <a:rPr lang="en-US" sz="2000" i="1" dirty="0" smtClean="0">
                <a:solidFill>
                  <a:srgbClr val="7030A0"/>
                </a:solidFill>
              </a:rPr>
              <a:t>meaning </a:t>
            </a:r>
            <a:r>
              <a:rPr lang="en-US" sz="2000" i="1" dirty="0">
                <a:solidFill>
                  <a:srgbClr val="7030A0"/>
                </a:solidFill>
              </a:rPr>
              <a:t>that it is able </a:t>
            </a:r>
            <a:r>
              <a:rPr lang="en-US" sz="2000" i="1" dirty="0" smtClean="0">
                <a:solidFill>
                  <a:srgbClr val="7030A0"/>
                </a:solidFill>
              </a:rPr>
              <a:t>to deliver </a:t>
            </a:r>
            <a:r>
              <a:rPr lang="en-US" sz="2000" i="1" dirty="0">
                <a:solidFill>
                  <a:srgbClr val="7030A0"/>
                </a:solidFill>
              </a:rPr>
              <a:t>10 million bits every </a:t>
            </a:r>
            <a:r>
              <a:rPr lang="en-US" sz="2000" i="1" dirty="0" smtClean="0">
                <a:solidFill>
                  <a:srgbClr val="7030A0"/>
                </a:solidFill>
              </a:rPr>
              <a:t>second</a:t>
            </a:r>
          </a:p>
          <a:p>
            <a:endParaRPr lang="en-US" sz="2000" dirty="0" err="1"/>
          </a:p>
          <a:p>
            <a:r>
              <a:rPr lang="en-US" sz="2000" dirty="0" smtClean="0">
                <a:solidFill>
                  <a:srgbClr val="FF0000"/>
                </a:solidFill>
              </a:rPr>
              <a:t>Bandwidth</a:t>
            </a:r>
            <a:r>
              <a:rPr lang="en-US" sz="2000" dirty="0" smtClean="0"/>
              <a:t> </a:t>
            </a:r>
            <a:r>
              <a:rPr lang="en-US" sz="2000" dirty="0"/>
              <a:t>and </a:t>
            </a:r>
            <a:r>
              <a:rPr lang="en-US" sz="2000" dirty="0">
                <a:solidFill>
                  <a:srgbClr val="FF0000"/>
                </a:solidFill>
              </a:rPr>
              <a:t>throughput</a:t>
            </a:r>
            <a:r>
              <a:rPr lang="en-US" sz="2000" dirty="0"/>
              <a:t> are two of the most confusing terms used in </a:t>
            </a:r>
            <a:r>
              <a:rPr lang="en-US" sz="2000" dirty="0" smtClean="0"/>
              <a:t>networking. </a:t>
            </a:r>
            <a:r>
              <a:rPr lang="en-US" sz="2000" dirty="0" smtClean="0">
                <a:solidFill>
                  <a:srgbClr val="7030A0"/>
                </a:solidFill>
              </a:rPr>
              <a:t>What is The Difference?</a:t>
            </a:r>
            <a:endParaRPr lang="en-US" sz="2000" dirty="0">
              <a:solidFill>
                <a:srgbClr val="7030A0"/>
              </a:solidFill>
            </a:endParaRPr>
          </a:p>
          <a:p>
            <a:pPr marL="282575" indent="0">
              <a:buNone/>
            </a:pPr>
            <a:endParaRPr lang="en-US" sz="2000" i="1" dirty="0" smtClean="0">
              <a:solidFill>
                <a:srgbClr val="7030A0"/>
              </a:solidFill>
            </a:endParaRPr>
          </a:p>
        </p:txBody>
      </p:sp>
    </p:spTree>
    <p:extLst>
      <p:ext uri="{BB962C8B-B14F-4D97-AF65-F5344CB8AC3E}">
        <p14:creationId xmlns:p14="http://schemas.microsoft.com/office/powerpoint/2010/main" val="22359130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Latency (delay)</a:t>
            </a:r>
            <a:endParaRPr lang="en-US" dirty="0"/>
          </a:p>
        </p:txBody>
      </p:sp>
      <p:sp>
        <p:nvSpPr>
          <p:cNvPr id="3" name="Content Placeholder 2"/>
          <p:cNvSpPr>
            <a:spLocks noGrp="1"/>
          </p:cNvSpPr>
          <p:nvPr>
            <p:ph idx="1"/>
          </p:nvPr>
        </p:nvSpPr>
        <p:spPr>
          <a:xfrm>
            <a:off x="609600" y="1228725"/>
            <a:ext cx="8023225" cy="1565027"/>
          </a:xfrm>
        </p:spPr>
        <p:txBody>
          <a:bodyPr/>
          <a:lstStyle/>
          <a:p>
            <a:pPr eaLnBrk="1" hangingPunct="1"/>
            <a:endParaRPr lang="en-US" sz="2000" dirty="0" smtClean="0"/>
          </a:p>
          <a:p>
            <a:pPr eaLnBrk="1" hangingPunct="1"/>
            <a:r>
              <a:rPr lang="en-US" sz="2000" dirty="0"/>
              <a:t>Latency = Propagation + transmit + queue</a:t>
            </a:r>
          </a:p>
          <a:p>
            <a:pPr eaLnBrk="1" hangingPunct="1"/>
            <a:r>
              <a:rPr lang="en-US" sz="2000" dirty="0"/>
              <a:t>Propagation = distance/speed of light</a:t>
            </a:r>
          </a:p>
          <a:p>
            <a:pPr eaLnBrk="1" hangingPunct="1"/>
            <a:r>
              <a:rPr lang="en-US" sz="2000" dirty="0"/>
              <a:t>Transmit = </a:t>
            </a:r>
            <a:r>
              <a:rPr lang="en-US" sz="2000" dirty="0" smtClean="0"/>
              <a:t>size/bandwidth</a:t>
            </a:r>
            <a:endParaRPr lang="en-US" sz="2000" dirty="0"/>
          </a:p>
        </p:txBody>
      </p:sp>
      <p:graphicFrame>
        <p:nvGraphicFramePr>
          <p:cNvPr id="4" name="Object 4"/>
          <p:cNvGraphicFramePr>
            <a:graphicFrameLocks noChangeAspect="1"/>
          </p:cNvGraphicFramePr>
          <p:nvPr>
            <p:extLst>
              <p:ext uri="{D42A27DB-BD31-4B8C-83A1-F6EECF244321}">
                <p14:modId xmlns:p14="http://schemas.microsoft.com/office/powerpoint/2010/main" val="1338109260"/>
              </p:ext>
            </p:extLst>
          </p:nvPr>
        </p:nvGraphicFramePr>
        <p:xfrm>
          <a:off x="2535238" y="3009900"/>
          <a:ext cx="4170362" cy="635000"/>
        </p:xfrm>
        <a:graphic>
          <a:graphicData uri="http://schemas.openxmlformats.org/presentationml/2006/ole">
            <mc:AlternateContent xmlns:mc="http://schemas.openxmlformats.org/markup-compatibility/2006">
              <mc:Choice xmlns:v="urn:schemas-microsoft-com:vml" Requires="v">
                <p:oleObj spid="_x0000_s1039" name="Equation" r:id="rId4" imgW="1574640" imgH="241200" progId="Equation.3">
                  <p:embed/>
                </p:oleObj>
              </mc:Choice>
              <mc:Fallback>
                <p:oleObj name="Equation" r:id="rId4" imgW="1574640" imgH="241200" progId="Equation.3">
                  <p:embed/>
                  <p:pic>
                    <p:nvPicPr>
                      <p:cNvPr id="0" name=""/>
                      <p:cNvPicPr>
                        <a:picLocks noChangeAspect="1" noChangeArrowheads="1"/>
                      </p:cNvPicPr>
                      <p:nvPr/>
                    </p:nvPicPr>
                    <p:blipFill>
                      <a:blip r:embed="rId5"/>
                      <a:srcRect/>
                      <a:stretch>
                        <a:fillRect/>
                      </a:stretch>
                    </p:blipFill>
                    <p:spPr bwMode="auto">
                      <a:xfrm>
                        <a:off x="2535238" y="3009900"/>
                        <a:ext cx="4170362" cy="6350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 name="Picture 4"/>
          <p:cNvPicPr>
            <a:picLocks noChangeAspect="1"/>
          </p:cNvPicPr>
          <p:nvPr/>
        </p:nvPicPr>
        <p:blipFill>
          <a:blip r:embed="rId6"/>
          <a:stretch>
            <a:fillRect/>
          </a:stretch>
        </p:blipFill>
        <p:spPr>
          <a:xfrm>
            <a:off x="1619672" y="3861048"/>
            <a:ext cx="6263605" cy="2500555"/>
          </a:xfrm>
          <a:prstGeom prst="rect">
            <a:avLst/>
          </a:prstGeom>
        </p:spPr>
      </p:pic>
    </p:spTree>
    <p:extLst>
      <p:ext uri="{BB962C8B-B14F-4D97-AF65-F5344CB8AC3E}">
        <p14:creationId xmlns:p14="http://schemas.microsoft.com/office/powerpoint/2010/main" val="13062891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Delay X Bandwidth</a:t>
            </a:r>
            <a:endParaRPr lang="en-US" dirty="0"/>
          </a:p>
        </p:txBody>
      </p:sp>
      <p:sp>
        <p:nvSpPr>
          <p:cNvPr id="3" name="Content Placeholder 2"/>
          <p:cNvSpPr>
            <a:spLocks noGrp="1"/>
          </p:cNvSpPr>
          <p:nvPr>
            <p:ph idx="1"/>
          </p:nvPr>
        </p:nvSpPr>
        <p:spPr>
          <a:xfrm>
            <a:off x="609600" y="3140968"/>
            <a:ext cx="8023225" cy="3384376"/>
          </a:xfrm>
        </p:spPr>
        <p:txBody>
          <a:bodyPr/>
          <a:lstStyle/>
          <a:p>
            <a:pPr algn="just" eaLnBrk="1" hangingPunct="1"/>
            <a:r>
              <a:rPr lang="en-US" sz="2000" dirty="0" smtClean="0"/>
              <a:t>We </a:t>
            </a:r>
            <a:r>
              <a:rPr lang="en-US" sz="2000" dirty="0"/>
              <a:t>think the channel between a pair of processes as a hollow pipe</a:t>
            </a:r>
          </a:p>
          <a:p>
            <a:pPr algn="just" eaLnBrk="1" hangingPunct="1"/>
            <a:r>
              <a:rPr lang="en-US" sz="2000" dirty="0"/>
              <a:t>Latency (delay) </a:t>
            </a:r>
            <a:r>
              <a:rPr lang="en-US" sz="2000" dirty="0">
                <a:solidFill>
                  <a:srgbClr val="7030A0"/>
                </a:solidFill>
              </a:rPr>
              <a:t>length</a:t>
            </a:r>
            <a:r>
              <a:rPr lang="en-US" sz="2000" dirty="0"/>
              <a:t> of the pipe and bandwidth the </a:t>
            </a:r>
            <a:r>
              <a:rPr lang="en-US" sz="2000" dirty="0">
                <a:solidFill>
                  <a:srgbClr val="7030A0"/>
                </a:solidFill>
              </a:rPr>
              <a:t>width</a:t>
            </a:r>
            <a:r>
              <a:rPr lang="en-US" sz="2000" dirty="0"/>
              <a:t> of the pipe</a:t>
            </a:r>
          </a:p>
          <a:p>
            <a:pPr algn="just" eaLnBrk="1" hangingPunct="1"/>
            <a:r>
              <a:rPr lang="en-US" sz="2000" dirty="0"/>
              <a:t>Delay of </a:t>
            </a:r>
            <a:r>
              <a:rPr lang="en-US" sz="2000" dirty="0" smtClean="0"/>
              <a:t>50 </a:t>
            </a:r>
            <a:r>
              <a:rPr lang="en-US" sz="2000" dirty="0" err="1" smtClean="0"/>
              <a:t>ms</a:t>
            </a:r>
            <a:r>
              <a:rPr lang="en-US" sz="2000" dirty="0" smtClean="0"/>
              <a:t> </a:t>
            </a:r>
            <a:r>
              <a:rPr lang="en-US" sz="2000" dirty="0"/>
              <a:t>and bandwidth of 45 Mbps</a:t>
            </a:r>
          </a:p>
          <a:p>
            <a:pPr marL="914400" algn="just" eaLnBrk="1" hangingPunct="1">
              <a:buFont typeface="Symbol" panose="05050102010706020507" pitchFamily="18" charset="2"/>
              <a:buChar char="Þ"/>
            </a:pPr>
            <a:r>
              <a:rPr lang="en-US" sz="2000" dirty="0"/>
              <a:t>50 x 10</a:t>
            </a:r>
            <a:r>
              <a:rPr lang="en-US" sz="2000" baseline="30000" dirty="0"/>
              <a:t>-3</a:t>
            </a:r>
            <a:r>
              <a:rPr lang="en-US" sz="2000" dirty="0"/>
              <a:t> seconds x 45 x 10</a:t>
            </a:r>
            <a:r>
              <a:rPr lang="en-US" sz="2000" baseline="30000" dirty="0"/>
              <a:t>6</a:t>
            </a:r>
            <a:r>
              <a:rPr lang="en-US" sz="2000" dirty="0"/>
              <a:t> bits/second</a:t>
            </a:r>
          </a:p>
          <a:p>
            <a:pPr marL="914400" algn="just" eaLnBrk="1" hangingPunct="1">
              <a:buFont typeface="Symbol" panose="05050102010706020507" pitchFamily="18" charset="2"/>
              <a:buChar char="Þ"/>
            </a:pPr>
            <a:r>
              <a:rPr lang="en-US" sz="2000" dirty="0"/>
              <a:t>2.25 x 10</a:t>
            </a:r>
            <a:r>
              <a:rPr lang="en-US" sz="2000" baseline="30000" dirty="0"/>
              <a:t>6</a:t>
            </a:r>
            <a:r>
              <a:rPr lang="en-US" sz="2000" dirty="0"/>
              <a:t> bits = 280 KB data</a:t>
            </a:r>
            <a:r>
              <a:rPr lang="en-US" sz="2000" dirty="0" smtClean="0"/>
              <a:t>.</a:t>
            </a:r>
            <a:endParaRPr lang="en-US" sz="2400" dirty="0"/>
          </a:p>
        </p:txBody>
      </p:sp>
      <p:pic>
        <p:nvPicPr>
          <p:cNvPr id="4" name="Picture 3"/>
          <p:cNvPicPr>
            <a:picLocks noChangeAspect="1"/>
          </p:cNvPicPr>
          <p:nvPr/>
        </p:nvPicPr>
        <p:blipFill>
          <a:blip r:embed="rId2"/>
          <a:stretch>
            <a:fillRect/>
          </a:stretch>
        </p:blipFill>
        <p:spPr>
          <a:xfrm>
            <a:off x="2014537" y="1556792"/>
            <a:ext cx="4657725" cy="933450"/>
          </a:xfrm>
          <a:prstGeom prst="rect">
            <a:avLst/>
          </a:prstGeom>
        </p:spPr>
      </p:pic>
    </p:spTree>
    <p:extLst>
      <p:ext uri="{BB962C8B-B14F-4D97-AF65-F5344CB8AC3E}">
        <p14:creationId xmlns:p14="http://schemas.microsoft.com/office/powerpoint/2010/main" val="13404122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Throughput</a:t>
            </a:r>
            <a:endParaRPr lang="en-US" dirty="0"/>
          </a:p>
        </p:txBody>
      </p:sp>
      <p:sp>
        <p:nvSpPr>
          <p:cNvPr id="3" name="Content Placeholder 2"/>
          <p:cNvSpPr>
            <a:spLocks noGrp="1"/>
          </p:cNvSpPr>
          <p:nvPr>
            <p:ph idx="1"/>
          </p:nvPr>
        </p:nvSpPr>
        <p:spPr/>
        <p:txBody>
          <a:bodyPr/>
          <a:lstStyle/>
          <a:p>
            <a:pPr algn="just"/>
            <a:endParaRPr lang="en-US" sz="2000" b="1" dirty="0" smtClean="0"/>
          </a:p>
          <a:p>
            <a:pPr marL="0" indent="0" algn="just">
              <a:buNone/>
              <a:tabLst>
                <a:tab pos="2230438" algn="l"/>
              </a:tabLst>
            </a:pPr>
            <a:r>
              <a:rPr lang="en-US" sz="2000" b="1" dirty="0" smtClean="0"/>
              <a:t>Throughput 	= </a:t>
            </a:r>
            <a:r>
              <a:rPr lang="en-US" sz="2000" b="1" dirty="0" err="1"/>
              <a:t>TransferSize</a:t>
            </a:r>
            <a:r>
              <a:rPr lang="en-US" sz="2000" b="1" dirty="0"/>
              <a:t>/</a:t>
            </a:r>
            <a:r>
              <a:rPr lang="en-US" sz="2000" b="1" dirty="0" err="1"/>
              <a:t>TransferTime</a:t>
            </a:r>
            <a:endParaRPr lang="en-US" sz="2000" b="1" dirty="0"/>
          </a:p>
          <a:p>
            <a:pPr marL="0" indent="0" algn="just">
              <a:buNone/>
              <a:tabLst>
                <a:tab pos="2230438" algn="l"/>
              </a:tabLst>
            </a:pPr>
            <a:r>
              <a:rPr lang="en-US" sz="2000" b="1" dirty="0" err="1"/>
              <a:t>TransferTime</a:t>
            </a:r>
            <a:r>
              <a:rPr lang="en-US" sz="2000" b="1" dirty="0"/>
              <a:t> </a:t>
            </a:r>
            <a:r>
              <a:rPr lang="en-US" sz="2000" b="1" dirty="0" smtClean="0"/>
              <a:t>	= </a:t>
            </a:r>
            <a:r>
              <a:rPr lang="en-US" sz="2000" b="1" dirty="0"/>
              <a:t>RTT +1/Bandwidth ×</a:t>
            </a:r>
            <a:r>
              <a:rPr lang="en-US" sz="2000" b="1" dirty="0" err="1"/>
              <a:t>TransferSize</a:t>
            </a:r>
            <a:endParaRPr lang="en-US" sz="2000" b="1" dirty="0"/>
          </a:p>
          <a:p>
            <a:pPr marL="0" indent="0" algn="just">
              <a:buNone/>
            </a:pPr>
            <a:endParaRPr lang="en-US" sz="2000" dirty="0" smtClean="0"/>
          </a:p>
          <a:p>
            <a:pPr marL="0" indent="0" algn="just">
              <a:buNone/>
            </a:pPr>
            <a:r>
              <a:rPr lang="en-US" sz="2000" dirty="0" smtClean="0"/>
              <a:t>Example :</a:t>
            </a:r>
            <a:endParaRPr lang="en-US" sz="2000" dirty="0"/>
          </a:p>
          <a:p>
            <a:pPr algn="just"/>
            <a:r>
              <a:rPr lang="en-US" sz="2000" dirty="0"/>
              <a:t>where a user wants to fetch a 1-MB ﬁle across a 1-Gbps network with a round-trip time of 100 </a:t>
            </a:r>
            <a:r>
              <a:rPr lang="en-US" sz="2000" dirty="0" err="1"/>
              <a:t>ms.</a:t>
            </a:r>
            <a:endParaRPr lang="en-US" sz="2000" dirty="0"/>
          </a:p>
          <a:p>
            <a:pPr algn="just"/>
            <a:r>
              <a:rPr lang="en-US" sz="2000" dirty="0"/>
              <a:t>The </a:t>
            </a:r>
            <a:r>
              <a:rPr lang="en-US" sz="2000" dirty="0" err="1"/>
              <a:t>TransferTime</a:t>
            </a:r>
            <a:r>
              <a:rPr lang="en-US" sz="2000" dirty="0"/>
              <a:t> includes both the transmit time for 1 MB (1/1 </a:t>
            </a:r>
            <a:r>
              <a:rPr lang="en-US" sz="2000" dirty="0" err="1"/>
              <a:t>Gbps</a:t>
            </a:r>
            <a:r>
              <a:rPr lang="en-US" sz="2000" dirty="0"/>
              <a:t> ×1 MB = 8 </a:t>
            </a:r>
            <a:r>
              <a:rPr lang="en-US" sz="2000" dirty="0" err="1"/>
              <a:t>ms</a:t>
            </a:r>
            <a:r>
              <a:rPr lang="en-US" sz="2000" dirty="0"/>
              <a:t>) and the 100-ms RTT, </a:t>
            </a:r>
            <a:r>
              <a:rPr lang="en-US" sz="2000" dirty="0" smtClean="0"/>
              <a:t>for a </a:t>
            </a:r>
            <a:r>
              <a:rPr lang="en-US" sz="2000" dirty="0"/>
              <a:t>total transfer time of 108 </a:t>
            </a:r>
            <a:r>
              <a:rPr lang="en-US" sz="2000" dirty="0" err="1"/>
              <a:t>ms.</a:t>
            </a:r>
            <a:endParaRPr lang="en-US" sz="2000" dirty="0"/>
          </a:p>
          <a:p>
            <a:pPr algn="just"/>
            <a:endParaRPr lang="en-US" sz="2000" dirty="0"/>
          </a:p>
          <a:p>
            <a:pPr algn="just"/>
            <a:r>
              <a:rPr lang="en-US" sz="2000" dirty="0"/>
              <a:t>This means that the effective throughput will be</a:t>
            </a:r>
          </a:p>
          <a:p>
            <a:pPr marL="336550" indent="0" algn="just">
              <a:buNone/>
            </a:pPr>
            <a:r>
              <a:rPr lang="en-US" sz="2000" dirty="0" smtClean="0"/>
              <a:t>1 </a:t>
            </a:r>
            <a:r>
              <a:rPr lang="en-US" sz="2000" dirty="0"/>
              <a:t>MB/108 </a:t>
            </a:r>
            <a:r>
              <a:rPr lang="en-US" sz="2000" dirty="0" err="1"/>
              <a:t>ms</a:t>
            </a:r>
            <a:r>
              <a:rPr lang="en-US" sz="2000" dirty="0"/>
              <a:t> = 74.1 Mbps</a:t>
            </a:r>
          </a:p>
        </p:txBody>
      </p:sp>
    </p:spTree>
    <p:extLst>
      <p:ext uri="{BB962C8B-B14F-4D97-AF65-F5344CB8AC3E}">
        <p14:creationId xmlns:p14="http://schemas.microsoft.com/office/powerpoint/2010/main" val="24469217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Throughput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pPr marL="0" indent="0" algn="just">
              <a:buNone/>
            </a:pPr>
            <a:r>
              <a:rPr lang="en-US" sz="2000" dirty="0" smtClean="0"/>
              <a:t>Another Example :</a:t>
            </a:r>
          </a:p>
          <a:p>
            <a:pPr algn="just"/>
            <a:endParaRPr lang="en-US" sz="2000" dirty="0" smtClean="0"/>
          </a:p>
          <a:p>
            <a:pPr algn="just"/>
            <a:r>
              <a:rPr lang="en-US" sz="2000" dirty="0" smtClean="0"/>
              <a:t>Suppose </a:t>
            </a:r>
            <a:r>
              <a:rPr lang="en-US" sz="2000" dirty="0"/>
              <a:t>one wants to stream a video that is one quarter the size of a </a:t>
            </a:r>
            <a:r>
              <a:rPr lang="en-US" sz="2000" dirty="0" smtClean="0"/>
              <a:t>standard TV </a:t>
            </a:r>
            <a:r>
              <a:rPr lang="en-US" sz="2000" dirty="0"/>
              <a:t>screen; that is, it has a resolution of 352 by 240 </a:t>
            </a:r>
            <a:r>
              <a:rPr lang="en-US" sz="2000" dirty="0" smtClean="0"/>
              <a:t>pixels.</a:t>
            </a:r>
          </a:p>
          <a:p>
            <a:pPr algn="just"/>
            <a:r>
              <a:rPr lang="en-US" sz="2000" dirty="0" smtClean="0"/>
              <a:t>If </a:t>
            </a:r>
            <a:r>
              <a:rPr lang="en-US" sz="2000" dirty="0"/>
              <a:t>each </a:t>
            </a:r>
            <a:r>
              <a:rPr lang="en-US" sz="2000" dirty="0" smtClean="0"/>
              <a:t>pixel is </a:t>
            </a:r>
            <a:r>
              <a:rPr lang="en-US" sz="2000" dirty="0"/>
              <a:t>represented by 24 bits of information, as would be the case for </a:t>
            </a:r>
            <a:r>
              <a:rPr lang="en-US" sz="2000" dirty="0" smtClean="0"/>
              <a:t>24-bit color</a:t>
            </a:r>
            <a:r>
              <a:rPr lang="en-US" sz="2000" dirty="0"/>
              <a:t>, then the size of each frame would be</a:t>
            </a:r>
          </a:p>
          <a:p>
            <a:pPr marL="0" indent="0" algn="just">
              <a:buNone/>
            </a:pPr>
            <a:r>
              <a:rPr lang="en-US" sz="2000" dirty="0" smtClean="0"/>
              <a:t>			(</a:t>
            </a:r>
            <a:r>
              <a:rPr lang="en-US" sz="2000" dirty="0"/>
              <a:t>352 ×240 ×24)/8 = 247.5 KB</a:t>
            </a:r>
          </a:p>
          <a:p>
            <a:pPr algn="just"/>
            <a:endParaRPr lang="en-US" sz="2000" dirty="0" smtClean="0"/>
          </a:p>
          <a:p>
            <a:pPr algn="just"/>
            <a:r>
              <a:rPr lang="en-US" sz="2000" dirty="0" smtClean="0"/>
              <a:t>If </a:t>
            </a:r>
            <a:r>
              <a:rPr lang="en-US" sz="2000" dirty="0"/>
              <a:t>the application needs to support a frame rate of 30 frames per </a:t>
            </a:r>
            <a:r>
              <a:rPr lang="en-US" sz="2000" dirty="0" smtClean="0"/>
              <a:t>second, then </a:t>
            </a:r>
            <a:r>
              <a:rPr lang="en-US" sz="2000" dirty="0"/>
              <a:t>it might request a throughput rate of 75 Mbps</a:t>
            </a:r>
            <a:r>
              <a:rPr lang="en-US" sz="2000" dirty="0" smtClean="0"/>
              <a:t>.</a:t>
            </a:r>
            <a:endParaRPr lang="en-US" sz="2000" dirty="0"/>
          </a:p>
        </p:txBody>
      </p:sp>
    </p:spTree>
    <p:extLst>
      <p:ext uri="{BB962C8B-B14F-4D97-AF65-F5344CB8AC3E}">
        <p14:creationId xmlns:p14="http://schemas.microsoft.com/office/powerpoint/2010/main" val="1650048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Loss</a:t>
            </a:r>
            <a:endParaRPr lang="en-US" dirty="0"/>
          </a:p>
        </p:txBody>
      </p:sp>
      <p:sp>
        <p:nvSpPr>
          <p:cNvPr id="3" name="Content Placeholder 2"/>
          <p:cNvSpPr>
            <a:spLocks noGrp="1"/>
          </p:cNvSpPr>
          <p:nvPr>
            <p:ph idx="1"/>
          </p:nvPr>
        </p:nvSpPr>
        <p:spPr/>
        <p:txBody>
          <a:bodyPr/>
          <a:lstStyle/>
          <a:p>
            <a:pPr algn="just"/>
            <a:endParaRPr lang="en-US" sz="2000" dirty="0" smtClean="0"/>
          </a:p>
          <a:p>
            <a:pPr algn="just"/>
            <a:r>
              <a:rPr lang="en-US" sz="2000" dirty="0" smtClean="0"/>
              <a:t>Instead</a:t>
            </a:r>
            <a:r>
              <a:rPr lang="en-US" sz="2000" dirty="0"/>
              <a:t>, a packet can arrive to find a full </a:t>
            </a:r>
            <a:r>
              <a:rPr lang="en-US" sz="2000" dirty="0" smtClean="0"/>
              <a:t>queue. With </a:t>
            </a:r>
            <a:r>
              <a:rPr lang="en-US" sz="2000" dirty="0"/>
              <a:t>no place to store such a packet, a router will </a:t>
            </a:r>
            <a:r>
              <a:rPr lang="en-US" sz="2000" b="1" dirty="0"/>
              <a:t>drop </a:t>
            </a:r>
            <a:r>
              <a:rPr lang="en-US" sz="2000" dirty="0"/>
              <a:t>that</a:t>
            </a:r>
            <a:r>
              <a:rPr lang="en-US" sz="2000" b="1" dirty="0"/>
              <a:t> </a:t>
            </a:r>
            <a:r>
              <a:rPr lang="en-US" sz="2000" dirty="0"/>
              <a:t>packet; that is, </a:t>
            </a:r>
            <a:r>
              <a:rPr lang="en-US" sz="2000" dirty="0" smtClean="0"/>
              <a:t>the packet </a:t>
            </a:r>
            <a:r>
              <a:rPr lang="en-US" sz="2000" dirty="0"/>
              <a:t>will be </a:t>
            </a:r>
            <a:r>
              <a:rPr lang="en-US" sz="2000" b="1" dirty="0"/>
              <a:t>lost. </a:t>
            </a:r>
            <a:endParaRPr lang="en-US" sz="2000" b="1" dirty="0" smtClean="0"/>
          </a:p>
          <a:p>
            <a:pPr algn="just"/>
            <a:endParaRPr lang="en-US" sz="2000" b="1" dirty="0" smtClean="0"/>
          </a:p>
          <a:p>
            <a:pPr algn="just"/>
            <a:r>
              <a:rPr lang="en-US" sz="2000" dirty="0"/>
              <a:t>a packet loss will look like a packet </a:t>
            </a:r>
            <a:r>
              <a:rPr lang="en-US" sz="2000" dirty="0" smtClean="0"/>
              <a:t>having been </a:t>
            </a:r>
            <a:r>
              <a:rPr lang="en-US" sz="2000" dirty="0"/>
              <a:t>transmitted into the network core but never emerging from the network at </a:t>
            </a:r>
            <a:r>
              <a:rPr lang="en-US" sz="2000" dirty="0" smtClean="0"/>
              <a:t>the destination.</a:t>
            </a:r>
          </a:p>
          <a:p>
            <a:pPr algn="just"/>
            <a:endParaRPr lang="en-US" sz="2000" dirty="0" smtClean="0"/>
          </a:p>
          <a:p>
            <a:pPr algn="just"/>
            <a:r>
              <a:rPr lang="en-US" sz="2000" dirty="0" smtClean="0"/>
              <a:t>The </a:t>
            </a:r>
            <a:r>
              <a:rPr lang="en-US" sz="2000" dirty="0"/>
              <a:t>fraction of </a:t>
            </a:r>
            <a:r>
              <a:rPr lang="en-US" sz="2000" i="1" dirty="0">
                <a:solidFill>
                  <a:srgbClr val="7030A0"/>
                </a:solidFill>
              </a:rPr>
              <a:t>lost packets increases</a:t>
            </a:r>
            <a:r>
              <a:rPr lang="en-US" sz="2000" dirty="0"/>
              <a:t> as </a:t>
            </a:r>
            <a:r>
              <a:rPr lang="en-US" sz="2000" i="1" dirty="0">
                <a:solidFill>
                  <a:srgbClr val="7030A0"/>
                </a:solidFill>
              </a:rPr>
              <a:t>the traffic intensity increases</a:t>
            </a:r>
            <a:r>
              <a:rPr lang="en-US" sz="2000" dirty="0"/>
              <a:t>.</a:t>
            </a:r>
          </a:p>
          <a:p>
            <a:pPr algn="just"/>
            <a:endParaRPr lang="en-US" sz="2000" dirty="0"/>
          </a:p>
        </p:txBody>
      </p:sp>
    </p:spTree>
    <p:extLst>
      <p:ext uri="{BB962C8B-B14F-4D97-AF65-F5344CB8AC3E}">
        <p14:creationId xmlns:p14="http://schemas.microsoft.com/office/powerpoint/2010/main" val="22842626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id-ID" dirty="0" smtClean="0"/>
              <a:t>Bibliography</a:t>
            </a:r>
            <a:endParaRPr lang="id-ID" dirty="0"/>
          </a:p>
        </p:txBody>
      </p:sp>
      <p:sp>
        <p:nvSpPr>
          <p:cNvPr id="3" name="Content Placeholder 2"/>
          <p:cNvSpPr>
            <a:spLocks noGrp="1"/>
          </p:cNvSpPr>
          <p:nvPr>
            <p:ph idx="1"/>
          </p:nvPr>
        </p:nvSpPr>
        <p:spPr/>
        <p:txBody>
          <a:bodyPr/>
          <a:lstStyle/>
          <a:p>
            <a:pPr marL="806450" indent="-806450">
              <a:buNone/>
            </a:pPr>
            <a:endParaRPr lang="id-ID" sz="1800" dirty="0" smtClean="0"/>
          </a:p>
          <a:p>
            <a:pPr marL="806450" indent="-806450">
              <a:buNone/>
            </a:pPr>
            <a:r>
              <a:rPr lang="id-ID" sz="1800" dirty="0" smtClean="0">
                <a:latin typeface="Consolas" panose="020B0609020204030204" pitchFamily="49" charset="0"/>
                <a:cs typeface="Consolas" panose="020B0609020204030204" pitchFamily="49" charset="0"/>
              </a:rPr>
              <a:t>Kurose</a:t>
            </a:r>
            <a:r>
              <a:rPr lang="id-ID" sz="1800" dirty="0">
                <a:latin typeface="Consolas" panose="020B0609020204030204" pitchFamily="49" charset="0"/>
                <a:cs typeface="Consolas" panose="020B0609020204030204" pitchFamily="49" charset="0"/>
              </a:rPr>
              <a:t>, J.F., and Ross, K.W., Computer Networking : A Top-Down Approach Sixth Edition, Pearson Education, Inc. USA, 2013.</a:t>
            </a:r>
          </a:p>
          <a:p>
            <a:pPr marL="806450" indent="-806450">
              <a:buNone/>
            </a:pPr>
            <a:endParaRPr lang="id-ID" sz="1800" dirty="0">
              <a:latin typeface="Consolas" panose="020B0609020204030204" pitchFamily="49" charset="0"/>
              <a:cs typeface="Consolas" panose="020B0609020204030204" pitchFamily="49" charset="0"/>
            </a:endParaRPr>
          </a:p>
          <a:p>
            <a:pPr marL="806450" indent="-806450">
              <a:buNone/>
            </a:pPr>
            <a:r>
              <a:rPr lang="id-ID" sz="1800" dirty="0">
                <a:latin typeface="Consolas" panose="020B0609020204030204" pitchFamily="49" charset="0"/>
                <a:cs typeface="Consolas" panose="020B0609020204030204" pitchFamily="49" charset="0"/>
              </a:rPr>
              <a:t>Peterson, L.L., and Davie, B.S., Computer Networks: A Systems Approach Fifth Edition, Morgan Kaufmann, Burlington USA, 2012.</a:t>
            </a:r>
          </a:p>
          <a:p>
            <a:pPr marL="806450" indent="-806450">
              <a:buNone/>
            </a:pPr>
            <a:endParaRPr lang="id-ID" sz="1800" dirty="0">
              <a:latin typeface="Consolas" panose="020B0609020204030204" pitchFamily="49" charset="0"/>
              <a:cs typeface="Consolas" panose="020B0609020204030204" pitchFamily="49" charset="0"/>
            </a:endParaRPr>
          </a:p>
          <a:p>
            <a:pPr marL="806450" indent="-806450">
              <a:buNone/>
            </a:pPr>
            <a:r>
              <a:rPr lang="id-ID" sz="1800" dirty="0" smtClean="0">
                <a:latin typeface="Consolas" panose="020B0609020204030204" pitchFamily="49" charset="0"/>
                <a:cs typeface="Consolas" panose="020B0609020204030204" pitchFamily="49" charset="0"/>
              </a:rPr>
              <a:t>Tanenbaum, </a:t>
            </a:r>
            <a:r>
              <a:rPr lang="id-ID" sz="1800" dirty="0">
                <a:latin typeface="Consolas" panose="020B0609020204030204" pitchFamily="49" charset="0"/>
                <a:cs typeface="Consolas" panose="020B0609020204030204" pitchFamily="49" charset="0"/>
              </a:rPr>
              <a:t>A.S., and </a:t>
            </a:r>
            <a:r>
              <a:rPr lang="id-ID" sz="1800" dirty="0" smtClean="0">
                <a:latin typeface="Consolas" panose="020B0609020204030204" pitchFamily="49" charset="0"/>
                <a:cs typeface="Consolas" panose="020B0609020204030204" pitchFamily="49" charset="0"/>
              </a:rPr>
              <a:t>Wetherall, </a:t>
            </a:r>
            <a:r>
              <a:rPr lang="id-ID" sz="1800" dirty="0">
                <a:latin typeface="Consolas" panose="020B0609020204030204" pitchFamily="49" charset="0"/>
                <a:cs typeface="Consolas" panose="020B0609020204030204" pitchFamily="49" charset="0"/>
              </a:rPr>
              <a:t>D.J., </a:t>
            </a:r>
            <a:r>
              <a:rPr lang="id-ID" sz="1800" dirty="0" smtClean="0">
                <a:latin typeface="Consolas" panose="020B0609020204030204" pitchFamily="49" charset="0"/>
                <a:cs typeface="Consolas" panose="020B0609020204030204" pitchFamily="49" charset="0"/>
              </a:rPr>
              <a:t>Computer Networks Fifth Edition, </a:t>
            </a:r>
            <a:r>
              <a:rPr lang="id-ID" sz="1800" dirty="0">
                <a:latin typeface="Consolas" panose="020B0609020204030204" pitchFamily="49" charset="0"/>
                <a:cs typeface="Consolas" panose="020B0609020204030204" pitchFamily="49" charset="0"/>
              </a:rPr>
              <a:t>Pearson Education, Inc., Boston USA, 2011.</a:t>
            </a:r>
          </a:p>
          <a:p>
            <a:pPr marL="806450" indent="-806450">
              <a:buNone/>
            </a:pPr>
            <a:endParaRPr lang="id-ID" sz="1800" dirty="0">
              <a:latin typeface="Consolas" panose="020B0609020204030204" pitchFamily="49" charset="0"/>
              <a:cs typeface="Consolas" panose="020B0609020204030204" pitchFamily="49" charset="0"/>
            </a:endParaRPr>
          </a:p>
          <a:p>
            <a:pPr marL="806450" indent="-806450">
              <a:buNone/>
            </a:pPr>
            <a:r>
              <a:rPr lang="id-ID" sz="1800" dirty="0">
                <a:latin typeface="Consolas" panose="020B0609020204030204" pitchFamily="49" charset="0"/>
                <a:cs typeface="Consolas" panose="020B0609020204030204" pitchFamily="49" charset="0"/>
              </a:rPr>
              <a:t>Lammle T., Cisco Certified Network Associate : Study Guide Fifth Edition, Sybex, Inc. USA, 2005.</a:t>
            </a:r>
          </a:p>
        </p:txBody>
      </p:sp>
    </p:spTree>
    <p:extLst>
      <p:ext uri="{BB962C8B-B14F-4D97-AF65-F5344CB8AC3E}">
        <p14:creationId xmlns:p14="http://schemas.microsoft.com/office/powerpoint/2010/main" val="32791970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00034" y="620688"/>
            <a:ext cx="8215370" cy="2160240"/>
          </a:xfrm>
          <a:solidFill>
            <a:schemeClr val="bg1"/>
          </a:solidFill>
        </p:spPr>
        <p:txBody>
          <a:bodyPr/>
          <a:lstStyle/>
          <a:p>
            <a:r>
              <a:rPr lang="id-ID" sz="3200" i="0" dirty="0" smtClean="0"/>
              <a:t>THANK YOU</a:t>
            </a:r>
            <a:endParaRPr lang="en-US" sz="5400" i="0" dirty="0" smtClean="0">
              <a:latin typeface="Bradley Hand ITC" panose="03070402050302030203" pitchFamily="66" charset="0"/>
            </a:endParaRPr>
          </a:p>
        </p:txBody>
      </p:sp>
      <p:sp>
        <p:nvSpPr>
          <p:cNvPr id="4" name="Rectangle 3"/>
          <p:cNvSpPr/>
          <p:nvPr/>
        </p:nvSpPr>
        <p:spPr>
          <a:xfrm>
            <a:off x="714348" y="2780928"/>
            <a:ext cx="7715250" cy="3384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dirty="0" smtClean="0">
                <a:solidFill>
                  <a:schemeClr val="tx1"/>
                </a:solidFill>
              </a:rPr>
              <a:t>Gandeva Bayu Satrya (GBS)</a:t>
            </a:r>
            <a:endParaRPr lang="id-ID" dirty="0" smtClean="0">
              <a:solidFill>
                <a:schemeClr val="tx1"/>
              </a:solidFill>
            </a:endParaRPr>
          </a:p>
          <a:p>
            <a:pPr algn="ctr">
              <a:lnSpc>
                <a:spcPct val="150000"/>
              </a:lnSpc>
              <a:defRPr/>
            </a:pPr>
            <a:r>
              <a:rPr lang="id-ID" i="1" dirty="0" smtClean="0">
                <a:solidFill>
                  <a:srgbClr val="FF0000"/>
                </a:solidFill>
              </a:rPr>
              <a:t>gbs@ittelkom.ac.id</a:t>
            </a:r>
            <a:endParaRPr lang="en-US" i="1" dirty="0" smtClean="0">
              <a:solidFill>
                <a:srgbClr val="FF0000"/>
              </a:solidFill>
            </a:endParaRPr>
          </a:p>
          <a:p>
            <a:pPr algn="ctr">
              <a:lnSpc>
                <a:spcPct val="150000"/>
              </a:lnSpc>
              <a:defRPr/>
            </a:pPr>
            <a:r>
              <a:rPr lang="en-US" i="1" dirty="0" smtClean="0">
                <a:solidFill>
                  <a:srgbClr val="FF0000"/>
                </a:solidFill>
              </a:rPr>
              <a:t>gandeva.bayu.s@gmail.com</a:t>
            </a:r>
            <a:endParaRPr lang="id-ID" i="1" dirty="0" smtClean="0">
              <a:solidFill>
                <a:srgbClr val="FF0000"/>
              </a:solidFill>
            </a:endParaRPr>
          </a:p>
          <a:p>
            <a:pPr algn="ctr">
              <a:lnSpc>
                <a:spcPct val="150000"/>
              </a:lnSpc>
              <a:defRPr/>
            </a:pPr>
            <a:endParaRPr lang="id-ID" dirty="0">
              <a:solidFill>
                <a:srgbClr val="FF0000"/>
              </a:solidFill>
            </a:endParaRPr>
          </a:p>
          <a:p>
            <a:pPr algn="ctr">
              <a:lnSpc>
                <a:spcPct val="150000"/>
              </a:lnSpc>
              <a:defRPr/>
            </a:pPr>
            <a:endParaRPr lang="en-US" dirty="0" smtClean="0">
              <a:solidFill>
                <a:srgbClr val="FF0000"/>
              </a:solidFill>
            </a:endParaRPr>
          </a:p>
          <a:p>
            <a:pPr algn="ctr">
              <a:lnSpc>
                <a:spcPct val="150000"/>
              </a:lnSpc>
              <a:defRPr/>
            </a:pPr>
            <a:r>
              <a:rPr lang="id-ID" sz="2000" b="1" dirty="0" smtClean="0">
                <a:solidFill>
                  <a:schemeClr val="tx1"/>
                </a:solidFill>
                <a:latin typeface="Lucida Bright" pitchFamily="18" charset="0"/>
              </a:rPr>
              <a:t>TELKOM ENGINEERING SCHOOL</a:t>
            </a:r>
          </a:p>
          <a:p>
            <a:pPr algn="ctr">
              <a:lnSpc>
                <a:spcPct val="150000"/>
              </a:lnSpc>
              <a:defRPr/>
            </a:pPr>
            <a:r>
              <a:rPr lang="id-ID" sz="2000" b="1" dirty="0" smtClean="0">
                <a:solidFill>
                  <a:schemeClr val="tx1"/>
                </a:solidFill>
                <a:latin typeface="Lucida Bright" pitchFamily="18" charset="0"/>
              </a:rPr>
              <a:t>Telkom University</a:t>
            </a:r>
            <a:endParaRPr lang="en-US" sz="2000" b="1" dirty="0">
              <a:solidFill>
                <a:schemeClr val="tx1"/>
              </a:solidFill>
              <a:latin typeface="Lucida Bright" pitchFamily="18" charset="0"/>
            </a:endParaRPr>
          </a:p>
        </p:txBody>
      </p:sp>
    </p:spTree>
    <p:extLst>
      <p:ext uri="{BB962C8B-B14F-4D97-AF65-F5344CB8AC3E}">
        <p14:creationId xmlns:p14="http://schemas.microsoft.com/office/powerpoint/2010/main" val="17323390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id-ID" dirty="0" smtClean="0"/>
              <a:t>References Details</a:t>
            </a:r>
            <a:endParaRPr lang="id-ID" dirty="0"/>
          </a:p>
        </p:txBody>
      </p:sp>
      <p:sp>
        <p:nvSpPr>
          <p:cNvPr id="3" name="Content Placeholder 2"/>
          <p:cNvSpPr>
            <a:spLocks noGrp="1"/>
          </p:cNvSpPr>
          <p:nvPr>
            <p:ph idx="1"/>
          </p:nvPr>
        </p:nvSpPr>
        <p:spPr>
          <a:xfrm>
            <a:off x="1259632" y="1228725"/>
            <a:ext cx="7373193" cy="4921250"/>
          </a:xfrm>
        </p:spPr>
        <p:txBody>
          <a:bodyPr/>
          <a:lstStyle/>
          <a:p>
            <a:pPr marL="0" indent="0">
              <a:buNone/>
            </a:pPr>
            <a:endParaRPr lang="id-ID" sz="2400" dirty="0" smtClean="0">
              <a:latin typeface="Consolas" panose="020B0609020204030204" pitchFamily="49" charset="0"/>
              <a:cs typeface="Consolas" panose="020B0609020204030204" pitchFamily="49" charset="0"/>
            </a:endParaRPr>
          </a:p>
          <a:p>
            <a:pPr marL="0" indent="0">
              <a:buNone/>
            </a:pPr>
            <a:r>
              <a:rPr lang="id-ID" sz="2400" dirty="0" smtClean="0">
                <a:latin typeface="Consolas" panose="020B0609020204030204" pitchFamily="49" charset="0"/>
                <a:cs typeface="Consolas" panose="020B0609020204030204" pitchFamily="49" charset="0"/>
              </a:rPr>
              <a:t>Chapter 1 : Comp.Net &amp; The Internet</a:t>
            </a:r>
          </a:p>
          <a:p>
            <a:pPr marL="0" indent="0">
              <a:buNone/>
            </a:pPr>
            <a:r>
              <a:rPr lang="id-ID" sz="2400" dirty="0" smtClean="0">
                <a:latin typeface="Consolas" panose="020B0609020204030204" pitchFamily="49" charset="0"/>
                <a:cs typeface="Consolas" panose="020B0609020204030204" pitchFamily="49" charset="0"/>
              </a:rPr>
              <a:t>Chapter 2 : Application Layer</a:t>
            </a:r>
          </a:p>
          <a:p>
            <a:pPr marL="0" indent="0">
              <a:buNone/>
            </a:pPr>
            <a:r>
              <a:rPr lang="id-ID" sz="2400" dirty="0" smtClean="0">
                <a:latin typeface="Consolas" panose="020B0609020204030204" pitchFamily="49" charset="0"/>
                <a:cs typeface="Consolas" panose="020B0609020204030204" pitchFamily="49" charset="0"/>
              </a:rPr>
              <a:t>Chapter 3 : Transport Layer</a:t>
            </a:r>
          </a:p>
          <a:p>
            <a:pPr marL="0" indent="0">
              <a:buNone/>
            </a:pPr>
            <a:r>
              <a:rPr lang="id-ID" sz="2400" dirty="0" smtClean="0">
                <a:latin typeface="Consolas" panose="020B0609020204030204" pitchFamily="49" charset="0"/>
                <a:cs typeface="Consolas" panose="020B0609020204030204" pitchFamily="49" charset="0"/>
              </a:rPr>
              <a:t>Chapter 4 : Network Layer</a:t>
            </a:r>
          </a:p>
          <a:p>
            <a:pPr marL="0" indent="0">
              <a:buNone/>
            </a:pPr>
            <a:endParaRPr lang="id-ID" sz="2400" dirty="0" smtClean="0">
              <a:latin typeface="Consolas" panose="020B0609020204030204" pitchFamily="49" charset="0"/>
              <a:cs typeface="Consolas" panose="020B0609020204030204" pitchFamily="49" charset="0"/>
            </a:endParaRPr>
          </a:p>
          <a:p>
            <a:pPr marL="0" indent="0">
              <a:buNone/>
            </a:pPr>
            <a:r>
              <a:rPr lang="id-ID" sz="2400" dirty="0" smtClean="0">
                <a:latin typeface="Consolas" panose="020B0609020204030204" pitchFamily="49" charset="0"/>
                <a:cs typeface="Consolas" panose="020B0609020204030204" pitchFamily="49" charset="0"/>
              </a:rPr>
              <a:t>Chapter 5 : Link Layer and LANs</a:t>
            </a:r>
          </a:p>
          <a:p>
            <a:pPr marL="0" indent="0">
              <a:buNone/>
            </a:pPr>
            <a:r>
              <a:rPr lang="id-ID" sz="2400" dirty="0" smtClean="0">
                <a:latin typeface="Consolas" panose="020B0609020204030204" pitchFamily="49" charset="0"/>
                <a:cs typeface="Consolas" panose="020B0609020204030204" pitchFamily="49" charset="0"/>
              </a:rPr>
              <a:t>Chapter 6 : Wireless and Mobile Net.</a:t>
            </a:r>
          </a:p>
          <a:p>
            <a:pPr marL="0" indent="0">
              <a:buNone/>
            </a:pPr>
            <a:r>
              <a:rPr lang="id-ID" sz="2400" dirty="0" smtClean="0">
                <a:latin typeface="Consolas" panose="020B0609020204030204" pitchFamily="49" charset="0"/>
                <a:cs typeface="Consolas" panose="020B0609020204030204" pitchFamily="49" charset="0"/>
              </a:rPr>
              <a:t>Chapter 7 : Multimedia Networking</a:t>
            </a:r>
          </a:p>
          <a:p>
            <a:pPr marL="0" indent="0">
              <a:buNone/>
            </a:pPr>
            <a:r>
              <a:rPr lang="id-ID" sz="2400" dirty="0" smtClean="0">
                <a:latin typeface="Consolas" panose="020B0609020204030204" pitchFamily="49" charset="0"/>
                <a:cs typeface="Consolas" panose="020B0609020204030204" pitchFamily="49" charset="0"/>
              </a:rPr>
              <a:t>Chapter 8 : Security in Comp.Net</a:t>
            </a:r>
          </a:p>
          <a:p>
            <a:pPr marL="0" indent="0">
              <a:buNone/>
            </a:pPr>
            <a:r>
              <a:rPr lang="id-ID" sz="2400" dirty="0" smtClean="0">
                <a:latin typeface="Consolas" panose="020B0609020204030204" pitchFamily="49" charset="0"/>
                <a:cs typeface="Consolas" panose="020B0609020204030204" pitchFamily="49" charset="0"/>
              </a:rPr>
              <a:t>Chapter 9 : Network Management</a:t>
            </a:r>
            <a:endParaRPr lang="id-ID"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24799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id-ID" dirty="0" smtClean="0"/>
              <a:t>Rules</a:t>
            </a:r>
            <a:endParaRPr lang="id-ID" dirty="0"/>
          </a:p>
        </p:txBody>
      </p:sp>
      <p:sp>
        <p:nvSpPr>
          <p:cNvPr id="3" name="Content Placeholder 2"/>
          <p:cNvSpPr>
            <a:spLocks noGrp="1"/>
          </p:cNvSpPr>
          <p:nvPr>
            <p:ph idx="1"/>
          </p:nvPr>
        </p:nvSpPr>
        <p:spPr/>
        <p:txBody>
          <a:bodyPr/>
          <a:lstStyle/>
          <a:p>
            <a:r>
              <a:rPr lang="id-ID" sz="2400" dirty="0" smtClean="0"/>
              <a:t> Use 2012’ s Curiculum </a:t>
            </a:r>
          </a:p>
          <a:p>
            <a:endParaRPr lang="id-ID" sz="2400" dirty="0" smtClean="0"/>
          </a:p>
          <a:p>
            <a:r>
              <a:rPr lang="id-ID" sz="2400" dirty="0"/>
              <a:t> </a:t>
            </a:r>
            <a:r>
              <a:rPr lang="id-ID" sz="2400" dirty="0" smtClean="0"/>
              <a:t>Scoring</a:t>
            </a:r>
          </a:p>
          <a:p>
            <a:pPr marL="0" indent="0">
              <a:buNone/>
            </a:pPr>
            <a:r>
              <a:rPr lang="id-ID" sz="2400" dirty="0" smtClean="0"/>
              <a:t>		Pre, Post, &amp; Task (SCL)	: 15%</a:t>
            </a:r>
          </a:p>
          <a:p>
            <a:pPr marL="0" indent="0">
              <a:buNone/>
            </a:pPr>
            <a:r>
              <a:rPr lang="id-ID" sz="2400" dirty="0"/>
              <a:t>	</a:t>
            </a:r>
            <a:r>
              <a:rPr lang="id-ID" sz="2400" dirty="0" smtClean="0"/>
              <a:t>	Attitute (SCL)		: 10%</a:t>
            </a:r>
          </a:p>
          <a:p>
            <a:pPr marL="0" indent="0">
              <a:buNone/>
            </a:pPr>
            <a:r>
              <a:rPr lang="id-ID" sz="2400" dirty="0"/>
              <a:t>	</a:t>
            </a:r>
            <a:r>
              <a:rPr lang="id-ID" sz="2400" dirty="0" smtClean="0"/>
              <a:t>	Mid Test			: 35%</a:t>
            </a:r>
          </a:p>
          <a:p>
            <a:pPr marL="0" indent="0">
              <a:buNone/>
            </a:pPr>
            <a:r>
              <a:rPr lang="id-ID" sz="2400" dirty="0"/>
              <a:t>	</a:t>
            </a:r>
            <a:r>
              <a:rPr lang="id-ID" sz="2400" dirty="0" smtClean="0"/>
              <a:t>	Final Test			: 40%</a:t>
            </a:r>
          </a:p>
          <a:p>
            <a:pPr marL="0" indent="0">
              <a:buNone/>
            </a:pPr>
            <a:endParaRPr lang="id-ID" sz="2400" dirty="0" smtClean="0"/>
          </a:p>
          <a:p>
            <a:r>
              <a:rPr lang="id-ID" sz="2400" dirty="0"/>
              <a:t> </a:t>
            </a:r>
            <a:r>
              <a:rPr lang="id-ID" sz="2400" dirty="0" smtClean="0"/>
              <a:t>Penalty</a:t>
            </a:r>
          </a:p>
          <a:p>
            <a:pPr marL="0" indent="0">
              <a:buNone/>
            </a:pPr>
            <a:r>
              <a:rPr lang="id-ID" sz="2400" dirty="0"/>
              <a:t>	</a:t>
            </a:r>
            <a:r>
              <a:rPr lang="id-ID" sz="2400" dirty="0" smtClean="0"/>
              <a:t>	Plagiarism 		</a:t>
            </a:r>
            <a:r>
              <a:rPr lang="id-ID" sz="2400" dirty="0" smtClean="0">
                <a:sym typeface="Wingdings" panose="05000000000000000000" pitchFamily="2" charset="2"/>
              </a:rPr>
              <a:t> E</a:t>
            </a:r>
          </a:p>
          <a:p>
            <a:pPr marL="0" indent="0">
              <a:buNone/>
            </a:pPr>
            <a:r>
              <a:rPr lang="id-ID" sz="2400" dirty="0">
                <a:sym typeface="Wingdings" panose="05000000000000000000" pitchFamily="2" charset="2"/>
              </a:rPr>
              <a:t>	</a:t>
            </a:r>
            <a:r>
              <a:rPr lang="id-ID" sz="2400" dirty="0" smtClean="0">
                <a:sym typeface="Wingdings" panose="05000000000000000000" pitchFamily="2" charset="2"/>
              </a:rPr>
              <a:t>	Attendance 	 &gt;= 75% (Roster)</a:t>
            </a:r>
            <a:endParaRPr lang="id-ID" sz="2000" dirty="0" smtClean="0"/>
          </a:p>
          <a:p>
            <a:endParaRPr lang="id-ID" sz="2400" dirty="0"/>
          </a:p>
        </p:txBody>
      </p:sp>
    </p:spTree>
    <p:extLst>
      <p:ext uri="{BB962C8B-B14F-4D97-AF65-F5344CB8AC3E}">
        <p14:creationId xmlns:p14="http://schemas.microsoft.com/office/powerpoint/2010/main" val="20296579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00034" y="620688"/>
            <a:ext cx="8215370" cy="2160240"/>
          </a:xfrm>
          <a:solidFill>
            <a:schemeClr val="bg1"/>
          </a:solidFill>
        </p:spPr>
        <p:txBody>
          <a:bodyPr/>
          <a:lstStyle/>
          <a:p>
            <a:r>
              <a:rPr lang="id-ID" sz="3200" i="0" dirty="0" smtClean="0"/>
              <a:t>CHAPTER 1</a:t>
            </a:r>
            <a:br>
              <a:rPr lang="id-ID" sz="3200" i="0" dirty="0" smtClean="0"/>
            </a:br>
            <a:r>
              <a:rPr lang="id-ID" sz="3200" i="0" dirty="0" smtClean="0"/>
              <a:t>FOUNDATION</a:t>
            </a:r>
            <a:endParaRPr lang="en-US" sz="5400" i="0" dirty="0" smtClean="0">
              <a:latin typeface="Bradley Hand ITC" panose="03070402050302030203" pitchFamily="66" charset="0"/>
            </a:endParaRPr>
          </a:p>
        </p:txBody>
      </p:sp>
      <p:sp>
        <p:nvSpPr>
          <p:cNvPr id="4" name="Rectangle 3"/>
          <p:cNvSpPr/>
          <p:nvPr/>
        </p:nvSpPr>
        <p:spPr>
          <a:xfrm>
            <a:off x="714348" y="2996952"/>
            <a:ext cx="7715250" cy="3168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dirty="0" smtClean="0">
                <a:solidFill>
                  <a:schemeClr val="tx1"/>
                </a:solidFill>
              </a:rPr>
              <a:t>Gandeva Bayu Satrya (GBS)</a:t>
            </a:r>
            <a:endParaRPr lang="id-ID" dirty="0" smtClean="0">
              <a:solidFill>
                <a:schemeClr val="tx1"/>
              </a:solidFill>
            </a:endParaRPr>
          </a:p>
          <a:p>
            <a:pPr algn="ctr">
              <a:lnSpc>
                <a:spcPct val="150000"/>
              </a:lnSpc>
              <a:defRPr/>
            </a:pPr>
            <a:r>
              <a:rPr lang="id-ID" i="1" dirty="0" smtClean="0">
                <a:solidFill>
                  <a:srgbClr val="FF0000"/>
                </a:solidFill>
              </a:rPr>
              <a:t>gbs@ittelkom.ac.id</a:t>
            </a:r>
            <a:endParaRPr lang="en-US" i="1" dirty="0" smtClean="0">
              <a:solidFill>
                <a:srgbClr val="FF0000"/>
              </a:solidFill>
            </a:endParaRPr>
          </a:p>
          <a:p>
            <a:pPr algn="ctr">
              <a:lnSpc>
                <a:spcPct val="150000"/>
              </a:lnSpc>
              <a:defRPr/>
            </a:pPr>
            <a:r>
              <a:rPr lang="en-US" i="1" dirty="0" smtClean="0">
                <a:solidFill>
                  <a:srgbClr val="FF0000"/>
                </a:solidFill>
              </a:rPr>
              <a:t>gandeva.bayu.s@gmail.com</a:t>
            </a:r>
            <a:endParaRPr lang="id-ID" i="1" dirty="0" smtClean="0">
              <a:solidFill>
                <a:srgbClr val="FF0000"/>
              </a:solidFill>
            </a:endParaRPr>
          </a:p>
          <a:p>
            <a:pPr algn="ctr">
              <a:lnSpc>
                <a:spcPct val="150000"/>
              </a:lnSpc>
              <a:defRPr/>
            </a:pPr>
            <a:endParaRPr lang="id-ID" dirty="0">
              <a:solidFill>
                <a:srgbClr val="FF0000"/>
              </a:solidFill>
            </a:endParaRPr>
          </a:p>
          <a:p>
            <a:pPr algn="ctr">
              <a:lnSpc>
                <a:spcPct val="150000"/>
              </a:lnSpc>
              <a:defRPr/>
            </a:pPr>
            <a:endParaRPr lang="en-US" dirty="0" smtClean="0">
              <a:solidFill>
                <a:srgbClr val="FF0000"/>
              </a:solidFill>
            </a:endParaRPr>
          </a:p>
          <a:p>
            <a:pPr algn="ctr">
              <a:lnSpc>
                <a:spcPct val="150000"/>
              </a:lnSpc>
              <a:defRPr/>
            </a:pPr>
            <a:r>
              <a:rPr lang="id-ID" sz="2000" b="1" dirty="0" smtClean="0">
                <a:solidFill>
                  <a:schemeClr val="tx1"/>
                </a:solidFill>
                <a:latin typeface="Lucida Bright" pitchFamily="18" charset="0"/>
              </a:rPr>
              <a:t>TELKOM ENGINEERING SCHOOL</a:t>
            </a:r>
          </a:p>
          <a:p>
            <a:pPr algn="ctr">
              <a:lnSpc>
                <a:spcPct val="150000"/>
              </a:lnSpc>
              <a:defRPr/>
            </a:pPr>
            <a:r>
              <a:rPr lang="id-ID" sz="2000" b="1" dirty="0" smtClean="0">
                <a:solidFill>
                  <a:schemeClr val="tx1"/>
                </a:solidFill>
                <a:latin typeface="Lucida Bright" pitchFamily="18" charset="0"/>
              </a:rPr>
              <a:t>Telkom University</a:t>
            </a:r>
            <a:endParaRPr lang="en-US" sz="2000" b="1" dirty="0">
              <a:solidFill>
                <a:schemeClr val="tx1"/>
              </a:solidFill>
              <a:latin typeface="Lucida Bright" pitchFamily="18" charset="0"/>
            </a:endParaRPr>
          </a:p>
        </p:txBody>
      </p:sp>
    </p:spTree>
    <p:extLst>
      <p:ext uri="{BB962C8B-B14F-4D97-AF65-F5344CB8AC3E}">
        <p14:creationId xmlns:p14="http://schemas.microsoft.com/office/powerpoint/2010/main" val="3784536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990600" y="1228725"/>
            <a:ext cx="7613847" cy="4921250"/>
          </a:xfrm>
        </p:spPr>
        <p:txBody>
          <a:bodyPr/>
          <a:lstStyle/>
          <a:p>
            <a:pPr>
              <a:buNone/>
            </a:pPr>
            <a:r>
              <a:rPr lang="id-ID" sz="2400" dirty="0" smtClean="0">
                <a:latin typeface="Tahoma" panose="020B0604030504040204" pitchFamily="34" charset="0"/>
                <a:ea typeface="Tahoma" panose="020B0604030504040204" pitchFamily="34" charset="0"/>
                <a:cs typeface="Tahoma" panose="020B0604030504040204" pitchFamily="34" charset="0"/>
              </a:rPr>
              <a:t>Chapter </a:t>
            </a:r>
            <a:r>
              <a:rPr lang="en-US" sz="2400" dirty="0" smtClean="0">
                <a:latin typeface="Tahoma" panose="020B0604030504040204" pitchFamily="34" charset="0"/>
                <a:ea typeface="Tahoma" panose="020B0604030504040204" pitchFamily="34" charset="0"/>
                <a:cs typeface="Tahoma" panose="020B0604030504040204" pitchFamily="34" charset="0"/>
              </a:rPr>
              <a:t>1</a:t>
            </a:r>
            <a:r>
              <a:rPr lang="id-ID" sz="2400" dirty="0" smtClean="0">
                <a:latin typeface="Tahoma" panose="020B0604030504040204" pitchFamily="34" charset="0"/>
                <a:ea typeface="Tahoma" panose="020B0604030504040204" pitchFamily="34" charset="0"/>
                <a:cs typeface="Tahoma" panose="020B0604030504040204" pitchFamily="34" charset="0"/>
              </a:rPr>
              <a:t>. Comp.Net &amp; The Internet</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a:buNone/>
            </a:pP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1.1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Application</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1.2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Requirements</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1.3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Net. Architecture</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endParaRPr lang="id-ID" sz="2000" dirty="0" smtClean="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1.4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Internet</a:t>
            </a:r>
            <a:endParaRPr lang="en-US" sz="2000"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1.5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Implementing </a:t>
            </a:r>
            <a:r>
              <a:rPr lang="en-US" sz="2000" dirty="0">
                <a:latin typeface="Tahoma" panose="020B0604030504040204" pitchFamily="34" charset="0"/>
                <a:ea typeface="Tahoma" panose="020B0604030504040204" pitchFamily="34" charset="0"/>
                <a:cs typeface="Tahoma" panose="020B0604030504040204" pitchFamily="34" charset="0"/>
              </a:rPr>
              <a:t>Net Soft.</a:t>
            </a: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1.6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Performance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US" dirty="0"/>
          </a:p>
        </p:txBody>
      </p:sp>
      <p:sp>
        <p:nvSpPr>
          <p:cNvPr id="3" name="Content Placeholder 2"/>
          <p:cNvSpPr>
            <a:spLocks noGrp="1"/>
          </p:cNvSpPr>
          <p:nvPr>
            <p:ph idx="1"/>
          </p:nvPr>
        </p:nvSpPr>
        <p:spPr/>
        <p:txBody>
          <a:bodyPr/>
          <a:lstStyle/>
          <a:p>
            <a:pPr algn="just"/>
            <a:r>
              <a:rPr lang="en-US" sz="2000" dirty="0"/>
              <a:t>Most people know about the Internet (a computer network) through applications</a:t>
            </a:r>
          </a:p>
          <a:p>
            <a:pPr marL="1035050" indent="-457200" algn="just">
              <a:buFont typeface="+mj-lt"/>
              <a:buAutoNum type="alphaLcParenR"/>
            </a:pPr>
            <a:r>
              <a:rPr lang="en-US" sz="2000" dirty="0"/>
              <a:t>World Wide Web</a:t>
            </a:r>
          </a:p>
          <a:p>
            <a:pPr marL="1035050" indent="-457200" algn="just">
              <a:buFont typeface="+mj-lt"/>
              <a:buAutoNum type="alphaLcParenR"/>
            </a:pPr>
            <a:r>
              <a:rPr lang="en-US" sz="2000" dirty="0"/>
              <a:t>Email</a:t>
            </a:r>
          </a:p>
          <a:p>
            <a:pPr marL="1035050" indent="-457200" algn="just">
              <a:buFont typeface="+mj-lt"/>
              <a:buAutoNum type="alphaLcParenR"/>
            </a:pPr>
            <a:r>
              <a:rPr lang="en-US" sz="2000" dirty="0"/>
              <a:t>Online Social Network</a:t>
            </a:r>
          </a:p>
          <a:p>
            <a:pPr marL="1035050" indent="-457200" algn="just">
              <a:buFont typeface="+mj-lt"/>
              <a:buAutoNum type="alphaLcParenR"/>
            </a:pPr>
            <a:r>
              <a:rPr lang="en-US" sz="2000" dirty="0"/>
              <a:t>Streaming Audio Video</a:t>
            </a:r>
          </a:p>
          <a:p>
            <a:pPr marL="1035050" indent="-457200" algn="just">
              <a:buFont typeface="+mj-lt"/>
              <a:buAutoNum type="alphaLcParenR"/>
            </a:pPr>
            <a:r>
              <a:rPr lang="en-US" sz="2000" dirty="0"/>
              <a:t>File Sharing</a:t>
            </a:r>
          </a:p>
          <a:p>
            <a:pPr marL="1035050" indent="-457200" algn="just">
              <a:buFont typeface="+mj-lt"/>
              <a:buAutoNum type="alphaLcParenR"/>
            </a:pPr>
            <a:r>
              <a:rPr lang="en-US" sz="2000" dirty="0"/>
              <a:t>Instant Messaging</a:t>
            </a:r>
          </a:p>
          <a:p>
            <a:pPr marL="1035050" indent="-457200" algn="just">
              <a:buFont typeface="+mj-lt"/>
              <a:buAutoNum type="alphaLcParenR"/>
            </a:pPr>
            <a:r>
              <a:rPr lang="en-US" sz="2000" dirty="0"/>
              <a:t>…</a:t>
            </a:r>
          </a:p>
          <a:p>
            <a:pPr algn="just"/>
            <a:endParaRPr lang="en-US" dirty="0"/>
          </a:p>
        </p:txBody>
      </p:sp>
    </p:spTree>
    <p:extLst>
      <p:ext uri="{BB962C8B-B14F-4D97-AF65-F5344CB8AC3E}">
        <p14:creationId xmlns:p14="http://schemas.microsoft.com/office/powerpoint/2010/main" val="3649612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US" dirty="0"/>
          </a:p>
        </p:txBody>
      </p:sp>
      <p:sp>
        <p:nvSpPr>
          <p:cNvPr id="3" name="Content Placeholder 2"/>
          <p:cNvSpPr>
            <a:spLocks noGrp="1"/>
          </p:cNvSpPr>
          <p:nvPr>
            <p:ph idx="1"/>
          </p:nvPr>
        </p:nvSpPr>
        <p:spPr/>
        <p:txBody>
          <a:bodyPr/>
          <a:lstStyle/>
          <a:p>
            <a:pPr eaLnBrk="1" hangingPunct="1">
              <a:lnSpc>
                <a:spcPct val="80000"/>
              </a:lnSpc>
              <a:defRPr/>
            </a:pPr>
            <a:r>
              <a:rPr lang="en-US" sz="2400" dirty="0"/>
              <a:t>URL</a:t>
            </a:r>
          </a:p>
          <a:p>
            <a:pPr lvl="1" eaLnBrk="1" hangingPunct="1">
              <a:lnSpc>
                <a:spcPct val="80000"/>
              </a:lnSpc>
              <a:defRPr/>
            </a:pPr>
            <a:r>
              <a:rPr lang="en-US" sz="2000" dirty="0"/>
              <a:t>Uniform resource locater </a:t>
            </a:r>
          </a:p>
          <a:p>
            <a:pPr lvl="1" eaLnBrk="1" hangingPunct="1">
              <a:lnSpc>
                <a:spcPct val="80000"/>
              </a:lnSpc>
              <a:defRPr/>
            </a:pPr>
            <a:r>
              <a:rPr lang="en-US" sz="2000" u="sng" dirty="0">
                <a:solidFill>
                  <a:schemeClr val="accent1">
                    <a:lumMod val="50000"/>
                  </a:schemeClr>
                </a:solidFill>
              </a:rPr>
              <a:t>http://www.cs.princeton.edu/~llp/index.html</a:t>
            </a:r>
          </a:p>
          <a:p>
            <a:pPr eaLnBrk="1" hangingPunct="1">
              <a:lnSpc>
                <a:spcPct val="80000"/>
              </a:lnSpc>
              <a:defRPr/>
            </a:pPr>
            <a:r>
              <a:rPr lang="en-US" sz="2400" dirty="0"/>
              <a:t>HTTP</a:t>
            </a:r>
          </a:p>
          <a:p>
            <a:pPr lvl="1" eaLnBrk="1" hangingPunct="1">
              <a:lnSpc>
                <a:spcPct val="80000"/>
              </a:lnSpc>
              <a:defRPr/>
            </a:pPr>
            <a:r>
              <a:rPr lang="en-US" sz="2000" dirty="0"/>
              <a:t>Hyper Text Transfer Protocol</a:t>
            </a:r>
          </a:p>
          <a:p>
            <a:pPr eaLnBrk="1" hangingPunct="1">
              <a:lnSpc>
                <a:spcPct val="80000"/>
              </a:lnSpc>
              <a:defRPr/>
            </a:pPr>
            <a:r>
              <a:rPr lang="en-US" sz="2400" dirty="0"/>
              <a:t>TCP</a:t>
            </a:r>
          </a:p>
          <a:p>
            <a:pPr lvl="1" eaLnBrk="1" hangingPunct="1">
              <a:lnSpc>
                <a:spcPct val="80000"/>
              </a:lnSpc>
              <a:defRPr/>
            </a:pPr>
            <a:r>
              <a:rPr lang="en-US" sz="2000" dirty="0"/>
              <a:t>Transmission Control Protocol</a:t>
            </a:r>
          </a:p>
          <a:p>
            <a:pPr eaLnBrk="1" hangingPunct="1">
              <a:lnSpc>
                <a:spcPct val="80000"/>
              </a:lnSpc>
              <a:defRPr/>
            </a:pPr>
            <a:r>
              <a:rPr lang="en-US" sz="2400" dirty="0"/>
              <a:t>17 messages for one URL request</a:t>
            </a:r>
          </a:p>
          <a:p>
            <a:pPr lvl="1" eaLnBrk="1" hangingPunct="1">
              <a:lnSpc>
                <a:spcPct val="80000"/>
              </a:lnSpc>
              <a:defRPr/>
            </a:pPr>
            <a:r>
              <a:rPr lang="en-US" sz="2000" dirty="0"/>
              <a:t>6 to find the IP (Internet Protocol) address</a:t>
            </a:r>
          </a:p>
          <a:p>
            <a:pPr lvl="1" eaLnBrk="1" hangingPunct="1">
              <a:lnSpc>
                <a:spcPct val="80000"/>
              </a:lnSpc>
              <a:defRPr/>
            </a:pPr>
            <a:r>
              <a:rPr lang="en-US" sz="2000" dirty="0"/>
              <a:t>3 for connection establishment of TCP</a:t>
            </a:r>
          </a:p>
          <a:p>
            <a:pPr lvl="1" eaLnBrk="1" hangingPunct="1">
              <a:lnSpc>
                <a:spcPct val="80000"/>
              </a:lnSpc>
              <a:defRPr/>
            </a:pPr>
            <a:r>
              <a:rPr lang="en-US" sz="2000" dirty="0"/>
              <a:t>4 for HTTP request and acknowledgement</a:t>
            </a:r>
          </a:p>
          <a:p>
            <a:pPr lvl="2" eaLnBrk="1" hangingPunct="1">
              <a:lnSpc>
                <a:spcPct val="80000"/>
              </a:lnSpc>
              <a:defRPr/>
            </a:pPr>
            <a:r>
              <a:rPr lang="en-US" sz="1800" dirty="0"/>
              <a:t>Request: I got your request and I will send the data</a:t>
            </a:r>
          </a:p>
          <a:p>
            <a:pPr lvl="2" eaLnBrk="1" hangingPunct="1">
              <a:lnSpc>
                <a:spcPct val="80000"/>
              </a:lnSpc>
              <a:defRPr/>
            </a:pPr>
            <a:r>
              <a:rPr lang="en-US" sz="1800" dirty="0"/>
              <a:t>Reply: Here is the data you requested; I got the data</a:t>
            </a:r>
          </a:p>
          <a:p>
            <a:pPr lvl="1" eaLnBrk="1" hangingPunct="1">
              <a:lnSpc>
                <a:spcPct val="80000"/>
              </a:lnSpc>
              <a:defRPr/>
            </a:pPr>
            <a:r>
              <a:rPr lang="en-US" sz="2000" dirty="0"/>
              <a:t>4 messages for tearing down TCP connection</a:t>
            </a:r>
          </a:p>
          <a:p>
            <a:endParaRPr lang="en-US" dirty="0"/>
          </a:p>
        </p:txBody>
      </p:sp>
    </p:spTree>
    <p:extLst>
      <p:ext uri="{BB962C8B-B14F-4D97-AF65-F5344CB8AC3E}">
        <p14:creationId xmlns:p14="http://schemas.microsoft.com/office/powerpoint/2010/main" val="2402503340"/>
      </p:ext>
    </p:extLst>
  </p:cSld>
  <p:clrMapOvr>
    <a:masterClrMapping/>
  </p:clrMapOvr>
</p:sld>
</file>

<file path=ppt/theme/theme1.xml><?xml version="1.0" encoding="utf-8"?>
<a:theme xmlns:a="http://schemas.openxmlformats.org/drawingml/2006/main" name="PowerPoint Template">
  <a:themeElements>
    <a:clrScheme name="sample 2">
      <a:dk1>
        <a:srgbClr val="113F71"/>
      </a:dk1>
      <a:lt1>
        <a:srgbClr val="FFFFFF"/>
      </a:lt1>
      <a:dk2>
        <a:srgbClr val="000000"/>
      </a:dk2>
      <a:lt2>
        <a:srgbClr val="C1D1D3"/>
      </a:lt2>
      <a:accent1>
        <a:srgbClr val="2D7ACF"/>
      </a:accent1>
      <a:accent2>
        <a:srgbClr val="99CC00"/>
      </a:accent2>
      <a:accent3>
        <a:srgbClr val="FFFFFF"/>
      </a:accent3>
      <a:accent4>
        <a:srgbClr val="0D345F"/>
      </a:accent4>
      <a:accent5>
        <a:srgbClr val="ADBEE4"/>
      </a:accent5>
      <a:accent6>
        <a:srgbClr val="8AB900"/>
      </a:accent6>
      <a:hlink>
        <a:srgbClr val="5AABCC"/>
      </a:hlink>
      <a:folHlink>
        <a:srgbClr val="BD9E61"/>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F52C0"/>
        </a:dk1>
        <a:lt1>
          <a:srgbClr val="FFFFFF"/>
        </a:lt1>
        <a:dk2>
          <a:srgbClr val="000000"/>
        </a:dk2>
        <a:lt2>
          <a:srgbClr val="D6E1E2"/>
        </a:lt2>
        <a:accent1>
          <a:srgbClr val="E38B55"/>
        </a:accent1>
        <a:accent2>
          <a:srgbClr val="CB81D5"/>
        </a:accent2>
        <a:accent3>
          <a:srgbClr val="FFFFFF"/>
        </a:accent3>
        <a:accent4>
          <a:srgbClr val="1945A4"/>
        </a:accent4>
        <a:accent5>
          <a:srgbClr val="EFC4B4"/>
        </a:accent5>
        <a:accent6>
          <a:srgbClr val="B874C1"/>
        </a:accent6>
        <a:hlink>
          <a:srgbClr val="705FC3"/>
        </a:hlink>
        <a:folHlink>
          <a:srgbClr val="83A6A7"/>
        </a:folHlink>
      </a:clrScheme>
      <a:clrMap bg1="lt1" tx1="dk1" bg2="lt2" tx2="dk2" accent1="accent1" accent2="accent2" accent3="accent3" accent4="accent4" accent5="accent5" accent6="accent6" hlink="hlink" folHlink="folHlink"/>
    </a:extraClrScheme>
    <a:extraClrScheme>
      <a:clrScheme name="sample 2">
        <a:dk1>
          <a:srgbClr val="113F71"/>
        </a:dk1>
        <a:lt1>
          <a:srgbClr val="FFFFFF"/>
        </a:lt1>
        <a:dk2>
          <a:srgbClr val="000000"/>
        </a:dk2>
        <a:lt2>
          <a:srgbClr val="C1D1D3"/>
        </a:lt2>
        <a:accent1>
          <a:srgbClr val="2D7ACF"/>
        </a:accent1>
        <a:accent2>
          <a:srgbClr val="99CC00"/>
        </a:accent2>
        <a:accent3>
          <a:srgbClr val="FFFFFF"/>
        </a:accent3>
        <a:accent4>
          <a:srgbClr val="0D345F"/>
        </a:accent4>
        <a:accent5>
          <a:srgbClr val="ADBEE4"/>
        </a:accent5>
        <a:accent6>
          <a:srgbClr val="8AB900"/>
        </a:accent6>
        <a:hlink>
          <a:srgbClr val="5AABCC"/>
        </a:hlink>
        <a:folHlink>
          <a:srgbClr val="BD9E61"/>
        </a:folHlink>
      </a:clrScheme>
      <a:clrMap bg1="lt1" tx1="dk1" bg2="lt2" tx2="dk2" accent1="accent1" accent2="accent2" accent3="accent3" accent4="accent4" accent5="accent5" accent6="accent6" hlink="hlink" folHlink="folHlink"/>
    </a:extraClrScheme>
    <a:extraClrScheme>
      <a:clrScheme name="sample 3">
        <a:dk1>
          <a:srgbClr val="1F2163"/>
        </a:dk1>
        <a:lt1>
          <a:srgbClr val="FFFFFF"/>
        </a:lt1>
        <a:dk2>
          <a:srgbClr val="000000"/>
        </a:dk2>
        <a:lt2>
          <a:srgbClr val="CCD8DA"/>
        </a:lt2>
        <a:accent1>
          <a:srgbClr val="4067CA"/>
        </a:accent1>
        <a:accent2>
          <a:srgbClr val="00B4B0"/>
        </a:accent2>
        <a:accent3>
          <a:srgbClr val="FFFFFF"/>
        </a:accent3>
        <a:accent4>
          <a:srgbClr val="191B53"/>
        </a:accent4>
        <a:accent5>
          <a:srgbClr val="AFB8E1"/>
        </a:accent5>
        <a:accent6>
          <a:srgbClr val="00A39F"/>
        </a:accent6>
        <a:hlink>
          <a:srgbClr val="6DB1DF"/>
        </a:hlink>
        <a:folHlink>
          <a:srgbClr val="9292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 Template</Template>
  <TotalTime>1402</TotalTime>
  <Words>1260</Words>
  <Application>Microsoft Office PowerPoint</Application>
  <PresentationFormat>On-screen Show (4:3)</PresentationFormat>
  <Paragraphs>310</Paragraphs>
  <Slides>39</Slides>
  <Notes>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50" baseType="lpstr">
      <vt:lpstr>Arial</vt:lpstr>
      <vt:lpstr>Bradley Hand ITC</vt:lpstr>
      <vt:lpstr>Calibri</vt:lpstr>
      <vt:lpstr>Consolas</vt:lpstr>
      <vt:lpstr>Lucida Bright</vt:lpstr>
      <vt:lpstr>Symbol</vt:lpstr>
      <vt:lpstr>Tahoma</vt:lpstr>
      <vt:lpstr>Verdana</vt:lpstr>
      <vt:lpstr>Wingdings</vt:lpstr>
      <vt:lpstr>PowerPoint Template</vt:lpstr>
      <vt:lpstr>Equation</vt:lpstr>
      <vt:lpstr>Sekapur Sirih Jaringan Komputer</vt:lpstr>
      <vt:lpstr>References</vt:lpstr>
      <vt:lpstr>Add. References</vt:lpstr>
      <vt:lpstr>References Details</vt:lpstr>
      <vt:lpstr>Rules</vt:lpstr>
      <vt:lpstr>CHAPTER 1 FOUNDATION</vt:lpstr>
      <vt:lpstr>Agenda</vt:lpstr>
      <vt:lpstr>Application</vt:lpstr>
      <vt:lpstr>Application</vt:lpstr>
      <vt:lpstr>Agenda</vt:lpstr>
      <vt:lpstr>Requirement : Perspectives</vt:lpstr>
      <vt:lpstr>Requirement : Connectivity</vt:lpstr>
      <vt:lpstr>Requirement : Connectivity</vt:lpstr>
      <vt:lpstr>Requirement : Resource Sharing</vt:lpstr>
      <vt:lpstr>Agenda</vt:lpstr>
      <vt:lpstr>Network Architecture</vt:lpstr>
      <vt:lpstr>Network Architecture</vt:lpstr>
      <vt:lpstr>Protocols</vt:lpstr>
      <vt:lpstr>Protocol Data Unit</vt:lpstr>
      <vt:lpstr>Encapsulation, Mux, &amp; DeMux</vt:lpstr>
      <vt:lpstr>Agenda</vt:lpstr>
      <vt:lpstr>1.1 What is the Internet?</vt:lpstr>
      <vt:lpstr>PowerPoint Presentation</vt:lpstr>
      <vt:lpstr>Internet [Tanenbaum 2011]</vt:lpstr>
      <vt:lpstr>Internet [Perterson 2012]</vt:lpstr>
      <vt:lpstr>Internet [Lammle 2005]</vt:lpstr>
      <vt:lpstr>Agenda</vt:lpstr>
      <vt:lpstr>API</vt:lpstr>
      <vt:lpstr>API (sockets)</vt:lpstr>
      <vt:lpstr>Socket</vt:lpstr>
      <vt:lpstr>Agenda</vt:lpstr>
      <vt:lpstr>Bandwidth</vt:lpstr>
      <vt:lpstr>Latency (delay)</vt:lpstr>
      <vt:lpstr>Delay X Bandwidth</vt:lpstr>
      <vt:lpstr>Throughput</vt:lpstr>
      <vt:lpstr>Throughput (con’t)</vt:lpstr>
      <vt:lpstr>Packet Loss</vt:lpstr>
      <vt:lpstr>Bibliography</vt:lpstr>
      <vt:lpstr>THANK YOU</vt:lpstr>
    </vt:vector>
  </TitlesOfParts>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Multicast</dc:title>
  <dc:creator>Gandeva Bayu S</dc:creator>
  <cp:lastModifiedBy>gandeva</cp:lastModifiedBy>
  <cp:revision>197</cp:revision>
  <dcterms:created xsi:type="dcterms:W3CDTF">2007-01-06T23:56:46Z</dcterms:created>
  <dcterms:modified xsi:type="dcterms:W3CDTF">2013-09-10T01:45:24Z</dcterms:modified>
</cp:coreProperties>
</file>