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15" r:id="rId2"/>
    <p:sldId id="364" r:id="rId3"/>
    <p:sldId id="447" r:id="rId4"/>
    <p:sldId id="453" r:id="rId5"/>
    <p:sldId id="449" r:id="rId6"/>
    <p:sldId id="450" r:id="rId7"/>
    <p:sldId id="451" r:id="rId8"/>
    <p:sldId id="452" r:id="rId9"/>
    <p:sldId id="454" r:id="rId10"/>
    <p:sldId id="455" r:id="rId11"/>
    <p:sldId id="456" r:id="rId12"/>
    <p:sldId id="457" r:id="rId13"/>
    <p:sldId id="458" r:id="rId14"/>
    <p:sldId id="459" r:id="rId15"/>
    <p:sldId id="460" r:id="rId16"/>
    <p:sldId id="461" r:id="rId17"/>
    <p:sldId id="462" r:id="rId18"/>
    <p:sldId id="463" r:id="rId19"/>
    <p:sldId id="464" r:id="rId20"/>
    <p:sldId id="465" r:id="rId21"/>
    <p:sldId id="466" r:id="rId22"/>
    <p:sldId id="468" r:id="rId23"/>
    <p:sldId id="469" r:id="rId24"/>
    <p:sldId id="470" r:id="rId25"/>
    <p:sldId id="471" r:id="rId26"/>
    <p:sldId id="472" r:id="rId27"/>
    <p:sldId id="473" r:id="rId28"/>
    <p:sldId id="474" r:id="rId29"/>
    <p:sldId id="476" r:id="rId30"/>
    <p:sldId id="477" r:id="rId31"/>
    <p:sldId id="479" r:id="rId32"/>
    <p:sldId id="478" r:id="rId33"/>
    <p:sldId id="480" r:id="rId34"/>
    <p:sldId id="481" r:id="rId35"/>
    <p:sldId id="482" r:id="rId36"/>
    <p:sldId id="485" r:id="rId37"/>
    <p:sldId id="483" r:id="rId38"/>
    <p:sldId id="484" r:id="rId39"/>
    <p:sldId id="490" r:id="rId40"/>
    <p:sldId id="486" r:id="rId41"/>
    <p:sldId id="487" r:id="rId42"/>
    <p:sldId id="488" r:id="rId43"/>
    <p:sldId id="489" r:id="rId44"/>
    <p:sldId id="491" r:id="rId45"/>
    <p:sldId id="492" r:id="rId46"/>
    <p:sldId id="493" r:id="rId47"/>
    <p:sldId id="496" r:id="rId48"/>
    <p:sldId id="497" r:id="rId49"/>
    <p:sldId id="446" r:id="rId50"/>
    <p:sldId id="361" r:id="rId5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00"/>
    <a:srgbClr val="6699FF"/>
    <a:srgbClr val="66FFFF"/>
    <a:srgbClr val="99CC00"/>
    <a:srgbClr val="1966B3"/>
    <a:srgbClr val="DDDDDD"/>
    <a:srgbClr val="C1D1D3"/>
    <a:srgbClr val="5AABCC"/>
    <a:srgbClr val="BD9E6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374" autoAdjust="0"/>
    <p:restoredTop sz="86355" autoAdjust="0"/>
  </p:normalViewPr>
  <p:slideViewPr>
    <p:cSldViewPr>
      <p:cViewPr varScale="1">
        <p:scale>
          <a:sx n="67" d="100"/>
          <a:sy n="67" d="100"/>
        </p:scale>
        <p:origin x="-130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cs typeface="+mn-cs"/>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smtClean="0">
                <a:cs typeface="+mn-cs"/>
              </a:defRPr>
            </a:lvl1pPr>
          </a:lstStyle>
          <a:p>
            <a:pPr>
              <a:defRPr/>
            </a:pPr>
            <a:fld id="{68652DCB-F754-49CB-AE32-DDA27AE87BA0}" type="datetimeFigureOut">
              <a:rPr lang="en-US"/>
              <a:pPr>
                <a:defRPr/>
              </a:pPr>
              <a:t>2/12/2015</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cs typeface="+mn-cs"/>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smtClean="0">
                <a:cs typeface="+mn-cs"/>
              </a:defRPr>
            </a:lvl1pPr>
          </a:lstStyle>
          <a:p>
            <a:pPr>
              <a:defRPr/>
            </a:pPr>
            <a:fld id="{3270736C-5345-48BF-B6D1-B0E9882FBF85}" type="slidenum">
              <a:rPr lang="en-US"/>
              <a:pPr>
                <a:defRPr/>
              </a:pPr>
              <a:t>‹#›</a:t>
            </a:fld>
            <a:endParaRPr lang="en-US" dirty="0"/>
          </a:p>
        </p:txBody>
      </p:sp>
    </p:spTree>
    <p:extLst>
      <p:ext uri="{BB962C8B-B14F-4D97-AF65-F5344CB8AC3E}">
        <p14:creationId xmlns:p14="http://schemas.microsoft.com/office/powerpoint/2010/main" xmlns="" val="167704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 = Question</a:t>
            </a:r>
          </a:p>
          <a:p>
            <a:r>
              <a:rPr lang="en-US" dirty="0" smtClean="0"/>
              <a:t>HTTP : 80</a:t>
            </a:r>
          </a:p>
          <a:p>
            <a:r>
              <a:rPr lang="en-US" dirty="0" smtClean="0"/>
              <a:t>HTTPS : 443</a:t>
            </a:r>
          </a:p>
          <a:p>
            <a:r>
              <a:rPr lang="en-US" dirty="0" smtClean="0"/>
              <a:t>FTP : 20/21 data</a:t>
            </a:r>
            <a:r>
              <a:rPr lang="en-US" baseline="0" dirty="0" smtClean="0"/>
              <a:t> transfer and control</a:t>
            </a:r>
            <a:endParaRPr lang="en-US" dirty="0" smtClean="0"/>
          </a:p>
          <a:p>
            <a:r>
              <a:rPr lang="en-US" dirty="0" smtClean="0"/>
              <a:t>SMTP : 25</a:t>
            </a:r>
          </a:p>
          <a:p>
            <a:r>
              <a:rPr lang="en-US" dirty="0" smtClean="0"/>
              <a:t>POP</a:t>
            </a:r>
            <a:r>
              <a:rPr lang="en-US" baseline="0" dirty="0" smtClean="0"/>
              <a:t> : 110</a:t>
            </a:r>
            <a:endParaRPr lang="en-US" dirty="0" smtClean="0"/>
          </a:p>
          <a:p>
            <a:r>
              <a:rPr lang="en-US" dirty="0" smtClean="0"/>
              <a:t>TELNET : 23</a:t>
            </a:r>
          </a:p>
          <a:p>
            <a:r>
              <a:rPr lang="en-US" dirty="0" smtClean="0"/>
              <a:t>SSH :</a:t>
            </a:r>
            <a:r>
              <a:rPr lang="en-US" baseline="0" dirty="0" smtClean="0"/>
              <a:t> 22</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11</a:t>
            </a:fld>
            <a:endParaRPr lang="en-US" dirty="0"/>
          </a:p>
        </p:txBody>
      </p:sp>
    </p:spTree>
    <p:extLst>
      <p:ext uri="{BB962C8B-B14F-4D97-AF65-F5344CB8AC3E}">
        <p14:creationId xmlns:p14="http://schemas.microsoft.com/office/powerpoint/2010/main" xmlns="" val="3256733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29</a:t>
            </a:fld>
            <a:endParaRPr lang="en-US" dirty="0"/>
          </a:p>
        </p:txBody>
      </p:sp>
    </p:spTree>
    <p:extLst>
      <p:ext uri="{BB962C8B-B14F-4D97-AF65-F5344CB8AC3E}">
        <p14:creationId xmlns:p14="http://schemas.microsoft.com/office/powerpoint/2010/main" xmlns="" val="88280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on… Page 151 Kurose 6</a:t>
            </a:r>
            <a:r>
              <a:rPr lang="en-US" baseline="0" dirty="0" smtClean="0"/>
              <a:t> Ed.</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36</a:t>
            </a:fld>
            <a:endParaRPr lang="en-US" dirty="0"/>
          </a:p>
        </p:txBody>
      </p:sp>
    </p:spTree>
    <p:extLst>
      <p:ext uri="{BB962C8B-B14F-4D97-AF65-F5344CB8AC3E}">
        <p14:creationId xmlns:p14="http://schemas.microsoft.com/office/powerpoint/2010/main" xmlns="" val="298885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 IP address is hierarchical because as we scan the address from left to right, we obtain more and more specific information about where the host is located in the Internet (that is, within which network, in the network of networks).</a:t>
            </a:r>
          </a:p>
          <a:p>
            <a:r>
              <a:rPr lang="en-US" sz="1200" kern="1200" dirty="0" smtClean="0">
                <a:solidFill>
                  <a:schemeClr val="tx1"/>
                </a:solidFill>
                <a:latin typeface="+mn-lt"/>
                <a:ea typeface="+mn-ea"/>
                <a:cs typeface="+mn-cs"/>
              </a:rPr>
              <a:t>Similarly, when we scan a postal address from bottom to top, we obtain more and more specific information about where the addressee is located.</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38</a:t>
            </a:fld>
            <a:endParaRPr lang="en-US" dirty="0"/>
          </a:p>
        </p:txBody>
      </p:sp>
    </p:spTree>
    <p:extLst>
      <p:ext uri="{BB962C8B-B14F-4D97-AF65-F5344CB8AC3E}">
        <p14:creationId xmlns:p14="http://schemas.microsoft.com/office/powerpoint/2010/main" xmlns="" val="332873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 IP address is hierarchical because as we scan the address from left to right, we obtain more and more specific information about where the host is located in the Internet (that is, within which network, in the network of networks).</a:t>
            </a:r>
          </a:p>
          <a:p>
            <a:r>
              <a:rPr lang="en-US" sz="1200" kern="1200" dirty="0" smtClean="0">
                <a:solidFill>
                  <a:schemeClr val="tx1"/>
                </a:solidFill>
                <a:latin typeface="+mn-lt"/>
                <a:ea typeface="+mn-ea"/>
                <a:cs typeface="+mn-cs"/>
              </a:rPr>
              <a:t>Similarly, when we scan a postal address from bottom to top, we obtain more and more specific information about where the addressee is located.</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40</a:t>
            </a:fld>
            <a:endParaRPr lang="en-US" dirty="0"/>
          </a:p>
        </p:txBody>
      </p:sp>
    </p:spTree>
    <p:extLst>
      <p:ext uri="{BB962C8B-B14F-4D97-AF65-F5344CB8AC3E}">
        <p14:creationId xmlns:p14="http://schemas.microsoft.com/office/powerpoint/2010/main" xmlns="" val="261905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 IP address is hierarchical because as we scan the address from left to right, we obtain more and more specific information about where the host is located in the Internet (that is, within which network, in the network of networks).</a:t>
            </a:r>
          </a:p>
          <a:p>
            <a:r>
              <a:rPr lang="en-US" sz="1200" kern="1200" dirty="0" smtClean="0">
                <a:solidFill>
                  <a:schemeClr val="tx1"/>
                </a:solidFill>
                <a:latin typeface="+mn-lt"/>
                <a:ea typeface="+mn-ea"/>
                <a:cs typeface="+mn-cs"/>
              </a:rPr>
              <a:t>Similarly, when we scan a postal address from bottom to top, we obtain more and more specific information about where the addressee is located.</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41</a:t>
            </a:fld>
            <a:endParaRPr lang="en-US" dirty="0"/>
          </a:p>
        </p:txBody>
      </p:sp>
    </p:spTree>
    <p:extLst>
      <p:ext uri="{BB962C8B-B14F-4D97-AF65-F5344CB8AC3E}">
        <p14:creationId xmlns:p14="http://schemas.microsoft.com/office/powerpoint/2010/main" xmlns="" val="2617166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 IP address is hierarchical because as we scan the address from left to right, we obtain more and more specific information about where the host is located in the Internet (that is, within which network, in the network of networks).</a:t>
            </a:r>
          </a:p>
          <a:p>
            <a:r>
              <a:rPr lang="en-US" sz="1200" kern="1200" dirty="0" smtClean="0">
                <a:solidFill>
                  <a:schemeClr val="tx1"/>
                </a:solidFill>
                <a:latin typeface="+mn-lt"/>
                <a:ea typeface="+mn-ea"/>
                <a:cs typeface="+mn-cs"/>
              </a:rPr>
              <a:t>Similarly, when we scan a postal address from bottom to top, we obtain more and more specific information about where the addressee is located.</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42</a:t>
            </a:fld>
            <a:endParaRPr lang="en-US" dirty="0"/>
          </a:p>
        </p:txBody>
      </p:sp>
    </p:spTree>
    <p:extLst>
      <p:ext uri="{BB962C8B-B14F-4D97-AF65-F5344CB8AC3E}">
        <p14:creationId xmlns:p14="http://schemas.microsoft.com/office/powerpoint/2010/main" xmlns="" val="3524854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r>
              <a:rPr lang="en-US" baseline="0" dirty="0" smtClean="0"/>
              <a:t> bit torrent</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47</a:t>
            </a:fld>
            <a:endParaRPr lang="en-US" dirty="0"/>
          </a:p>
        </p:txBody>
      </p:sp>
    </p:spTree>
    <p:extLst>
      <p:ext uri="{BB962C8B-B14F-4D97-AF65-F5344CB8AC3E}">
        <p14:creationId xmlns:p14="http://schemas.microsoft.com/office/powerpoint/2010/main" xmlns="" val="123864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r>
              <a:rPr lang="en-US" baseline="0" dirty="0" smtClean="0"/>
              <a:t> bit torrent</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48</a:t>
            </a:fld>
            <a:endParaRPr lang="en-US" dirty="0"/>
          </a:p>
        </p:txBody>
      </p:sp>
    </p:spTree>
    <p:extLst>
      <p:ext uri="{BB962C8B-B14F-4D97-AF65-F5344CB8AC3E}">
        <p14:creationId xmlns:p14="http://schemas.microsoft.com/office/powerpoint/2010/main" xmlns="" val="220998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Real Time System</a:t>
            </a:r>
          </a:p>
          <a:p>
            <a:r>
              <a:rPr lang="en-US" noProof="0" dirty="0" smtClean="0"/>
              <a:t>Non Real Time System</a:t>
            </a:r>
          </a:p>
          <a:p>
            <a:r>
              <a:rPr lang="en-US" noProof="0" dirty="0" smtClean="0"/>
              <a:t>Confidentiality, Integrity</a:t>
            </a:r>
            <a:r>
              <a:rPr lang="en-US" baseline="0" noProof="0" dirty="0" smtClean="0"/>
              <a:t>, and </a:t>
            </a:r>
            <a:r>
              <a:rPr lang="en-US" baseline="0" noProof="0" dirty="0" err="1" smtClean="0"/>
              <a:t>Availablelity</a:t>
            </a:r>
            <a:endParaRPr lang="en-US" baseline="0" noProof="0" dirty="0" smtClean="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12</a:t>
            </a:fld>
            <a:endParaRPr lang="en-US" dirty="0"/>
          </a:p>
        </p:txBody>
      </p:sp>
    </p:spTree>
    <p:extLst>
      <p:ext uri="{BB962C8B-B14F-4D97-AF65-F5344CB8AC3E}">
        <p14:creationId xmlns:p14="http://schemas.microsoft.com/office/powerpoint/2010/main" xmlns="" val="94926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There is TCP and UDP….</a:t>
            </a:r>
          </a:p>
          <a:p>
            <a:r>
              <a:rPr lang="en-US" baseline="0" noProof="0" dirty="0" smtClean="0"/>
              <a:t>Wait… in Chapter 3….</a:t>
            </a:r>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13</a:t>
            </a:fld>
            <a:endParaRPr lang="en-US" dirty="0"/>
          </a:p>
        </p:txBody>
      </p:sp>
    </p:spTree>
    <p:extLst>
      <p:ext uri="{BB962C8B-B14F-4D97-AF65-F5344CB8AC3E}">
        <p14:creationId xmlns:p14="http://schemas.microsoft.com/office/powerpoint/2010/main" xmlns="" val="416578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There is TCP and UDP….</a:t>
            </a:r>
          </a:p>
          <a:p>
            <a:r>
              <a:rPr lang="en-US" baseline="0" noProof="0" dirty="0" smtClean="0"/>
              <a:t>Wait… </a:t>
            </a:r>
            <a:r>
              <a:rPr lang="en-US" baseline="0" noProof="0" smtClean="0"/>
              <a:t>in Chapter 3….</a:t>
            </a:r>
            <a:endParaRPr lang="en-US" baseline="0" noProof="0" dirty="0" smtClean="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14</a:t>
            </a:fld>
            <a:endParaRPr lang="en-US" dirty="0"/>
          </a:p>
        </p:txBody>
      </p:sp>
    </p:spTree>
    <p:extLst>
      <p:ext uri="{BB962C8B-B14F-4D97-AF65-F5344CB8AC3E}">
        <p14:creationId xmlns:p14="http://schemas.microsoft.com/office/powerpoint/2010/main" xmlns="" val="284236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we define the </a:t>
            </a:r>
            <a:r>
              <a:rPr lang="en-US" sz="1200" b="1" kern="1200" dirty="0" smtClean="0">
                <a:solidFill>
                  <a:schemeClr val="tx1"/>
                </a:solidFill>
                <a:latin typeface="+mn-lt"/>
                <a:ea typeface="+mn-ea"/>
                <a:cs typeface="+mn-cs"/>
              </a:rPr>
              <a:t>round-trip time (RTT)</a:t>
            </a:r>
            <a:r>
              <a:rPr lang="en-US" sz="1200" b="0" kern="1200" dirty="0" smtClean="0">
                <a:solidFill>
                  <a:schemeClr val="tx1"/>
                </a:solidFill>
                <a:latin typeface="+mn-lt"/>
                <a:ea typeface="+mn-ea"/>
                <a:cs typeface="+mn-cs"/>
              </a:rPr>
              <a:t>, which is the time it takes for a small packet to travel from client to server and then back to the client.</a:t>
            </a:r>
          </a:p>
          <a:p>
            <a:r>
              <a:rPr lang="en-US" sz="1200" b="0" kern="1200" dirty="0" smtClean="0">
                <a:solidFill>
                  <a:schemeClr val="tx1"/>
                </a:solidFill>
                <a:latin typeface="+mn-lt"/>
                <a:ea typeface="+mn-ea"/>
                <a:cs typeface="+mn-cs"/>
              </a:rPr>
              <a:t>The RTT includes </a:t>
            </a:r>
            <a:r>
              <a:rPr lang="en-US" sz="1200" b="1" kern="1200" dirty="0" smtClean="0">
                <a:solidFill>
                  <a:schemeClr val="tx1"/>
                </a:solidFill>
                <a:latin typeface="+mn-lt"/>
                <a:ea typeface="+mn-ea"/>
                <a:cs typeface="+mn-cs"/>
              </a:rPr>
              <a:t>packet-propagation</a:t>
            </a:r>
            <a:r>
              <a:rPr lang="en-US" sz="1200" b="0" kern="1200" dirty="0" smtClean="0">
                <a:solidFill>
                  <a:schemeClr val="tx1"/>
                </a:solidFill>
                <a:latin typeface="+mn-lt"/>
                <a:ea typeface="+mn-ea"/>
                <a:cs typeface="+mn-cs"/>
              </a:rPr>
              <a:t> delays, </a:t>
            </a:r>
            <a:r>
              <a:rPr lang="en-US" sz="1200" b="1" kern="1200" dirty="0" smtClean="0">
                <a:solidFill>
                  <a:schemeClr val="tx1"/>
                </a:solidFill>
                <a:latin typeface="+mn-lt"/>
                <a:ea typeface="+mn-ea"/>
                <a:cs typeface="+mn-cs"/>
              </a:rPr>
              <a:t>packet queuing</a:t>
            </a:r>
            <a:r>
              <a:rPr lang="en-US" sz="1200" b="0" kern="1200" dirty="0" smtClean="0">
                <a:solidFill>
                  <a:schemeClr val="tx1"/>
                </a:solidFill>
                <a:latin typeface="+mn-lt"/>
                <a:ea typeface="+mn-ea"/>
                <a:cs typeface="+mn-cs"/>
              </a:rPr>
              <a:t> delays in intermediate routers and switches, and </a:t>
            </a:r>
            <a:r>
              <a:rPr lang="en-US" sz="1200" b="1" kern="1200" dirty="0" smtClean="0">
                <a:solidFill>
                  <a:schemeClr val="tx1"/>
                </a:solidFill>
                <a:latin typeface="+mn-lt"/>
                <a:ea typeface="+mn-ea"/>
                <a:cs typeface="+mn-cs"/>
              </a:rPr>
              <a:t>packet-processing</a:t>
            </a:r>
            <a:r>
              <a:rPr lang="en-US" sz="1200" b="0" kern="1200" dirty="0" smtClean="0">
                <a:solidFill>
                  <a:schemeClr val="tx1"/>
                </a:solidFill>
                <a:latin typeface="+mn-lt"/>
                <a:ea typeface="+mn-ea"/>
                <a:cs typeface="+mn-cs"/>
              </a:rPr>
              <a:t> delays.</a:t>
            </a:r>
            <a:endParaRPr lang="en-US" b="0"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19</a:t>
            </a:fld>
            <a:endParaRPr lang="en-US" dirty="0"/>
          </a:p>
        </p:txBody>
      </p:sp>
    </p:spTree>
    <p:extLst>
      <p:ext uri="{BB962C8B-B14F-4D97-AF65-F5344CB8AC3E}">
        <p14:creationId xmlns:p14="http://schemas.microsoft.com/office/powerpoint/2010/main" xmlns="" val="69960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 is important to note that the server sends requested files to clients without storing any state information about the client.</a:t>
            </a:r>
          </a:p>
          <a:p>
            <a:r>
              <a:rPr lang="en-US" sz="1200" kern="1200" dirty="0" smtClean="0">
                <a:solidFill>
                  <a:schemeClr val="tx1"/>
                </a:solidFill>
                <a:latin typeface="+mn-lt"/>
                <a:ea typeface="+mn-ea"/>
                <a:cs typeface="+mn-cs"/>
              </a:rPr>
              <a:t>If a particular client asks for the same object twice in a period of a few seconds, the server does not respond by saying that it just served the object to the client; instead, the server resends the object, as it has completely forgotten what it did earlier.</a:t>
            </a:r>
          </a:p>
          <a:p>
            <a:r>
              <a:rPr lang="en-US" sz="1200" kern="1200" dirty="0" smtClean="0">
                <a:solidFill>
                  <a:schemeClr val="tx1"/>
                </a:solidFill>
                <a:latin typeface="+mn-lt"/>
                <a:ea typeface="+mn-ea"/>
                <a:cs typeface="+mn-cs"/>
              </a:rPr>
              <a:t>Because an HTTP server maintains no information about the clients, HTTP is said to be a </a:t>
            </a:r>
            <a:r>
              <a:rPr lang="en-US" sz="1200" b="1" kern="1200" dirty="0" smtClean="0">
                <a:solidFill>
                  <a:schemeClr val="tx1"/>
                </a:solidFill>
                <a:latin typeface="+mn-lt"/>
                <a:ea typeface="+mn-ea"/>
                <a:cs typeface="+mn-cs"/>
              </a:rPr>
              <a:t>stateless protocol.</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25</a:t>
            </a:fld>
            <a:endParaRPr lang="en-US" dirty="0"/>
          </a:p>
        </p:txBody>
      </p:sp>
    </p:spTree>
    <p:extLst>
      <p:ext uri="{BB962C8B-B14F-4D97-AF65-F5344CB8AC3E}">
        <p14:creationId xmlns:p14="http://schemas.microsoft.com/office/powerpoint/2010/main" xmlns="" val="41389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26</a:t>
            </a:fld>
            <a:endParaRPr lang="en-US" dirty="0"/>
          </a:p>
        </p:txBody>
      </p:sp>
    </p:spTree>
    <p:extLst>
      <p:ext uri="{BB962C8B-B14F-4D97-AF65-F5344CB8AC3E}">
        <p14:creationId xmlns:p14="http://schemas.microsoft.com/office/powerpoint/2010/main" xmlns="" val="116669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27</a:t>
            </a:fld>
            <a:endParaRPr lang="en-US" dirty="0"/>
          </a:p>
        </p:txBody>
      </p:sp>
    </p:spTree>
    <p:extLst>
      <p:ext uri="{BB962C8B-B14F-4D97-AF65-F5344CB8AC3E}">
        <p14:creationId xmlns:p14="http://schemas.microsoft.com/office/powerpoint/2010/main" xmlns="" val="400461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28</a:t>
            </a:fld>
            <a:endParaRPr lang="en-US" dirty="0"/>
          </a:p>
        </p:txBody>
      </p:sp>
    </p:spTree>
    <p:extLst>
      <p:ext uri="{BB962C8B-B14F-4D97-AF65-F5344CB8AC3E}">
        <p14:creationId xmlns:p14="http://schemas.microsoft.com/office/powerpoint/2010/main" xmlns="" val="116919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chemeClr val="bg1"/>
        </a:solidFill>
        <a:effectLst/>
      </p:bgPr>
    </p:bg>
    <p:spTree>
      <p:nvGrpSpPr>
        <p:cNvPr id="1" name=""/>
        <p:cNvGrpSpPr/>
        <p:nvPr/>
      </p:nvGrpSpPr>
      <p:grpSpPr>
        <a:xfrm>
          <a:off x="0" y="0"/>
          <a:ext cx="0" cy="0"/>
          <a:chOff x="0" y="0"/>
          <a:chExt cx="0" cy="0"/>
        </a:xfrm>
      </p:grpSpPr>
      <p:sp>
        <p:nvSpPr>
          <p:cNvPr id="4"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5" name="Text Box 14"/>
          <p:cNvSpPr txBox="1">
            <a:spLocks noChangeArrowheads="1"/>
          </p:cNvSpPr>
          <p:nvPr/>
        </p:nvSpPr>
        <p:spPr bwMode="gray">
          <a:xfrm>
            <a:off x="3886200" y="5715000"/>
            <a:ext cx="1612900" cy="519113"/>
          </a:xfrm>
          <a:prstGeom prst="rect">
            <a:avLst/>
          </a:prstGeom>
          <a:noFill/>
          <a:ln w="9525">
            <a:noFill/>
            <a:miter lim="800000"/>
            <a:headEnd/>
            <a:tailEnd/>
          </a:ln>
          <a:effectLst/>
        </p:spPr>
        <p:txBody>
          <a:bodyPr>
            <a:spAutoFit/>
          </a:bodyPr>
          <a:lstStyle/>
          <a:p>
            <a:pPr algn="ctr">
              <a:defRPr/>
            </a:pPr>
            <a:r>
              <a:rPr lang="en-US" sz="2800" b="1" dirty="0">
                <a:latin typeface="Verdana" pitchFamily="34" charset="0"/>
                <a:cs typeface="+mn-cs"/>
              </a:rPr>
              <a:t>LOGO</a:t>
            </a:r>
          </a:p>
        </p:txBody>
      </p:sp>
      <p:grpSp>
        <p:nvGrpSpPr>
          <p:cNvPr id="6" name="Group 31"/>
          <p:cNvGrpSpPr>
            <a:grpSpLocks/>
          </p:cNvGrpSpPr>
          <p:nvPr/>
        </p:nvGrpSpPr>
        <p:grpSpPr bwMode="auto">
          <a:xfrm rot="421294">
            <a:off x="971550" y="692150"/>
            <a:ext cx="1871663" cy="1944688"/>
            <a:chOff x="521" y="482"/>
            <a:chExt cx="1134" cy="1142"/>
          </a:xfrm>
        </p:grpSpPr>
        <p:sp>
          <p:nvSpPr>
            <p:cNvPr id="7" name="Oval 32"/>
            <p:cNvSpPr>
              <a:spLocks noChangeArrowheads="1"/>
            </p:cNvSpPr>
            <p:nvPr userDrawn="1"/>
          </p:nvSpPr>
          <p:spPr bwMode="gray">
            <a:xfrm rot="-128649">
              <a:off x="851" y="811"/>
              <a:ext cx="479" cy="49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8" name="Group 33"/>
            <p:cNvGrpSpPr>
              <a:grpSpLocks/>
            </p:cNvGrpSpPr>
            <p:nvPr userDrawn="1"/>
          </p:nvGrpSpPr>
          <p:grpSpPr bwMode="auto">
            <a:xfrm rot="56277">
              <a:off x="1299" y="1223"/>
              <a:ext cx="264" cy="217"/>
              <a:chOff x="3451" y="877"/>
              <a:chExt cx="401" cy="341"/>
            </a:xfrm>
          </p:grpSpPr>
          <p:sp>
            <p:nvSpPr>
              <p:cNvPr id="37" name="Oval 34"/>
              <p:cNvSpPr>
                <a:spLocks noChangeArrowheads="1"/>
              </p:cNvSpPr>
              <p:nvPr/>
            </p:nvSpPr>
            <p:spPr bwMode="gray">
              <a:xfrm>
                <a:off x="3636" y="1025"/>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8" name="Oval 35"/>
              <p:cNvSpPr>
                <a:spLocks noChangeArrowheads="1"/>
              </p:cNvSpPr>
              <p:nvPr/>
            </p:nvSpPr>
            <p:spPr bwMode="gray">
              <a:xfrm>
                <a:off x="3761"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9" name="Oval 36"/>
              <p:cNvSpPr>
                <a:spLocks noChangeArrowheads="1"/>
              </p:cNvSpPr>
              <p:nvPr/>
            </p:nvSpPr>
            <p:spPr bwMode="gray">
              <a:xfrm>
                <a:off x="3451"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9" name="Group 37"/>
            <p:cNvGrpSpPr>
              <a:grpSpLocks/>
            </p:cNvGrpSpPr>
            <p:nvPr userDrawn="1"/>
          </p:nvGrpSpPr>
          <p:grpSpPr bwMode="auto">
            <a:xfrm rot="-2383151">
              <a:off x="1389" y="946"/>
              <a:ext cx="266" cy="220"/>
              <a:chOff x="3451" y="876"/>
              <a:chExt cx="404" cy="342"/>
            </a:xfrm>
          </p:grpSpPr>
          <p:sp>
            <p:nvSpPr>
              <p:cNvPr id="34" name="Oval 38"/>
              <p:cNvSpPr>
                <a:spLocks noChangeArrowheads="1"/>
              </p:cNvSpPr>
              <p:nvPr/>
            </p:nvSpPr>
            <p:spPr bwMode="gray">
              <a:xfrm>
                <a:off x="3638" y="1024"/>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5" name="Oval 39"/>
              <p:cNvSpPr>
                <a:spLocks noChangeArrowheads="1"/>
              </p:cNvSpPr>
              <p:nvPr/>
            </p:nvSpPr>
            <p:spPr bwMode="gray">
              <a:xfrm>
                <a:off x="3764"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6" name="Oval 40"/>
              <p:cNvSpPr>
                <a:spLocks noChangeArrowheads="1"/>
              </p:cNvSpPr>
              <p:nvPr/>
            </p:nvSpPr>
            <p:spPr bwMode="gray">
              <a:xfrm>
                <a:off x="3451" y="876"/>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 name="Group 41"/>
            <p:cNvGrpSpPr>
              <a:grpSpLocks/>
            </p:cNvGrpSpPr>
            <p:nvPr userDrawn="1"/>
          </p:nvGrpSpPr>
          <p:grpSpPr bwMode="auto">
            <a:xfrm rot="-4925197">
              <a:off x="1295" y="618"/>
              <a:ext cx="259" cy="226"/>
              <a:chOff x="3452" y="877"/>
              <a:chExt cx="403" cy="341"/>
            </a:xfrm>
          </p:grpSpPr>
          <p:sp>
            <p:nvSpPr>
              <p:cNvPr id="31" name="Oval 42"/>
              <p:cNvSpPr>
                <a:spLocks noChangeArrowheads="1"/>
              </p:cNvSpPr>
              <p:nvPr/>
            </p:nvSpPr>
            <p:spPr bwMode="gray">
              <a:xfrm>
                <a:off x="3639"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2" name="Oval 43"/>
              <p:cNvSpPr>
                <a:spLocks noChangeArrowheads="1"/>
              </p:cNvSpPr>
              <p:nvPr/>
            </p:nvSpPr>
            <p:spPr bwMode="gray">
              <a:xfrm>
                <a:off x="3763" y="1126"/>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3" name="Oval 44"/>
              <p:cNvSpPr>
                <a:spLocks noChangeArrowheads="1"/>
              </p:cNvSpPr>
              <p:nvPr/>
            </p:nvSpPr>
            <p:spPr bwMode="gray">
              <a:xfrm>
                <a:off x="3452"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1" name="Group 45"/>
            <p:cNvGrpSpPr>
              <a:grpSpLocks/>
            </p:cNvGrpSpPr>
            <p:nvPr userDrawn="1"/>
          </p:nvGrpSpPr>
          <p:grpSpPr bwMode="auto">
            <a:xfrm rot="3149186">
              <a:off x="986" y="1395"/>
              <a:ext cx="259" cy="227"/>
              <a:chOff x="3450" y="880"/>
              <a:chExt cx="403" cy="341"/>
            </a:xfrm>
          </p:grpSpPr>
          <p:sp>
            <p:nvSpPr>
              <p:cNvPr id="28" name="Oval 46"/>
              <p:cNvSpPr>
                <a:spLocks noChangeArrowheads="1"/>
              </p:cNvSpPr>
              <p:nvPr/>
            </p:nvSpPr>
            <p:spPr bwMode="gray">
              <a:xfrm>
                <a:off x="3637"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9" name="Oval 47"/>
              <p:cNvSpPr>
                <a:spLocks noChangeArrowheads="1"/>
              </p:cNvSpPr>
              <p:nvPr/>
            </p:nvSpPr>
            <p:spPr bwMode="gray">
              <a:xfrm>
                <a:off x="3761" y="1129"/>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0" name="Oval 48"/>
              <p:cNvSpPr>
                <a:spLocks noChangeArrowheads="1"/>
              </p:cNvSpPr>
              <p:nvPr/>
            </p:nvSpPr>
            <p:spPr bwMode="gray">
              <a:xfrm>
                <a:off x="3450"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2" name="Group 49"/>
            <p:cNvGrpSpPr>
              <a:grpSpLocks/>
            </p:cNvGrpSpPr>
            <p:nvPr userDrawn="1"/>
          </p:nvGrpSpPr>
          <p:grpSpPr bwMode="auto">
            <a:xfrm rot="-7676986">
              <a:off x="954" y="481"/>
              <a:ext cx="259" cy="227"/>
              <a:chOff x="3455" y="877"/>
              <a:chExt cx="402" cy="342"/>
            </a:xfrm>
          </p:grpSpPr>
          <p:sp>
            <p:nvSpPr>
              <p:cNvPr id="25" name="Oval 50"/>
              <p:cNvSpPr>
                <a:spLocks noChangeArrowheads="1"/>
              </p:cNvSpPr>
              <p:nvPr/>
            </p:nvSpPr>
            <p:spPr bwMode="gray">
              <a:xfrm>
                <a:off x="3640"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6" name="Oval 51"/>
              <p:cNvSpPr>
                <a:spLocks noChangeArrowheads="1"/>
              </p:cNvSpPr>
              <p:nvPr/>
            </p:nvSpPr>
            <p:spPr bwMode="gray">
              <a:xfrm>
                <a:off x="3765" y="1127"/>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7" name="Oval 52"/>
              <p:cNvSpPr>
                <a:spLocks noChangeArrowheads="1"/>
              </p:cNvSpPr>
              <p:nvPr/>
            </p:nvSpPr>
            <p:spPr bwMode="gray">
              <a:xfrm>
                <a:off x="3455"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3" name="Group 53"/>
            <p:cNvGrpSpPr>
              <a:grpSpLocks/>
            </p:cNvGrpSpPr>
            <p:nvPr userDrawn="1"/>
          </p:nvGrpSpPr>
          <p:grpSpPr bwMode="auto">
            <a:xfrm rot="-10348150">
              <a:off x="642" y="646"/>
              <a:ext cx="264" cy="221"/>
              <a:chOff x="3453" y="878"/>
              <a:chExt cx="401" cy="344"/>
            </a:xfrm>
          </p:grpSpPr>
          <p:sp>
            <p:nvSpPr>
              <p:cNvPr id="22" name="Oval 54"/>
              <p:cNvSpPr>
                <a:spLocks noChangeArrowheads="1"/>
              </p:cNvSpPr>
              <p:nvPr/>
            </p:nvSpPr>
            <p:spPr bwMode="gray">
              <a:xfrm>
                <a:off x="3640" y="1029"/>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3" name="Oval 55"/>
              <p:cNvSpPr>
                <a:spLocks noChangeArrowheads="1"/>
              </p:cNvSpPr>
              <p:nvPr/>
            </p:nvSpPr>
            <p:spPr bwMode="gray">
              <a:xfrm>
                <a:off x="3763"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4" name="Oval 56"/>
              <p:cNvSpPr>
                <a:spLocks noChangeArrowheads="1"/>
              </p:cNvSpPr>
              <p:nvPr/>
            </p:nvSpPr>
            <p:spPr bwMode="gray">
              <a:xfrm>
                <a:off x="3453" y="878"/>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4" name="Group 57"/>
            <p:cNvGrpSpPr>
              <a:grpSpLocks/>
            </p:cNvGrpSpPr>
            <p:nvPr userDrawn="1"/>
          </p:nvGrpSpPr>
          <p:grpSpPr bwMode="auto">
            <a:xfrm rot="8606759">
              <a:off x="529" y="971"/>
              <a:ext cx="264" cy="216"/>
              <a:chOff x="3453" y="882"/>
              <a:chExt cx="402" cy="340"/>
            </a:xfrm>
          </p:grpSpPr>
          <p:sp>
            <p:nvSpPr>
              <p:cNvPr id="19" name="Oval 58"/>
              <p:cNvSpPr>
                <a:spLocks noChangeArrowheads="1"/>
              </p:cNvSpPr>
              <p:nvPr/>
            </p:nvSpPr>
            <p:spPr bwMode="gray">
              <a:xfrm>
                <a:off x="3639" y="1027"/>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0" name="Oval 59"/>
              <p:cNvSpPr>
                <a:spLocks noChangeArrowheads="1"/>
              </p:cNvSpPr>
              <p:nvPr/>
            </p:nvSpPr>
            <p:spPr bwMode="gray">
              <a:xfrm>
                <a:off x="3764"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1" name="Oval 60"/>
              <p:cNvSpPr>
                <a:spLocks noChangeArrowheads="1"/>
              </p:cNvSpPr>
              <p:nvPr/>
            </p:nvSpPr>
            <p:spPr bwMode="gray">
              <a:xfrm>
                <a:off x="3453" y="88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5" name="Group 61"/>
            <p:cNvGrpSpPr>
              <a:grpSpLocks/>
            </p:cNvGrpSpPr>
            <p:nvPr userDrawn="1"/>
          </p:nvGrpSpPr>
          <p:grpSpPr bwMode="auto">
            <a:xfrm rot="6279754">
              <a:off x="643" y="1291"/>
              <a:ext cx="261" cy="226"/>
              <a:chOff x="3451" y="880"/>
              <a:chExt cx="403" cy="342"/>
            </a:xfrm>
          </p:grpSpPr>
          <p:sp>
            <p:nvSpPr>
              <p:cNvPr id="16" name="Oval 62"/>
              <p:cNvSpPr>
                <a:spLocks noChangeArrowheads="1"/>
              </p:cNvSpPr>
              <p:nvPr/>
            </p:nvSpPr>
            <p:spPr bwMode="gray">
              <a:xfrm>
                <a:off x="3639"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7" name="Oval 63"/>
              <p:cNvSpPr>
                <a:spLocks noChangeArrowheads="1"/>
              </p:cNvSpPr>
              <p:nvPr/>
            </p:nvSpPr>
            <p:spPr bwMode="gray">
              <a:xfrm>
                <a:off x="3762" y="1130"/>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8" name="Oval 64"/>
              <p:cNvSpPr>
                <a:spLocks noChangeArrowheads="1"/>
              </p:cNvSpPr>
              <p:nvPr/>
            </p:nvSpPr>
            <p:spPr bwMode="gray">
              <a:xfrm>
                <a:off x="3451"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40"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1"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2"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3"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44"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45" name="Rectangle 71"/>
          <p:cNvSpPr>
            <a:spLocks noChangeArrowheads="1"/>
          </p:cNvSpPr>
          <p:nvPr/>
        </p:nvSpPr>
        <p:spPr bwMode="gray">
          <a:xfrm>
            <a:off x="0" y="6553200"/>
            <a:ext cx="457200" cy="31908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6" name="Rectangle 72"/>
          <p:cNvSpPr>
            <a:spLocks noChangeArrowheads="1"/>
          </p:cNvSpPr>
          <p:nvPr/>
        </p:nvSpPr>
        <p:spPr bwMode="gray">
          <a:xfrm>
            <a:off x="0" y="0"/>
            <a:ext cx="457200" cy="30480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7"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8"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49"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0"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51"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2" name="Line 80"/>
          <p:cNvSpPr>
            <a:spLocks noChangeShapeType="1"/>
          </p:cNvSpPr>
          <p:nvPr/>
        </p:nvSpPr>
        <p:spPr bwMode="auto">
          <a:xfrm>
            <a:off x="0" y="3048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3" name="Line 81"/>
          <p:cNvSpPr>
            <a:spLocks noChangeShapeType="1"/>
          </p:cNvSpPr>
          <p:nvPr/>
        </p:nvSpPr>
        <p:spPr bwMode="auto">
          <a:xfrm>
            <a:off x="0" y="65532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4" name="Line 82"/>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5" name="Line 83"/>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6" name="Line 84"/>
          <p:cNvSpPr>
            <a:spLocks noChangeShapeType="1"/>
          </p:cNvSpPr>
          <p:nvPr/>
        </p:nvSpPr>
        <p:spPr bwMode="auto">
          <a:xfrm flipH="1">
            <a:off x="0" y="49530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7" name="Line 85"/>
          <p:cNvSpPr>
            <a:spLocks noChangeShapeType="1"/>
          </p:cNvSpPr>
          <p:nvPr/>
        </p:nvSpPr>
        <p:spPr bwMode="auto">
          <a:xfrm>
            <a:off x="8763000" y="17526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8" name="Line 86"/>
          <p:cNvSpPr>
            <a:spLocks noChangeShapeType="1"/>
          </p:cNvSpPr>
          <p:nvPr/>
        </p:nvSpPr>
        <p:spPr bwMode="auto">
          <a:xfrm>
            <a:off x="8763000" y="19050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9" name="Line 87"/>
          <p:cNvSpPr>
            <a:spLocks noChangeShapeType="1"/>
          </p:cNvSpPr>
          <p:nvPr/>
        </p:nvSpPr>
        <p:spPr bwMode="auto">
          <a:xfrm>
            <a:off x="2543175" y="655320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60" name="Line 88"/>
          <p:cNvSpPr>
            <a:spLocks noChangeShapeType="1"/>
          </p:cNvSpPr>
          <p:nvPr/>
        </p:nvSpPr>
        <p:spPr bwMode="auto">
          <a:xfrm flipV="1">
            <a:off x="6672263" y="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3074" name="Rectangle 2"/>
          <p:cNvSpPr>
            <a:spLocks noGrp="1" noChangeArrowheads="1"/>
          </p:cNvSpPr>
          <p:nvPr>
            <p:ph type="ctrTitle"/>
          </p:nvPr>
        </p:nvSpPr>
        <p:spPr>
          <a:xfrm>
            <a:off x="1752600" y="2057400"/>
            <a:ext cx="5791200" cy="1698625"/>
          </a:xfrm>
        </p:spPr>
        <p:txBody>
          <a:bodyPr/>
          <a:lstStyle>
            <a:lvl1pPr algn="ct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itchFamily="2" charset="2"/>
              <a:buNone/>
              <a:defRPr sz="1800" b="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80C12D6-48CD-4C5B-AEFF-6B1FDB1CF000}"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22238"/>
            <a:ext cx="2005012" cy="6027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22238"/>
            <a:ext cx="5865813" cy="6027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E4F58A-EEC8-4B62-A257-C7C43864BEDA}"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6705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28725"/>
            <a:ext cx="8023225" cy="4921250"/>
          </a:xfrm>
        </p:spPr>
        <p:txBody>
          <a:bodyPr/>
          <a:lstStyle/>
          <a:p>
            <a:pPr lvl="0"/>
            <a:r>
              <a:rPr lang="en-US" noProof="0" dirty="0" smtClean="0"/>
              <a:t>Click icon to add table</a:t>
            </a:r>
            <a:endParaRPr lang="en-US" noProof="0"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4A10EA9-D600-4797-8B9F-4D80426D0D67}"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BA104DF-66D8-458D-AEDF-2FB497644DC3}"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03598ED-2C93-4C9D-8A2A-2D7036109E35}"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EE46A82-5C52-4270-B722-1A2930E949F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73FEF08-B60C-4FFF-995F-AECE336137CE}" type="slidenum">
              <a:rPr lang="en-US"/>
              <a:pPr>
                <a:defRPr/>
              </a:pPr>
              <a:t>‹#›</a:t>
            </a:fld>
            <a:endParaRPr lang="en-US" dirty="0"/>
          </a:p>
        </p:txBody>
      </p:sp>
      <p:sp>
        <p:nvSpPr>
          <p:cNvPr id="9"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D923446B-2637-4790-937C-FF8654AC63CB}" type="slidenum">
              <a:rPr lang="en-US"/>
              <a:pPr>
                <a:defRPr/>
              </a:pPr>
              <a:t>‹#›</a:t>
            </a:fld>
            <a:endParaRPr lang="en-US" dirty="0"/>
          </a:p>
        </p:txBody>
      </p:sp>
      <p:sp>
        <p:nvSpPr>
          <p:cNvPr id="5"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7CC5328E-59BD-4DAC-B55A-9C55FC483370}" type="slidenum">
              <a:rPr lang="en-US"/>
              <a:pPr>
                <a:defRPr/>
              </a:pPr>
              <a:t>‹#›</a:t>
            </a:fld>
            <a:endParaRPr lang="en-US" dirty="0"/>
          </a:p>
        </p:txBody>
      </p:sp>
      <p:sp>
        <p:nvSpPr>
          <p:cNvPr id="4"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0E02008-649D-4E3B-8A23-6D80236278B8}"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6E8067A-FB48-4F2B-A506-BC6304B2E08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3922CA6C-AC2C-425A-AEAF-1AC528843BE0}" type="slidenum">
              <a:rPr lang="en-US"/>
              <a:pPr>
                <a:defRPr/>
              </a:pPr>
              <a:t>‹#›</a:t>
            </a:fld>
            <a:endParaRPr lang="en-US" dirty="0"/>
          </a:p>
        </p:txBody>
      </p:sp>
      <p:sp>
        <p:nvSpPr>
          <p:cNvPr id="1052" name="Rectangle 28"/>
          <p:cNvSpPr>
            <a:spLocks noChangeArrowheads="1"/>
          </p:cNvSpPr>
          <p:nvPr/>
        </p:nvSpPr>
        <p:spPr bwMode="gray">
          <a:xfrm>
            <a:off x="0" y="0"/>
            <a:ext cx="457200" cy="768350"/>
          </a:xfrm>
          <a:prstGeom prst="rect">
            <a:avLst/>
          </a:prstGeom>
          <a:solidFill>
            <a:schemeClr val="hlink"/>
          </a:solidFill>
          <a:ln w="9525">
            <a:noFill/>
            <a:miter lim="800000"/>
            <a:headEnd/>
            <a:tailEnd/>
          </a:ln>
          <a:effectLst/>
        </p:spPr>
        <p:txBody>
          <a:bodyPr wrap="none" anchor="ctr"/>
          <a:lstStyle/>
          <a:p>
            <a:pPr algn="ctr">
              <a:defRPr/>
            </a:pPr>
            <a:endParaRPr lang="en-US" dirty="0">
              <a:cs typeface="+mn-cs"/>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w="9525">
            <a:noFill/>
            <a:miter lim="800000"/>
            <a:headEnd/>
            <a:tailEnd/>
          </a:ln>
          <a:effectLst/>
        </p:spPr>
        <p:txBody>
          <a:bodyPr wrap="none" anchor="ctr"/>
          <a:lstStyle/>
          <a:p>
            <a:pPr algn="ctr">
              <a:defRPr/>
            </a:pPr>
            <a:endParaRPr lang="en-US" dirty="0">
              <a:cs typeface="+mn-cs"/>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w="9525">
            <a:noFill/>
            <a:miter lim="800000"/>
            <a:headEnd/>
            <a:tailEnd/>
          </a:ln>
          <a:effectLst/>
        </p:spPr>
        <p:txBody>
          <a:bodyPr wrap="none" anchor="ctr"/>
          <a:lstStyle/>
          <a:p>
            <a:pPr>
              <a:defRPr/>
            </a:pPr>
            <a:endParaRPr lang="en-US" dirty="0">
              <a:cs typeface="+mn-cs"/>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w="9525">
            <a:noFill/>
            <a:miter lim="800000"/>
            <a:headEnd/>
            <a:tailEnd/>
          </a:ln>
          <a:effectLst/>
        </p:spPr>
        <p:txBody>
          <a:bodyPr wrap="none" anchor="ctr"/>
          <a:lstStyle/>
          <a:p>
            <a:pPr algn="ctr">
              <a:defRPr/>
            </a:pPr>
            <a:endParaRPr lang="en-US" dirty="0">
              <a:cs typeface="+mn-cs"/>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w="9525">
            <a:noFill/>
            <a:miter lim="800000"/>
            <a:headEnd/>
            <a:tailEnd/>
          </a:ln>
          <a:effectLst/>
        </p:spPr>
        <p:txBody>
          <a:bodyPr wrap="none" anchor="ctr"/>
          <a:lstStyle/>
          <a:p>
            <a:pPr algn="ctr">
              <a:defRPr/>
            </a:pPr>
            <a:endParaRPr lang="en-US" dirty="0">
              <a:cs typeface="+mn-cs"/>
            </a:endParaRPr>
          </a:p>
        </p:txBody>
      </p:sp>
      <p:sp>
        <p:nvSpPr>
          <p:cNvPr id="1043" name="Rectangle 2"/>
          <p:cNvSpPr>
            <a:spLocks noGrp="1" noChangeArrowheads="1"/>
          </p:cNvSpPr>
          <p:nvPr>
            <p:ph type="title"/>
          </p:nvPr>
        </p:nvSpPr>
        <p:spPr bwMode="gray">
          <a:xfrm>
            <a:off x="990600" y="122238"/>
            <a:ext cx="6705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44" name="Group 104"/>
          <p:cNvGrpSpPr>
            <a:grpSpLocks/>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1055" name="Group 106"/>
            <p:cNvGrpSpPr>
              <a:grpSpLocks/>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40" y="1024"/>
                <a:ext cx="111"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2" name="Oval 108"/>
              <p:cNvSpPr>
                <a:spLocks noChangeArrowheads="1"/>
              </p:cNvSpPr>
              <p:nvPr userDrawn="1"/>
            </p:nvSpPr>
            <p:spPr bwMode="gray">
              <a:xfrm>
                <a:off x="3763" y="1126"/>
                <a:ext cx="90"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3" name="Oval 109"/>
              <p:cNvSpPr>
                <a:spLocks noChangeArrowheads="1"/>
              </p:cNvSpPr>
              <p:nvPr userDrawn="1"/>
            </p:nvSpPr>
            <p:spPr bwMode="gray">
              <a:xfrm>
                <a:off x="3448" y="876"/>
                <a:ext cx="180"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2" name="Group 110"/>
            <p:cNvGrpSpPr>
              <a:grpSpLocks/>
            </p:cNvGrpSpPr>
            <p:nvPr userDrawn="1"/>
          </p:nvGrpSpPr>
          <p:grpSpPr bwMode="auto">
            <a:xfrm rot="-2104554">
              <a:off x="5358" y="218"/>
              <a:ext cx="97" cy="75"/>
              <a:chOff x="3452" y="878"/>
              <a:chExt cx="402" cy="342"/>
            </a:xfrm>
          </p:grpSpPr>
          <p:sp>
            <p:nvSpPr>
              <p:cNvPr id="1135" name="Oval 111"/>
              <p:cNvSpPr>
                <a:spLocks noChangeArrowheads="1"/>
              </p:cNvSpPr>
              <p:nvPr userDrawn="1"/>
            </p:nvSpPr>
            <p:spPr bwMode="gray">
              <a:xfrm>
                <a:off x="3637" y="1018"/>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6" name="Oval 112"/>
              <p:cNvSpPr>
                <a:spLocks noChangeArrowheads="1"/>
              </p:cNvSpPr>
              <p:nvPr userDrawn="1"/>
            </p:nvSpPr>
            <p:spPr bwMode="gray">
              <a:xfrm>
                <a:off x="3761" y="1124"/>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7" name="Oval 113"/>
              <p:cNvSpPr>
                <a:spLocks noChangeArrowheads="1"/>
              </p:cNvSpPr>
              <p:nvPr userDrawn="1"/>
            </p:nvSpPr>
            <p:spPr bwMode="gray">
              <a:xfrm>
                <a:off x="3450"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7" name="Group 114"/>
            <p:cNvGrpSpPr>
              <a:grpSpLocks/>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40" y="102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0" name="Oval 116"/>
              <p:cNvSpPr>
                <a:spLocks noChangeArrowheads="1"/>
              </p:cNvSpPr>
              <p:nvPr userDrawn="1"/>
            </p:nvSpPr>
            <p:spPr bwMode="gray">
              <a:xfrm>
                <a:off x="3763" y="1125"/>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1" name="Oval 117"/>
              <p:cNvSpPr>
                <a:spLocks noChangeArrowheads="1"/>
              </p:cNvSpPr>
              <p:nvPr userDrawn="1"/>
            </p:nvSpPr>
            <p:spPr bwMode="gray">
              <a:xfrm>
                <a:off x="3453" y="877"/>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8" name="Group 118"/>
            <p:cNvGrpSpPr>
              <a:grpSpLocks/>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38" y="1024"/>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4" name="Oval 120"/>
              <p:cNvSpPr>
                <a:spLocks noChangeArrowheads="1"/>
              </p:cNvSpPr>
              <p:nvPr userDrawn="1"/>
            </p:nvSpPr>
            <p:spPr bwMode="gray">
              <a:xfrm>
                <a:off x="3763" y="1128"/>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5" name="Oval 121"/>
              <p:cNvSpPr>
                <a:spLocks noChangeArrowheads="1"/>
              </p:cNvSpPr>
              <p:nvPr userDrawn="1"/>
            </p:nvSpPr>
            <p:spPr bwMode="gray">
              <a:xfrm>
                <a:off x="3451" y="876"/>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9" name="Group 122"/>
            <p:cNvGrpSpPr>
              <a:grpSpLocks/>
            </p:cNvGrpSpPr>
            <p:nvPr userDrawn="1"/>
          </p:nvGrpSpPr>
          <p:grpSpPr bwMode="auto">
            <a:xfrm rot="-7888389">
              <a:off x="5212" y="46"/>
              <a:ext cx="88" cy="83"/>
              <a:chOff x="3452" y="878"/>
              <a:chExt cx="402" cy="342"/>
            </a:xfrm>
          </p:grpSpPr>
          <p:sp>
            <p:nvSpPr>
              <p:cNvPr id="1147" name="Oval 123"/>
              <p:cNvSpPr>
                <a:spLocks noChangeArrowheads="1"/>
              </p:cNvSpPr>
              <p:nvPr userDrawn="1"/>
            </p:nvSpPr>
            <p:spPr bwMode="gray">
              <a:xfrm>
                <a:off x="3641" y="1021"/>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8" name="Oval 124"/>
              <p:cNvSpPr>
                <a:spLocks noChangeArrowheads="1"/>
              </p:cNvSpPr>
              <p:nvPr userDrawn="1"/>
            </p:nvSpPr>
            <p:spPr bwMode="gray">
              <a:xfrm>
                <a:off x="3766" y="1125"/>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9" name="Oval 125"/>
              <p:cNvSpPr>
                <a:spLocks noChangeArrowheads="1"/>
              </p:cNvSpPr>
              <p:nvPr userDrawn="1"/>
            </p:nvSpPr>
            <p:spPr bwMode="gray">
              <a:xfrm>
                <a:off x="3454" y="87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0" name="Group 126"/>
            <p:cNvGrpSpPr>
              <a:grpSpLocks/>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7"/>
                <a:ext cx="112"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2" name="Oval 128"/>
              <p:cNvSpPr>
                <a:spLocks noChangeArrowheads="1"/>
              </p:cNvSpPr>
              <p:nvPr userDrawn="1"/>
            </p:nvSpPr>
            <p:spPr bwMode="gray">
              <a:xfrm>
                <a:off x="3762" y="1133"/>
                <a:ext cx="91" cy="9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3" name="Oval 129"/>
              <p:cNvSpPr>
                <a:spLocks noChangeArrowheads="1"/>
              </p:cNvSpPr>
              <p:nvPr userDrawn="1"/>
            </p:nvSpPr>
            <p:spPr bwMode="gray">
              <a:xfrm>
                <a:off x="3451" y="879"/>
                <a:ext cx="182" cy="18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1" name="Group 130"/>
            <p:cNvGrpSpPr>
              <a:grpSpLocks/>
            </p:cNvGrpSpPr>
            <p:nvPr userDrawn="1"/>
          </p:nvGrpSpPr>
          <p:grpSpPr bwMode="auto">
            <a:xfrm rot="8885358">
              <a:off x="5041" y="204"/>
              <a:ext cx="97" cy="75"/>
              <a:chOff x="3452" y="878"/>
              <a:chExt cx="402" cy="342"/>
            </a:xfrm>
          </p:grpSpPr>
          <p:sp>
            <p:nvSpPr>
              <p:cNvPr id="1155" name="Oval 131"/>
              <p:cNvSpPr>
                <a:spLocks noChangeArrowheads="1"/>
              </p:cNvSpPr>
              <p:nvPr userDrawn="1"/>
            </p:nvSpPr>
            <p:spPr bwMode="gray">
              <a:xfrm>
                <a:off x="3640" y="1022"/>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6" name="Oval 132"/>
              <p:cNvSpPr>
                <a:spLocks noChangeArrowheads="1"/>
              </p:cNvSpPr>
              <p:nvPr userDrawn="1"/>
            </p:nvSpPr>
            <p:spPr bwMode="gray">
              <a:xfrm>
                <a:off x="3760"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7" name="Oval 133"/>
              <p:cNvSpPr>
                <a:spLocks noChangeArrowheads="1"/>
              </p:cNvSpPr>
              <p:nvPr userDrawn="1"/>
            </p:nvSpPr>
            <p:spPr bwMode="gray">
              <a:xfrm>
                <a:off x="3451"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2" name="Group 134"/>
            <p:cNvGrpSpPr>
              <a:grpSpLocks/>
            </p:cNvGrpSpPr>
            <p:nvPr userDrawn="1"/>
          </p:nvGrpSpPr>
          <p:grpSpPr bwMode="auto">
            <a:xfrm rot="6558351">
              <a:off x="5085" y="304"/>
              <a:ext cx="88" cy="82"/>
              <a:chOff x="3452" y="878"/>
              <a:chExt cx="402" cy="342"/>
            </a:xfrm>
          </p:grpSpPr>
          <p:sp>
            <p:nvSpPr>
              <p:cNvPr id="1159" name="Oval 135"/>
              <p:cNvSpPr>
                <a:spLocks noChangeArrowheads="1"/>
              </p:cNvSpPr>
              <p:nvPr userDrawn="1"/>
            </p:nvSpPr>
            <p:spPr bwMode="gray">
              <a:xfrm>
                <a:off x="3640" y="103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0" name="Oval 136"/>
              <p:cNvSpPr>
                <a:spLocks noChangeArrowheads="1"/>
              </p:cNvSpPr>
              <p:nvPr userDrawn="1"/>
            </p:nvSpPr>
            <p:spPr bwMode="gray">
              <a:xfrm>
                <a:off x="3763" y="1130"/>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1" name="Oval 137"/>
              <p:cNvSpPr>
                <a:spLocks noChangeArrowheads="1"/>
              </p:cNvSpPr>
              <p:nvPr userDrawn="1"/>
            </p:nvSpPr>
            <p:spPr bwMode="gray">
              <a:xfrm>
                <a:off x="3451" y="882"/>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atin typeface="+mn-lt"/>
                <a:cs typeface="+mn-cs"/>
              </a:defRPr>
            </a:lvl1pPr>
          </a:lstStyle>
          <a:p>
            <a:pPr>
              <a:defRPr/>
            </a:pPr>
            <a:endParaRPr lang="en-US" dirty="0"/>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headEnd/>
            <a:tailEnd/>
          </a:ln>
          <a:effectLst/>
        </p:spPr>
        <p:txBody>
          <a:bodyPr/>
          <a:lstStyle/>
          <a:p>
            <a:pPr>
              <a:defRPr/>
            </a:pPr>
            <a:endParaRPr lang="en-US" dirty="0">
              <a:cs typeface="+mn-cs"/>
            </a:endParaRPr>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Lst>
  <p:hf sldNum="0" hdr="0" ftr="0" dt="0"/>
  <p:txStyles>
    <p:titleStyle>
      <a:lvl1pPr algn="l" rtl="0" fontAlgn="base">
        <a:spcBef>
          <a:spcPct val="0"/>
        </a:spcBef>
        <a:spcAft>
          <a:spcPct val="0"/>
        </a:spcAft>
        <a:defRPr sz="2800" b="1" i="1">
          <a:solidFill>
            <a:schemeClr val="tx1"/>
          </a:solidFill>
          <a:latin typeface="+mj-lt"/>
          <a:ea typeface="+mj-ea"/>
          <a:cs typeface="+mj-cs"/>
        </a:defRPr>
      </a:lvl1pPr>
      <a:lvl2pPr algn="l" rtl="0" fontAlgn="base">
        <a:spcBef>
          <a:spcPct val="0"/>
        </a:spcBef>
        <a:spcAft>
          <a:spcPct val="0"/>
        </a:spcAft>
        <a:defRPr sz="2800" b="1" i="1">
          <a:solidFill>
            <a:schemeClr val="tx1"/>
          </a:solidFill>
          <a:latin typeface="Verdana" pitchFamily="34" charset="0"/>
        </a:defRPr>
      </a:lvl2pPr>
      <a:lvl3pPr algn="l" rtl="0" fontAlgn="base">
        <a:spcBef>
          <a:spcPct val="0"/>
        </a:spcBef>
        <a:spcAft>
          <a:spcPct val="0"/>
        </a:spcAft>
        <a:defRPr sz="2800" b="1" i="1">
          <a:solidFill>
            <a:schemeClr val="tx1"/>
          </a:solidFill>
          <a:latin typeface="Verdana" pitchFamily="34" charset="0"/>
        </a:defRPr>
      </a:lvl3pPr>
      <a:lvl4pPr algn="l" rtl="0" fontAlgn="base">
        <a:spcBef>
          <a:spcPct val="0"/>
        </a:spcBef>
        <a:spcAft>
          <a:spcPct val="0"/>
        </a:spcAft>
        <a:defRPr sz="2800" b="1" i="1">
          <a:solidFill>
            <a:schemeClr val="tx1"/>
          </a:solidFill>
          <a:latin typeface="Verdana" pitchFamily="34" charset="0"/>
        </a:defRPr>
      </a:lvl4pPr>
      <a:lvl5pPr algn="l" rtl="0" fontAlgn="base">
        <a:spcBef>
          <a:spcPct val="0"/>
        </a:spcBef>
        <a:spcAft>
          <a:spcPct val="0"/>
        </a:spcAft>
        <a:defRPr sz="2800" b="1" i="1">
          <a:solidFill>
            <a:schemeClr val="tx1"/>
          </a:solidFill>
          <a:latin typeface="Verdana" pitchFamily="34" charset="0"/>
        </a:defRPr>
      </a:lvl5pPr>
      <a:lvl6pPr marL="457200" algn="l" rtl="0" eaLnBrk="1" fontAlgn="base" hangingPunct="1">
        <a:spcBef>
          <a:spcPct val="0"/>
        </a:spcBef>
        <a:spcAft>
          <a:spcPct val="0"/>
        </a:spcAft>
        <a:defRPr sz="2800" b="1" i="1">
          <a:solidFill>
            <a:schemeClr val="tx1"/>
          </a:solidFill>
          <a:latin typeface="Verdana" pitchFamily="34" charset="0"/>
        </a:defRPr>
      </a:lvl6pPr>
      <a:lvl7pPr marL="914400" algn="l" rtl="0" eaLnBrk="1" fontAlgn="base" hangingPunct="1">
        <a:spcBef>
          <a:spcPct val="0"/>
        </a:spcBef>
        <a:spcAft>
          <a:spcPct val="0"/>
        </a:spcAft>
        <a:defRPr sz="2800" b="1" i="1">
          <a:solidFill>
            <a:schemeClr val="tx1"/>
          </a:solidFill>
          <a:latin typeface="Verdana" pitchFamily="34" charset="0"/>
        </a:defRPr>
      </a:lvl7pPr>
      <a:lvl8pPr marL="1371600" algn="l" rtl="0" eaLnBrk="1" fontAlgn="base" hangingPunct="1">
        <a:spcBef>
          <a:spcPct val="0"/>
        </a:spcBef>
        <a:spcAft>
          <a:spcPct val="0"/>
        </a:spcAft>
        <a:defRPr sz="2800" b="1" i="1">
          <a:solidFill>
            <a:schemeClr val="tx1"/>
          </a:solidFill>
          <a:latin typeface="Verdana" pitchFamily="34" charset="0"/>
        </a:defRPr>
      </a:lvl8pPr>
      <a:lvl9pPr marL="1828800" algn="l" rtl="0" eaLnBrk="1" fontAlgn="base" hangingPunct="1">
        <a:spcBef>
          <a:spcPct val="0"/>
        </a:spcBef>
        <a:spcAft>
          <a:spcPct val="0"/>
        </a:spcAft>
        <a:defRPr sz="2800" b="1" i="1">
          <a:solidFill>
            <a:schemeClr val="tx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deva.bayu.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mailto:gandeva.bayu.s@gmail.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2060848"/>
            <a:ext cx="8215370" cy="1725342"/>
          </a:xfrm>
        </p:spPr>
        <p:txBody>
          <a:bodyPr/>
          <a:lstStyle/>
          <a:p>
            <a:r>
              <a:rPr lang="id-ID" sz="3200" i="0" dirty="0" smtClean="0"/>
              <a:t>Chapter </a:t>
            </a:r>
            <a:r>
              <a:rPr lang="en-US" sz="3200" i="0" dirty="0" smtClean="0"/>
              <a:t>2</a:t>
            </a:r>
            <a:r>
              <a:rPr lang="id-ID" sz="3200" i="0" dirty="0" smtClean="0"/>
              <a:t/>
            </a:r>
            <a:br>
              <a:rPr lang="id-ID" sz="3200" i="0" dirty="0" smtClean="0"/>
            </a:br>
            <a:r>
              <a:rPr lang="en-US" sz="3200" i="0" dirty="0" smtClean="0"/>
              <a:t>Application Layer</a:t>
            </a:r>
          </a:p>
        </p:txBody>
      </p:sp>
      <p:sp>
        <p:nvSpPr>
          <p:cNvPr id="4" name="Rectangle 3"/>
          <p:cNvSpPr/>
          <p:nvPr/>
        </p:nvSpPr>
        <p:spPr>
          <a:xfrm>
            <a:off x="714348" y="4500570"/>
            <a:ext cx="7715250" cy="1643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p>
          <a:p>
            <a:pPr algn="ctr">
              <a:lnSpc>
                <a:spcPct val="150000"/>
              </a:lnSpc>
              <a:defRPr/>
            </a:pPr>
            <a:r>
              <a:rPr lang="en-US" dirty="0" smtClean="0">
                <a:solidFill>
                  <a:schemeClr val="tx1"/>
                </a:solidFill>
                <a:hlinkClick r:id="rId2"/>
              </a:rPr>
              <a:t>gandeva.bayu.s@gmail.com</a:t>
            </a:r>
            <a:endParaRPr lang="en-US" dirty="0" smtClean="0">
              <a:solidFill>
                <a:schemeClr val="tx1"/>
              </a:solidFill>
            </a:endParaRPr>
          </a:p>
          <a:p>
            <a:pPr algn="ctr">
              <a:lnSpc>
                <a:spcPct val="150000"/>
              </a:lnSpc>
              <a:defRPr/>
            </a:pPr>
            <a:r>
              <a:rPr lang="en-US" sz="2000" b="1" dirty="0" smtClean="0">
                <a:solidFill>
                  <a:schemeClr val="tx1"/>
                </a:solidFill>
                <a:latin typeface="Lucida Bright" pitchFamily="18" charset="0"/>
              </a:rPr>
              <a:t>TELKOM INSTITUTE of TECHNOLOGY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xmlns="" val="1962937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Principle of Net. App.</a:t>
            </a:r>
            <a:endParaRPr lang="en-US" dirty="0"/>
          </a:p>
        </p:txBody>
      </p:sp>
      <p:sp>
        <p:nvSpPr>
          <p:cNvPr id="3" name="Content Placeholder 2"/>
          <p:cNvSpPr>
            <a:spLocks noGrp="1"/>
          </p:cNvSpPr>
          <p:nvPr>
            <p:ph idx="1"/>
          </p:nvPr>
        </p:nvSpPr>
        <p:spPr>
          <a:xfrm>
            <a:off x="609600" y="1228725"/>
            <a:ext cx="7994847" cy="4921250"/>
          </a:xfrm>
        </p:spPr>
        <p:txBody>
          <a:bodyPr/>
          <a:lstStyle/>
          <a:p>
            <a:pPr marL="0" indent="0" algn="just">
              <a:buNone/>
              <a:tabLst>
                <a:tab pos="577850" algn="l"/>
              </a:tabLst>
            </a:pPr>
            <a:r>
              <a:rPr lang="en-US" sz="2000" b="1" dirty="0"/>
              <a:t>2.1.2 Processes </a:t>
            </a:r>
            <a:r>
              <a:rPr lang="en-US" sz="2000" b="1" dirty="0" smtClean="0"/>
              <a:t>Communicating</a:t>
            </a:r>
          </a:p>
          <a:p>
            <a:pPr marL="0" indent="0" algn="just">
              <a:buNone/>
              <a:tabLst>
                <a:tab pos="577850" algn="l"/>
              </a:tabLst>
            </a:pPr>
            <a:endParaRPr lang="en-US" sz="2000" b="1" dirty="0" smtClean="0"/>
          </a:p>
          <a:p>
            <a:pPr algn="just">
              <a:buFont typeface="Wingdings" panose="05000000000000000000" pitchFamily="2" charset="2"/>
              <a:buChar char="Ø"/>
              <a:tabLst>
                <a:tab pos="577850" algn="l"/>
              </a:tabLst>
            </a:pPr>
            <a:endParaRPr lang="en-US" sz="2000" dirty="0" smtClean="0"/>
          </a:p>
          <a:p>
            <a:pPr algn="just">
              <a:buFont typeface="Wingdings" panose="05000000000000000000" pitchFamily="2" charset="2"/>
              <a:buChar char="Ø"/>
              <a:tabLst>
                <a:tab pos="577850" algn="l"/>
              </a:tabLst>
            </a:pPr>
            <a:endParaRPr lang="en-US" sz="2000" dirty="0"/>
          </a:p>
          <a:p>
            <a:pPr algn="just">
              <a:buFont typeface="Wingdings" panose="05000000000000000000" pitchFamily="2" charset="2"/>
              <a:buChar char="Ø"/>
              <a:tabLst>
                <a:tab pos="577850" algn="l"/>
              </a:tabLst>
            </a:pPr>
            <a:endParaRPr lang="en-US" sz="2000" dirty="0" smtClean="0"/>
          </a:p>
          <a:p>
            <a:pPr algn="just">
              <a:buFont typeface="Wingdings" panose="05000000000000000000" pitchFamily="2" charset="2"/>
              <a:buChar char="Ø"/>
              <a:tabLst>
                <a:tab pos="577850" algn="l"/>
              </a:tabLst>
            </a:pPr>
            <a:endParaRPr lang="en-US" sz="2000" dirty="0"/>
          </a:p>
          <a:p>
            <a:pPr algn="just">
              <a:buFont typeface="Wingdings" panose="05000000000000000000" pitchFamily="2" charset="2"/>
              <a:buChar char="Ø"/>
              <a:tabLst>
                <a:tab pos="577850" algn="l"/>
              </a:tabLst>
            </a:pPr>
            <a:endParaRPr lang="en-US" sz="2000" dirty="0" smtClean="0"/>
          </a:p>
          <a:p>
            <a:pPr algn="just">
              <a:buFont typeface="Wingdings" panose="05000000000000000000" pitchFamily="2" charset="2"/>
              <a:buChar char="Ø"/>
              <a:tabLst>
                <a:tab pos="577850" algn="l"/>
              </a:tabLst>
            </a:pPr>
            <a:endParaRPr lang="en-US" sz="2000" dirty="0"/>
          </a:p>
          <a:p>
            <a:pPr algn="just">
              <a:buFont typeface="Wingdings" panose="05000000000000000000" pitchFamily="2" charset="2"/>
              <a:buChar char="Ø"/>
              <a:tabLst>
                <a:tab pos="577850" algn="l"/>
              </a:tabLst>
            </a:pPr>
            <a:endParaRPr lang="en-US" sz="2000" dirty="0" smtClean="0"/>
          </a:p>
          <a:p>
            <a:pPr algn="just">
              <a:buFont typeface="Wingdings" panose="05000000000000000000" pitchFamily="2" charset="2"/>
              <a:buChar char="Ø"/>
              <a:tabLst>
                <a:tab pos="577850" algn="l"/>
              </a:tabLst>
            </a:pPr>
            <a:endParaRPr lang="en-US" sz="2000" dirty="0"/>
          </a:p>
          <a:p>
            <a:pPr algn="just">
              <a:buFont typeface="Wingdings" panose="05000000000000000000" pitchFamily="2" charset="2"/>
              <a:buChar char="Ø"/>
              <a:tabLst>
                <a:tab pos="577850" algn="l"/>
              </a:tabLst>
            </a:pPr>
            <a:endParaRPr lang="en-US" sz="2000" dirty="0" smtClean="0"/>
          </a:p>
          <a:p>
            <a:pPr algn="just">
              <a:buFont typeface="Wingdings" panose="05000000000000000000" pitchFamily="2" charset="2"/>
              <a:buChar char="Ø"/>
              <a:tabLst>
                <a:tab pos="577850" algn="l"/>
              </a:tabLst>
            </a:pPr>
            <a:r>
              <a:rPr lang="en-US" sz="2000" dirty="0" smtClean="0"/>
              <a:t>A </a:t>
            </a:r>
            <a:r>
              <a:rPr lang="en-US" sz="2000" dirty="0"/>
              <a:t>process sends messages into, and receives messages from, the network through a software interface called a </a:t>
            </a:r>
            <a:r>
              <a:rPr lang="en-US" sz="2000" b="1" dirty="0"/>
              <a:t>socket</a:t>
            </a:r>
            <a:r>
              <a:rPr lang="en-US" sz="2000" dirty="0"/>
              <a:t>.</a:t>
            </a:r>
            <a:endParaRPr lang="en-US" sz="2000" i="1" dirty="0"/>
          </a:p>
        </p:txBody>
      </p:sp>
      <p:pic>
        <p:nvPicPr>
          <p:cNvPr id="4" name="Picture 3"/>
          <p:cNvPicPr>
            <a:picLocks noChangeAspect="1"/>
          </p:cNvPicPr>
          <p:nvPr/>
        </p:nvPicPr>
        <p:blipFill>
          <a:blip r:embed="rId2"/>
          <a:stretch>
            <a:fillRect/>
          </a:stretch>
        </p:blipFill>
        <p:spPr>
          <a:xfrm>
            <a:off x="1475656" y="1844824"/>
            <a:ext cx="6856441" cy="3237477"/>
          </a:xfrm>
          <a:prstGeom prst="rect">
            <a:avLst/>
          </a:prstGeom>
        </p:spPr>
      </p:pic>
    </p:spTree>
    <p:extLst>
      <p:ext uri="{BB962C8B-B14F-4D97-AF65-F5344CB8AC3E}">
        <p14:creationId xmlns:p14="http://schemas.microsoft.com/office/powerpoint/2010/main" xmlns="" val="696143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Principle of Net. App.</a:t>
            </a:r>
            <a:endParaRPr lang="en-US" dirty="0"/>
          </a:p>
        </p:txBody>
      </p:sp>
      <p:sp>
        <p:nvSpPr>
          <p:cNvPr id="3" name="Content Placeholder 2"/>
          <p:cNvSpPr>
            <a:spLocks noGrp="1"/>
          </p:cNvSpPr>
          <p:nvPr>
            <p:ph idx="1"/>
          </p:nvPr>
        </p:nvSpPr>
        <p:spPr/>
        <p:txBody>
          <a:bodyPr/>
          <a:lstStyle/>
          <a:p>
            <a:pPr marL="0" indent="0" algn="just">
              <a:buNone/>
              <a:tabLst>
                <a:tab pos="577850" algn="l"/>
              </a:tabLst>
            </a:pPr>
            <a:r>
              <a:rPr lang="en-US" sz="2000" b="1" dirty="0"/>
              <a:t>2.1.2 Processes </a:t>
            </a:r>
            <a:r>
              <a:rPr lang="en-US" sz="2000" b="1" dirty="0" smtClean="0"/>
              <a:t>Communicating</a:t>
            </a:r>
          </a:p>
          <a:p>
            <a:pPr marL="0" indent="0" algn="just">
              <a:buNone/>
              <a:tabLst>
                <a:tab pos="577850" algn="l"/>
              </a:tabLst>
            </a:pPr>
            <a:endParaRPr lang="en-US" sz="2000" b="1" dirty="0" smtClean="0"/>
          </a:p>
          <a:p>
            <a:pPr algn="just">
              <a:tabLst>
                <a:tab pos="577850" algn="l"/>
              </a:tabLst>
            </a:pPr>
            <a:r>
              <a:rPr lang="en-US" sz="2000" dirty="0"/>
              <a:t>to receive messages, process  must have </a:t>
            </a:r>
            <a:r>
              <a:rPr lang="en-US" sz="2000" b="1" dirty="0"/>
              <a:t>identifier</a:t>
            </a:r>
          </a:p>
          <a:p>
            <a:pPr algn="just">
              <a:tabLst>
                <a:tab pos="577850" algn="l"/>
              </a:tabLst>
            </a:pPr>
            <a:r>
              <a:rPr lang="en-US" sz="2000" b="1" dirty="0"/>
              <a:t>host</a:t>
            </a:r>
            <a:r>
              <a:rPr lang="en-US" sz="2000" dirty="0"/>
              <a:t> device has unique 32-bit IP address</a:t>
            </a:r>
          </a:p>
          <a:p>
            <a:pPr algn="just">
              <a:tabLst>
                <a:tab pos="577850" algn="l"/>
              </a:tabLst>
            </a:pPr>
            <a:r>
              <a:rPr lang="en-US" sz="2000" dirty="0"/>
              <a:t>Q: does  IP address of host on which process runs suffice for identifying the process?</a:t>
            </a:r>
          </a:p>
          <a:p>
            <a:pPr algn="just">
              <a:tabLst>
                <a:tab pos="577850" algn="l"/>
              </a:tabLst>
            </a:pPr>
            <a:r>
              <a:rPr lang="en-US" sz="2000" dirty="0"/>
              <a:t>identifier includes </a:t>
            </a:r>
            <a:r>
              <a:rPr lang="en-US" sz="2000" b="1" dirty="0"/>
              <a:t>both</a:t>
            </a:r>
            <a:r>
              <a:rPr lang="en-US" sz="2000" dirty="0"/>
              <a:t> IP address </a:t>
            </a:r>
            <a:r>
              <a:rPr lang="en-US" sz="2000" b="1" dirty="0"/>
              <a:t>and</a:t>
            </a:r>
            <a:r>
              <a:rPr lang="en-US" sz="2000" dirty="0"/>
              <a:t> port numbers associated with process on host</a:t>
            </a:r>
            <a:r>
              <a:rPr lang="en-US" sz="2000" dirty="0" smtClean="0"/>
              <a:t>. (</a:t>
            </a:r>
            <a:r>
              <a:rPr lang="en-US" sz="2000" dirty="0" smtClean="0">
                <a:solidFill>
                  <a:srgbClr val="9900CC"/>
                </a:solidFill>
              </a:rPr>
              <a:t>wait… Chapter 3.</a:t>
            </a:r>
            <a:r>
              <a:rPr lang="en-US" sz="2000" dirty="0" smtClean="0"/>
              <a:t>)</a:t>
            </a:r>
            <a:endParaRPr lang="en-US" sz="2000" dirty="0"/>
          </a:p>
          <a:p>
            <a:pPr algn="just">
              <a:tabLst>
                <a:tab pos="577850" algn="l"/>
              </a:tabLst>
            </a:pPr>
            <a:endParaRPr lang="en-US" sz="2000" dirty="0" smtClean="0"/>
          </a:p>
          <a:p>
            <a:pPr algn="just">
              <a:tabLst>
                <a:tab pos="577850" algn="l"/>
              </a:tabLst>
            </a:pPr>
            <a:r>
              <a:rPr lang="en-US" sz="2000" dirty="0" smtClean="0"/>
              <a:t>Example </a:t>
            </a:r>
            <a:r>
              <a:rPr lang="en-US" sz="2000" dirty="0"/>
              <a:t>port numbers:</a:t>
            </a:r>
          </a:p>
          <a:p>
            <a:pPr marL="0" indent="0" algn="just">
              <a:buNone/>
              <a:tabLst>
                <a:tab pos="574675" algn="l"/>
              </a:tabLst>
            </a:pPr>
            <a:r>
              <a:rPr lang="en-US" sz="2000" dirty="0" smtClean="0"/>
              <a:t>	HTTP </a:t>
            </a:r>
            <a:r>
              <a:rPr lang="en-US" sz="2000" dirty="0"/>
              <a:t>server: </a:t>
            </a:r>
            <a:r>
              <a:rPr lang="en-US" sz="2000" dirty="0" smtClean="0"/>
              <a:t>80, Mail </a:t>
            </a:r>
            <a:r>
              <a:rPr lang="en-US" sz="2000" dirty="0"/>
              <a:t>server: </a:t>
            </a:r>
            <a:r>
              <a:rPr lang="en-US" sz="2000" dirty="0" smtClean="0"/>
              <a:t>25, etc… (</a:t>
            </a:r>
            <a:r>
              <a:rPr lang="en-US" sz="2000" dirty="0" smtClean="0">
                <a:solidFill>
                  <a:srgbClr val="FF0000"/>
                </a:solidFill>
              </a:rPr>
              <a:t>Q: HTTPS…???</a:t>
            </a:r>
            <a:r>
              <a:rPr lang="en-US" sz="2000" dirty="0" smtClean="0"/>
              <a:t>)</a:t>
            </a:r>
          </a:p>
          <a:p>
            <a:pPr algn="just">
              <a:tabLst>
                <a:tab pos="577850" algn="l"/>
              </a:tabLst>
            </a:pPr>
            <a:endParaRPr lang="en-US" sz="2000" dirty="0"/>
          </a:p>
          <a:p>
            <a:pPr algn="just">
              <a:tabLst>
                <a:tab pos="577850" algn="l"/>
              </a:tabLst>
            </a:pPr>
            <a:r>
              <a:rPr lang="en-US" sz="2000" dirty="0" smtClean="0"/>
              <a:t>HTTP </a:t>
            </a:r>
            <a:r>
              <a:rPr lang="en-US" sz="2000" dirty="0"/>
              <a:t>message to </a:t>
            </a:r>
            <a:r>
              <a:rPr lang="en-US" sz="1800" b="1" i="1" dirty="0" smtClean="0">
                <a:solidFill>
                  <a:srgbClr val="FF0000"/>
                </a:solidFill>
                <a:latin typeface="Century Schoolbook" panose="02040604050505020304" pitchFamily="18" charset="0"/>
              </a:rPr>
              <a:t>www.telkomuniversity.ac.id</a:t>
            </a:r>
            <a:r>
              <a:rPr lang="en-US" sz="1800" b="1" dirty="0" smtClean="0">
                <a:solidFill>
                  <a:srgbClr val="FF0000"/>
                </a:solidFill>
              </a:rPr>
              <a:t> </a:t>
            </a:r>
            <a:r>
              <a:rPr lang="en-US" sz="2000" dirty="0"/>
              <a:t>web server:</a:t>
            </a:r>
          </a:p>
          <a:p>
            <a:pPr marL="0" indent="0" algn="just">
              <a:buNone/>
              <a:tabLst>
                <a:tab pos="577850" algn="l"/>
              </a:tabLst>
            </a:pPr>
            <a:r>
              <a:rPr lang="en-US" sz="2000" dirty="0" smtClean="0"/>
              <a:t>	</a:t>
            </a:r>
            <a:r>
              <a:rPr lang="en-US" sz="2000" dirty="0" smtClean="0">
                <a:solidFill>
                  <a:srgbClr val="9900CC"/>
                </a:solidFill>
              </a:rPr>
              <a:t>IP </a:t>
            </a:r>
            <a:r>
              <a:rPr lang="en-US" sz="2000" dirty="0">
                <a:solidFill>
                  <a:srgbClr val="9900CC"/>
                </a:solidFill>
              </a:rPr>
              <a:t>address: </a:t>
            </a:r>
            <a:r>
              <a:rPr lang="en-US" sz="2000" dirty="0" smtClean="0">
                <a:solidFill>
                  <a:srgbClr val="9900CC"/>
                </a:solidFill>
              </a:rPr>
              <a:t>222.124.204.206</a:t>
            </a:r>
            <a:endParaRPr lang="en-US" sz="2000" dirty="0">
              <a:solidFill>
                <a:srgbClr val="9900CC"/>
              </a:solidFill>
            </a:endParaRPr>
          </a:p>
          <a:p>
            <a:pPr marL="0" indent="0" algn="just">
              <a:buNone/>
              <a:tabLst>
                <a:tab pos="577850" algn="l"/>
              </a:tabLst>
            </a:pPr>
            <a:r>
              <a:rPr lang="en-US" sz="2000" dirty="0" smtClean="0">
                <a:solidFill>
                  <a:srgbClr val="9900CC"/>
                </a:solidFill>
              </a:rPr>
              <a:t>	Port </a:t>
            </a:r>
            <a:r>
              <a:rPr lang="en-US" sz="2000" dirty="0">
                <a:solidFill>
                  <a:srgbClr val="9900CC"/>
                </a:solidFill>
              </a:rPr>
              <a:t>number: 80</a:t>
            </a:r>
            <a:endParaRPr lang="en-US" sz="2000" dirty="0" smtClean="0">
              <a:solidFill>
                <a:srgbClr val="9900CC"/>
              </a:solidFill>
            </a:endParaRPr>
          </a:p>
        </p:txBody>
      </p:sp>
    </p:spTree>
    <p:extLst>
      <p:ext uri="{BB962C8B-B14F-4D97-AF65-F5344CB8AC3E}">
        <p14:creationId xmlns:p14="http://schemas.microsoft.com/office/powerpoint/2010/main" xmlns="" val="2976666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Principle of Net. App.</a:t>
            </a:r>
            <a:endParaRPr lang="en-US" dirty="0"/>
          </a:p>
        </p:txBody>
      </p:sp>
      <p:sp>
        <p:nvSpPr>
          <p:cNvPr id="3" name="Content Placeholder 2"/>
          <p:cNvSpPr>
            <a:spLocks noGrp="1"/>
          </p:cNvSpPr>
          <p:nvPr>
            <p:ph idx="1"/>
          </p:nvPr>
        </p:nvSpPr>
        <p:spPr/>
        <p:txBody>
          <a:bodyPr/>
          <a:lstStyle/>
          <a:p>
            <a:pPr marL="0" indent="0" algn="just">
              <a:buNone/>
              <a:tabLst>
                <a:tab pos="577850" algn="l"/>
              </a:tabLst>
            </a:pPr>
            <a:r>
              <a:rPr lang="en-US" sz="2000" b="1" dirty="0"/>
              <a:t>2.1.3 Transport Services Available to </a:t>
            </a:r>
            <a:r>
              <a:rPr lang="en-US" sz="2000" b="1" dirty="0" smtClean="0"/>
              <a:t>Applications</a:t>
            </a:r>
          </a:p>
          <a:p>
            <a:pPr marL="0" indent="0" algn="just">
              <a:buNone/>
              <a:tabLst>
                <a:tab pos="577850" algn="l"/>
              </a:tabLst>
            </a:pPr>
            <a:endParaRPr lang="en-US" sz="2000" dirty="0"/>
          </a:p>
          <a:p>
            <a:r>
              <a:rPr lang="en-US" sz="2000" dirty="0"/>
              <a:t>What are the services that a transport-layer protocol can offer to </a:t>
            </a:r>
            <a:r>
              <a:rPr lang="en-US" sz="2000" dirty="0" smtClean="0"/>
              <a:t>applications invoking it?</a:t>
            </a:r>
          </a:p>
          <a:p>
            <a:endParaRPr lang="en-US" sz="2000" dirty="0" smtClean="0"/>
          </a:p>
          <a:p>
            <a:r>
              <a:rPr lang="en-US" sz="2000" dirty="0" smtClean="0"/>
              <a:t>We </a:t>
            </a:r>
            <a:r>
              <a:rPr lang="en-US" sz="2000" dirty="0"/>
              <a:t>can broadly classify the possible services along four dimensions:</a:t>
            </a:r>
          </a:p>
          <a:p>
            <a:pPr marL="457200" indent="0">
              <a:buNone/>
              <a:tabLst>
                <a:tab pos="3376613" algn="l"/>
              </a:tabLst>
            </a:pPr>
            <a:r>
              <a:rPr lang="en-US" sz="2000" dirty="0">
                <a:solidFill>
                  <a:srgbClr val="9900CC"/>
                </a:solidFill>
              </a:rPr>
              <a:t>R</a:t>
            </a:r>
            <a:r>
              <a:rPr lang="en-US" sz="2000" dirty="0" smtClean="0">
                <a:solidFill>
                  <a:srgbClr val="9900CC"/>
                </a:solidFill>
              </a:rPr>
              <a:t>eliable </a:t>
            </a:r>
            <a:r>
              <a:rPr lang="en-US" sz="2000" dirty="0">
                <a:solidFill>
                  <a:srgbClr val="9900CC"/>
                </a:solidFill>
              </a:rPr>
              <a:t>data </a:t>
            </a:r>
            <a:r>
              <a:rPr lang="en-US" sz="2000" dirty="0" smtClean="0">
                <a:solidFill>
                  <a:srgbClr val="9900CC"/>
                </a:solidFill>
              </a:rPr>
              <a:t>transfer </a:t>
            </a:r>
            <a:r>
              <a:rPr lang="en-US" sz="2000" dirty="0" smtClean="0"/>
              <a:t>	: guarantee and loss-tolerant</a:t>
            </a:r>
          </a:p>
          <a:p>
            <a:pPr marL="457200" indent="0">
              <a:buNone/>
              <a:tabLst>
                <a:tab pos="3376613" algn="l"/>
              </a:tabLst>
            </a:pPr>
            <a:r>
              <a:rPr lang="en-US" sz="2000" dirty="0" smtClean="0">
                <a:solidFill>
                  <a:srgbClr val="9900CC"/>
                </a:solidFill>
              </a:rPr>
              <a:t>Throughput </a:t>
            </a:r>
            <a:r>
              <a:rPr lang="en-US" sz="2000" dirty="0" smtClean="0"/>
              <a:t>	: specified rate (bandwidth</a:t>
            </a:r>
            <a:r>
              <a:rPr lang="en-US" sz="2000" dirty="0" smtClean="0"/>
              <a:t>) : bandwidth-sensitive app, and </a:t>
            </a:r>
            <a:r>
              <a:rPr lang="en-US" sz="2000" smtClean="0"/>
              <a:t>elastic app </a:t>
            </a:r>
            <a:endParaRPr lang="en-US" sz="2000" dirty="0" smtClean="0"/>
          </a:p>
          <a:p>
            <a:pPr marL="457200" indent="0">
              <a:buNone/>
              <a:tabLst>
                <a:tab pos="3376613" algn="l"/>
              </a:tabLst>
            </a:pPr>
            <a:r>
              <a:rPr lang="en-US" sz="2000" dirty="0" smtClean="0">
                <a:solidFill>
                  <a:srgbClr val="9900CC"/>
                </a:solidFill>
              </a:rPr>
              <a:t>Timing</a:t>
            </a:r>
            <a:r>
              <a:rPr lang="en-US" sz="2000" dirty="0" smtClean="0"/>
              <a:t>	: delay sensitive (RTS and </a:t>
            </a:r>
            <a:r>
              <a:rPr lang="en-US" sz="2000" dirty="0" err="1" smtClean="0"/>
              <a:t>nRTS</a:t>
            </a:r>
            <a:r>
              <a:rPr lang="en-US" sz="2000" dirty="0"/>
              <a:t>)</a:t>
            </a:r>
            <a:endParaRPr lang="en-US" sz="2000" dirty="0" smtClean="0"/>
          </a:p>
          <a:p>
            <a:pPr marL="457200" indent="0">
              <a:buNone/>
              <a:tabLst>
                <a:tab pos="3376613" algn="l"/>
              </a:tabLst>
            </a:pPr>
            <a:r>
              <a:rPr lang="en-US" sz="2000" dirty="0" smtClean="0">
                <a:solidFill>
                  <a:srgbClr val="9900CC"/>
                </a:solidFill>
              </a:rPr>
              <a:t>Security</a:t>
            </a:r>
            <a:r>
              <a:rPr lang="en-US" sz="2000" dirty="0" smtClean="0"/>
              <a:t>	: </a:t>
            </a:r>
            <a:r>
              <a:rPr lang="en-US" sz="2000" dirty="0"/>
              <a:t>encrypt all </a:t>
            </a:r>
            <a:r>
              <a:rPr lang="en-US" sz="2000" dirty="0" smtClean="0"/>
              <a:t>data (CIA)</a:t>
            </a:r>
            <a:endParaRPr lang="en-US" sz="2000" dirty="0"/>
          </a:p>
        </p:txBody>
      </p:sp>
    </p:spTree>
    <p:extLst>
      <p:ext uri="{BB962C8B-B14F-4D97-AF65-F5344CB8AC3E}">
        <p14:creationId xmlns:p14="http://schemas.microsoft.com/office/powerpoint/2010/main" xmlns="" val="3822630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Principle of Net. App.</a:t>
            </a:r>
            <a:endParaRPr lang="en-US" dirty="0"/>
          </a:p>
        </p:txBody>
      </p:sp>
      <p:sp>
        <p:nvSpPr>
          <p:cNvPr id="3" name="Content Placeholder 2"/>
          <p:cNvSpPr>
            <a:spLocks noGrp="1"/>
          </p:cNvSpPr>
          <p:nvPr>
            <p:ph idx="1"/>
          </p:nvPr>
        </p:nvSpPr>
        <p:spPr>
          <a:xfrm>
            <a:off x="609600" y="1228725"/>
            <a:ext cx="8023225" cy="544091"/>
          </a:xfrm>
        </p:spPr>
        <p:txBody>
          <a:bodyPr/>
          <a:lstStyle/>
          <a:p>
            <a:pPr marL="0" indent="0" algn="just">
              <a:buNone/>
              <a:tabLst>
                <a:tab pos="577850" algn="l"/>
              </a:tabLst>
            </a:pPr>
            <a:r>
              <a:rPr lang="en-US" sz="2000" b="1" dirty="0"/>
              <a:t>2.1.4 Transport Services Provided by the </a:t>
            </a:r>
            <a:r>
              <a:rPr lang="en-US" sz="2000" b="1" dirty="0" smtClean="0"/>
              <a:t>Internet</a:t>
            </a:r>
          </a:p>
          <a:p>
            <a:pPr marL="0" indent="0" algn="just">
              <a:buNone/>
              <a:tabLst>
                <a:tab pos="577850" algn="l"/>
              </a:tabLst>
            </a:pPr>
            <a:endParaRPr lang="en-US" sz="2000" b="1" dirty="0"/>
          </a:p>
          <a:p>
            <a:pPr marL="0" indent="0" algn="ctr">
              <a:buNone/>
              <a:tabLst>
                <a:tab pos="577850" algn="l"/>
              </a:tabLst>
            </a:pPr>
            <a:r>
              <a:rPr lang="en-US" sz="2000" dirty="0">
                <a:solidFill>
                  <a:srgbClr val="9900CC"/>
                </a:solidFill>
              </a:rPr>
              <a:t>Requirements of selected network applications</a:t>
            </a:r>
          </a:p>
          <a:p>
            <a:pPr marL="0" indent="0" algn="just">
              <a:buNone/>
              <a:tabLst>
                <a:tab pos="577850" algn="l"/>
              </a:tabLst>
            </a:pPr>
            <a:endParaRPr lang="en-US" sz="2000" dirty="0"/>
          </a:p>
        </p:txBody>
      </p:sp>
      <p:pic>
        <p:nvPicPr>
          <p:cNvPr id="4" name="Picture 3"/>
          <p:cNvPicPr>
            <a:picLocks noChangeAspect="1"/>
          </p:cNvPicPr>
          <p:nvPr/>
        </p:nvPicPr>
        <p:blipFill>
          <a:blip r:embed="rId3"/>
          <a:stretch>
            <a:fillRect/>
          </a:stretch>
        </p:blipFill>
        <p:spPr>
          <a:xfrm>
            <a:off x="1200832" y="2636912"/>
            <a:ext cx="6840760" cy="3495279"/>
          </a:xfrm>
          <a:prstGeom prst="rect">
            <a:avLst/>
          </a:prstGeom>
        </p:spPr>
      </p:pic>
    </p:spTree>
    <p:extLst>
      <p:ext uri="{BB962C8B-B14F-4D97-AF65-F5344CB8AC3E}">
        <p14:creationId xmlns:p14="http://schemas.microsoft.com/office/powerpoint/2010/main" xmlns="" val="4179228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Principle of Net. App.</a:t>
            </a:r>
            <a:endParaRPr lang="en-US" dirty="0"/>
          </a:p>
        </p:txBody>
      </p:sp>
      <p:sp>
        <p:nvSpPr>
          <p:cNvPr id="3" name="Content Placeholder 2"/>
          <p:cNvSpPr>
            <a:spLocks noGrp="1"/>
          </p:cNvSpPr>
          <p:nvPr>
            <p:ph idx="1"/>
          </p:nvPr>
        </p:nvSpPr>
        <p:spPr>
          <a:xfrm>
            <a:off x="609600" y="1228725"/>
            <a:ext cx="8023225" cy="1552203"/>
          </a:xfrm>
        </p:spPr>
        <p:txBody>
          <a:bodyPr/>
          <a:lstStyle/>
          <a:p>
            <a:pPr marL="0" indent="0" algn="just">
              <a:buNone/>
              <a:tabLst>
                <a:tab pos="577850" algn="l"/>
              </a:tabLst>
            </a:pPr>
            <a:r>
              <a:rPr lang="en-US" sz="2000" b="1" dirty="0"/>
              <a:t>2.1.4 Transport Services Provided by the </a:t>
            </a:r>
            <a:r>
              <a:rPr lang="en-US" sz="2000" b="1" dirty="0" smtClean="0"/>
              <a:t>Internet</a:t>
            </a:r>
          </a:p>
          <a:p>
            <a:pPr marL="0" indent="0" algn="just">
              <a:buNone/>
              <a:tabLst>
                <a:tab pos="577850" algn="l"/>
              </a:tabLst>
            </a:pPr>
            <a:endParaRPr lang="en-US" sz="2000" b="1" dirty="0" smtClean="0"/>
          </a:p>
          <a:p>
            <a:pPr marL="0" indent="0" algn="just">
              <a:buNone/>
              <a:tabLst>
                <a:tab pos="577850" algn="l"/>
              </a:tabLst>
            </a:pPr>
            <a:endParaRPr lang="en-US" sz="2000" b="1" dirty="0"/>
          </a:p>
          <a:p>
            <a:pPr marL="0" indent="0" algn="ctr">
              <a:buNone/>
              <a:tabLst>
                <a:tab pos="577850" algn="l"/>
              </a:tabLst>
            </a:pPr>
            <a:r>
              <a:rPr lang="en-US" sz="2000" dirty="0" smtClean="0">
                <a:solidFill>
                  <a:srgbClr val="9900CC"/>
                </a:solidFill>
              </a:rPr>
              <a:t>Popular Internet Application</a:t>
            </a:r>
            <a:endParaRPr lang="en-US" sz="2000" dirty="0">
              <a:solidFill>
                <a:srgbClr val="9900CC"/>
              </a:solidFill>
            </a:endParaRPr>
          </a:p>
        </p:txBody>
      </p:sp>
      <p:pic>
        <p:nvPicPr>
          <p:cNvPr id="5" name="Picture 4"/>
          <p:cNvPicPr>
            <a:picLocks noChangeAspect="1"/>
          </p:cNvPicPr>
          <p:nvPr/>
        </p:nvPicPr>
        <p:blipFill>
          <a:blip r:embed="rId3"/>
          <a:stretch>
            <a:fillRect/>
          </a:stretch>
        </p:blipFill>
        <p:spPr>
          <a:xfrm>
            <a:off x="1320799" y="3035402"/>
            <a:ext cx="6600825" cy="2762250"/>
          </a:xfrm>
          <a:prstGeom prst="rect">
            <a:avLst/>
          </a:prstGeom>
        </p:spPr>
      </p:pic>
    </p:spTree>
    <p:extLst>
      <p:ext uri="{BB962C8B-B14F-4D97-AF65-F5344CB8AC3E}">
        <p14:creationId xmlns:p14="http://schemas.microsoft.com/office/powerpoint/2010/main" xmlns="" val="4103433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2. Application Layer</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Principle of Net 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Web &amp; HTTP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FTP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E-mail in The 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DNS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Peer-to-peer Application</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90090" y="2204864"/>
            <a:ext cx="1514357" cy="178861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14787" r="19694"/>
          <a:stretch/>
        </p:blipFill>
        <p:spPr>
          <a:xfrm>
            <a:off x="7090091" y="4300919"/>
            <a:ext cx="1514356" cy="1849056"/>
          </a:xfrm>
          <a:prstGeom prst="rect">
            <a:avLst/>
          </a:prstGeom>
        </p:spPr>
      </p:pic>
    </p:spTree>
    <p:extLst>
      <p:ext uri="{BB962C8B-B14F-4D97-AF65-F5344CB8AC3E}">
        <p14:creationId xmlns:p14="http://schemas.microsoft.com/office/powerpoint/2010/main" xmlns="" val="1301227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Web &amp; HTTP</a:t>
            </a:r>
            <a:endParaRPr lang="en-US" dirty="0"/>
          </a:p>
        </p:txBody>
      </p:sp>
      <p:sp>
        <p:nvSpPr>
          <p:cNvPr id="3" name="Content Placeholder 2"/>
          <p:cNvSpPr>
            <a:spLocks noGrp="1"/>
          </p:cNvSpPr>
          <p:nvPr>
            <p:ph idx="1"/>
          </p:nvPr>
        </p:nvSpPr>
        <p:spPr/>
        <p:txBody>
          <a:bodyPr/>
          <a:lstStyle/>
          <a:p>
            <a:r>
              <a:rPr lang="en-US" sz="2000" dirty="0"/>
              <a:t>Web page consists of objects</a:t>
            </a:r>
          </a:p>
          <a:p>
            <a:r>
              <a:rPr lang="en-US" sz="2000" dirty="0"/>
              <a:t>Object can be HTML file, JPEG image, Java applet, audio file,…</a:t>
            </a:r>
          </a:p>
          <a:p>
            <a:r>
              <a:rPr lang="en-US" sz="2000" dirty="0"/>
              <a:t>Web page consists of base HTML-file which includes several referenced objects</a:t>
            </a:r>
          </a:p>
          <a:p>
            <a:r>
              <a:rPr lang="en-US" sz="2000" dirty="0"/>
              <a:t>Each object is addressable by a URL</a:t>
            </a:r>
          </a:p>
          <a:p>
            <a:r>
              <a:rPr lang="en-US" sz="2000" dirty="0"/>
              <a:t>Example </a:t>
            </a:r>
            <a:r>
              <a:rPr lang="en-US" sz="2000" dirty="0" smtClean="0"/>
              <a:t>URL</a:t>
            </a:r>
            <a:r>
              <a:rPr lang="en-US" sz="2000" dirty="0"/>
              <a:t> </a:t>
            </a:r>
            <a:r>
              <a:rPr lang="en-US" sz="2000" dirty="0" smtClean="0"/>
              <a:t>:</a:t>
            </a:r>
          </a:p>
          <a:p>
            <a:pPr marL="457200" lvl="1" indent="0">
              <a:buNone/>
            </a:pPr>
            <a:r>
              <a:rPr lang="en-US" sz="1600" dirty="0"/>
              <a:t>	</a:t>
            </a:r>
            <a:r>
              <a:rPr lang="en-US" sz="1600" dirty="0" smtClean="0"/>
              <a:t>	www.telkomuniversity.ac.id/</a:t>
            </a:r>
            <a:endParaRPr lang="en-US" sz="1600" dirty="0"/>
          </a:p>
          <a:p>
            <a:endParaRPr lang="en-US" sz="2000" dirty="0"/>
          </a:p>
        </p:txBody>
      </p:sp>
    </p:spTree>
    <p:extLst>
      <p:ext uri="{BB962C8B-B14F-4D97-AF65-F5344CB8AC3E}">
        <p14:creationId xmlns:p14="http://schemas.microsoft.com/office/powerpoint/2010/main" xmlns="" val="1663398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Web &amp; HTTP</a:t>
            </a:r>
            <a:endParaRPr lang="en-US" dirty="0"/>
          </a:p>
        </p:txBody>
      </p:sp>
      <p:sp>
        <p:nvSpPr>
          <p:cNvPr id="3" name="Content Placeholder 2"/>
          <p:cNvSpPr>
            <a:spLocks noGrp="1"/>
          </p:cNvSpPr>
          <p:nvPr>
            <p:ph idx="1"/>
          </p:nvPr>
        </p:nvSpPr>
        <p:spPr>
          <a:xfrm>
            <a:off x="609601" y="1228725"/>
            <a:ext cx="4826495" cy="4921250"/>
          </a:xfrm>
        </p:spPr>
        <p:txBody>
          <a:bodyPr/>
          <a:lstStyle/>
          <a:p>
            <a:pPr marL="0" indent="0">
              <a:buNone/>
            </a:pPr>
            <a:r>
              <a:rPr lang="en-US" sz="2000" dirty="0"/>
              <a:t>2.2.1 Overview of </a:t>
            </a:r>
            <a:r>
              <a:rPr lang="en-US" sz="2000" dirty="0" smtClean="0"/>
              <a:t>HTTP</a:t>
            </a:r>
          </a:p>
          <a:p>
            <a:pPr marL="0" indent="0">
              <a:buNone/>
            </a:pPr>
            <a:endParaRPr lang="en-US" sz="2000" dirty="0" smtClean="0"/>
          </a:p>
          <a:p>
            <a:r>
              <a:rPr lang="en-US" sz="2000" dirty="0" smtClean="0"/>
              <a:t>HTTP</a:t>
            </a:r>
            <a:r>
              <a:rPr lang="en-US" sz="2000" dirty="0"/>
              <a:t>: </a:t>
            </a:r>
            <a:r>
              <a:rPr lang="en-US" sz="2000" i="1" dirty="0" smtClean="0"/>
              <a:t>hypertext </a:t>
            </a:r>
            <a:r>
              <a:rPr lang="en-US" sz="2000" i="1" dirty="0"/>
              <a:t>transfer protocol</a:t>
            </a:r>
          </a:p>
          <a:p>
            <a:r>
              <a:rPr lang="en-US" sz="2000" dirty="0"/>
              <a:t>Web’s application layer protocol</a:t>
            </a:r>
          </a:p>
          <a:p>
            <a:r>
              <a:rPr lang="en-US" sz="2000" dirty="0"/>
              <a:t>client/server model</a:t>
            </a:r>
          </a:p>
          <a:p>
            <a:pPr marL="914400">
              <a:buFont typeface="Wingdings" panose="05000000000000000000" pitchFamily="2" charset="2"/>
              <a:buChar char="ü"/>
            </a:pPr>
            <a:r>
              <a:rPr lang="en-US" sz="2000" dirty="0">
                <a:solidFill>
                  <a:srgbClr val="9900CC"/>
                </a:solidFill>
              </a:rPr>
              <a:t>client</a:t>
            </a:r>
            <a:r>
              <a:rPr lang="en-US" sz="2000" dirty="0"/>
              <a:t>: browser that requests, receives, “displays” Web objects</a:t>
            </a:r>
          </a:p>
          <a:p>
            <a:pPr marL="914400">
              <a:buFont typeface="Wingdings" panose="05000000000000000000" pitchFamily="2" charset="2"/>
              <a:buChar char="ü"/>
            </a:pPr>
            <a:r>
              <a:rPr lang="en-US" sz="2000" dirty="0">
                <a:solidFill>
                  <a:srgbClr val="9900CC"/>
                </a:solidFill>
              </a:rPr>
              <a:t>server</a:t>
            </a:r>
            <a:r>
              <a:rPr lang="en-US" sz="2000" dirty="0"/>
              <a:t>: Web server sends objects in response to requests</a:t>
            </a:r>
          </a:p>
          <a:p>
            <a:pPr marL="0" indent="0">
              <a:buNone/>
            </a:pPr>
            <a:endParaRPr lang="en-US" sz="2000" dirty="0"/>
          </a:p>
        </p:txBody>
      </p:sp>
      <p:pic>
        <p:nvPicPr>
          <p:cNvPr id="4" name="Picture 3"/>
          <p:cNvPicPr>
            <a:picLocks noChangeAspect="1"/>
          </p:cNvPicPr>
          <p:nvPr/>
        </p:nvPicPr>
        <p:blipFill rotWithShape="1">
          <a:blip r:embed="rId2"/>
          <a:srcRect l="2714" r="4053"/>
          <a:stretch/>
        </p:blipFill>
        <p:spPr>
          <a:xfrm>
            <a:off x="5292080" y="2317601"/>
            <a:ext cx="3312368" cy="2695575"/>
          </a:xfrm>
          <a:prstGeom prst="rect">
            <a:avLst/>
          </a:prstGeom>
        </p:spPr>
      </p:pic>
    </p:spTree>
    <p:extLst>
      <p:ext uri="{BB962C8B-B14F-4D97-AF65-F5344CB8AC3E}">
        <p14:creationId xmlns:p14="http://schemas.microsoft.com/office/powerpoint/2010/main" xmlns="" val="142418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Web &amp; HTTP</a:t>
            </a:r>
          </a:p>
        </p:txBody>
      </p:sp>
      <p:sp>
        <p:nvSpPr>
          <p:cNvPr id="3" name="Content Placeholder 2"/>
          <p:cNvSpPr>
            <a:spLocks noGrp="1"/>
          </p:cNvSpPr>
          <p:nvPr>
            <p:ph idx="1"/>
          </p:nvPr>
        </p:nvSpPr>
        <p:spPr>
          <a:xfrm>
            <a:off x="609600" y="1228725"/>
            <a:ext cx="8023225" cy="616099"/>
          </a:xfrm>
        </p:spPr>
        <p:txBody>
          <a:bodyPr/>
          <a:lstStyle/>
          <a:p>
            <a:pPr marL="0" indent="0">
              <a:buNone/>
            </a:pPr>
            <a:r>
              <a:rPr lang="en-US" sz="2000" dirty="0"/>
              <a:t>2.2.2 Non-Persistent and Persistent </a:t>
            </a:r>
            <a:r>
              <a:rPr lang="en-US" sz="2000" dirty="0" smtClean="0"/>
              <a:t>Connections</a:t>
            </a:r>
          </a:p>
        </p:txBody>
      </p:sp>
      <p:graphicFrame>
        <p:nvGraphicFramePr>
          <p:cNvPr id="5" name="Table 4"/>
          <p:cNvGraphicFramePr>
            <a:graphicFrameLocks noGrp="1"/>
          </p:cNvGraphicFramePr>
          <p:nvPr>
            <p:extLst>
              <p:ext uri="{D42A27DB-BD31-4B8C-83A1-F6EECF244321}">
                <p14:modId xmlns:p14="http://schemas.microsoft.com/office/powerpoint/2010/main" xmlns="" val="3114363105"/>
              </p:ext>
            </p:extLst>
          </p:nvPr>
        </p:nvGraphicFramePr>
        <p:xfrm>
          <a:off x="1572344" y="2314416"/>
          <a:ext cx="6096000" cy="3418840"/>
        </p:xfrm>
        <a:graphic>
          <a:graphicData uri="http://schemas.openxmlformats.org/drawingml/2006/table">
            <a:tbl>
              <a:tblPr firstRow="1" bandRow="1">
                <a:tableStyleId>{7DF18680-E054-41AD-8BC1-D1AEF772440D}</a:tableStyleId>
              </a:tblPr>
              <a:tblGrid>
                <a:gridCol w="3048000"/>
                <a:gridCol w="3048000"/>
              </a:tblGrid>
              <a:tr h="370840">
                <a:tc>
                  <a:txBody>
                    <a:bodyPr/>
                    <a:lstStyle/>
                    <a:p>
                      <a:pPr algn="ctr"/>
                      <a:r>
                        <a:rPr lang="en-US" sz="1600" dirty="0" err="1" smtClean="0">
                          <a:solidFill>
                            <a:srgbClr val="000000"/>
                          </a:solidFill>
                        </a:rPr>
                        <a:t>NonPersistent</a:t>
                      </a:r>
                      <a:endParaRPr 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rgbClr val="000000"/>
                          </a:solidFill>
                        </a:rPr>
                        <a:t>Persistent</a:t>
                      </a:r>
                      <a:endParaRPr 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rgbClr val="000000"/>
                          </a:solidFill>
                        </a:rPr>
                        <a:t>At most one object is sent over a TCP connection.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Multiple objects can be sent over single TCP connection between client and server.</a:t>
                      </a:r>
                      <a:endParaRPr lang="en-US" sz="1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rgbClr val="000000"/>
                          </a:solidFill>
                        </a:rPr>
                        <a:t>requires 2 RTTs per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as little as one RTT for all the referenced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dirty="0" smtClean="0">
                          <a:solidFill>
                            <a:srgbClr val="000000"/>
                          </a:solidFill>
                        </a:rPr>
                        <a:t>OS overhead for each TCP connection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subsequent HTTP messages  between same client/server sent over open connection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browsers often open parallel TCP connections to fetch referenced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client sends requests as soon as it encounters a referenced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2906878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Web &amp; HTTP</a:t>
            </a:r>
          </a:p>
        </p:txBody>
      </p:sp>
      <p:sp>
        <p:nvSpPr>
          <p:cNvPr id="3" name="Content Placeholder 2"/>
          <p:cNvSpPr>
            <a:spLocks noGrp="1"/>
          </p:cNvSpPr>
          <p:nvPr>
            <p:ph idx="1"/>
          </p:nvPr>
        </p:nvSpPr>
        <p:spPr>
          <a:xfrm>
            <a:off x="609600" y="1228725"/>
            <a:ext cx="8023225" cy="600075"/>
          </a:xfrm>
        </p:spPr>
        <p:txBody>
          <a:bodyPr/>
          <a:lstStyle/>
          <a:p>
            <a:pPr marL="0" indent="0">
              <a:buNone/>
            </a:pPr>
            <a:r>
              <a:rPr lang="en-US" sz="2000" dirty="0"/>
              <a:t>2.2.2 Non-Persistent and Persistent </a:t>
            </a:r>
            <a:r>
              <a:rPr lang="en-US" sz="2000" dirty="0" smtClean="0"/>
              <a:t>Connections</a:t>
            </a:r>
          </a:p>
        </p:txBody>
      </p:sp>
      <p:pic>
        <p:nvPicPr>
          <p:cNvPr id="4" name="Picture 3"/>
          <p:cNvPicPr>
            <a:picLocks noChangeAspect="1"/>
          </p:cNvPicPr>
          <p:nvPr/>
        </p:nvPicPr>
        <p:blipFill>
          <a:blip r:embed="rId3"/>
          <a:stretch>
            <a:fillRect/>
          </a:stretch>
        </p:blipFill>
        <p:spPr>
          <a:xfrm>
            <a:off x="1873249" y="1828800"/>
            <a:ext cx="5495925" cy="4295775"/>
          </a:xfrm>
          <a:prstGeom prst="rect">
            <a:avLst/>
          </a:prstGeom>
        </p:spPr>
      </p:pic>
    </p:spTree>
    <p:extLst>
      <p:ext uri="{BB962C8B-B14F-4D97-AF65-F5344CB8AC3E}">
        <p14:creationId xmlns:p14="http://schemas.microsoft.com/office/powerpoint/2010/main" xmlns="" val="3966197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2. Application Layer</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Principle of Net 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Web &amp; HTTP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FTP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E-mail in The 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DNS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Peer-to-peer Application</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90090" y="2204864"/>
            <a:ext cx="1514357" cy="178861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14787" r="19694"/>
          <a:stretch/>
        </p:blipFill>
        <p:spPr>
          <a:xfrm>
            <a:off x="7090091" y="4300919"/>
            <a:ext cx="1514356" cy="184905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Web &amp; HTTP</a:t>
            </a:r>
            <a:endParaRPr lang="en-US" dirty="0"/>
          </a:p>
        </p:txBody>
      </p:sp>
      <p:sp>
        <p:nvSpPr>
          <p:cNvPr id="3" name="Content Placeholder 2"/>
          <p:cNvSpPr>
            <a:spLocks noGrp="1"/>
          </p:cNvSpPr>
          <p:nvPr>
            <p:ph idx="1"/>
          </p:nvPr>
        </p:nvSpPr>
        <p:spPr/>
        <p:txBody>
          <a:bodyPr/>
          <a:lstStyle/>
          <a:p>
            <a:pPr marL="0" indent="0">
              <a:buNone/>
            </a:pPr>
            <a:r>
              <a:rPr lang="en-US" sz="2000" dirty="0"/>
              <a:t>2.2.3 HTTP Message Format</a:t>
            </a:r>
          </a:p>
          <a:p>
            <a:endParaRPr lang="en-US" sz="2000" dirty="0"/>
          </a:p>
          <a:p>
            <a:r>
              <a:rPr lang="en-US" sz="2000" dirty="0"/>
              <a:t>The HTTP specifications [RFC 1945; RFC 2616]</a:t>
            </a:r>
          </a:p>
          <a:p>
            <a:r>
              <a:rPr lang="en-US" sz="2000" dirty="0"/>
              <a:t>There are two types of HTTP messages, </a:t>
            </a:r>
            <a:r>
              <a:rPr lang="en-US" sz="2000" dirty="0">
                <a:solidFill>
                  <a:srgbClr val="7030A0"/>
                </a:solidFill>
              </a:rPr>
              <a:t>request messages</a:t>
            </a:r>
            <a:r>
              <a:rPr lang="en-US" sz="2000" dirty="0"/>
              <a:t> and </a:t>
            </a:r>
            <a:r>
              <a:rPr lang="en-US" sz="2000" dirty="0">
                <a:solidFill>
                  <a:srgbClr val="7030A0"/>
                </a:solidFill>
              </a:rPr>
              <a:t>response messages</a:t>
            </a:r>
            <a:r>
              <a:rPr lang="en-US" sz="2000" dirty="0"/>
              <a:t>.</a:t>
            </a:r>
          </a:p>
          <a:p>
            <a:r>
              <a:rPr lang="en-US" sz="2000" dirty="0"/>
              <a:t>HTTP request message: </a:t>
            </a:r>
            <a:r>
              <a:rPr lang="en-US" sz="2000" dirty="0">
                <a:solidFill>
                  <a:srgbClr val="7030A0"/>
                </a:solidFill>
              </a:rPr>
              <a:t>ASCII</a:t>
            </a:r>
            <a:r>
              <a:rPr lang="en-US" sz="2000" dirty="0"/>
              <a:t> (human-readable format)</a:t>
            </a:r>
          </a:p>
        </p:txBody>
      </p:sp>
      <p:sp>
        <p:nvSpPr>
          <p:cNvPr id="4" name="Text Box 4"/>
          <p:cNvSpPr txBox="1">
            <a:spLocks noChangeArrowheads="1"/>
          </p:cNvSpPr>
          <p:nvPr/>
        </p:nvSpPr>
        <p:spPr bwMode="auto">
          <a:xfrm>
            <a:off x="3995936" y="3844786"/>
            <a:ext cx="3514104" cy="160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spcBef>
                <a:spcPct val="0"/>
              </a:spcBef>
              <a:buClrTx/>
              <a:buSzTx/>
              <a:buFontTx/>
              <a:buNone/>
            </a:pPr>
            <a:r>
              <a:rPr lang="en-US" sz="1400" b="1" dirty="0">
                <a:solidFill>
                  <a:srgbClr val="C00000"/>
                </a:solidFill>
                <a:latin typeface="Courier New" panose="02070309020205020404" pitchFamily="49" charset="0"/>
              </a:rPr>
              <a:t>GET /</a:t>
            </a:r>
            <a:r>
              <a:rPr lang="en-US" sz="1400" b="1" dirty="0" err="1">
                <a:solidFill>
                  <a:srgbClr val="C00000"/>
                </a:solidFill>
                <a:latin typeface="Courier New" panose="02070309020205020404" pitchFamily="49" charset="0"/>
              </a:rPr>
              <a:t>somedir</a:t>
            </a:r>
            <a:r>
              <a:rPr lang="en-US" sz="1400" b="1" dirty="0">
                <a:solidFill>
                  <a:srgbClr val="C00000"/>
                </a:solidFill>
                <a:latin typeface="Courier New" panose="02070309020205020404" pitchFamily="49" charset="0"/>
              </a:rPr>
              <a:t>/page.html HTTP/1.1</a:t>
            </a:r>
          </a:p>
          <a:p>
            <a:pPr>
              <a:spcBef>
                <a:spcPct val="0"/>
              </a:spcBef>
              <a:buClrTx/>
              <a:buSzTx/>
              <a:buFontTx/>
              <a:buNone/>
            </a:pPr>
            <a:r>
              <a:rPr lang="en-US" sz="1400" b="1" dirty="0">
                <a:solidFill>
                  <a:srgbClr val="C00000"/>
                </a:solidFill>
                <a:latin typeface="Courier New" panose="02070309020205020404" pitchFamily="49" charset="0"/>
              </a:rPr>
              <a:t>Host: www.someschool.edu </a:t>
            </a:r>
          </a:p>
          <a:p>
            <a:pPr>
              <a:spcBef>
                <a:spcPct val="0"/>
              </a:spcBef>
              <a:buClrTx/>
              <a:buSzTx/>
              <a:buFontTx/>
              <a:buNone/>
            </a:pPr>
            <a:r>
              <a:rPr lang="en-US" sz="1400" b="1" dirty="0">
                <a:solidFill>
                  <a:srgbClr val="C00000"/>
                </a:solidFill>
                <a:latin typeface="Courier New" panose="02070309020205020404" pitchFamily="49" charset="0"/>
              </a:rPr>
              <a:t>User-agent: Mozilla/4.0</a:t>
            </a:r>
          </a:p>
          <a:p>
            <a:pPr>
              <a:spcBef>
                <a:spcPct val="0"/>
              </a:spcBef>
              <a:buClrTx/>
              <a:buSzTx/>
              <a:buFontTx/>
              <a:buNone/>
            </a:pPr>
            <a:r>
              <a:rPr lang="en-US" sz="1400" b="1" dirty="0">
                <a:solidFill>
                  <a:srgbClr val="C00000"/>
                </a:solidFill>
                <a:latin typeface="Courier New" panose="02070309020205020404" pitchFamily="49" charset="0"/>
              </a:rPr>
              <a:t>Connection: close </a:t>
            </a:r>
          </a:p>
          <a:p>
            <a:pPr>
              <a:spcBef>
                <a:spcPct val="0"/>
              </a:spcBef>
              <a:buClrTx/>
              <a:buSzTx/>
              <a:buFontTx/>
              <a:buNone/>
            </a:pPr>
            <a:r>
              <a:rPr lang="en-US" sz="1400" b="1" dirty="0" err="1">
                <a:solidFill>
                  <a:srgbClr val="C00000"/>
                </a:solidFill>
                <a:latin typeface="Courier New" panose="02070309020205020404" pitchFamily="49" charset="0"/>
              </a:rPr>
              <a:t>Accept-language:fr</a:t>
            </a:r>
            <a:r>
              <a:rPr lang="en-US" sz="1400" b="1" dirty="0">
                <a:solidFill>
                  <a:srgbClr val="C00000"/>
                </a:solidFill>
                <a:latin typeface="Courier New" panose="02070309020205020404" pitchFamily="49" charset="0"/>
              </a:rPr>
              <a:t> </a:t>
            </a:r>
          </a:p>
          <a:p>
            <a:pPr>
              <a:spcBef>
                <a:spcPct val="0"/>
              </a:spcBef>
              <a:buClrTx/>
              <a:buSzTx/>
              <a:buFontTx/>
              <a:buNone/>
            </a:pPr>
            <a:endParaRPr lang="en-US" sz="1400" dirty="0">
              <a:solidFill>
                <a:srgbClr val="C00000"/>
              </a:solidFill>
              <a:latin typeface="Times New Roman" panose="02020603050405020304" pitchFamily="18" charset="0"/>
            </a:endParaRPr>
          </a:p>
          <a:p>
            <a:pPr>
              <a:spcBef>
                <a:spcPct val="0"/>
              </a:spcBef>
              <a:buClrTx/>
              <a:buSzTx/>
              <a:buFontTx/>
              <a:buNone/>
            </a:pPr>
            <a:r>
              <a:rPr lang="en-US" sz="1400" dirty="0">
                <a:solidFill>
                  <a:srgbClr val="C00000"/>
                </a:solidFill>
                <a:latin typeface="Arial" panose="020B0604020202020204" pitchFamily="34" charset="0"/>
              </a:rPr>
              <a:t>(extra carriage return, line feed)</a:t>
            </a:r>
            <a:r>
              <a:rPr lang="en-US" sz="1400" dirty="0">
                <a:solidFill>
                  <a:srgbClr val="C00000"/>
                </a:solidFill>
                <a:latin typeface="Times New Roman" panose="02020603050405020304" pitchFamily="18" charset="0"/>
              </a:rPr>
              <a:t> </a:t>
            </a:r>
          </a:p>
        </p:txBody>
      </p:sp>
      <p:sp>
        <p:nvSpPr>
          <p:cNvPr id="5" name="Text Box 5"/>
          <p:cNvSpPr txBox="1">
            <a:spLocks noChangeArrowheads="1"/>
          </p:cNvSpPr>
          <p:nvPr/>
        </p:nvSpPr>
        <p:spPr bwMode="auto">
          <a:xfrm>
            <a:off x="1475656" y="3466212"/>
            <a:ext cx="1661032"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ctr">
              <a:spcBef>
                <a:spcPct val="0"/>
              </a:spcBef>
              <a:buClrTx/>
              <a:buSzTx/>
              <a:buFontTx/>
              <a:buNone/>
            </a:pPr>
            <a:r>
              <a:rPr lang="en-US" sz="1400" dirty="0">
                <a:solidFill>
                  <a:srgbClr val="000000"/>
                </a:solidFill>
              </a:rPr>
              <a:t>request line</a:t>
            </a:r>
          </a:p>
          <a:p>
            <a:pPr algn="ctr">
              <a:spcBef>
                <a:spcPct val="0"/>
              </a:spcBef>
              <a:buClrTx/>
              <a:buSzTx/>
              <a:buFontTx/>
              <a:buNone/>
            </a:pPr>
            <a:r>
              <a:rPr lang="en-US" sz="1400" dirty="0">
                <a:solidFill>
                  <a:srgbClr val="000000"/>
                </a:solidFill>
              </a:rPr>
              <a:t>(GET, POST, </a:t>
            </a:r>
          </a:p>
          <a:p>
            <a:pPr algn="ctr">
              <a:spcBef>
                <a:spcPct val="0"/>
              </a:spcBef>
              <a:buClrTx/>
              <a:buSzTx/>
              <a:buFontTx/>
              <a:buNone/>
            </a:pPr>
            <a:r>
              <a:rPr lang="en-US" sz="1400" dirty="0">
                <a:solidFill>
                  <a:srgbClr val="000000"/>
                </a:solidFill>
              </a:rPr>
              <a:t>HEAD commands)</a:t>
            </a:r>
            <a:endParaRPr lang="en-US" sz="1400" dirty="0">
              <a:solidFill>
                <a:srgbClr val="000000"/>
              </a:solidFill>
              <a:latin typeface="Times New Roman" panose="02020603050405020304" pitchFamily="18" charset="0"/>
            </a:endParaRPr>
          </a:p>
        </p:txBody>
      </p:sp>
      <p:sp>
        <p:nvSpPr>
          <p:cNvPr id="6" name="Line 6"/>
          <p:cNvSpPr>
            <a:spLocks noChangeShapeType="1"/>
          </p:cNvSpPr>
          <p:nvPr/>
        </p:nvSpPr>
        <p:spPr bwMode="auto">
          <a:xfrm>
            <a:off x="3011022" y="3677349"/>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7" name="Freeform 7"/>
          <p:cNvSpPr>
            <a:spLocks/>
          </p:cNvSpPr>
          <p:nvPr/>
        </p:nvSpPr>
        <p:spPr bwMode="auto">
          <a:xfrm>
            <a:off x="3779912" y="4115499"/>
            <a:ext cx="155035" cy="753661"/>
          </a:xfrm>
          <a:custGeom>
            <a:avLst/>
            <a:gdLst>
              <a:gd name="T0" fmla="*/ 122 w 150"/>
              <a:gd name="T1" fmla="*/ 6 h 924"/>
              <a:gd name="T2" fmla="*/ 0 w 150"/>
              <a:gd name="T3" fmla="*/ 0 h 924"/>
              <a:gd name="T4" fmla="*/ 0 w 150"/>
              <a:gd name="T5" fmla="*/ 924 h 924"/>
              <a:gd name="T6" fmla="*/ 150 w 150"/>
              <a:gd name="T7" fmla="*/ 918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endParaRPr lang="en-US" sz="1400"/>
          </a:p>
        </p:txBody>
      </p:sp>
      <p:sp>
        <p:nvSpPr>
          <p:cNvPr id="8" name="Text Box 8"/>
          <p:cNvSpPr txBox="1">
            <a:spLocks noChangeArrowheads="1"/>
          </p:cNvSpPr>
          <p:nvPr/>
        </p:nvSpPr>
        <p:spPr bwMode="auto">
          <a:xfrm>
            <a:off x="2939745" y="4201924"/>
            <a:ext cx="76815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r">
              <a:spcBef>
                <a:spcPct val="0"/>
              </a:spcBef>
              <a:buClrTx/>
              <a:buSzTx/>
              <a:buFontTx/>
              <a:buNone/>
            </a:pPr>
            <a:r>
              <a:rPr lang="en-US" sz="1400" dirty="0">
                <a:solidFill>
                  <a:srgbClr val="000000"/>
                </a:solidFill>
              </a:rPr>
              <a:t>header</a:t>
            </a:r>
          </a:p>
          <a:p>
            <a:pPr algn="r">
              <a:spcBef>
                <a:spcPct val="0"/>
              </a:spcBef>
              <a:buClrTx/>
              <a:buSzTx/>
              <a:buFontTx/>
              <a:buNone/>
            </a:pPr>
            <a:r>
              <a:rPr lang="en-US" sz="1400" dirty="0">
                <a:solidFill>
                  <a:srgbClr val="000000"/>
                </a:solidFill>
              </a:rPr>
              <a:t> lines</a:t>
            </a:r>
            <a:endParaRPr lang="en-US" sz="1400" dirty="0">
              <a:solidFill>
                <a:srgbClr val="000000"/>
              </a:solidFill>
              <a:latin typeface="Times New Roman" panose="02020603050405020304" pitchFamily="18" charset="0"/>
            </a:endParaRPr>
          </a:p>
        </p:txBody>
      </p:sp>
      <p:sp>
        <p:nvSpPr>
          <p:cNvPr id="9" name="Line 10"/>
          <p:cNvSpPr>
            <a:spLocks noChangeShapeType="1"/>
          </p:cNvSpPr>
          <p:nvPr/>
        </p:nvSpPr>
        <p:spPr bwMode="auto">
          <a:xfrm flipV="1">
            <a:off x="3134847" y="5301208"/>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400"/>
          </a:p>
        </p:txBody>
      </p:sp>
      <p:sp>
        <p:nvSpPr>
          <p:cNvPr id="10" name="Text Box 11"/>
          <p:cNvSpPr txBox="1">
            <a:spLocks noChangeArrowheads="1"/>
          </p:cNvSpPr>
          <p:nvPr/>
        </p:nvSpPr>
        <p:spPr bwMode="auto">
          <a:xfrm>
            <a:off x="1691680" y="5067181"/>
            <a:ext cx="158889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ctr">
              <a:spcBef>
                <a:spcPct val="0"/>
              </a:spcBef>
              <a:buClrTx/>
              <a:buSzTx/>
              <a:buFontTx/>
              <a:buNone/>
            </a:pPr>
            <a:r>
              <a:rPr lang="en-US" sz="1400" dirty="0">
                <a:solidFill>
                  <a:srgbClr val="000000"/>
                </a:solidFill>
              </a:rPr>
              <a:t>Carriage return, </a:t>
            </a:r>
          </a:p>
          <a:p>
            <a:pPr algn="ctr">
              <a:spcBef>
                <a:spcPct val="0"/>
              </a:spcBef>
              <a:buClrTx/>
              <a:buSzTx/>
              <a:buFontTx/>
              <a:buNone/>
            </a:pPr>
            <a:r>
              <a:rPr lang="en-US" sz="1400" dirty="0">
                <a:solidFill>
                  <a:srgbClr val="000000"/>
                </a:solidFill>
              </a:rPr>
              <a:t>line feed </a:t>
            </a:r>
          </a:p>
          <a:p>
            <a:pPr algn="ctr">
              <a:spcBef>
                <a:spcPct val="0"/>
              </a:spcBef>
              <a:buClrTx/>
              <a:buSzTx/>
              <a:buFontTx/>
              <a:buNone/>
            </a:pPr>
            <a:r>
              <a:rPr lang="en-US" sz="1400" dirty="0">
                <a:solidFill>
                  <a:srgbClr val="000000"/>
                </a:solidFill>
              </a:rPr>
              <a:t>indicates end </a:t>
            </a:r>
          </a:p>
          <a:p>
            <a:pPr algn="ctr">
              <a:spcBef>
                <a:spcPct val="0"/>
              </a:spcBef>
              <a:buClrTx/>
              <a:buSzTx/>
              <a:buFontTx/>
              <a:buNone/>
            </a:pPr>
            <a:r>
              <a:rPr lang="en-US" sz="1400" dirty="0">
                <a:solidFill>
                  <a:srgbClr val="000000"/>
                </a:solidFill>
              </a:rPr>
              <a:t>of message</a:t>
            </a:r>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xmlns="" val="2195583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Web &amp; HTTP</a:t>
            </a:r>
            <a:endParaRPr lang="en-US" dirty="0"/>
          </a:p>
        </p:txBody>
      </p:sp>
      <p:sp>
        <p:nvSpPr>
          <p:cNvPr id="3" name="Content Placeholder 2"/>
          <p:cNvSpPr>
            <a:spLocks noGrp="1"/>
          </p:cNvSpPr>
          <p:nvPr>
            <p:ph idx="1"/>
          </p:nvPr>
        </p:nvSpPr>
        <p:spPr>
          <a:xfrm>
            <a:off x="609600" y="1228725"/>
            <a:ext cx="8023225" cy="1336179"/>
          </a:xfrm>
        </p:spPr>
        <p:txBody>
          <a:bodyPr/>
          <a:lstStyle/>
          <a:p>
            <a:pPr marL="0" indent="0">
              <a:buNone/>
            </a:pPr>
            <a:r>
              <a:rPr lang="en-US" sz="2000" dirty="0"/>
              <a:t>2.2.3 HTTP Message Format</a:t>
            </a:r>
          </a:p>
          <a:p>
            <a:endParaRPr lang="en-US" sz="2000" dirty="0"/>
          </a:p>
          <a:p>
            <a:pPr marL="0" indent="0" algn="ctr">
              <a:buNone/>
            </a:pPr>
            <a:r>
              <a:rPr lang="en-US" sz="2000" dirty="0" smtClean="0">
                <a:solidFill>
                  <a:srgbClr val="7030A0"/>
                </a:solidFill>
              </a:rPr>
              <a:t>General Format HTTP Request</a:t>
            </a:r>
          </a:p>
        </p:txBody>
      </p:sp>
      <p:pic>
        <p:nvPicPr>
          <p:cNvPr id="11" name="Picture 10"/>
          <p:cNvPicPr>
            <a:picLocks noChangeAspect="1"/>
          </p:cNvPicPr>
          <p:nvPr/>
        </p:nvPicPr>
        <p:blipFill>
          <a:blip r:embed="rId2"/>
          <a:stretch>
            <a:fillRect/>
          </a:stretch>
        </p:blipFill>
        <p:spPr>
          <a:xfrm>
            <a:off x="1370224" y="2492896"/>
            <a:ext cx="6501976" cy="3687688"/>
          </a:xfrm>
          <a:prstGeom prst="rect">
            <a:avLst/>
          </a:prstGeom>
        </p:spPr>
      </p:pic>
    </p:spTree>
    <p:extLst>
      <p:ext uri="{BB962C8B-B14F-4D97-AF65-F5344CB8AC3E}">
        <p14:creationId xmlns:p14="http://schemas.microsoft.com/office/powerpoint/2010/main" xmlns="" val="3599252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Web &amp; HTTP</a:t>
            </a:r>
            <a:endParaRPr lang="en-US" dirty="0"/>
          </a:p>
        </p:txBody>
      </p:sp>
      <p:sp>
        <p:nvSpPr>
          <p:cNvPr id="3" name="Content Placeholder 2"/>
          <p:cNvSpPr>
            <a:spLocks noGrp="1"/>
          </p:cNvSpPr>
          <p:nvPr>
            <p:ph idx="1"/>
          </p:nvPr>
        </p:nvSpPr>
        <p:spPr>
          <a:xfrm>
            <a:off x="609600" y="1228725"/>
            <a:ext cx="8023225" cy="1480195"/>
          </a:xfrm>
        </p:spPr>
        <p:txBody>
          <a:bodyPr/>
          <a:lstStyle/>
          <a:p>
            <a:pPr marL="0" indent="0">
              <a:buNone/>
            </a:pPr>
            <a:r>
              <a:rPr lang="en-US" sz="2000" dirty="0"/>
              <a:t>2.2.3 HTTP Message </a:t>
            </a:r>
            <a:r>
              <a:rPr lang="en-US" sz="2000" dirty="0" smtClean="0"/>
              <a:t>Format</a:t>
            </a:r>
          </a:p>
          <a:p>
            <a:pPr marL="0" indent="0">
              <a:buNone/>
            </a:pPr>
            <a:r>
              <a:rPr lang="en-US" sz="2000" dirty="0"/>
              <a:t>HTTP Response Message</a:t>
            </a:r>
          </a:p>
          <a:p>
            <a:endParaRPr lang="en-US" sz="2000" dirty="0"/>
          </a:p>
          <a:p>
            <a:pPr marL="0" indent="0" algn="just">
              <a:buNone/>
            </a:pPr>
            <a:r>
              <a:rPr lang="en-US" sz="2000" dirty="0"/>
              <a:t>It has three sections: an </a:t>
            </a:r>
            <a:r>
              <a:rPr lang="en-US" sz="2000" dirty="0" smtClean="0"/>
              <a:t>initial </a:t>
            </a:r>
            <a:r>
              <a:rPr lang="en-US" sz="2000" dirty="0" smtClean="0">
                <a:solidFill>
                  <a:srgbClr val="7030A0"/>
                </a:solidFill>
              </a:rPr>
              <a:t>status </a:t>
            </a:r>
            <a:r>
              <a:rPr lang="en-US" sz="2000" dirty="0">
                <a:solidFill>
                  <a:srgbClr val="7030A0"/>
                </a:solidFill>
              </a:rPr>
              <a:t>line</a:t>
            </a:r>
            <a:r>
              <a:rPr lang="en-US" sz="2000" dirty="0"/>
              <a:t>, six </a:t>
            </a:r>
            <a:r>
              <a:rPr lang="en-US" sz="2000" dirty="0">
                <a:solidFill>
                  <a:srgbClr val="7030A0"/>
                </a:solidFill>
              </a:rPr>
              <a:t>header lines</a:t>
            </a:r>
            <a:r>
              <a:rPr lang="en-US" sz="2000" dirty="0"/>
              <a:t>, and then the </a:t>
            </a:r>
            <a:r>
              <a:rPr lang="en-US" sz="2000" dirty="0">
                <a:solidFill>
                  <a:srgbClr val="7030A0"/>
                </a:solidFill>
              </a:rPr>
              <a:t>entity body</a:t>
            </a:r>
            <a:r>
              <a:rPr lang="en-US" sz="2000" dirty="0" smtClean="0"/>
              <a:t>.</a:t>
            </a:r>
          </a:p>
        </p:txBody>
      </p:sp>
      <p:sp>
        <p:nvSpPr>
          <p:cNvPr id="11" name="Text Box 4"/>
          <p:cNvSpPr txBox="1">
            <a:spLocks noChangeArrowheads="1"/>
          </p:cNvSpPr>
          <p:nvPr/>
        </p:nvSpPr>
        <p:spPr bwMode="auto">
          <a:xfrm>
            <a:off x="3564794" y="3786181"/>
            <a:ext cx="4751622"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spcBef>
                <a:spcPct val="0"/>
              </a:spcBef>
              <a:buClrTx/>
              <a:buSzTx/>
              <a:buFontTx/>
              <a:buNone/>
            </a:pPr>
            <a:r>
              <a:rPr lang="en-US" sz="1600" b="1" dirty="0">
                <a:solidFill>
                  <a:srgbClr val="C00000"/>
                </a:solidFill>
                <a:latin typeface="Courier New" panose="02070309020205020404" pitchFamily="49" charset="0"/>
              </a:rPr>
              <a:t>HTTP/1.1 200 OK </a:t>
            </a:r>
          </a:p>
          <a:p>
            <a:pPr>
              <a:spcBef>
                <a:spcPct val="0"/>
              </a:spcBef>
              <a:buClrTx/>
              <a:buSzTx/>
              <a:buFontTx/>
              <a:buNone/>
            </a:pPr>
            <a:r>
              <a:rPr lang="en-US" sz="1600" b="1" dirty="0">
                <a:solidFill>
                  <a:srgbClr val="C00000"/>
                </a:solidFill>
                <a:latin typeface="Courier New" panose="02070309020205020404" pitchFamily="49" charset="0"/>
              </a:rPr>
              <a:t>Connection close</a:t>
            </a:r>
          </a:p>
          <a:p>
            <a:pPr>
              <a:spcBef>
                <a:spcPct val="0"/>
              </a:spcBef>
              <a:buClrTx/>
              <a:buSzTx/>
              <a:buFontTx/>
              <a:buNone/>
            </a:pPr>
            <a:r>
              <a:rPr lang="en-US" sz="1600" b="1" dirty="0">
                <a:solidFill>
                  <a:srgbClr val="C00000"/>
                </a:solidFill>
                <a:latin typeface="Courier New" panose="02070309020205020404" pitchFamily="49" charset="0"/>
              </a:rPr>
              <a:t>Date: Thu, 06 Aug 1998 12:00:15 GMT </a:t>
            </a:r>
          </a:p>
          <a:p>
            <a:pPr>
              <a:spcBef>
                <a:spcPct val="0"/>
              </a:spcBef>
              <a:buClrTx/>
              <a:buSzTx/>
              <a:buFontTx/>
              <a:buNone/>
            </a:pPr>
            <a:r>
              <a:rPr lang="en-US" sz="1600" b="1" dirty="0">
                <a:solidFill>
                  <a:srgbClr val="C00000"/>
                </a:solidFill>
                <a:latin typeface="Courier New" panose="02070309020205020404" pitchFamily="49" charset="0"/>
              </a:rPr>
              <a:t>Server: Apache/1.3.0 (Unix) </a:t>
            </a:r>
          </a:p>
          <a:p>
            <a:pPr>
              <a:spcBef>
                <a:spcPct val="0"/>
              </a:spcBef>
              <a:buClrTx/>
              <a:buSzTx/>
              <a:buFontTx/>
              <a:buNone/>
            </a:pPr>
            <a:r>
              <a:rPr lang="en-US" sz="1600" b="1" dirty="0">
                <a:solidFill>
                  <a:srgbClr val="C00000"/>
                </a:solidFill>
                <a:latin typeface="Courier New" panose="02070309020205020404" pitchFamily="49" charset="0"/>
              </a:rPr>
              <a:t>Last-Modified: Mon, 22 Jun 1998 …... </a:t>
            </a:r>
          </a:p>
          <a:p>
            <a:pPr>
              <a:spcBef>
                <a:spcPct val="0"/>
              </a:spcBef>
              <a:buClrTx/>
              <a:buSzTx/>
              <a:buFontTx/>
              <a:buNone/>
            </a:pPr>
            <a:r>
              <a:rPr lang="en-US" sz="1600" b="1" dirty="0">
                <a:solidFill>
                  <a:srgbClr val="C00000"/>
                </a:solidFill>
                <a:latin typeface="Courier New" panose="02070309020205020404" pitchFamily="49" charset="0"/>
              </a:rPr>
              <a:t>Content-Length: 6821 </a:t>
            </a:r>
          </a:p>
          <a:p>
            <a:pPr>
              <a:spcBef>
                <a:spcPct val="0"/>
              </a:spcBef>
              <a:buClrTx/>
              <a:buSzTx/>
              <a:buFontTx/>
              <a:buNone/>
            </a:pPr>
            <a:r>
              <a:rPr lang="en-US" sz="1600" b="1" dirty="0">
                <a:solidFill>
                  <a:srgbClr val="C00000"/>
                </a:solidFill>
                <a:latin typeface="Courier New" panose="02070309020205020404" pitchFamily="49" charset="0"/>
              </a:rPr>
              <a:t>Content-Type: text/html</a:t>
            </a:r>
          </a:p>
          <a:p>
            <a:pPr>
              <a:spcBef>
                <a:spcPct val="0"/>
              </a:spcBef>
              <a:buClrTx/>
              <a:buSzTx/>
              <a:buFontTx/>
              <a:buNone/>
            </a:pPr>
            <a:r>
              <a:rPr lang="en-US" sz="1600" b="1" dirty="0">
                <a:solidFill>
                  <a:srgbClr val="C00000"/>
                </a:solidFill>
                <a:latin typeface="Courier New" panose="02070309020205020404" pitchFamily="49" charset="0"/>
              </a:rPr>
              <a:t> </a:t>
            </a:r>
          </a:p>
          <a:p>
            <a:pPr>
              <a:spcBef>
                <a:spcPct val="0"/>
              </a:spcBef>
              <a:buClrTx/>
              <a:buSzTx/>
              <a:buFontTx/>
              <a:buNone/>
            </a:pPr>
            <a:r>
              <a:rPr lang="en-US" sz="1600" b="1" dirty="0">
                <a:solidFill>
                  <a:srgbClr val="C00000"/>
                </a:solidFill>
                <a:latin typeface="Courier New" panose="02070309020205020404" pitchFamily="49" charset="0"/>
              </a:rPr>
              <a:t>data </a:t>
            </a:r>
            <a:r>
              <a:rPr lang="en-US" sz="1600" b="1" dirty="0" err="1">
                <a:solidFill>
                  <a:srgbClr val="C00000"/>
                </a:solidFill>
                <a:latin typeface="Courier New" panose="02070309020205020404" pitchFamily="49" charset="0"/>
              </a:rPr>
              <a:t>data</a:t>
            </a:r>
            <a:r>
              <a:rPr lang="en-US" sz="1600" b="1" dirty="0">
                <a:solidFill>
                  <a:srgbClr val="C00000"/>
                </a:solidFill>
                <a:latin typeface="Courier New" panose="02070309020205020404" pitchFamily="49" charset="0"/>
              </a:rPr>
              <a:t> </a:t>
            </a:r>
            <a:r>
              <a:rPr lang="en-US" sz="1600" b="1" dirty="0" err="1">
                <a:solidFill>
                  <a:srgbClr val="C00000"/>
                </a:solidFill>
                <a:latin typeface="Courier New" panose="02070309020205020404" pitchFamily="49" charset="0"/>
              </a:rPr>
              <a:t>data</a:t>
            </a:r>
            <a:r>
              <a:rPr lang="en-US" sz="1600" b="1" dirty="0">
                <a:solidFill>
                  <a:srgbClr val="C00000"/>
                </a:solidFill>
                <a:latin typeface="Courier New" panose="02070309020205020404" pitchFamily="49" charset="0"/>
              </a:rPr>
              <a:t> </a:t>
            </a:r>
            <a:r>
              <a:rPr lang="en-US" sz="1600" b="1" dirty="0" err="1">
                <a:solidFill>
                  <a:srgbClr val="C00000"/>
                </a:solidFill>
                <a:latin typeface="Courier New" panose="02070309020205020404" pitchFamily="49" charset="0"/>
              </a:rPr>
              <a:t>data</a:t>
            </a:r>
            <a:r>
              <a:rPr lang="en-US" sz="1600" b="1" dirty="0">
                <a:solidFill>
                  <a:srgbClr val="C00000"/>
                </a:solidFill>
                <a:latin typeface="Courier New" panose="02070309020205020404" pitchFamily="49" charset="0"/>
              </a:rPr>
              <a:t> </a:t>
            </a:r>
            <a:r>
              <a:rPr lang="en-US" sz="1600" b="1" dirty="0" err="1">
                <a:solidFill>
                  <a:srgbClr val="C00000"/>
                </a:solidFill>
                <a:latin typeface="Courier New" panose="02070309020205020404" pitchFamily="49" charset="0"/>
              </a:rPr>
              <a:t>data</a:t>
            </a:r>
            <a:r>
              <a:rPr lang="en-US" sz="1600" b="1" dirty="0">
                <a:solidFill>
                  <a:srgbClr val="C00000"/>
                </a:solidFill>
                <a:latin typeface="Courier New" panose="02070309020205020404" pitchFamily="49" charset="0"/>
              </a:rPr>
              <a:t> ... </a:t>
            </a:r>
          </a:p>
        </p:txBody>
      </p:sp>
      <p:sp>
        <p:nvSpPr>
          <p:cNvPr id="12" name="Text Box 5"/>
          <p:cNvSpPr txBox="1">
            <a:spLocks noChangeArrowheads="1"/>
          </p:cNvSpPr>
          <p:nvPr/>
        </p:nvSpPr>
        <p:spPr bwMode="auto">
          <a:xfrm>
            <a:off x="1115616" y="3206744"/>
            <a:ext cx="1569660"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ctr">
              <a:spcBef>
                <a:spcPct val="0"/>
              </a:spcBef>
              <a:buClrTx/>
              <a:buSzTx/>
              <a:buFontTx/>
              <a:buNone/>
            </a:pPr>
            <a:r>
              <a:rPr lang="en-US" sz="1600" dirty="0">
                <a:solidFill>
                  <a:srgbClr val="000000"/>
                </a:solidFill>
              </a:rPr>
              <a:t>status line</a:t>
            </a:r>
          </a:p>
          <a:p>
            <a:pPr algn="ctr">
              <a:spcBef>
                <a:spcPct val="0"/>
              </a:spcBef>
              <a:buClrTx/>
              <a:buSzTx/>
              <a:buFontTx/>
              <a:buNone/>
            </a:pPr>
            <a:r>
              <a:rPr lang="en-US" sz="1600" dirty="0">
                <a:solidFill>
                  <a:srgbClr val="000000"/>
                </a:solidFill>
              </a:rPr>
              <a:t>(protocol</a:t>
            </a:r>
          </a:p>
          <a:p>
            <a:pPr algn="ctr">
              <a:spcBef>
                <a:spcPct val="0"/>
              </a:spcBef>
              <a:buClrTx/>
              <a:buSzTx/>
              <a:buFontTx/>
              <a:buNone/>
            </a:pPr>
            <a:r>
              <a:rPr lang="en-US" sz="1600" dirty="0">
                <a:solidFill>
                  <a:srgbClr val="000000"/>
                </a:solidFill>
              </a:rPr>
              <a:t>status code</a:t>
            </a:r>
          </a:p>
          <a:p>
            <a:pPr algn="ctr">
              <a:spcBef>
                <a:spcPct val="0"/>
              </a:spcBef>
              <a:buClrTx/>
              <a:buSzTx/>
              <a:buFontTx/>
              <a:buNone/>
            </a:pPr>
            <a:r>
              <a:rPr lang="en-US" sz="1600" dirty="0">
                <a:solidFill>
                  <a:srgbClr val="000000"/>
                </a:solidFill>
              </a:rPr>
              <a:t>status phrase)</a:t>
            </a:r>
            <a:endParaRPr lang="en-US" sz="1600" dirty="0">
              <a:solidFill>
                <a:srgbClr val="000000"/>
              </a:solidFill>
              <a:latin typeface="Times New Roman" panose="02020603050405020304" pitchFamily="18" charset="0"/>
            </a:endParaRPr>
          </a:p>
        </p:txBody>
      </p:sp>
      <p:sp>
        <p:nvSpPr>
          <p:cNvPr id="13" name="Line 6"/>
          <p:cNvSpPr>
            <a:spLocks noChangeShapeType="1"/>
          </p:cNvSpPr>
          <p:nvPr/>
        </p:nvSpPr>
        <p:spPr bwMode="auto">
          <a:xfrm>
            <a:off x="2678969" y="3713156"/>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14" name="Freeform 7"/>
          <p:cNvSpPr>
            <a:spLocks/>
          </p:cNvSpPr>
          <p:nvPr/>
        </p:nvSpPr>
        <p:spPr bwMode="auto">
          <a:xfrm>
            <a:off x="3479069" y="4148131"/>
            <a:ext cx="123825" cy="1253113"/>
          </a:xfrm>
          <a:custGeom>
            <a:avLst/>
            <a:gdLst>
              <a:gd name="T0" fmla="*/ 132 w 162"/>
              <a:gd name="T1" fmla="*/ 9 h 1428"/>
              <a:gd name="T2" fmla="*/ 0 w 162"/>
              <a:gd name="T3" fmla="*/ 0 h 1428"/>
              <a:gd name="T4" fmla="*/ 0 w 162"/>
              <a:gd name="T5" fmla="*/ 1428 h 1428"/>
              <a:gd name="T6" fmla="*/ 162 w 162"/>
              <a:gd name="T7" fmla="*/ 1425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endParaRPr lang="en-US" sz="1600"/>
          </a:p>
        </p:txBody>
      </p:sp>
      <p:sp>
        <p:nvSpPr>
          <p:cNvPr id="15" name="Text Box 8"/>
          <p:cNvSpPr txBox="1">
            <a:spLocks noChangeArrowheads="1"/>
          </p:cNvSpPr>
          <p:nvPr/>
        </p:nvSpPr>
        <p:spPr bwMode="auto">
          <a:xfrm>
            <a:off x="2546575" y="4816469"/>
            <a:ext cx="85311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r">
              <a:spcBef>
                <a:spcPct val="0"/>
              </a:spcBef>
              <a:buClrTx/>
              <a:buSzTx/>
              <a:buFontTx/>
              <a:buNone/>
            </a:pPr>
            <a:r>
              <a:rPr lang="en-US" sz="1600" dirty="0">
                <a:solidFill>
                  <a:srgbClr val="000000"/>
                </a:solidFill>
              </a:rPr>
              <a:t>header</a:t>
            </a:r>
          </a:p>
          <a:p>
            <a:pPr algn="r">
              <a:spcBef>
                <a:spcPct val="0"/>
              </a:spcBef>
              <a:buClrTx/>
              <a:buSzTx/>
              <a:buFontTx/>
              <a:buNone/>
            </a:pPr>
            <a:r>
              <a:rPr lang="en-US" sz="1600" dirty="0">
                <a:solidFill>
                  <a:srgbClr val="000000"/>
                </a:solidFill>
              </a:rPr>
              <a:t> lines</a:t>
            </a:r>
            <a:endParaRPr lang="en-US" sz="1600" dirty="0">
              <a:solidFill>
                <a:srgbClr val="000000"/>
              </a:solidFill>
              <a:latin typeface="Times New Roman" panose="02020603050405020304" pitchFamily="18" charset="0"/>
            </a:endParaRPr>
          </a:p>
        </p:txBody>
      </p:sp>
      <p:sp>
        <p:nvSpPr>
          <p:cNvPr id="16" name="Line 9"/>
          <p:cNvSpPr>
            <a:spLocks noChangeShapeType="1"/>
          </p:cNvSpPr>
          <p:nvPr/>
        </p:nvSpPr>
        <p:spPr bwMode="auto">
          <a:xfrm flipV="1">
            <a:off x="2574194" y="5910371"/>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17" name="Text Box 10"/>
          <p:cNvSpPr txBox="1">
            <a:spLocks noChangeArrowheads="1"/>
          </p:cNvSpPr>
          <p:nvPr/>
        </p:nvSpPr>
        <p:spPr bwMode="auto">
          <a:xfrm>
            <a:off x="1339650" y="5766355"/>
            <a:ext cx="117051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ctr">
              <a:spcBef>
                <a:spcPct val="0"/>
              </a:spcBef>
              <a:buClrTx/>
              <a:buSzTx/>
              <a:buFontTx/>
              <a:buNone/>
            </a:pPr>
            <a:r>
              <a:rPr lang="en-US" sz="1600" dirty="0">
                <a:solidFill>
                  <a:srgbClr val="000000"/>
                </a:solidFill>
              </a:rPr>
              <a:t>data, e.g., </a:t>
            </a:r>
          </a:p>
          <a:p>
            <a:pPr algn="ctr">
              <a:spcBef>
                <a:spcPct val="0"/>
              </a:spcBef>
              <a:buClrTx/>
              <a:buSzTx/>
              <a:buFontTx/>
              <a:buNone/>
            </a:pPr>
            <a:r>
              <a:rPr lang="en-US" sz="1600" dirty="0">
                <a:solidFill>
                  <a:srgbClr val="000000"/>
                </a:solidFill>
              </a:rPr>
              <a:t>requested</a:t>
            </a:r>
          </a:p>
          <a:p>
            <a:pPr algn="ctr">
              <a:spcBef>
                <a:spcPct val="0"/>
              </a:spcBef>
              <a:buClrTx/>
              <a:buSzTx/>
              <a:buFontTx/>
              <a:buNone/>
            </a:pPr>
            <a:r>
              <a:rPr lang="en-US" sz="1600" dirty="0">
                <a:solidFill>
                  <a:srgbClr val="000000"/>
                </a:solidFill>
              </a:rPr>
              <a:t>HTML file</a:t>
            </a:r>
            <a:endParaRPr lang="en-US"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xmlns="" val="1294173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Web &amp; HTTP</a:t>
            </a:r>
            <a:endParaRPr lang="en-US" dirty="0"/>
          </a:p>
        </p:txBody>
      </p:sp>
      <p:sp>
        <p:nvSpPr>
          <p:cNvPr id="3" name="Content Placeholder 2"/>
          <p:cNvSpPr>
            <a:spLocks noGrp="1"/>
          </p:cNvSpPr>
          <p:nvPr>
            <p:ph idx="1"/>
          </p:nvPr>
        </p:nvSpPr>
        <p:spPr/>
        <p:txBody>
          <a:bodyPr/>
          <a:lstStyle/>
          <a:p>
            <a:pPr marL="0" indent="0">
              <a:buNone/>
            </a:pPr>
            <a:r>
              <a:rPr lang="en-US" sz="2000" dirty="0"/>
              <a:t>2.2.3 HTTP Message Format</a:t>
            </a:r>
          </a:p>
          <a:p>
            <a:endParaRPr lang="en-US" sz="2000" dirty="0"/>
          </a:p>
          <a:p>
            <a:r>
              <a:rPr lang="en-US" sz="2000" dirty="0" smtClean="0"/>
              <a:t>The </a:t>
            </a:r>
            <a:r>
              <a:rPr lang="en-US" sz="2000" dirty="0"/>
              <a:t>status line has three fields: the protocol </a:t>
            </a:r>
            <a:r>
              <a:rPr lang="en-US" sz="2000" dirty="0" smtClean="0"/>
              <a:t>version field</a:t>
            </a:r>
            <a:r>
              <a:rPr lang="en-US" sz="2000" dirty="0"/>
              <a:t>, a status code, and a corresponding status message</a:t>
            </a:r>
            <a:r>
              <a:rPr lang="en-US" sz="2000" dirty="0" smtClean="0"/>
              <a:t>.</a:t>
            </a:r>
          </a:p>
          <a:p>
            <a:r>
              <a:rPr lang="en-US" sz="2000" dirty="0"/>
              <a:t>Some common status codes and associated phrases include:</a:t>
            </a:r>
          </a:p>
          <a:p>
            <a:pPr marL="1828800" indent="-457200">
              <a:buFont typeface="+mj-lt"/>
              <a:buAutoNum type="alphaLcParenR"/>
            </a:pPr>
            <a:r>
              <a:rPr lang="en-US" sz="2000" dirty="0"/>
              <a:t>200 OK</a:t>
            </a:r>
          </a:p>
          <a:p>
            <a:pPr marL="1828800" indent="-457200">
              <a:buFont typeface="+mj-lt"/>
              <a:buAutoNum type="alphaLcParenR"/>
            </a:pPr>
            <a:r>
              <a:rPr lang="en-US" sz="2000" dirty="0"/>
              <a:t>301 Moved Permanently</a:t>
            </a:r>
          </a:p>
          <a:p>
            <a:pPr marL="1828800" indent="-457200">
              <a:buFont typeface="+mj-lt"/>
              <a:buAutoNum type="alphaLcParenR"/>
            </a:pPr>
            <a:r>
              <a:rPr lang="en-US" sz="2000" dirty="0"/>
              <a:t>400 Bad Request</a:t>
            </a:r>
          </a:p>
          <a:p>
            <a:pPr marL="1828800" indent="-457200">
              <a:buFont typeface="+mj-lt"/>
              <a:buAutoNum type="alphaLcParenR"/>
            </a:pPr>
            <a:r>
              <a:rPr lang="en-US" sz="2000" dirty="0"/>
              <a:t>404 Not Found</a:t>
            </a:r>
          </a:p>
          <a:p>
            <a:pPr marL="1828800" indent="-457200">
              <a:buFont typeface="+mj-lt"/>
              <a:buAutoNum type="alphaLcParenR"/>
            </a:pPr>
            <a:r>
              <a:rPr lang="en-US" sz="2000" dirty="0"/>
              <a:t>505 HTTP Version Not Supported</a:t>
            </a:r>
          </a:p>
        </p:txBody>
      </p:sp>
    </p:spTree>
    <p:extLst>
      <p:ext uri="{BB962C8B-B14F-4D97-AF65-F5344CB8AC3E}">
        <p14:creationId xmlns:p14="http://schemas.microsoft.com/office/powerpoint/2010/main" xmlns="" val="1619389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Web &amp; HTTP</a:t>
            </a:r>
            <a:endParaRPr lang="en-US" dirty="0"/>
          </a:p>
        </p:txBody>
      </p:sp>
      <p:sp>
        <p:nvSpPr>
          <p:cNvPr id="3" name="Content Placeholder 2"/>
          <p:cNvSpPr>
            <a:spLocks noGrp="1"/>
          </p:cNvSpPr>
          <p:nvPr>
            <p:ph idx="1"/>
          </p:nvPr>
        </p:nvSpPr>
        <p:spPr>
          <a:xfrm>
            <a:off x="609600" y="1228725"/>
            <a:ext cx="8023225" cy="1336179"/>
          </a:xfrm>
        </p:spPr>
        <p:txBody>
          <a:bodyPr/>
          <a:lstStyle/>
          <a:p>
            <a:pPr marL="0" indent="0">
              <a:buNone/>
            </a:pPr>
            <a:r>
              <a:rPr lang="en-US" sz="2000" dirty="0"/>
              <a:t>2.2.3 HTTP Message Format</a:t>
            </a:r>
          </a:p>
          <a:p>
            <a:endParaRPr lang="en-US" sz="2000" dirty="0"/>
          </a:p>
          <a:p>
            <a:pPr marL="0" indent="0" algn="ctr">
              <a:buNone/>
            </a:pPr>
            <a:r>
              <a:rPr lang="en-US" sz="2000" dirty="0" smtClean="0">
                <a:solidFill>
                  <a:srgbClr val="7030A0"/>
                </a:solidFill>
              </a:rPr>
              <a:t>General Format HTTP Response</a:t>
            </a:r>
          </a:p>
        </p:txBody>
      </p:sp>
      <p:pic>
        <p:nvPicPr>
          <p:cNvPr id="5" name="Picture 4"/>
          <p:cNvPicPr>
            <a:picLocks noChangeAspect="1"/>
          </p:cNvPicPr>
          <p:nvPr/>
        </p:nvPicPr>
        <p:blipFill>
          <a:blip r:embed="rId2"/>
          <a:stretch>
            <a:fillRect/>
          </a:stretch>
        </p:blipFill>
        <p:spPr>
          <a:xfrm>
            <a:off x="1451218" y="2564904"/>
            <a:ext cx="6339988" cy="3672408"/>
          </a:xfrm>
          <a:prstGeom prst="rect">
            <a:avLst/>
          </a:prstGeom>
        </p:spPr>
      </p:pic>
    </p:spTree>
    <p:extLst>
      <p:ext uri="{BB962C8B-B14F-4D97-AF65-F5344CB8AC3E}">
        <p14:creationId xmlns:p14="http://schemas.microsoft.com/office/powerpoint/2010/main" xmlns="" val="3949933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Web &amp; HTTP</a:t>
            </a:r>
          </a:p>
        </p:txBody>
      </p:sp>
      <p:sp>
        <p:nvSpPr>
          <p:cNvPr id="3" name="Content Placeholder 2"/>
          <p:cNvSpPr>
            <a:spLocks noGrp="1"/>
          </p:cNvSpPr>
          <p:nvPr>
            <p:ph idx="1"/>
          </p:nvPr>
        </p:nvSpPr>
        <p:spPr/>
        <p:txBody>
          <a:bodyPr/>
          <a:lstStyle/>
          <a:p>
            <a:pPr marL="0" indent="0" algn="just">
              <a:buNone/>
            </a:pPr>
            <a:r>
              <a:rPr lang="en-US" sz="2000" dirty="0"/>
              <a:t>2.2.4 User-Server Interaction: </a:t>
            </a:r>
            <a:r>
              <a:rPr lang="en-US" sz="2000" dirty="0" smtClean="0"/>
              <a:t>Cookies</a:t>
            </a:r>
          </a:p>
          <a:p>
            <a:pPr marL="0" indent="0" algn="just">
              <a:buNone/>
            </a:pPr>
            <a:endParaRPr lang="en-US" sz="2000" dirty="0"/>
          </a:p>
          <a:p>
            <a:pPr algn="just"/>
            <a:r>
              <a:rPr lang="en-US" sz="2000" b="1" dirty="0"/>
              <a:t>Web servers </a:t>
            </a:r>
            <a:r>
              <a:rPr lang="en-US" sz="2000" dirty="0"/>
              <a:t>that can handle thousands of simultaneous TCP connections.</a:t>
            </a:r>
          </a:p>
          <a:p>
            <a:pPr algn="just"/>
            <a:r>
              <a:rPr lang="en-US" sz="2000" dirty="0"/>
              <a:t>However, it is often desirable for a Web site </a:t>
            </a:r>
            <a:r>
              <a:rPr lang="en-US" sz="2000" b="1" dirty="0">
                <a:solidFill>
                  <a:srgbClr val="7030A0"/>
                </a:solidFill>
              </a:rPr>
              <a:t>to identify users</a:t>
            </a:r>
            <a:r>
              <a:rPr lang="en-US" sz="2000" dirty="0"/>
              <a:t>, either because the server wishes </a:t>
            </a:r>
            <a:r>
              <a:rPr lang="en-US" sz="2000" b="1" dirty="0">
                <a:solidFill>
                  <a:srgbClr val="7030A0"/>
                </a:solidFill>
              </a:rPr>
              <a:t>to restrict user access</a:t>
            </a:r>
            <a:r>
              <a:rPr lang="en-US" sz="2000" dirty="0">
                <a:solidFill>
                  <a:srgbClr val="7030A0"/>
                </a:solidFill>
              </a:rPr>
              <a:t> </a:t>
            </a:r>
            <a:r>
              <a:rPr lang="en-US" sz="2000" dirty="0"/>
              <a:t>or because it wants </a:t>
            </a:r>
            <a:r>
              <a:rPr lang="en-US" sz="2000" b="1" dirty="0">
                <a:solidFill>
                  <a:srgbClr val="7030A0"/>
                </a:solidFill>
              </a:rPr>
              <a:t>to serve content as a function of the user identity</a:t>
            </a:r>
            <a:r>
              <a:rPr lang="en-US" sz="2000" dirty="0"/>
              <a:t>.</a:t>
            </a:r>
          </a:p>
          <a:p>
            <a:pPr algn="just"/>
            <a:r>
              <a:rPr lang="en-US" sz="2000" dirty="0"/>
              <a:t>For these purposes, HTTP uses </a:t>
            </a:r>
            <a:r>
              <a:rPr lang="en-US" sz="2000" b="1" dirty="0"/>
              <a:t>cookies</a:t>
            </a:r>
            <a:r>
              <a:rPr lang="en-US" sz="2000" dirty="0"/>
              <a:t>. Cookies, defined in [RFC 6265], allow sites to keep track of users.</a:t>
            </a:r>
          </a:p>
          <a:p>
            <a:pPr algn="just"/>
            <a:r>
              <a:rPr lang="en-US" sz="2000" b="1" dirty="0"/>
              <a:t>Most major commercial Web sites </a:t>
            </a:r>
            <a:r>
              <a:rPr lang="en-US" sz="2000" dirty="0"/>
              <a:t>use cookies today.</a:t>
            </a:r>
          </a:p>
        </p:txBody>
      </p:sp>
    </p:spTree>
    <p:extLst>
      <p:ext uri="{BB962C8B-B14F-4D97-AF65-F5344CB8AC3E}">
        <p14:creationId xmlns:p14="http://schemas.microsoft.com/office/powerpoint/2010/main" xmlns="" val="2074131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Web &amp; HTTP</a:t>
            </a:r>
          </a:p>
        </p:txBody>
      </p:sp>
      <p:sp>
        <p:nvSpPr>
          <p:cNvPr id="3" name="Content Placeholder 2"/>
          <p:cNvSpPr>
            <a:spLocks noGrp="1"/>
          </p:cNvSpPr>
          <p:nvPr>
            <p:ph idx="1"/>
          </p:nvPr>
        </p:nvSpPr>
        <p:spPr>
          <a:xfrm>
            <a:off x="609600" y="1228725"/>
            <a:ext cx="8023225" cy="616099"/>
          </a:xfrm>
        </p:spPr>
        <p:txBody>
          <a:bodyPr/>
          <a:lstStyle/>
          <a:p>
            <a:pPr marL="0" indent="0" algn="just">
              <a:buNone/>
            </a:pPr>
            <a:r>
              <a:rPr lang="en-US" sz="2000" dirty="0"/>
              <a:t>2.2.4 User-Server Interaction: </a:t>
            </a:r>
            <a:r>
              <a:rPr lang="en-US" sz="2000" dirty="0" smtClean="0"/>
              <a:t>Cookies</a:t>
            </a:r>
          </a:p>
        </p:txBody>
      </p:sp>
      <p:pic>
        <p:nvPicPr>
          <p:cNvPr id="4" name="Picture 3"/>
          <p:cNvPicPr>
            <a:picLocks noChangeAspect="1"/>
          </p:cNvPicPr>
          <p:nvPr/>
        </p:nvPicPr>
        <p:blipFill>
          <a:blip r:embed="rId3"/>
          <a:stretch>
            <a:fillRect/>
          </a:stretch>
        </p:blipFill>
        <p:spPr>
          <a:xfrm>
            <a:off x="1846758" y="1847746"/>
            <a:ext cx="5548907" cy="4640904"/>
          </a:xfrm>
          <a:prstGeom prst="rect">
            <a:avLst/>
          </a:prstGeom>
        </p:spPr>
      </p:pic>
    </p:spTree>
    <p:extLst>
      <p:ext uri="{BB962C8B-B14F-4D97-AF65-F5344CB8AC3E}">
        <p14:creationId xmlns:p14="http://schemas.microsoft.com/office/powerpoint/2010/main" xmlns="" val="2480129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Web &amp; HTTP</a:t>
            </a:r>
          </a:p>
        </p:txBody>
      </p:sp>
      <p:sp>
        <p:nvSpPr>
          <p:cNvPr id="3" name="Content Placeholder 2"/>
          <p:cNvSpPr>
            <a:spLocks noGrp="1"/>
          </p:cNvSpPr>
          <p:nvPr>
            <p:ph idx="1"/>
          </p:nvPr>
        </p:nvSpPr>
        <p:spPr/>
        <p:txBody>
          <a:bodyPr/>
          <a:lstStyle/>
          <a:p>
            <a:pPr marL="0" indent="0" algn="just">
              <a:buNone/>
            </a:pPr>
            <a:r>
              <a:rPr lang="en-US" sz="2000" dirty="0"/>
              <a:t>2.2.4 User-Server Interaction: </a:t>
            </a:r>
            <a:r>
              <a:rPr lang="en-US" sz="2000" dirty="0" smtClean="0"/>
              <a:t>Cookies</a:t>
            </a:r>
          </a:p>
          <a:p>
            <a:pPr marL="0" indent="0" algn="just">
              <a:buNone/>
            </a:pPr>
            <a:endParaRPr lang="en-US" sz="2000" dirty="0"/>
          </a:p>
          <a:p>
            <a:pPr algn="just"/>
            <a:r>
              <a:rPr lang="en-US" sz="2000" dirty="0"/>
              <a:t>Many major Web sites use cookies</a:t>
            </a:r>
          </a:p>
          <a:p>
            <a:pPr algn="just"/>
            <a:r>
              <a:rPr lang="en-US" sz="2000" dirty="0"/>
              <a:t>Four components:</a:t>
            </a:r>
          </a:p>
          <a:p>
            <a:pPr marL="1379538" indent="-465138" algn="just">
              <a:buNone/>
            </a:pPr>
            <a:r>
              <a:rPr lang="en-US" sz="2000" dirty="0" smtClean="0"/>
              <a:t>1</a:t>
            </a:r>
            <a:r>
              <a:rPr lang="en-US" sz="2000" dirty="0"/>
              <a:t>) </a:t>
            </a:r>
            <a:r>
              <a:rPr lang="en-US" sz="2000" dirty="0" smtClean="0"/>
              <a:t>	cookie </a:t>
            </a:r>
            <a:r>
              <a:rPr lang="en-US" sz="2000" dirty="0"/>
              <a:t>header line of HTTP </a:t>
            </a:r>
            <a:r>
              <a:rPr lang="en-US" sz="2000" i="1" dirty="0">
                <a:solidFill>
                  <a:srgbClr val="7030A0"/>
                </a:solidFill>
              </a:rPr>
              <a:t>response</a:t>
            </a:r>
            <a:r>
              <a:rPr lang="en-US" sz="2000" dirty="0">
                <a:solidFill>
                  <a:srgbClr val="7030A0"/>
                </a:solidFill>
              </a:rPr>
              <a:t> </a:t>
            </a:r>
            <a:r>
              <a:rPr lang="en-US" sz="2000" dirty="0"/>
              <a:t>message</a:t>
            </a:r>
          </a:p>
          <a:p>
            <a:pPr marL="1379538" indent="-465138" algn="just">
              <a:buNone/>
            </a:pPr>
            <a:r>
              <a:rPr lang="en-US" sz="2000" dirty="0" smtClean="0"/>
              <a:t>2</a:t>
            </a:r>
            <a:r>
              <a:rPr lang="en-US" sz="2000" dirty="0"/>
              <a:t>) </a:t>
            </a:r>
            <a:r>
              <a:rPr lang="en-US" sz="2000" dirty="0" smtClean="0"/>
              <a:t>	cookie </a:t>
            </a:r>
            <a:r>
              <a:rPr lang="en-US" sz="2000" dirty="0"/>
              <a:t>header line in HTTP </a:t>
            </a:r>
            <a:r>
              <a:rPr lang="en-US" sz="2000" i="1" dirty="0">
                <a:solidFill>
                  <a:srgbClr val="7030A0"/>
                </a:solidFill>
              </a:rPr>
              <a:t>request</a:t>
            </a:r>
            <a:r>
              <a:rPr lang="en-US" sz="2000" dirty="0">
                <a:solidFill>
                  <a:srgbClr val="7030A0"/>
                </a:solidFill>
              </a:rPr>
              <a:t> </a:t>
            </a:r>
            <a:r>
              <a:rPr lang="en-US" sz="2000" dirty="0"/>
              <a:t>message</a:t>
            </a:r>
          </a:p>
          <a:p>
            <a:pPr marL="1379538" indent="-465138" algn="just">
              <a:buNone/>
            </a:pPr>
            <a:r>
              <a:rPr lang="en-US" sz="2000" dirty="0" smtClean="0"/>
              <a:t>3</a:t>
            </a:r>
            <a:r>
              <a:rPr lang="en-US" sz="2000" dirty="0"/>
              <a:t>) </a:t>
            </a:r>
            <a:r>
              <a:rPr lang="en-US" sz="2000" dirty="0" smtClean="0"/>
              <a:t>	cookie </a:t>
            </a:r>
            <a:r>
              <a:rPr lang="en-US" sz="2000" dirty="0"/>
              <a:t>file kept on user’s host, managed by </a:t>
            </a:r>
            <a:r>
              <a:rPr lang="en-US" sz="2000" i="1" dirty="0">
                <a:solidFill>
                  <a:srgbClr val="7030A0"/>
                </a:solidFill>
              </a:rPr>
              <a:t>user’s </a:t>
            </a:r>
            <a:r>
              <a:rPr lang="en-US" sz="2000" i="1" dirty="0" smtClean="0">
                <a:solidFill>
                  <a:srgbClr val="7030A0"/>
                </a:solidFill>
              </a:rPr>
              <a:t>browser</a:t>
            </a:r>
            <a:endParaRPr lang="en-US" sz="2000" i="1" dirty="0">
              <a:solidFill>
                <a:srgbClr val="7030A0"/>
              </a:solidFill>
            </a:endParaRPr>
          </a:p>
          <a:p>
            <a:pPr marL="1379538" indent="-465138" algn="just">
              <a:buAutoNum type="arabicParenR" startAt="4"/>
            </a:pPr>
            <a:r>
              <a:rPr lang="en-US" sz="2000" dirty="0" smtClean="0"/>
              <a:t>back-end </a:t>
            </a:r>
            <a:r>
              <a:rPr lang="en-US" sz="2000" dirty="0"/>
              <a:t>database at Web </a:t>
            </a:r>
            <a:r>
              <a:rPr lang="en-US" sz="2000" dirty="0" smtClean="0"/>
              <a:t>site</a:t>
            </a:r>
            <a:endParaRPr lang="en-US" sz="2000" dirty="0"/>
          </a:p>
          <a:p>
            <a:r>
              <a:rPr lang="en-US" sz="2000" dirty="0"/>
              <a:t>when initial HTTP requests arrives at site, site creates: </a:t>
            </a:r>
            <a:r>
              <a:rPr lang="en-US" sz="2000" i="1" dirty="0" smtClean="0">
                <a:solidFill>
                  <a:srgbClr val="7030A0"/>
                </a:solidFill>
              </a:rPr>
              <a:t>unique ID </a:t>
            </a:r>
            <a:r>
              <a:rPr lang="en-US" sz="2000" i="1" dirty="0" smtClean="0"/>
              <a:t>and </a:t>
            </a:r>
            <a:r>
              <a:rPr lang="en-US" sz="2000" i="1" dirty="0" smtClean="0">
                <a:solidFill>
                  <a:srgbClr val="7030A0"/>
                </a:solidFill>
              </a:rPr>
              <a:t>entry </a:t>
            </a:r>
            <a:r>
              <a:rPr lang="en-US" sz="2000" i="1" dirty="0">
                <a:solidFill>
                  <a:srgbClr val="7030A0"/>
                </a:solidFill>
              </a:rPr>
              <a:t>in backend database </a:t>
            </a:r>
            <a:r>
              <a:rPr lang="en-US" sz="2000" dirty="0"/>
              <a:t>for </a:t>
            </a:r>
            <a:r>
              <a:rPr lang="en-US" sz="2000" dirty="0" smtClean="0"/>
              <a:t>ID.</a:t>
            </a:r>
          </a:p>
          <a:p>
            <a:r>
              <a:rPr lang="en-US" sz="2000" dirty="0"/>
              <a:t>What cookies can bring:</a:t>
            </a:r>
          </a:p>
          <a:p>
            <a:pPr marL="0" indent="0">
              <a:buNone/>
            </a:pPr>
            <a:r>
              <a:rPr lang="en-US" sz="2000" dirty="0" smtClean="0"/>
              <a:t>	</a:t>
            </a:r>
            <a:r>
              <a:rPr lang="en-US" sz="2000" i="1" dirty="0" smtClean="0">
                <a:solidFill>
                  <a:srgbClr val="7030A0"/>
                </a:solidFill>
              </a:rPr>
              <a:t>authorization, shopping carts, recommendations, and 	user </a:t>
            </a:r>
            <a:r>
              <a:rPr lang="en-US" sz="2000" i="1" dirty="0">
                <a:solidFill>
                  <a:srgbClr val="7030A0"/>
                </a:solidFill>
              </a:rPr>
              <a:t>session state (Web e-mail)</a:t>
            </a:r>
          </a:p>
          <a:p>
            <a:pPr marL="0" indent="0" algn="just">
              <a:buNone/>
            </a:pPr>
            <a:endParaRPr lang="en-US" sz="2000" dirty="0" smtClean="0"/>
          </a:p>
        </p:txBody>
      </p:sp>
    </p:spTree>
    <p:extLst>
      <p:ext uri="{BB962C8B-B14F-4D97-AF65-F5344CB8AC3E}">
        <p14:creationId xmlns:p14="http://schemas.microsoft.com/office/powerpoint/2010/main" xmlns="" val="806625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Web &amp; HTTP</a:t>
            </a:r>
          </a:p>
        </p:txBody>
      </p:sp>
      <p:sp>
        <p:nvSpPr>
          <p:cNvPr id="3" name="Content Placeholder 2"/>
          <p:cNvSpPr>
            <a:spLocks noGrp="1"/>
          </p:cNvSpPr>
          <p:nvPr>
            <p:ph idx="1"/>
          </p:nvPr>
        </p:nvSpPr>
        <p:spPr>
          <a:xfrm>
            <a:off x="609601" y="1228725"/>
            <a:ext cx="3818384" cy="4921250"/>
          </a:xfrm>
        </p:spPr>
        <p:txBody>
          <a:bodyPr/>
          <a:lstStyle/>
          <a:p>
            <a:pPr marL="0" indent="0" algn="just">
              <a:buNone/>
            </a:pPr>
            <a:r>
              <a:rPr lang="en-US" sz="2000" dirty="0"/>
              <a:t>2.2.5 Web </a:t>
            </a:r>
            <a:r>
              <a:rPr lang="en-US" sz="2000" dirty="0" smtClean="0"/>
              <a:t>Caching</a:t>
            </a:r>
          </a:p>
          <a:p>
            <a:pPr marL="0" indent="0" algn="just">
              <a:buNone/>
            </a:pPr>
            <a:endParaRPr lang="en-US" sz="2000" dirty="0"/>
          </a:p>
          <a:p>
            <a:pPr algn="just"/>
            <a:r>
              <a:rPr lang="en-US" sz="2000" dirty="0"/>
              <a:t>A </a:t>
            </a:r>
            <a:r>
              <a:rPr lang="en-US" sz="2000" i="1" dirty="0">
                <a:solidFill>
                  <a:srgbClr val="7030A0"/>
                </a:solidFill>
              </a:rPr>
              <a:t>Web cache</a:t>
            </a:r>
            <a:r>
              <a:rPr lang="en-US" sz="2000" dirty="0"/>
              <a:t>—also called a </a:t>
            </a:r>
            <a:r>
              <a:rPr lang="en-US" sz="2000" b="1" i="1" dirty="0">
                <a:solidFill>
                  <a:srgbClr val="7030A0"/>
                </a:solidFill>
              </a:rPr>
              <a:t>proxy </a:t>
            </a:r>
            <a:r>
              <a:rPr lang="en-US" sz="2000" b="1" i="1" dirty="0" smtClean="0">
                <a:solidFill>
                  <a:srgbClr val="7030A0"/>
                </a:solidFill>
              </a:rPr>
              <a:t>server</a:t>
            </a:r>
            <a:endParaRPr lang="en-US" sz="2000" dirty="0" smtClean="0"/>
          </a:p>
          <a:p>
            <a:pPr marL="341313" indent="0" algn="just">
              <a:buNone/>
            </a:pPr>
            <a:r>
              <a:rPr lang="en-US" sz="1600" dirty="0" smtClean="0"/>
              <a:t>is </a:t>
            </a:r>
            <a:r>
              <a:rPr lang="en-US" sz="1600" dirty="0"/>
              <a:t>a network entity that satisfies HTTP requests on the behalf of an origin Web server.</a:t>
            </a:r>
          </a:p>
          <a:p>
            <a:pPr algn="just"/>
            <a:r>
              <a:rPr lang="en-US" sz="2000" dirty="0"/>
              <a:t>browser sends all HTTP requests to cache</a:t>
            </a:r>
          </a:p>
          <a:p>
            <a:pPr marL="914400" algn="just">
              <a:buFont typeface="Wingdings" panose="05000000000000000000" pitchFamily="2" charset="2"/>
              <a:buChar char="ü"/>
            </a:pPr>
            <a:r>
              <a:rPr lang="en-US" sz="1600" dirty="0"/>
              <a:t>object in cache: cache returns object </a:t>
            </a:r>
          </a:p>
          <a:p>
            <a:pPr marL="914400" algn="just">
              <a:buFont typeface="Wingdings" panose="05000000000000000000" pitchFamily="2" charset="2"/>
              <a:buChar char="ü"/>
            </a:pPr>
            <a:r>
              <a:rPr lang="en-US" sz="1600" dirty="0"/>
              <a:t>else cache requests object from origin server, then returns object to client</a:t>
            </a:r>
            <a:endParaRPr lang="en-US" sz="1600" dirty="0" smtClean="0"/>
          </a:p>
        </p:txBody>
      </p:sp>
      <p:pic>
        <p:nvPicPr>
          <p:cNvPr id="4" name="Picture 3"/>
          <p:cNvPicPr>
            <a:picLocks noChangeAspect="1"/>
          </p:cNvPicPr>
          <p:nvPr/>
        </p:nvPicPr>
        <p:blipFill>
          <a:blip r:embed="rId3"/>
          <a:stretch>
            <a:fillRect/>
          </a:stretch>
        </p:blipFill>
        <p:spPr>
          <a:xfrm>
            <a:off x="4499992" y="2357649"/>
            <a:ext cx="4127854" cy="2871551"/>
          </a:xfrm>
          <a:prstGeom prst="rect">
            <a:avLst/>
          </a:prstGeom>
        </p:spPr>
      </p:pic>
    </p:spTree>
    <p:extLst>
      <p:ext uri="{BB962C8B-B14F-4D97-AF65-F5344CB8AC3E}">
        <p14:creationId xmlns:p14="http://schemas.microsoft.com/office/powerpoint/2010/main" xmlns="" val="444715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Web &amp; HTTP</a:t>
            </a:r>
          </a:p>
        </p:txBody>
      </p:sp>
      <p:sp>
        <p:nvSpPr>
          <p:cNvPr id="3" name="Content Placeholder 2"/>
          <p:cNvSpPr>
            <a:spLocks noGrp="1"/>
          </p:cNvSpPr>
          <p:nvPr>
            <p:ph idx="1"/>
          </p:nvPr>
        </p:nvSpPr>
        <p:spPr>
          <a:xfrm>
            <a:off x="609600" y="1228725"/>
            <a:ext cx="4034408" cy="5080595"/>
          </a:xfrm>
        </p:spPr>
        <p:txBody>
          <a:bodyPr/>
          <a:lstStyle/>
          <a:p>
            <a:pPr marL="0" indent="0" algn="just">
              <a:buNone/>
            </a:pPr>
            <a:r>
              <a:rPr lang="en-US" sz="2000" dirty="0"/>
              <a:t>2.2.5 Web </a:t>
            </a:r>
            <a:r>
              <a:rPr lang="en-US" sz="2000" dirty="0" smtClean="0"/>
              <a:t>Caching</a:t>
            </a:r>
          </a:p>
          <a:p>
            <a:pPr marL="0" indent="0" algn="just">
              <a:buNone/>
            </a:pPr>
            <a:endParaRPr lang="en-US" sz="1600" dirty="0" smtClean="0"/>
          </a:p>
          <a:p>
            <a:pPr marL="0" indent="0" algn="just">
              <a:buNone/>
            </a:pPr>
            <a:r>
              <a:rPr lang="en-US" sz="1800" dirty="0" smtClean="0"/>
              <a:t>Solution </a:t>
            </a:r>
            <a:r>
              <a:rPr lang="en-US" sz="1800" dirty="0"/>
              <a:t>:</a:t>
            </a:r>
          </a:p>
          <a:p>
            <a:pPr algn="just">
              <a:buFont typeface="+mj-lt"/>
              <a:buAutoNum type="arabicParenR"/>
            </a:pPr>
            <a:r>
              <a:rPr lang="en-US" sz="1800" dirty="0"/>
              <a:t>institution must upgrade its access link from 15 Mbps to 100 Mbps.</a:t>
            </a:r>
          </a:p>
          <a:p>
            <a:pPr algn="just">
              <a:buFont typeface="+mj-lt"/>
              <a:buAutoNum type="arabicParenR"/>
            </a:pPr>
            <a:r>
              <a:rPr lang="en-US" sz="1800" dirty="0"/>
              <a:t>instead installing a Web cache in the institutional network. ~But this cost is low~</a:t>
            </a:r>
          </a:p>
          <a:p>
            <a:pPr algn="just">
              <a:buFont typeface="+mj-lt"/>
              <a:buAutoNum type="arabicParenR"/>
            </a:pPr>
            <a:r>
              <a:rPr lang="en-US" sz="1800" dirty="0"/>
              <a:t>Content Distribution Networks (CDNs), Web caches are increasingly playing an important role in the </a:t>
            </a:r>
            <a:r>
              <a:rPr lang="en-US" sz="1800" dirty="0" smtClean="0"/>
              <a:t>Internet.</a:t>
            </a:r>
          </a:p>
          <a:p>
            <a:pPr marL="341313" indent="0" algn="just">
              <a:buNone/>
            </a:pPr>
            <a:r>
              <a:rPr lang="en-US" sz="1400" dirty="0" smtClean="0"/>
              <a:t>A </a:t>
            </a:r>
            <a:r>
              <a:rPr lang="en-US" sz="1400" dirty="0"/>
              <a:t>CDN company installs </a:t>
            </a:r>
            <a:r>
              <a:rPr lang="en-US" sz="1400" dirty="0" smtClean="0"/>
              <a:t>many geographically </a:t>
            </a:r>
            <a:r>
              <a:rPr lang="en-US" sz="1400" dirty="0"/>
              <a:t>distributed caches throughout the Internet, thereby localizing much of the traffic.</a:t>
            </a:r>
            <a:endParaRPr lang="en-US" sz="1400" dirty="0" smtClean="0"/>
          </a:p>
          <a:p>
            <a:pPr marL="0" indent="0" algn="just">
              <a:buNone/>
            </a:pPr>
            <a:endParaRPr lang="en-US" sz="2000" dirty="0"/>
          </a:p>
        </p:txBody>
      </p:sp>
      <p:pic>
        <p:nvPicPr>
          <p:cNvPr id="5" name="Picture 4"/>
          <p:cNvPicPr>
            <a:picLocks noChangeAspect="1"/>
          </p:cNvPicPr>
          <p:nvPr/>
        </p:nvPicPr>
        <p:blipFill>
          <a:blip r:embed="rId3"/>
          <a:stretch>
            <a:fillRect/>
          </a:stretch>
        </p:blipFill>
        <p:spPr>
          <a:xfrm>
            <a:off x="4894970" y="1340768"/>
            <a:ext cx="3709478" cy="4970215"/>
          </a:xfrm>
          <a:prstGeom prst="rect">
            <a:avLst/>
          </a:prstGeom>
        </p:spPr>
      </p:pic>
    </p:spTree>
    <p:extLst>
      <p:ext uri="{BB962C8B-B14F-4D97-AF65-F5344CB8AC3E}">
        <p14:creationId xmlns:p14="http://schemas.microsoft.com/office/powerpoint/2010/main" xmlns="" val="3047600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lgn="just">
              <a:buNone/>
            </a:pPr>
            <a:r>
              <a:rPr lang="en-US" sz="2000" dirty="0" smtClean="0"/>
              <a:t>Internet Application</a:t>
            </a:r>
          </a:p>
          <a:p>
            <a:pPr marL="0" indent="0" algn="just">
              <a:buNone/>
            </a:pPr>
            <a:r>
              <a:rPr lang="en-US" sz="2000" dirty="0" smtClean="0"/>
              <a:t>=====================================</a:t>
            </a:r>
            <a:endParaRPr lang="en-US" sz="2000" dirty="0"/>
          </a:p>
          <a:p>
            <a:pPr marL="2971800" indent="-2971800" algn="just">
              <a:buNone/>
              <a:tabLst>
                <a:tab pos="2743200" algn="l"/>
              </a:tabLst>
            </a:pPr>
            <a:r>
              <a:rPr lang="en-US" sz="2000" dirty="0"/>
              <a:t>1970s and </a:t>
            </a:r>
            <a:r>
              <a:rPr lang="en-US" sz="2000" dirty="0" smtClean="0"/>
              <a:t>1980s	: the </a:t>
            </a:r>
            <a:r>
              <a:rPr lang="en-US" sz="2000" dirty="0"/>
              <a:t>classic text-based </a:t>
            </a:r>
            <a:r>
              <a:rPr lang="en-US" sz="2000" dirty="0" smtClean="0"/>
              <a:t>applications</a:t>
            </a:r>
          </a:p>
          <a:p>
            <a:pPr marL="2971800" indent="-2971800" algn="just">
              <a:buNone/>
              <a:tabLst>
                <a:tab pos="2743200" algn="l"/>
              </a:tabLst>
            </a:pPr>
            <a:endParaRPr lang="en-US" sz="2000" dirty="0" smtClean="0"/>
          </a:p>
          <a:p>
            <a:pPr marL="2971800" indent="-2971800" algn="just">
              <a:buNone/>
              <a:tabLst>
                <a:tab pos="2743200" algn="l"/>
              </a:tabLst>
            </a:pPr>
            <a:r>
              <a:rPr lang="en-US" sz="2000" dirty="0" smtClean="0"/>
              <a:t>mid-1990s	: </a:t>
            </a:r>
            <a:r>
              <a:rPr lang="en-US" sz="2000" dirty="0"/>
              <a:t>the World Wide Web, encompassing Web surfing, search, and electronic </a:t>
            </a:r>
            <a:r>
              <a:rPr lang="en-US" sz="2000" dirty="0" smtClean="0"/>
              <a:t>commerce</a:t>
            </a:r>
            <a:r>
              <a:rPr lang="en-US" sz="2000" dirty="0" smtClean="0"/>
              <a:t>, instant messaging, P2P file sharing.</a:t>
            </a:r>
            <a:endParaRPr lang="en-US" sz="2000" dirty="0" smtClean="0"/>
          </a:p>
          <a:p>
            <a:pPr marL="2971800" indent="-2971800" algn="just">
              <a:buNone/>
              <a:tabLst>
                <a:tab pos="2743200" algn="l"/>
              </a:tabLst>
            </a:pPr>
            <a:endParaRPr lang="en-US" sz="2000" dirty="0" smtClean="0"/>
          </a:p>
          <a:p>
            <a:pPr marL="2971800" indent="-2971800" algn="just">
              <a:buNone/>
              <a:tabLst>
                <a:tab pos="2743200" algn="l"/>
              </a:tabLst>
            </a:pPr>
            <a:r>
              <a:rPr lang="en-US" sz="2000" dirty="0"/>
              <a:t>Since 2000 </a:t>
            </a:r>
            <a:r>
              <a:rPr lang="en-US" sz="2000" dirty="0" smtClean="0"/>
              <a:t>	: </a:t>
            </a:r>
            <a:r>
              <a:rPr lang="en-US" sz="2000" dirty="0"/>
              <a:t>voice and video applications</a:t>
            </a:r>
          </a:p>
          <a:p>
            <a:pPr marL="2971800" indent="-2971800" algn="just">
              <a:buNone/>
              <a:tabLst>
                <a:tab pos="2743200" algn="l"/>
              </a:tabLst>
            </a:pPr>
            <a:endParaRPr lang="en-US" sz="2000" dirty="0"/>
          </a:p>
          <a:p>
            <a:pPr marL="2971800" indent="-2971800" algn="just">
              <a:buNone/>
              <a:tabLst>
                <a:tab pos="2743200" algn="l"/>
              </a:tabLst>
            </a:pPr>
            <a:r>
              <a:rPr lang="en-US" sz="2000" dirty="0" smtClean="0"/>
              <a:t>this </a:t>
            </a:r>
            <a:r>
              <a:rPr lang="en-US" sz="2000" dirty="0"/>
              <a:t>same period  </a:t>
            </a:r>
            <a:r>
              <a:rPr lang="en-US" sz="2000" dirty="0" smtClean="0"/>
              <a:t>	: </a:t>
            </a:r>
            <a:r>
              <a:rPr lang="en-US" sz="2000" dirty="0"/>
              <a:t>highly engaging multi-player online </a:t>
            </a:r>
            <a:r>
              <a:rPr lang="en-US" sz="2000" dirty="0" smtClean="0"/>
              <a:t>games, and </a:t>
            </a:r>
            <a:r>
              <a:rPr lang="en-US" sz="2000" dirty="0"/>
              <a:t>new generation of social networking </a:t>
            </a:r>
            <a:r>
              <a:rPr lang="en-US" sz="2000" dirty="0" smtClean="0"/>
              <a:t>applications</a:t>
            </a:r>
          </a:p>
          <a:p>
            <a:pPr marL="2971800" indent="-2971800" algn="just">
              <a:buNone/>
              <a:tabLst>
                <a:tab pos="2743200" algn="l"/>
              </a:tabLst>
            </a:pPr>
            <a:r>
              <a:rPr lang="en-US" sz="2000" dirty="0" smtClean="0">
                <a:solidFill>
                  <a:srgbClr val="FF0000"/>
                </a:solidFill>
              </a:rPr>
              <a:t>Next…???</a:t>
            </a:r>
            <a:endParaRPr lang="en-US" sz="2000" dirty="0">
              <a:solidFill>
                <a:srgbClr val="FF0000"/>
              </a:solidFill>
            </a:endParaRPr>
          </a:p>
          <a:p>
            <a:pPr marL="0" indent="0" algn="just">
              <a:buNone/>
            </a:pPr>
            <a:endParaRPr lang="en-US" sz="2000" dirty="0"/>
          </a:p>
        </p:txBody>
      </p:sp>
    </p:spTree>
    <p:extLst>
      <p:ext uri="{BB962C8B-B14F-4D97-AF65-F5344CB8AC3E}">
        <p14:creationId xmlns:p14="http://schemas.microsoft.com/office/powerpoint/2010/main" xmlns="" val="205639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2. Application Layer</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Principle of Net 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Web &amp; HTTP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FTP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E-mail in The 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DNS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Peer-to-peer Application</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90090" y="2204864"/>
            <a:ext cx="1514357" cy="178861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14787" r="19694"/>
          <a:stretch/>
        </p:blipFill>
        <p:spPr>
          <a:xfrm>
            <a:off x="7090091" y="4300919"/>
            <a:ext cx="1514356" cy="1849056"/>
          </a:xfrm>
          <a:prstGeom prst="rect">
            <a:avLst/>
          </a:prstGeom>
        </p:spPr>
      </p:pic>
    </p:spTree>
    <p:extLst>
      <p:ext uri="{BB962C8B-B14F-4D97-AF65-F5344CB8AC3E}">
        <p14:creationId xmlns:p14="http://schemas.microsoft.com/office/powerpoint/2010/main" xmlns="" val="1771607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FTP</a:t>
            </a:r>
            <a:endParaRPr lang="en-US" dirty="0"/>
          </a:p>
        </p:txBody>
      </p:sp>
      <p:sp>
        <p:nvSpPr>
          <p:cNvPr id="3" name="Content Placeholder 2"/>
          <p:cNvSpPr>
            <a:spLocks noGrp="1"/>
          </p:cNvSpPr>
          <p:nvPr>
            <p:ph idx="1"/>
          </p:nvPr>
        </p:nvSpPr>
        <p:spPr>
          <a:xfrm>
            <a:off x="609600" y="3645025"/>
            <a:ext cx="8023225" cy="2504950"/>
          </a:xfrm>
        </p:spPr>
        <p:txBody>
          <a:bodyPr/>
          <a:lstStyle/>
          <a:p>
            <a:pPr algn="just"/>
            <a:r>
              <a:rPr lang="en-US" sz="2000" dirty="0" smtClean="0"/>
              <a:t>File Transfer Protocol [</a:t>
            </a:r>
            <a:r>
              <a:rPr lang="en-US" sz="2000" dirty="0"/>
              <a:t>RFC </a:t>
            </a:r>
            <a:r>
              <a:rPr lang="en-US" sz="2000" dirty="0" smtClean="0"/>
              <a:t>959],</a:t>
            </a:r>
          </a:p>
          <a:p>
            <a:pPr marL="341313" indent="0" algn="just">
              <a:buNone/>
            </a:pPr>
            <a:r>
              <a:rPr lang="en-US" sz="2000" dirty="0" smtClean="0"/>
              <a:t>wants </a:t>
            </a:r>
            <a:r>
              <a:rPr lang="en-US" sz="2000" dirty="0"/>
              <a:t>to transfer files </a:t>
            </a:r>
            <a:r>
              <a:rPr lang="en-US" sz="2000" b="1" dirty="0"/>
              <a:t>to</a:t>
            </a:r>
            <a:r>
              <a:rPr lang="en-US" sz="2000" dirty="0"/>
              <a:t> or </a:t>
            </a:r>
            <a:r>
              <a:rPr lang="en-US" sz="2000" b="1" dirty="0"/>
              <a:t>from</a:t>
            </a:r>
            <a:r>
              <a:rPr lang="en-US" sz="2000" dirty="0"/>
              <a:t> a remote host</a:t>
            </a:r>
            <a:r>
              <a:rPr lang="en-US" sz="2000" dirty="0" smtClean="0"/>
              <a:t>.</a:t>
            </a:r>
          </a:p>
          <a:p>
            <a:pPr algn="just"/>
            <a:r>
              <a:rPr lang="en-US" sz="2000" dirty="0"/>
              <a:t>for the user to access the remote account, the user must provide </a:t>
            </a:r>
            <a:r>
              <a:rPr lang="en-US" sz="2000" b="1" dirty="0"/>
              <a:t>a user identification </a:t>
            </a:r>
            <a:r>
              <a:rPr lang="en-US" sz="2000" dirty="0"/>
              <a:t>and </a:t>
            </a:r>
            <a:r>
              <a:rPr lang="en-US" sz="2000" b="1" dirty="0"/>
              <a:t>a password</a:t>
            </a:r>
            <a:r>
              <a:rPr lang="en-US" sz="2000" dirty="0" smtClean="0"/>
              <a:t>.</a:t>
            </a:r>
          </a:p>
          <a:p>
            <a:r>
              <a:rPr lang="en-US" sz="2000" dirty="0" smtClean="0"/>
              <a:t>FTP uses </a:t>
            </a:r>
            <a:r>
              <a:rPr lang="en-US" sz="2000" dirty="0"/>
              <a:t>two parallel TCP connections to transfer a </a:t>
            </a:r>
            <a:r>
              <a:rPr lang="en-US" sz="2000" dirty="0" smtClean="0"/>
              <a:t>file,</a:t>
            </a:r>
          </a:p>
          <a:p>
            <a:pPr marL="914400">
              <a:buFont typeface="Wingdings" panose="05000000000000000000" pitchFamily="2" charset="2"/>
              <a:buChar char="ü"/>
            </a:pPr>
            <a:r>
              <a:rPr lang="en-US" sz="2000" b="1" dirty="0" smtClean="0"/>
              <a:t>a </a:t>
            </a:r>
            <a:r>
              <a:rPr lang="en-US" sz="2000" b="1" dirty="0"/>
              <a:t>control </a:t>
            </a:r>
            <a:r>
              <a:rPr lang="en-US" sz="2000" b="1" dirty="0" smtClean="0"/>
              <a:t>connection (:21) </a:t>
            </a:r>
            <a:r>
              <a:rPr lang="en-US" sz="2000" dirty="0" smtClean="0"/>
              <a:t>and,</a:t>
            </a:r>
            <a:endParaRPr lang="en-US" sz="2000" dirty="0"/>
          </a:p>
          <a:p>
            <a:pPr marL="914400">
              <a:buFont typeface="Wingdings" panose="05000000000000000000" pitchFamily="2" charset="2"/>
              <a:buChar char="ü"/>
            </a:pPr>
            <a:r>
              <a:rPr lang="en-US" sz="2000" b="1" dirty="0" smtClean="0"/>
              <a:t>a data connection (:20).</a:t>
            </a:r>
          </a:p>
        </p:txBody>
      </p:sp>
      <p:pic>
        <p:nvPicPr>
          <p:cNvPr id="5" name="Picture 4"/>
          <p:cNvPicPr>
            <a:picLocks noChangeAspect="1"/>
          </p:cNvPicPr>
          <p:nvPr/>
        </p:nvPicPr>
        <p:blipFill>
          <a:blip r:embed="rId2"/>
          <a:stretch>
            <a:fillRect/>
          </a:stretch>
        </p:blipFill>
        <p:spPr>
          <a:xfrm>
            <a:off x="1403648" y="1097060"/>
            <a:ext cx="6441206" cy="2475955"/>
          </a:xfrm>
          <a:prstGeom prst="rect">
            <a:avLst/>
          </a:prstGeom>
        </p:spPr>
      </p:pic>
    </p:spTree>
    <p:extLst>
      <p:ext uri="{BB962C8B-B14F-4D97-AF65-F5344CB8AC3E}">
        <p14:creationId xmlns:p14="http://schemas.microsoft.com/office/powerpoint/2010/main" xmlns="" val="4111436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FTP</a:t>
            </a:r>
            <a:endParaRPr lang="en-US" dirty="0"/>
          </a:p>
        </p:txBody>
      </p:sp>
      <p:sp>
        <p:nvSpPr>
          <p:cNvPr id="3" name="Content Placeholder 2"/>
          <p:cNvSpPr>
            <a:spLocks noGrp="1"/>
          </p:cNvSpPr>
          <p:nvPr>
            <p:ph idx="1"/>
          </p:nvPr>
        </p:nvSpPr>
        <p:spPr>
          <a:xfrm>
            <a:off x="609600" y="1268760"/>
            <a:ext cx="8023225" cy="5112568"/>
          </a:xfrm>
        </p:spPr>
        <p:txBody>
          <a:bodyPr/>
          <a:lstStyle/>
          <a:p>
            <a:pPr marL="0" indent="0" algn="just">
              <a:buNone/>
            </a:pPr>
            <a:r>
              <a:rPr lang="en-US" sz="2000" dirty="0"/>
              <a:t>FTP Commands and Replies</a:t>
            </a:r>
          </a:p>
          <a:p>
            <a:pPr marL="0" indent="0" algn="just">
              <a:buNone/>
            </a:pPr>
            <a:endParaRPr lang="en-US" sz="2000" dirty="0"/>
          </a:p>
          <a:p>
            <a:pPr algn="just"/>
            <a:r>
              <a:rPr lang="en-US" sz="2000" dirty="0" smtClean="0"/>
              <a:t>from </a:t>
            </a:r>
            <a:r>
              <a:rPr lang="en-US" sz="2000" dirty="0"/>
              <a:t>server to client, are sent across the control connection in 7-bit ASCII format.</a:t>
            </a:r>
          </a:p>
          <a:p>
            <a:pPr marL="914400" algn="just">
              <a:buFont typeface="Wingdings" panose="05000000000000000000" pitchFamily="2" charset="2"/>
              <a:buChar char="q"/>
            </a:pPr>
            <a:r>
              <a:rPr lang="en-US" sz="1600" dirty="0" smtClean="0">
                <a:solidFill>
                  <a:srgbClr val="7030A0"/>
                </a:solidFill>
              </a:rPr>
              <a:t>USER</a:t>
            </a:r>
            <a:r>
              <a:rPr lang="en-US" sz="1600" dirty="0" smtClean="0"/>
              <a:t> </a:t>
            </a:r>
            <a:r>
              <a:rPr lang="en-US" sz="1600" dirty="0"/>
              <a:t>username: user identification to the server.</a:t>
            </a:r>
          </a:p>
          <a:p>
            <a:pPr marL="914400" algn="just">
              <a:buFont typeface="Wingdings" panose="05000000000000000000" pitchFamily="2" charset="2"/>
              <a:buChar char="q"/>
            </a:pPr>
            <a:r>
              <a:rPr lang="en-US" sz="1600" dirty="0">
                <a:solidFill>
                  <a:srgbClr val="7030A0"/>
                </a:solidFill>
              </a:rPr>
              <a:t>PASS</a:t>
            </a:r>
            <a:r>
              <a:rPr lang="en-US" sz="1600" dirty="0"/>
              <a:t> password: user password to the server.</a:t>
            </a:r>
          </a:p>
          <a:p>
            <a:pPr marL="914400" algn="just">
              <a:buFont typeface="Wingdings" panose="05000000000000000000" pitchFamily="2" charset="2"/>
              <a:buChar char="q"/>
            </a:pPr>
            <a:r>
              <a:rPr lang="en-US" sz="1600" dirty="0" smtClean="0">
                <a:solidFill>
                  <a:srgbClr val="7030A0"/>
                </a:solidFill>
              </a:rPr>
              <a:t>LIST</a:t>
            </a:r>
            <a:r>
              <a:rPr lang="en-US" sz="1600" dirty="0" smtClean="0"/>
              <a:t>: to </a:t>
            </a:r>
            <a:r>
              <a:rPr lang="en-US" sz="1600" dirty="0"/>
              <a:t>ask the server to send back a list of all the files</a:t>
            </a:r>
          </a:p>
          <a:p>
            <a:pPr marL="914400" algn="just">
              <a:buFont typeface="Wingdings" panose="05000000000000000000" pitchFamily="2" charset="2"/>
              <a:buChar char="q"/>
            </a:pPr>
            <a:r>
              <a:rPr lang="en-US" sz="1600" dirty="0">
                <a:solidFill>
                  <a:srgbClr val="7030A0"/>
                </a:solidFill>
              </a:rPr>
              <a:t>RETR</a:t>
            </a:r>
            <a:r>
              <a:rPr lang="en-US" sz="1600" dirty="0"/>
              <a:t> filename: Used to retrieve (that is, get) a file </a:t>
            </a:r>
          </a:p>
          <a:p>
            <a:pPr marL="914400" algn="just">
              <a:buFont typeface="Wingdings" panose="05000000000000000000" pitchFamily="2" charset="2"/>
              <a:buChar char="q"/>
            </a:pPr>
            <a:r>
              <a:rPr lang="en-US" sz="1600" dirty="0">
                <a:solidFill>
                  <a:srgbClr val="7030A0"/>
                </a:solidFill>
              </a:rPr>
              <a:t>STOR</a:t>
            </a:r>
            <a:r>
              <a:rPr lang="en-US" sz="1600" dirty="0"/>
              <a:t> filename: Used to store (that is, put) a file</a:t>
            </a:r>
          </a:p>
          <a:p>
            <a:pPr algn="just"/>
            <a:endParaRPr lang="en-US" sz="1800" dirty="0"/>
          </a:p>
          <a:p>
            <a:pPr algn="just"/>
            <a:r>
              <a:rPr lang="en-US" sz="2000" dirty="0"/>
              <a:t>Some typical replies, along with their possible messages, are as follows:</a:t>
            </a:r>
          </a:p>
          <a:p>
            <a:pPr marL="914400" algn="just">
              <a:buFont typeface="Wingdings" panose="05000000000000000000" pitchFamily="2" charset="2"/>
              <a:buChar char="q"/>
            </a:pPr>
            <a:r>
              <a:rPr lang="en-US" sz="1600" dirty="0" smtClean="0">
                <a:solidFill>
                  <a:srgbClr val="7030A0"/>
                </a:solidFill>
              </a:rPr>
              <a:t>331</a:t>
            </a:r>
            <a:r>
              <a:rPr lang="en-US" sz="1600" dirty="0" smtClean="0"/>
              <a:t> </a:t>
            </a:r>
            <a:r>
              <a:rPr lang="en-US" sz="1600" dirty="0"/>
              <a:t>Username OK, password required</a:t>
            </a:r>
          </a:p>
          <a:p>
            <a:pPr marL="914400" algn="just">
              <a:buFont typeface="Wingdings" panose="05000000000000000000" pitchFamily="2" charset="2"/>
              <a:buChar char="q"/>
            </a:pPr>
            <a:r>
              <a:rPr lang="en-US" sz="1600" dirty="0" smtClean="0">
                <a:solidFill>
                  <a:srgbClr val="7030A0"/>
                </a:solidFill>
              </a:rPr>
              <a:t>125</a:t>
            </a:r>
            <a:r>
              <a:rPr lang="en-US" sz="1600" dirty="0" smtClean="0"/>
              <a:t> </a:t>
            </a:r>
            <a:r>
              <a:rPr lang="en-US" sz="1600" dirty="0"/>
              <a:t>Data connection already open; transfer starting</a:t>
            </a:r>
          </a:p>
          <a:p>
            <a:pPr marL="914400" algn="just">
              <a:buFont typeface="Wingdings" panose="05000000000000000000" pitchFamily="2" charset="2"/>
              <a:buChar char="q"/>
            </a:pPr>
            <a:r>
              <a:rPr lang="en-US" sz="1600" dirty="0" smtClean="0">
                <a:solidFill>
                  <a:srgbClr val="7030A0"/>
                </a:solidFill>
              </a:rPr>
              <a:t>425</a:t>
            </a:r>
            <a:r>
              <a:rPr lang="en-US" sz="1600" dirty="0" smtClean="0"/>
              <a:t> </a:t>
            </a:r>
            <a:r>
              <a:rPr lang="en-US" sz="1600" dirty="0"/>
              <a:t>Can’t open data connection</a:t>
            </a:r>
          </a:p>
          <a:p>
            <a:pPr marL="914400" algn="just">
              <a:buFont typeface="Wingdings" panose="05000000000000000000" pitchFamily="2" charset="2"/>
              <a:buChar char="q"/>
            </a:pPr>
            <a:r>
              <a:rPr lang="en-US" sz="1600" dirty="0" smtClean="0">
                <a:solidFill>
                  <a:srgbClr val="7030A0"/>
                </a:solidFill>
              </a:rPr>
              <a:t>452</a:t>
            </a:r>
            <a:r>
              <a:rPr lang="en-US" sz="1600" dirty="0" smtClean="0"/>
              <a:t> </a:t>
            </a:r>
            <a:r>
              <a:rPr lang="en-US" sz="1600" dirty="0"/>
              <a:t>Error writing file</a:t>
            </a:r>
            <a:endParaRPr lang="en-US" sz="1600" b="1" dirty="0" smtClean="0"/>
          </a:p>
        </p:txBody>
      </p:sp>
    </p:spTree>
    <p:extLst>
      <p:ext uri="{BB962C8B-B14F-4D97-AF65-F5344CB8AC3E}">
        <p14:creationId xmlns:p14="http://schemas.microsoft.com/office/powerpoint/2010/main" xmlns="" val="1679712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2. Application Layer</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Principle of Net 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Web &amp; HTTP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FTP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E-mail in The 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DNS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Peer-to-peer Application</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90090" y="2204864"/>
            <a:ext cx="1514357" cy="178861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14787" r="19694"/>
          <a:stretch/>
        </p:blipFill>
        <p:spPr>
          <a:xfrm>
            <a:off x="7090091" y="4300919"/>
            <a:ext cx="1514356" cy="1849056"/>
          </a:xfrm>
          <a:prstGeom prst="rect">
            <a:avLst/>
          </a:prstGeom>
        </p:spPr>
      </p:pic>
    </p:spTree>
    <p:extLst>
      <p:ext uri="{BB962C8B-B14F-4D97-AF65-F5344CB8AC3E}">
        <p14:creationId xmlns:p14="http://schemas.microsoft.com/office/powerpoint/2010/main" xmlns="" val="1903275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E-Mail</a:t>
            </a:r>
            <a:endParaRPr lang="en-US" dirty="0"/>
          </a:p>
        </p:txBody>
      </p:sp>
      <p:sp>
        <p:nvSpPr>
          <p:cNvPr id="3" name="Content Placeholder 2"/>
          <p:cNvSpPr>
            <a:spLocks noGrp="1"/>
          </p:cNvSpPr>
          <p:nvPr>
            <p:ph idx="1"/>
          </p:nvPr>
        </p:nvSpPr>
        <p:spPr>
          <a:xfrm>
            <a:off x="609601" y="1228725"/>
            <a:ext cx="3386335" cy="4921250"/>
          </a:xfrm>
        </p:spPr>
        <p:txBody>
          <a:bodyPr/>
          <a:lstStyle/>
          <a:p>
            <a:pPr marL="0" indent="0">
              <a:buNone/>
            </a:pPr>
            <a:endParaRPr lang="en-US" sz="1800" dirty="0" smtClean="0"/>
          </a:p>
          <a:p>
            <a:pPr marL="0" indent="0">
              <a:buNone/>
            </a:pPr>
            <a:r>
              <a:rPr lang="en-US" sz="1800" dirty="0" smtClean="0"/>
              <a:t>Three </a:t>
            </a:r>
            <a:r>
              <a:rPr lang="en-US" sz="1800" dirty="0"/>
              <a:t>major components: </a:t>
            </a:r>
          </a:p>
          <a:p>
            <a:r>
              <a:rPr lang="en-US" sz="1800" dirty="0"/>
              <a:t>user agents </a:t>
            </a:r>
          </a:p>
          <a:p>
            <a:r>
              <a:rPr lang="en-US" sz="1800" dirty="0"/>
              <a:t>mail servers </a:t>
            </a:r>
          </a:p>
          <a:p>
            <a:r>
              <a:rPr lang="en-US" sz="1800" dirty="0"/>
              <a:t>simple mail transfer protocol: SMTP</a:t>
            </a:r>
          </a:p>
          <a:p>
            <a:endParaRPr lang="en-US" sz="1800" dirty="0"/>
          </a:p>
          <a:p>
            <a:pPr marL="0" indent="0">
              <a:buNone/>
            </a:pPr>
            <a:r>
              <a:rPr lang="en-US" sz="1800" dirty="0"/>
              <a:t>User Agent</a:t>
            </a:r>
          </a:p>
          <a:p>
            <a:r>
              <a:rPr lang="en-US" sz="1800" dirty="0"/>
              <a:t>a.k.a. “mail reader”</a:t>
            </a:r>
          </a:p>
          <a:p>
            <a:r>
              <a:rPr lang="en-US" sz="1800" dirty="0"/>
              <a:t>composing, editing, reading mail messages</a:t>
            </a:r>
          </a:p>
          <a:p>
            <a:r>
              <a:rPr lang="en-US" sz="1800" dirty="0"/>
              <a:t>e.g., Eudora, Outlook, elm, Mozilla Thunderbird</a:t>
            </a:r>
          </a:p>
          <a:p>
            <a:r>
              <a:rPr lang="en-US" sz="1800" dirty="0"/>
              <a:t>outgoing, incoming messages stored on server</a:t>
            </a:r>
          </a:p>
        </p:txBody>
      </p:sp>
      <p:pic>
        <p:nvPicPr>
          <p:cNvPr id="4" name="Picture 3"/>
          <p:cNvPicPr>
            <a:picLocks noChangeAspect="1"/>
          </p:cNvPicPr>
          <p:nvPr/>
        </p:nvPicPr>
        <p:blipFill>
          <a:blip r:embed="rId2"/>
          <a:stretch>
            <a:fillRect/>
          </a:stretch>
        </p:blipFill>
        <p:spPr>
          <a:xfrm>
            <a:off x="3995937" y="1576090"/>
            <a:ext cx="4752528" cy="4180647"/>
          </a:xfrm>
          <a:prstGeom prst="rect">
            <a:avLst/>
          </a:prstGeom>
        </p:spPr>
      </p:pic>
    </p:spTree>
    <p:extLst>
      <p:ext uri="{BB962C8B-B14F-4D97-AF65-F5344CB8AC3E}">
        <p14:creationId xmlns:p14="http://schemas.microsoft.com/office/powerpoint/2010/main" xmlns="" val="389453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E-Mail</a:t>
            </a:r>
            <a:endParaRPr lang="en-US" dirty="0"/>
          </a:p>
        </p:txBody>
      </p:sp>
      <p:pic>
        <p:nvPicPr>
          <p:cNvPr id="4" name="Picture 3"/>
          <p:cNvPicPr>
            <a:picLocks noChangeAspect="1"/>
          </p:cNvPicPr>
          <p:nvPr/>
        </p:nvPicPr>
        <p:blipFill>
          <a:blip r:embed="rId2"/>
          <a:stretch>
            <a:fillRect/>
          </a:stretch>
        </p:blipFill>
        <p:spPr>
          <a:xfrm>
            <a:off x="960741" y="1196752"/>
            <a:ext cx="7320941" cy="154195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xmlns="" val="1111305306"/>
              </p:ext>
            </p:extLst>
          </p:nvPr>
        </p:nvGraphicFramePr>
        <p:xfrm>
          <a:off x="827585" y="3140968"/>
          <a:ext cx="7632846" cy="3144520"/>
        </p:xfrm>
        <a:graphic>
          <a:graphicData uri="http://schemas.openxmlformats.org/drawingml/2006/table">
            <a:tbl>
              <a:tblPr firstRow="1" bandRow="1">
                <a:tableStyleId>{0505E3EF-67EA-436B-97B2-0124C06EBD24}</a:tableStyleId>
              </a:tblPr>
              <a:tblGrid>
                <a:gridCol w="2544282"/>
                <a:gridCol w="2424269"/>
                <a:gridCol w="2664295"/>
              </a:tblGrid>
              <a:tr h="370840">
                <a:tc>
                  <a:txBody>
                    <a:bodyPr/>
                    <a:lstStyle/>
                    <a:p>
                      <a:pPr algn="ctr"/>
                      <a:r>
                        <a:rPr lang="en-US" sz="1600" dirty="0" smtClean="0"/>
                        <a:t>SMTP</a:t>
                      </a:r>
                      <a:endParaRPr lang="en-US" sz="1600"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600" dirty="0" smtClean="0"/>
                        <a:t>POP3</a:t>
                      </a:r>
                      <a:endParaRPr lang="en-US" sz="1600"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600" dirty="0" smtClean="0"/>
                        <a:t>IMAP</a:t>
                      </a:r>
                      <a:endParaRPr lang="en-US" sz="1600"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70840">
                <a:tc>
                  <a:txBody>
                    <a:bodyPr/>
                    <a:lstStyle/>
                    <a:p>
                      <a:pPr algn="ctr"/>
                      <a:r>
                        <a:rPr lang="en-US" sz="1600" dirty="0" smtClean="0"/>
                        <a:t>SMTP uses persistent connections</a:t>
                      </a:r>
                    </a:p>
                    <a:p>
                      <a:pPr algn="ctr"/>
                      <a:r>
                        <a:rPr lang="en-US" sz="1600" dirty="0" smtClean="0"/>
                        <a:t>SMTP</a:t>
                      </a:r>
                      <a:r>
                        <a:rPr lang="en-US" sz="1600" baseline="0" dirty="0" smtClean="0"/>
                        <a:t> in </a:t>
                      </a:r>
                      <a:r>
                        <a:rPr lang="en-US" sz="1600" dirty="0" smtClean="0"/>
                        <a:t>RFC 5321</a:t>
                      </a:r>
                    </a:p>
                    <a:p>
                      <a:pPr algn="ctr"/>
                      <a:r>
                        <a:rPr lang="en-US" sz="1600" dirty="0" smtClean="0"/>
                        <a:t>SMTP requires message (header &amp; body) to be in 7-bit ASCII</a:t>
                      </a:r>
                    </a:p>
                    <a:p>
                      <a:pPr algn="ctr"/>
                      <a:r>
                        <a:rPr lang="en-US" sz="1600" dirty="0" smtClean="0"/>
                        <a:t>SMTP server uses CRLF.CRLF to determine end of message</a:t>
                      </a:r>
                      <a:endParaRPr lang="en-US" sz="1600"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POP3 is stateless across sessions</a:t>
                      </a:r>
                    </a:p>
                    <a:p>
                      <a:pPr algn="ctr"/>
                      <a:r>
                        <a:rPr lang="en-US" sz="1600" dirty="0" smtClean="0"/>
                        <a:t>Post Office Protocol [RFC 1939]</a:t>
                      </a:r>
                    </a:p>
                    <a:p>
                      <a:pPr algn="ctr"/>
                      <a:r>
                        <a:rPr lang="en-US" sz="1600" dirty="0" smtClean="0"/>
                        <a:t>authorization (agent &lt;--&gt;server) and download</a:t>
                      </a:r>
                      <a:endParaRPr lang="en-US" sz="1600"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600" dirty="0" smtClean="0"/>
                        <a:t>Internet Mail Access Protocol [RFC 1730]</a:t>
                      </a:r>
                    </a:p>
                    <a:p>
                      <a:pPr algn="ctr"/>
                      <a:r>
                        <a:rPr lang="en-US" sz="1600" dirty="0" smtClean="0"/>
                        <a:t>more features (more complex)</a:t>
                      </a:r>
                    </a:p>
                    <a:p>
                      <a:pPr algn="ctr"/>
                      <a:r>
                        <a:rPr lang="en-US" sz="1600" dirty="0" smtClean="0"/>
                        <a:t>manipulation of stored </a:t>
                      </a:r>
                      <a:r>
                        <a:rPr lang="en-US" sz="1600" dirty="0" err="1" smtClean="0"/>
                        <a:t>msgs</a:t>
                      </a:r>
                      <a:r>
                        <a:rPr lang="en-US" sz="1600" dirty="0" smtClean="0"/>
                        <a:t> on server</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(Allows user to organize messages in folders)</a:t>
                      </a:r>
                      <a:endParaRPr lang="en-US" sz="1600"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182208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HTTP and Email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313177718"/>
              </p:ext>
            </p:extLst>
          </p:nvPr>
        </p:nvGraphicFramePr>
        <p:xfrm>
          <a:off x="899592" y="1923446"/>
          <a:ext cx="7346299" cy="3737802"/>
        </p:xfrm>
        <a:graphic>
          <a:graphicData uri="http://schemas.openxmlformats.org/drawingml/2006/table">
            <a:tbl>
              <a:tblPr firstRow="1" bandRow="1">
                <a:tableStyleId>{8A107856-5554-42FB-B03E-39F5DBC370BA}</a:tableStyleId>
              </a:tblPr>
              <a:tblGrid>
                <a:gridCol w="2526030"/>
                <a:gridCol w="2423522"/>
                <a:gridCol w="2396747"/>
              </a:tblGrid>
              <a:tr h="849694">
                <a:tc>
                  <a:txBody>
                    <a:bodyPr/>
                    <a:lstStyle/>
                    <a:p>
                      <a:pPr algn="ctr"/>
                      <a:endParaRPr lang="en-US" dirty="0"/>
                    </a:p>
                  </a:txBody>
                  <a:tcPr anchor="ctr"/>
                </a:tc>
                <a:tc>
                  <a:txBody>
                    <a:bodyPr/>
                    <a:lstStyle/>
                    <a:p>
                      <a:pPr algn="ctr"/>
                      <a:r>
                        <a:rPr lang="en-US" dirty="0" smtClean="0">
                          <a:solidFill>
                            <a:srgbClr val="7030A0"/>
                          </a:solidFill>
                        </a:rPr>
                        <a:t>HTTP</a:t>
                      </a:r>
                      <a:endParaRPr lang="en-US" dirty="0">
                        <a:solidFill>
                          <a:srgbClr val="7030A0"/>
                        </a:solidFill>
                      </a:endParaRPr>
                    </a:p>
                  </a:txBody>
                  <a:tcPr anchor="ctr"/>
                </a:tc>
                <a:tc>
                  <a:txBody>
                    <a:bodyPr/>
                    <a:lstStyle/>
                    <a:p>
                      <a:pPr algn="ctr"/>
                      <a:r>
                        <a:rPr lang="en-US" dirty="0" err="1" smtClean="0">
                          <a:solidFill>
                            <a:srgbClr val="7030A0"/>
                          </a:solidFill>
                        </a:rPr>
                        <a:t>eMail</a:t>
                      </a:r>
                      <a:endParaRPr lang="en-US" dirty="0">
                        <a:solidFill>
                          <a:srgbClr val="7030A0"/>
                        </a:solidFill>
                      </a:endParaRPr>
                    </a:p>
                  </a:txBody>
                  <a:tcPr anchor="ctr"/>
                </a:tc>
              </a:tr>
              <a:tr h="849694">
                <a:tc>
                  <a:txBody>
                    <a:bodyPr/>
                    <a:lstStyle/>
                    <a:p>
                      <a:pPr algn="ctr"/>
                      <a:r>
                        <a:rPr lang="en-US" dirty="0" smtClean="0">
                          <a:solidFill>
                            <a:srgbClr val="9900CC"/>
                          </a:solidFill>
                        </a:rPr>
                        <a:t>Protocol Category</a:t>
                      </a:r>
                      <a:endParaRPr lang="en-US" dirty="0">
                        <a:solidFill>
                          <a:srgbClr val="9900CC"/>
                        </a:solidFill>
                      </a:endParaRPr>
                    </a:p>
                  </a:txBody>
                  <a:tcPr anchor="ctr"/>
                </a:tc>
                <a:tc>
                  <a:txBody>
                    <a:bodyPr/>
                    <a:lstStyle/>
                    <a:p>
                      <a:pPr algn="ctr"/>
                      <a:r>
                        <a:rPr lang="en-US" dirty="0" smtClean="0"/>
                        <a:t>Pull Protocol</a:t>
                      </a:r>
                      <a:endParaRPr lang="en-US" dirty="0"/>
                    </a:p>
                  </a:txBody>
                  <a:tcPr anchor="ctr"/>
                </a:tc>
                <a:tc>
                  <a:txBody>
                    <a:bodyPr/>
                    <a:lstStyle/>
                    <a:p>
                      <a:pPr algn="ctr"/>
                      <a:r>
                        <a:rPr lang="en-US" dirty="0" smtClean="0"/>
                        <a:t>Push</a:t>
                      </a:r>
                      <a:r>
                        <a:rPr lang="en-US" baseline="0" dirty="0" smtClean="0"/>
                        <a:t> Protocol</a:t>
                      </a:r>
                      <a:endParaRPr lang="en-US" dirty="0"/>
                    </a:p>
                  </a:txBody>
                  <a:tcPr anchor="ctr"/>
                </a:tc>
              </a:tr>
              <a:tr h="849694">
                <a:tc>
                  <a:txBody>
                    <a:bodyPr/>
                    <a:lstStyle/>
                    <a:p>
                      <a:pPr algn="ctr"/>
                      <a:r>
                        <a:rPr lang="en-US" dirty="0" smtClean="0">
                          <a:solidFill>
                            <a:srgbClr val="9900CC"/>
                          </a:solidFill>
                        </a:rPr>
                        <a:t>Message Format</a:t>
                      </a:r>
                      <a:endParaRPr lang="en-US" dirty="0">
                        <a:solidFill>
                          <a:srgbClr val="9900CC"/>
                        </a:solidFill>
                      </a:endParaRPr>
                    </a:p>
                  </a:txBody>
                  <a:tcPr anchor="ctr"/>
                </a:tc>
                <a:tc>
                  <a:txBody>
                    <a:bodyPr/>
                    <a:lstStyle/>
                    <a:p>
                      <a:pPr algn="ctr"/>
                      <a:r>
                        <a:rPr lang="en-US" dirty="0" smtClean="0"/>
                        <a:t>7-bit ASCII</a:t>
                      </a:r>
                    </a:p>
                    <a:p>
                      <a:pPr algn="ctr"/>
                      <a:r>
                        <a:rPr lang="en-US" dirty="0" smtClean="0"/>
                        <a:t>(Header &amp; Body)</a:t>
                      </a:r>
                      <a:endParaRPr lang="en-US" dirty="0"/>
                    </a:p>
                  </a:txBody>
                  <a:tcPr anchor="ctr"/>
                </a:tc>
                <a:tc>
                  <a:txBody>
                    <a:bodyPr/>
                    <a:lstStyle/>
                    <a:p>
                      <a:pPr algn="ctr"/>
                      <a:r>
                        <a:rPr lang="en-US" dirty="0" smtClean="0"/>
                        <a:t>Free</a:t>
                      </a:r>
                    </a:p>
                    <a:p>
                      <a:pPr algn="ctr"/>
                      <a:r>
                        <a:rPr lang="en-US" dirty="0" smtClean="0"/>
                        <a:t>(no Restriction)</a:t>
                      </a:r>
                      <a:endParaRPr lang="en-US" dirty="0"/>
                    </a:p>
                  </a:txBody>
                  <a:tcPr anchor="ctr"/>
                </a:tc>
              </a:tr>
              <a:tr h="849694">
                <a:tc>
                  <a:txBody>
                    <a:bodyPr/>
                    <a:lstStyle/>
                    <a:p>
                      <a:pPr algn="ctr"/>
                      <a:r>
                        <a:rPr lang="en-US" dirty="0" smtClean="0">
                          <a:solidFill>
                            <a:srgbClr val="9900CC"/>
                          </a:solidFill>
                        </a:rPr>
                        <a:t>Document</a:t>
                      </a:r>
                      <a:r>
                        <a:rPr lang="en-US" baseline="0" dirty="0" smtClean="0">
                          <a:solidFill>
                            <a:srgbClr val="9900CC"/>
                          </a:solidFill>
                        </a:rPr>
                        <a:t> Handling</a:t>
                      </a:r>
                      <a:endParaRPr lang="en-US" dirty="0">
                        <a:solidFill>
                          <a:srgbClr val="9900CC"/>
                        </a:solidFill>
                      </a:endParaRPr>
                    </a:p>
                  </a:txBody>
                  <a:tcPr anchor="ctr"/>
                </a:tc>
                <a:tc>
                  <a:txBody>
                    <a:bodyPr/>
                    <a:lstStyle/>
                    <a:p>
                      <a:pPr algn="ctr"/>
                      <a:r>
                        <a:rPr lang="en-US" sz="1800" kern="1200" dirty="0" smtClean="0">
                          <a:solidFill>
                            <a:schemeClr val="dk1"/>
                          </a:solidFill>
                          <a:latin typeface="+mn-lt"/>
                          <a:ea typeface="+mn-ea"/>
                          <a:cs typeface="+mn-cs"/>
                        </a:rPr>
                        <a:t>how a document consisting of text and Images</a:t>
                      </a:r>
                      <a:endParaRPr lang="en-US" dirty="0"/>
                    </a:p>
                  </a:txBody>
                  <a:tcPr anchor="ctr"/>
                </a:tc>
                <a:tc>
                  <a:txBody>
                    <a:bodyPr/>
                    <a:lstStyle/>
                    <a:p>
                      <a:pPr algn="ctr"/>
                      <a:r>
                        <a:rPr lang="en-US" sz="1800" kern="1200" dirty="0" smtClean="0">
                          <a:solidFill>
                            <a:schemeClr val="dk1"/>
                          </a:solidFill>
                          <a:latin typeface="+mn-lt"/>
                          <a:ea typeface="+mn-ea"/>
                          <a:cs typeface="+mn-cs"/>
                        </a:rPr>
                        <a:t>encapsulates each object in its own HTTP response message</a:t>
                      </a:r>
                      <a:endParaRPr lang="en-US" dirty="0"/>
                    </a:p>
                  </a:txBody>
                  <a:tcPr anchor="ctr"/>
                </a:tc>
              </a:tr>
            </a:tbl>
          </a:graphicData>
        </a:graphic>
      </p:graphicFrame>
    </p:spTree>
    <p:extLst>
      <p:ext uri="{BB962C8B-B14F-4D97-AF65-F5344CB8AC3E}">
        <p14:creationId xmlns:p14="http://schemas.microsoft.com/office/powerpoint/2010/main" xmlns="" val="827087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2. Application Layer</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Principle of Net 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Web &amp; HTTP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FTP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E-mail in The 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DNS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Peer-to-peer Application</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90090" y="2204864"/>
            <a:ext cx="1514357" cy="178861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14787" r="19694"/>
          <a:stretch/>
        </p:blipFill>
        <p:spPr>
          <a:xfrm>
            <a:off x="7090091" y="4300919"/>
            <a:ext cx="1514356" cy="1849056"/>
          </a:xfrm>
          <a:prstGeom prst="rect">
            <a:avLst/>
          </a:prstGeom>
        </p:spPr>
      </p:pic>
    </p:spTree>
    <p:extLst>
      <p:ext uri="{BB962C8B-B14F-4D97-AF65-F5344CB8AC3E}">
        <p14:creationId xmlns:p14="http://schemas.microsoft.com/office/powerpoint/2010/main" xmlns="" val="917489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DNS</a:t>
            </a:r>
            <a:endParaRPr lang="en-US" dirty="0"/>
          </a:p>
        </p:txBody>
      </p:sp>
      <p:sp>
        <p:nvSpPr>
          <p:cNvPr id="3" name="Content Placeholder 2"/>
          <p:cNvSpPr>
            <a:spLocks noGrp="1"/>
          </p:cNvSpPr>
          <p:nvPr>
            <p:ph idx="1"/>
          </p:nvPr>
        </p:nvSpPr>
        <p:spPr/>
        <p:txBody>
          <a:bodyPr/>
          <a:lstStyle/>
          <a:p>
            <a:pPr algn="just"/>
            <a:endParaRPr lang="en-US" sz="2000" dirty="0" smtClean="0"/>
          </a:p>
          <a:p>
            <a:pPr algn="just"/>
            <a:r>
              <a:rPr lang="en-US" sz="2000" dirty="0" smtClean="0"/>
              <a:t>People</a:t>
            </a:r>
            <a:r>
              <a:rPr lang="en-US" sz="2000" dirty="0"/>
              <a:t>: many </a:t>
            </a:r>
            <a:r>
              <a:rPr lang="en-US" sz="2000" dirty="0" smtClean="0"/>
              <a:t>identifiers: </a:t>
            </a:r>
            <a:r>
              <a:rPr lang="en-US" sz="1800" dirty="0" smtClean="0">
                <a:solidFill>
                  <a:srgbClr val="7030A0"/>
                </a:solidFill>
              </a:rPr>
              <a:t>SSN</a:t>
            </a:r>
            <a:r>
              <a:rPr lang="en-US" sz="1800" dirty="0">
                <a:solidFill>
                  <a:srgbClr val="7030A0"/>
                </a:solidFill>
              </a:rPr>
              <a:t>, name, passport #</a:t>
            </a:r>
          </a:p>
          <a:p>
            <a:pPr algn="just"/>
            <a:r>
              <a:rPr lang="en-US" sz="2000" dirty="0"/>
              <a:t>Internet hosts, routers:</a:t>
            </a:r>
          </a:p>
          <a:p>
            <a:pPr marL="914400" indent="0" algn="just">
              <a:buNone/>
            </a:pPr>
            <a:r>
              <a:rPr lang="en-US" sz="1800" dirty="0" smtClean="0">
                <a:solidFill>
                  <a:srgbClr val="7030A0"/>
                </a:solidFill>
              </a:rPr>
              <a:t>IP </a:t>
            </a:r>
            <a:r>
              <a:rPr lang="en-US" sz="1800" dirty="0">
                <a:solidFill>
                  <a:srgbClr val="7030A0"/>
                </a:solidFill>
              </a:rPr>
              <a:t>address (32 bit) </a:t>
            </a:r>
            <a:r>
              <a:rPr lang="en-US" sz="1800" dirty="0"/>
              <a:t>- used for addressing datagrams</a:t>
            </a:r>
          </a:p>
          <a:p>
            <a:pPr marL="914400" indent="0" algn="just">
              <a:buNone/>
            </a:pPr>
            <a:r>
              <a:rPr lang="en-US" sz="1800" dirty="0" smtClean="0"/>
              <a:t>“</a:t>
            </a:r>
            <a:r>
              <a:rPr lang="en-US" sz="1800" dirty="0">
                <a:solidFill>
                  <a:srgbClr val="7030A0"/>
                </a:solidFill>
              </a:rPr>
              <a:t>name</a:t>
            </a:r>
            <a:r>
              <a:rPr lang="en-US" sz="1800" dirty="0"/>
              <a:t>”, e.g., </a:t>
            </a:r>
            <a:r>
              <a:rPr lang="en-US" sz="1800" dirty="0" smtClean="0">
                <a:solidFill>
                  <a:srgbClr val="FF0000"/>
                </a:solidFill>
              </a:rPr>
              <a:t>www.telkomuniversity.com</a:t>
            </a:r>
            <a:r>
              <a:rPr lang="en-US" sz="1800" dirty="0" smtClean="0"/>
              <a:t> </a:t>
            </a:r>
            <a:r>
              <a:rPr lang="en-US" sz="1800" dirty="0"/>
              <a:t>- used by </a:t>
            </a:r>
            <a:r>
              <a:rPr lang="en-US" sz="1800" dirty="0" smtClean="0"/>
              <a:t>humans</a:t>
            </a:r>
          </a:p>
          <a:p>
            <a:pPr algn="just"/>
            <a:endParaRPr lang="en-US" sz="2000" dirty="0" smtClean="0"/>
          </a:p>
          <a:p>
            <a:pPr algn="just"/>
            <a:r>
              <a:rPr lang="en-US" sz="2000" dirty="0" smtClean="0"/>
              <a:t>The </a:t>
            </a:r>
            <a:r>
              <a:rPr lang="en-US" sz="2000" dirty="0"/>
              <a:t>DNS servers are often UNIX machines running the Berkeley Internet Name Domain (BIND) software [BIND 2012</a:t>
            </a:r>
            <a:r>
              <a:rPr lang="en-US" sz="2000" dirty="0" smtClean="0"/>
              <a:t>].</a:t>
            </a:r>
          </a:p>
          <a:p>
            <a:pPr algn="just"/>
            <a:r>
              <a:rPr lang="en-US" sz="2000" dirty="0" smtClean="0"/>
              <a:t>DNS </a:t>
            </a:r>
            <a:r>
              <a:rPr lang="en-US" sz="2000" dirty="0"/>
              <a:t>is defined in RFCs 1034, 1035, 2181, and further elaborated in many others</a:t>
            </a:r>
            <a:r>
              <a:rPr lang="en-US" sz="2000" dirty="0" smtClean="0"/>
              <a:t>.</a:t>
            </a:r>
          </a:p>
          <a:p>
            <a:pPr algn="just"/>
            <a:r>
              <a:rPr lang="en-US" sz="2000" dirty="0"/>
              <a:t>For the Internet, the top of the naming hierarchy is </a:t>
            </a:r>
            <a:r>
              <a:rPr lang="en-US" sz="2000" dirty="0" smtClean="0"/>
              <a:t>managed </a:t>
            </a:r>
            <a:r>
              <a:rPr lang="en-US" sz="2000" dirty="0"/>
              <a:t>by an </a:t>
            </a:r>
            <a:r>
              <a:rPr lang="en-US" sz="2000" dirty="0" smtClean="0"/>
              <a:t>organization called </a:t>
            </a:r>
            <a:r>
              <a:rPr lang="en-US" sz="2000" b="1" dirty="0"/>
              <a:t>ICANN (Internet Corporation for Assigned Names and Numbers).</a:t>
            </a:r>
          </a:p>
          <a:p>
            <a:pPr algn="just"/>
            <a:endParaRPr lang="en-US" sz="2000" dirty="0"/>
          </a:p>
        </p:txBody>
      </p:sp>
    </p:spTree>
    <p:extLst>
      <p:ext uri="{BB962C8B-B14F-4D97-AF65-F5344CB8AC3E}">
        <p14:creationId xmlns:p14="http://schemas.microsoft.com/office/powerpoint/2010/main" xmlns="" val="3721342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root servers in </a:t>
            </a:r>
            <a:r>
              <a:rPr lang="en-US" dirty="0" smtClean="0"/>
              <a:t>2012</a:t>
            </a:r>
            <a:endParaRPr lang="en-US" dirty="0"/>
          </a:p>
        </p:txBody>
      </p:sp>
      <p:pic>
        <p:nvPicPr>
          <p:cNvPr id="4" name="Picture 3"/>
          <p:cNvPicPr>
            <a:picLocks noChangeAspect="1"/>
          </p:cNvPicPr>
          <p:nvPr/>
        </p:nvPicPr>
        <p:blipFill>
          <a:blip r:embed="rId2"/>
          <a:stretch>
            <a:fillRect/>
          </a:stretch>
        </p:blipFill>
        <p:spPr>
          <a:xfrm>
            <a:off x="1250776" y="1913731"/>
            <a:ext cx="6705600" cy="3819525"/>
          </a:xfrm>
          <a:prstGeom prst="rect">
            <a:avLst/>
          </a:prstGeom>
        </p:spPr>
      </p:pic>
      <p:sp>
        <p:nvSpPr>
          <p:cNvPr id="5" name="Rectangle 4"/>
          <p:cNvSpPr/>
          <p:nvPr/>
        </p:nvSpPr>
        <p:spPr>
          <a:xfrm>
            <a:off x="5364088" y="6165304"/>
            <a:ext cx="3223959" cy="369332"/>
          </a:xfrm>
          <a:prstGeom prst="rect">
            <a:avLst/>
          </a:prstGeom>
        </p:spPr>
        <p:txBody>
          <a:bodyPr wrap="none">
            <a:spAutoFit/>
          </a:bodyPr>
          <a:lstStyle/>
          <a:p>
            <a:r>
              <a:rPr lang="en-US" dirty="0"/>
              <a:t>(name, organization, location)</a:t>
            </a:r>
          </a:p>
        </p:txBody>
      </p:sp>
    </p:spTree>
    <p:extLst>
      <p:ext uri="{BB962C8B-B14F-4D97-AF65-F5344CB8AC3E}">
        <p14:creationId xmlns:p14="http://schemas.microsoft.com/office/powerpoint/2010/main" xmlns="" val="308674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Principle of Net. App.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39752" y="1052736"/>
            <a:ext cx="4734090" cy="5472608"/>
          </a:xfrm>
        </p:spPr>
      </p:pic>
    </p:spTree>
    <p:extLst>
      <p:ext uri="{BB962C8B-B14F-4D97-AF65-F5344CB8AC3E}">
        <p14:creationId xmlns:p14="http://schemas.microsoft.com/office/powerpoint/2010/main" xmlns="" val="1001450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DNS </a:t>
            </a:r>
            <a:r>
              <a:rPr lang="en-US" baseline="30000" dirty="0" smtClean="0"/>
              <a:t>James F. Kurose</a:t>
            </a:r>
            <a:endParaRPr lang="en-US" baseline="30000" dirty="0"/>
          </a:p>
        </p:txBody>
      </p:sp>
      <p:sp>
        <p:nvSpPr>
          <p:cNvPr id="3" name="Content Placeholder 2"/>
          <p:cNvSpPr>
            <a:spLocks noGrp="1"/>
          </p:cNvSpPr>
          <p:nvPr>
            <p:ph idx="1"/>
          </p:nvPr>
        </p:nvSpPr>
        <p:spPr>
          <a:xfrm>
            <a:off x="609600" y="4005063"/>
            <a:ext cx="8023225" cy="2144911"/>
          </a:xfrm>
        </p:spPr>
        <p:txBody>
          <a:bodyPr/>
          <a:lstStyle/>
          <a:p>
            <a:endParaRPr lang="en-US" sz="2000" dirty="0" smtClean="0"/>
          </a:p>
          <a:p>
            <a:r>
              <a:rPr lang="en-US" sz="2000" dirty="0"/>
              <a:t>The DNS </a:t>
            </a:r>
            <a:r>
              <a:rPr lang="en-US" sz="2000" dirty="0" smtClean="0"/>
              <a:t>is… [KUR]</a:t>
            </a:r>
          </a:p>
          <a:p>
            <a:pPr marL="1022350" indent="-557213" algn="just">
              <a:buFont typeface="+mj-lt"/>
              <a:buAutoNum type="arabicParenR"/>
            </a:pPr>
            <a:r>
              <a:rPr lang="en-US" sz="2000" dirty="0" smtClean="0"/>
              <a:t>a </a:t>
            </a:r>
            <a:r>
              <a:rPr lang="en-US" sz="2000" dirty="0"/>
              <a:t>distributed database implemented in a hierarchy of DNS servers, and</a:t>
            </a:r>
          </a:p>
          <a:p>
            <a:pPr marL="1022350" indent="-557213" algn="just">
              <a:buFont typeface="+mj-lt"/>
              <a:buAutoNum type="arabicParenR"/>
            </a:pPr>
            <a:r>
              <a:rPr lang="en-US" sz="2000" dirty="0" smtClean="0"/>
              <a:t>an </a:t>
            </a:r>
            <a:r>
              <a:rPr lang="en-US" sz="2000" dirty="0"/>
              <a:t>application-layer protocol that allows hosts to query the distributed database</a:t>
            </a:r>
            <a:r>
              <a:rPr lang="en-US" sz="2000" dirty="0" smtClean="0"/>
              <a:t>.</a:t>
            </a:r>
          </a:p>
        </p:txBody>
      </p:sp>
      <p:pic>
        <p:nvPicPr>
          <p:cNvPr id="4" name="Picture 3"/>
          <p:cNvPicPr>
            <a:picLocks noChangeAspect="1"/>
          </p:cNvPicPr>
          <p:nvPr/>
        </p:nvPicPr>
        <p:blipFill>
          <a:blip r:embed="rId3"/>
          <a:stretch>
            <a:fillRect/>
          </a:stretch>
        </p:blipFill>
        <p:spPr>
          <a:xfrm>
            <a:off x="1344612" y="1519038"/>
            <a:ext cx="6553200" cy="2486025"/>
          </a:xfrm>
          <a:prstGeom prst="rect">
            <a:avLst/>
          </a:prstGeom>
        </p:spPr>
      </p:pic>
    </p:spTree>
    <p:extLst>
      <p:ext uri="{BB962C8B-B14F-4D97-AF65-F5344CB8AC3E}">
        <p14:creationId xmlns:p14="http://schemas.microsoft.com/office/powerpoint/2010/main" xmlns="" val="3117500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DNS </a:t>
            </a:r>
            <a:r>
              <a:rPr lang="en-US" baseline="30000" dirty="0" smtClean="0"/>
              <a:t>Andrew S. </a:t>
            </a:r>
            <a:r>
              <a:rPr lang="en-US" baseline="30000" dirty="0" err="1" smtClean="0"/>
              <a:t>Tanenbaum</a:t>
            </a:r>
            <a:endParaRPr lang="en-US" baseline="30000" dirty="0"/>
          </a:p>
        </p:txBody>
      </p:sp>
      <p:sp>
        <p:nvSpPr>
          <p:cNvPr id="3" name="Content Placeholder 2"/>
          <p:cNvSpPr>
            <a:spLocks noGrp="1"/>
          </p:cNvSpPr>
          <p:nvPr>
            <p:ph idx="1"/>
          </p:nvPr>
        </p:nvSpPr>
        <p:spPr>
          <a:xfrm>
            <a:off x="609600" y="4293095"/>
            <a:ext cx="8023225" cy="1856879"/>
          </a:xfrm>
        </p:spPr>
        <p:txBody>
          <a:bodyPr/>
          <a:lstStyle/>
          <a:p>
            <a:r>
              <a:rPr lang="en-US" sz="2000" dirty="0" smtClean="0"/>
              <a:t>The </a:t>
            </a:r>
            <a:r>
              <a:rPr lang="en-US" sz="2000" dirty="0"/>
              <a:t>essence of DNS </a:t>
            </a:r>
            <a:r>
              <a:rPr lang="en-US" sz="2000" dirty="0" smtClean="0"/>
              <a:t>is… [TAN]</a:t>
            </a:r>
          </a:p>
          <a:p>
            <a:pPr marL="1022350" indent="-557213" algn="just">
              <a:buFont typeface="+mj-lt"/>
              <a:buAutoNum type="arabicParenR"/>
            </a:pPr>
            <a:r>
              <a:rPr lang="en-US" sz="2000" dirty="0" smtClean="0"/>
              <a:t>the </a:t>
            </a:r>
            <a:r>
              <a:rPr lang="en-US" sz="2000" dirty="0"/>
              <a:t>invention of a </a:t>
            </a:r>
            <a:r>
              <a:rPr lang="en-US" sz="2000" dirty="0" smtClean="0"/>
              <a:t>hierarchical,</a:t>
            </a:r>
          </a:p>
          <a:p>
            <a:pPr marL="1022350" indent="-557213" algn="just">
              <a:buFont typeface="+mj-lt"/>
              <a:buAutoNum type="arabicParenR"/>
            </a:pPr>
            <a:r>
              <a:rPr lang="en-US" sz="2000" dirty="0" smtClean="0"/>
              <a:t>domain-based naming scheme and</a:t>
            </a:r>
          </a:p>
          <a:p>
            <a:pPr marL="1022350" indent="-557213" algn="just">
              <a:buFont typeface="+mj-lt"/>
              <a:buAutoNum type="arabicParenR"/>
            </a:pPr>
            <a:r>
              <a:rPr lang="en-US" sz="2000" dirty="0" smtClean="0"/>
              <a:t>a </a:t>
            </a:r>
            <a:r>
              <a:rPr lang="en-US" sz="2000" dirty="0"/>
              <a:t>distributed database system for implementing this naming scheme.</a:t>
            </a:r>
          </a:p>
        </p:txBody>
      </p:sp>
      <p:pic>
        <p:nvPicPr>
          <p:cNvPr id="4" name="Picture 3"/>
          <p:cNvPicPr>
            <a:picLocks noChangeAspect="1"/>
          </p:cNvPicPr>
          <p:nvPr/>
        </p:nvPicPr>
        <p:blipFill>
          <a:blip r:embed="rId3"/>
          <a:stretch>
            <a:fillRect/>
          </a:stretch>
        </p:blipFill>
        <p:spPr>
          <a:xfrm>
            <a:off x="1054099" y="1124744"/>
            <a:ext cx="7134225" cy="2895600"/>
          </a:xfrm>
          <a:prstGeom prst="rect">
            <a:avLst/>
          </a:prstGeom>
        </p:spPr>
      </p:pic>
    </p:spTree>
    <p:extLst>
      <p:ext uri="{BB962C8B-B14F-4D97-AF65-F5344CB8AC3E}">
        <p14:creationId xmlns:p14="http://schemas.microsoft.com/office/powerpoint/2010/main" xmlns="" val="322081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DNS </a:t>
            </a:r>
            <a:r>
              <a:rPr lang="en-US" baseline="30000" dirty="0" smtClean="0"/>
              <a:t>Larry L. Peterson</a:t>
            </a:r>
            <a:endParaRPr lang="en-US" baseline="30000" dirty="0"/>
          </a:p>
        </p:txBody>
      </p:sp>
      <p:sp>
        <p:nvSpPr>
          <p:cNvPr id="3" name="Content Placeholder 2"/>
          <p:cNvSpPr>
            <a:spLocks noGrp="1"/>
          </p:cNvSpPr>
          <p:nvPr>
            <p:ph idx="1"/>
          </p:nvPr>
        </p:nvSpPr>
        <p:spPr>
          <a:xfrm>
            <a:off x="609600" y="4293095"/>
            <a:ext cx="8023225" cy="1856879"/>
          </a:xfrm>
        </p:spPr>
        <p:txBody>
          <a:bodyPr/>
          <a:lstStyle/>
          <a:p>
            <a:pPr algn="just"/>
            <a:r>
              <a:rPr lang="en-US" sz="2000" dirty="0"/>
              <a:t>DNS employs a hierarchical namespace rather than a ﬂat name space, and the “table” of bindings that implements this name space </a:t>
            </a:r>
            <a:r>
              <a:rPr lang="en-US" sz="2000" dirty="0" smtClean="0"/>
              <a:t>is partitioned </a:t>
            </a:r>
            <a:r>
              <a:rPr lang="en-US" sz="2000" dirty="0"/>
              <a:t>into disjoint pieces and distributed throughout the Internet</a:t>
            </a:r>
            <a:r>
              <a:rPr lang="en-US" sz="2000" dirty="0" smtClean="0"/>
              <a:t>. [PET]</a:t>
            </a:r>
          </a:p>
          <a:p>
            <a:pPr marL="341313" indent="0" algn="just">
              <a:buNone/>
            </a:pPr>
            <a:r>
              <a:rPr lang="en-US" sz="2000" i="1" dirty="0" smtClean="0">
                <a:solidFill>
                  <a:srgbClr val="9900CC"/>
                </a:solidFill>
              </a:rPr>
              <a:t>Note </a:t>
            </a:r>
            <a:r>
              <a:rPr lang="en-US" sz="2000" i="1" dirty="0">
                <a:solidFill>
                  <a:srgbClr val="9900CC"/>
                </a:solidFill>
              </a:rPr>
              <a:t>: that the Internet did not always use DNS.</a:t>
            </a:r>
          </a:p>
        </p:txBody>
      </p:sp>
      <p:pic>
        <p:nvPicPr>
          <p:cNvPr id="5" name="Picture 4"/>
          <p:cNvPicPr>
            <a:picLocks noChangeAspect="1"/>
          </p:cNvPicPr>
          <p:nvPr/>
        </p:nvPicPr>
        <p:blipFill>
          <a:blip r:embed="rId3"/>
          <a:stretch>
            <a:fillRect/>
          </a:stretch>
        </p:blipFill>
        <p:spPr>
          <a:xfrm>
            <a:off x="2309812" y="1340768"/>
            <a:ext cx="4067175" cy="2790825"/>
          </a:xfrm>
          <a:prstGeom prst="rect">
            <a:avLst/>
          </a:prstGeom>
        </p:spPr>
      </p:pic>
    </p:spTree>
    <p:extLst>
      <p:ext uri="{BB962C8B-B14F-4D97-AF65-F5344CB8AC3E}">
        <p14:creationId xmlns:p14="http://schemas.microsoft.com/office/powerpoint/2010/main" xmlns="" val="7594381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a:t>
            </a:r>
            <a:endParaRPr lang="en-US" dirty="0"/>
          </a:p>
        </p:txBody>
      </p:sp>
      <p:sp>
        <p:nvSpPr>
          <p:cNvPr id="3" name="Content Placeholder 2"/>
          <p:cNvSpPr>
            <a:spLocks noGrp="1"/>
          </p:cNvSpPr>
          <p:nvPr>
            <p:ph idx="1"/>
          </p:nvPr>
        </p:nvSpPr>
        <p:spPr/>
        <p:txBody>
          <a:bodyPr/>
          <a:lstStyle/>
          <a:p>
            <a:pPr marL="0" indent="0" algn="just">
              <a:buNone/>
            </a:pPr>
            <a:r>
              <a:rPr lang="en-US" sz="2000" dirty="0" smtClean="0"/>
              <a:t>Question : [</a:t>
            </a:r>
            <a:r>
              <a:rPr lang="en-US" sz="2000" i="1" dirty="0" smtClean="0">
                <a:solidFill>
                  <a:srgbClr val="FF0000"/>
                </a:solidFill>
              </a:rPr>
              <a:t>to be written, one week, no plagiarism</a:t>
            </a:r>
            <a:r>
              <a:rPr lang="en-US" sz="2000" dirty="0" smtClean="0"/>
              <a:t>]</a:t>
            </a:r>
          </a:p>
          <a:p>
            <a:pPr marL="0" indent="0" algn="just">
              <a:buNone/>
            </a:pPr>
            <a:endParaRPr lang="en-US" sz="2000" dirty="0" smtClean="0"/>
          </a:p>
          <a:p>
            <a:pPr marL="457200" indent="-457200" algn="just">
              <a:buFont typeface="+mj-lt"/>
              <a:buAutoNum type="arabicParenR"/>
            </a:pPr>
            <a:r>
              <a:rPr lang="en-US" sz="2000" dirty="0"/>
              <a:t>Consider a situation in which a </a:t>
            </a:r>
            <a:r>
              <a:rPr lang="en-US" sz="2000" i="1" dirty="0" err="1"/>
              <a:t>cyberterrorist</a:t>
            </a:r>
            <a:r>
              <a:rPr lang="en-US" sz="2000" dirty="0"/>
              <a:t> makes all the DNS servers in the world crash simultaneously. How does this change one’s ability to use the Internet?</a:t>
            </a:r>
          </a:p>
          <a:p>
            <a:pPr marL="457200" indent="-457200" algn="just">
              <a:buFont typeface="+mj-lt"/>
              <a:buAutoNum type="arabicParenR"/>
            </a:pPr>
            <a:endParaRPr lang="en-US" sz="2000" dirty="0"/>
          </a:p>
          <a:p>
            <a:pPr marL="457200" indent="-457200" algn="just">
              <a:buFont typeface="+mj-lt"/>
              <a:buAutoNum type="arabicParenR"/>
            </a:pPr>
            <a:r>
              <a:rPr lang="en-US" sz="2000" dirty="0"/>
              <a:t>DNS uses UDP instead of TCP. If a DNS packet is lost, there is no automatic recovery. Does this cause a problem, and if so, how is it solved?</a:t>
            </a:r>
          </a:p>
          <a:p>
            <a:pPr marL="457200" indent="-457200" algn="just">
              <a:buFont typeface="+mj-lt"/>
              <a:buAutoNum type="arabicParenR"/>
            </a:pPr>
            <a:endParaRPr lang="en-US" sz="2000" dirty="0"/>
          </a:p>
          <a:p>
            <a:pPr marL="457200" indent="-457200" algn="just">
              <a:buFont typeface="+mj-lt"/>
              <a:buAutoNum type="arabicParenR"/>
            </a:pPr>
            <a:r>
              <a:rPr lang="en-US" sz="2000" dirty="0"/>
              <a:t>Can a machine with a single DNS name have multiple IP addresses? How could this occur?</a:t>
            </a:r>
          </a:p>
        </p:txBody>
      </p:sp>
    </p:spTree>
    <p:extLst>
      <p:ext uri="{BB962C8B-B14F-4D97-AF65-F5344CB8AC3E}">
        <p14:creationId xmlns:p14="http://schemas.microsoft.com/office/powerpoint/2010/main" xmlns="" val="1646814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3568" y="1377949"/>
            <a:ext cx="7949257" cy="1258963"/>
          </a:xfrm>
        </p:spPr>
        <p:txBody>
          <a:bodyPr/>
          <a:lstStyle/>
          <a:p>
            <a:pPr marL="457200" indent="-457200">
              <a:buFont typeface="+mj-lt"/>
              <a:buAutoNum type="arabicParenR" startAt="4"/>
            </a:pPr>
            <a:r>
              <a:rPr lang="en-US" sz="2000" dirty="0" smtClean="0"/>
              <a:t>Explain details this picture! </a:t>
            </a:r>
            <a:r>
              <a:rPr lang="en-US" sz="2000" i="1" dirty="0" smtClean="0">
                <a:solidFill>
                  <a:srgbClr val="9900CC"/>
                </a:solidFill>
              </a:rPr>
              <a:t>(In </a:t>
            </a:r>
            <a:r>
              <a:rPr lang="en-US" sz="2000" i="1" dirty="0" err="1" smtClean="0">
                <a:solidFill>
                  <a:srgbClr val="9900CC"/>
                </a:solidFill>
              </a:rPr>
              <a:t>Bahasa</a:t>
            </a:r>
            <a:r>
              <a:rPr lang="en-US" sz="2000" i="1" dirty="0" smtClean="0">
                <a:solidFill>
                  <a:srgbClr val="9900CC"/>
                </a:solidFill>
              </a:rPr>
              <a:t> Indonesia)</a:t>
            </a:r>
            <a:endParaRPr lang="en-US" sz="2000" i="1" dirty="0">
              <a:solidFill>
                <a:srgbClr val="9900CC"/>
              </a:solidFill>
            </a:endParaRPr>
          </a:p>
        </p:txBody>
      </p:sp>
      <p:pic>
        <p:nvPicPr>
          <p:cNvPr id="4" name="Picture 3"/>
          <p:cNvPicPr>
            <a:picLocks noChangeAspect="1"/>
          </p:cNvPicPr>
          <p:nvPr/>
        </p:nvPicPr>
        <p:blipFill>
          <a:blip r:embed="rId2"/>
          <a:stretch>
            <a:fillRect/>
          </a:stretch>
        </p:blipFill>
        <p:spPr>
          <a:xfrm>
            <a:off x="1547664" y="1825327"/>
            <a:ext cx="3467100" cy="4772025"/>
          </a:xfrm>
          <a:prstGeom prst="rect">
            <a:avLst/>
          </a:prstGeom>
        </p:spPr>
      </p:pic>
    </p:spTree>
    <p:extLst>
      <p:ext uri="{BB962C8B-B14F-4D97-AF65-F5344CB8AC3E}">
        <p14:creationId xmlns:p14="http://schemas.microsoft.com/office/powerpoint/2010/main" xmlns="" val="1839301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2. Application Layer</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Principle of Net 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Web &amp; HTTP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FTP</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E-mail in The 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DNS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2.6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Peer-to-peer Application</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90090" y="2204864"/>
            <a:ext cx="1514357" cy="178861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14787" r="19694"/>
          <a:stretch/>
        </p:blipFill>
        <p:spPr>
          <a:xfrm>
            <a:off x="7090091" y="4300919"/>
            <a:ext cx="1514356" cy="1849056"/>
          </a:xfrm>
          <a:prstGeom prst="rect">
            <a:avLst/>
          </a:prstGeom>
        </p:spPr>
      </p:pic>
    </p:spTree>
    <p:extLst>
      <p:ext uri="{BB962C8B-B14F-4D97-AF65-F5344CB8AC3E}">
        <p14:creationId xmlns:p14="http://schemas.microsoft.com/office/powerpoint/2010/main" xmlns="" val="23577621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 Peer-to-Peer </a:t>
            </a:r>
            <a:r>
              <a:rPr lang="en-US" dirty="0"/>
              <a:t>Applications</a:t>
            </a:r>
          </a:p>
        </p:txBody>
      </p:sp>
      <p:sp>
        <p:nvSpPr>
          <p:cNvPr id="3" name="Content Placeholder 2"/>
          <p:cNvSpPr>
            <a:spLocks noGrp="1"/>
          </p:cNvSpPr>
          <p:nvPr>
            <p:ph idx="1"/>
          </p:nvPr>
        </p:nvSpPr>
        <p:spPr/>
        <p:txBody>
          <a:bodyPr/>
          <a:lstStyle/>
          <a:p>
            <a:pPr algn="just"/>
            <a:r>
              <a:rPr lang="en-US" sz="2000" dirty="0" smtClean="0"/>
              <a:t>There is </a:t>
            </a:r>
            <a:r>
              <a:rPr lang="en-US" sz="2000" dirty="0"/>
              <a:t>minimal (or no) reliance on always-on infrastructure </a:t>
            </a:r>
            <a:r>
              <a:rPr lang="en-US" sz="2000" dirty="0" smtClean="0"/>
              <a:t>servers.</a:t>
            </a:r>
          </a:p>
          <a:p>
            <a:pPr algn="just"/>
            <a:r>
              <a:rPr lang="en-US" sz="2000" dirty="0" smtClean="0"/>
              <a:t>Instead</a:t>
            </a:r>
            <a:r>
              <a:rPr lang="en-US" sz="2000" dirty="0"/>
              <a:t>, pairs </a:t>
            </a:r>
            <a:r>
              <a:rPr lang="en-US" sz="2000" dirty="0" smtClean="0"/>
              <a:t>of intermittently </a:t>
            </a:r>
            <a:r>
              <a:rPr lang="en-US" sz="2000" dirty="0"/>
              <a:t>connected hosts, called peers, communicate directly with each other</a:t>
            </a:r>
            <a:r>
              <a:rPr lang="en-US" sz="2000" dirty="0" smtClean="0"/>
              <a:t>.</a:t>
            </a:r>
          </a:p>
          <a:p>
            <a:pPr algn="just"/>
            <a:endParaRPr lang="en-US" sz="2000" dirty="0"/>
          </a:p>
          <a:p>
            <a:pPr algn="just"/>
            <a:r>
              <a:rPr lang="en-US" sz="2000" dirty="0"/>
              <a:t>two different applications that well-suited for P2P designs.</a:t>
            </a:r>
          </a:p>
          <a:p>
            <a:pPr marL="914400" algn="just">
              <a:buFont typeface="Wingdings" panose="05000000000000000000" pitchFamily="2" charset="2"/>
              <a:buChar char="ü"/>
            </a:pPr>
            <a:r>
              <a:rPr lang="en-US" sz="2000" dirty="0" smtClean="0"/>
              <a:t>The </a:t>
            </a:r>
            <a:r>
              <a:rPr lang="en-US" sz="2000" dirty="0"/>
              <a:t>first is </a:t>
            </a:r>
            <a:r>
              <a:rPr lang="en-US" sz="2000" b="1" dirty="0"/>
              <a:t>file distribution</a:t>
            </a:r>
            <a:r>
              <a:rPr lang="en-US" sz="2000" dirty="0"/>
              <a:t>, where the application distributes a file from a single source to a large number of peers. File distribution is a nice place to start our investigation of </a:t>
            </a:r>
            <a:r>
              <a:rPr lang="en-US" sz="2000" dirty="0" smtClean="0"/>
              <a:t>P2P.</a:t>
            </a:r>
          </a:p>
          <a:p>
            <a:pPr marL="914400" algn="just">
              <a:buFont typeface="Wingdings" panose="05000000000000000000" pitchFamily="2" charset="2"/>
              <a:buChar char="ü"/>
            </a:pPr>
            <a:r>
              <a:rPr lang="en-US" sz="2000" dirty="0" smtClean="0"/>
              <a:t>The </a:t>
            </a:r>
            <a:r>
              <a:rPr lang="en-US" sz="2000" dirty="0"/>
              <a:t>second P2P application we’ll examine is a database distributed over a large community of peers. For this application, we’ll explore the concept of a </a:t>
            </a:r>
            <a:r>
              <a:rPr lang="en-US" sz="2000" b="1" dirty="0"/>
              <a:t>Distributed Hash Table (DHT)</a:t>
            </a:r>
            <a:r>
              <a:rPr lang="en-US" sz="2000" dirty="0"/>
              <a:t>.</a:t>
            </a:r>
          </a:p>
        </p:txBody>
      </p:sp>
    </p:spTree>
    <p:extLst>
      <p:ext uri="{BB962C8B-B14F-4D97-AF65-F5344CB8AC3E}">
        <p14:creationId xmlns:p14="http://schemas.microsoft.com/office/powerpoint/2010/main" xmlns="" val="3505788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2.6.1 P2P File Distribution</a:t>
            </a:r>
          </a:p>
        </p:txBody>
      </p:sp>
      <p:sp>
        <p:nvSpPr>
          <p:cNvPr id="3" name="Content Placeholder 2"/>
          <p:cNvSpPr>
            <a:spLocks noGrp="1"/>
          </p:cNvSpPr>
          <p:nvPr>
            <p:ph idx="1"/>
          </p:nvPr>
        </p:nvSpPr>
        <p:spPr>
          <a:xfrm>
            <a:off x="609600" y="4092402"/>
            <a:ext cx="8023225" cy="2432942"/>
          </a:xfrm>
        </p:spPr>
        <p:txBody>
          <a:bodyPr/>
          <a:lstStyle/>
          <a:p>
            <a:pPr algn="just"/>
            <a:r>
              <a:rPr lang="en-US" sz="1800" dirty="0"/>
              <a:t>The file might be a new version of the Linux operating system, a </a:t>
            </a:r>
            <a:r>
              <a:rPr lang="en-US" sz="1800" dirty="0" smtClean="0"/>
              <a:t>software patch </a:t>
            </a:r>
            <a:r>
              <a:rPr lang="en-US" sz="1800" dirty="0"/>
              <a:t>for an existing operating system or application, an MP3 music file, or </a:t>
            </a:r>
            <a:r>
              <a:rPr lang="en-US" sz="1800" dirty="0" smtClean="0"/>
              <a:t>an MPEG </a:t>
            </a:r>
            <a:r>
              <a:rPr lang="en-US" sz="1800" dirty="0"/>
              <a:t>video </a:t>
            </a:r>
            <a:r>
              <a:rPr lang="en-US" sz="1800" dirty="0" smtClean="0"/>
              <a:t>file.</a:t>
            </a:r>
          </a:p>
          <a:p>
            <a:pPr algn="just"/>
            <a:r>
              <a:rPr lang="en-US" sz="1800" dirty="0" smtClean="0"/>
              <a:t>In </a:t>
            </a:r>
            <a:r>
              <a:rPr lang="en-US" sz="1800" b="1" dirty="0"/>
              <a:t>client-server file distribution</a:t>
            </a:r>
            <a:r>
              <a:rPr lang="en-US" sz="1800" dirty="0"/>
              <a:t>, the server must send a copy </a:t>
            </a:r>
            <a:r>
              <a:rPr lang="en-US" sz="1800" dirty="0" smtClean="0"/>
              <a:t>of the </a:t>
            </a:r>
            <a:r>
              <a:rPr lang="en-US" sz="1800" dirty="0"/>
              <a:t>file to each of the peers—placing an enormous burden on the server and </a:t>
            </a:r>
            <a:r>
              <a:rPr lang="en-US" sz="1800" dirty="0" smtClean="0"/>
              <a:t>consuming a large amount </a:t>
            </a:r>
            <a:r>
              <a:rPr lang="en-US" sz="1800" dirty="0"/>
              <a:t>of server </a:t>
            </a:r>
            <a:r>
              <a:rPr lang="en-US" sz="1800" dirty="0" smtClean="0"/>
              <a:t>bandwidth.</a:t>
            </a:r>
          </a:p>
          <a:p>
            <a:pPr algn="just"/>
            <a:r>
              <a:rPr lang="en-US" sz="1800" dirty="0" smtClean="0"/>
              <a:t>In </a:t>
            </a:r>
            <a:r>
              <a:rPr lang="en-US" sz="1800" b="1" dirty="0" smtClean="0"/>
              <a:t>P2P file </a:t>
            </a:r>
            <a:r>
              <a:rPr lang="en-US" sz="1800" b="1" dirty="0"/>
              <a:t>distribution</a:t>
            </a:r>
            <a:r>
              <a:rPr lang="en-US" sz="1800" dirty="0"/>
              <a:t>, each peer </a:t>
            </a:r>
            <a:r>
              <a:rPr lang="en-US" sz="1800" dirty="0" smtClean="0"/>
              <a:t>can redistribute </a:t>
            </a:r>
            <a:r>
              <a:rPr lang="en-US" sz="1800" dirty="0"/>
              <a:t>any portion of the file it has received to any other peers,</a:t>
            </a:r>
          </a:p>
        </p:txBody>
      </p:sp>
      <p:pic>
        <p:nvPicPr>
          <p:cNvPr id="4" name="Picture 3"/>
          <p:cNvPicPr>
            <a:picLocks noChangeAspect="1"/>
          </p:cNvPicPr>
          <p:nvPr/>
        </p:nvPicPr>
        <p:blipFill>
          <a:blip r:embed="rId3"/>
          <a:stretch>
            <a:fillRect/>
          </a:stretch>
        </p:blipFill>
        <p:spPr>
          <a:xfrm>
            <a:off x="611560" y="1052736"/>
            <a:ext cx="3561764" cy="2971778"/>
          </a:xfrm>
          <a:prstGeom prst="rect">
            <a:avLst/>
          </a:prstGeom>
        </p:spPr>
      </p:pic>
      <p:pic>
        <p:nvPicPr>
          <p:cNvPr id="6" name="Picture 5"/>
          <p:cNvPicPr>
            <a:picLocks noChangeAspect="1"/>
          </p:cNvPicPr>
          <p:nvPr/>
        </p:nvPicPr>
        <p:blipFill rotWithShape="1">
          <a:blip r:embed="rId4"/>
          <a:srcRect r="3766" b="9556"/>
          <a:stretch/>
        </p:blipFill>
        <p:spPr>
          <a:xfrm>
            <a:off x="4799805" y="1206477"/>
            <a:ext cx="3732635" cy="2818037"/>
          </a:xfrm>
          <a:prstGeom prst="rect">
            <a:avLst/>
          </a:prstGeom>
        </p:spPr>
      </p:pic>
    </p:spTree>
    <p:extLst>
      <p:ext uri="{BB962C8B-B14F-4D97-AF65-F5344CB8AC3E}">
        <p14:creationId xmlns:p14="http://schemas.microsoft.com/office/powerpoint/2010/main" xmlns="" val="2493062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2.6.1 P2P File Distribution</a:t>
            </a:r>
          </a:p>
        </p:txBody>
      </p:sp>
      <p:sp>
        <p:nvSpPr>
          <p:cNvPr id="3" name="Content Placeholder 2"/>
          <p:cNvSpPr>
            <a:spLocks noGrp="1"/>
          </p:cNvSpPr>
          <p:nvPr>
            <p:ph idx="1"/>
          </p:nvPr>
        </p:nvSpPr>
        <p:spPr>
          <a:xfrm>
            <a:off x="609600" y="1340768"/>
            <a:ext cx="8023225" cy="5184576"/>
          </a:xfrm>
        </p:spPr>
        <p:txBody>
          <a:bodyPr/>
          <a:lstStyle/>
          <a:p>
            <a:r>
              <a:rPr lang="en-US" sz="1800" dirty="0" smtClean="0"/>
              <a:t>describing </a:t>
            </a:r>
            <a:r>
              <a:rPr lang="en-US" sz="1800" dirty="0"/>
              <a:t>a centralized version of this simple database, </a:t>
            </a:r>
            <a:r>
              <a:rPr lang="en-US" sz="1800" dirty="0" smtClean="0"/>
              <a:t>which will </a:t>
            </a:r>
            <a:r>
              <a:rPr lang="en-US" sz="1800" i="1" dirty="0"/>
              <a:t>simply contain</a:t>
            </a:r>
            <a:r>
              <a:rPr lang="en-US" sz="1800" dirty="0"/>
              <a:t> </a:t>
            </a:r>
            <a:r>
              <a:rPr lang="en-US" sz="1800" i="1" dirty="0"/>
              <a:t>(</a:t>
            </a:r>
            <a:r>
              <a:rPr lang="en-US" sz="1800" b="1" i="1" dirty="0"/>
              <a:t>key, value</a:t>
            </a:r>
            <a:r>
              <a:rPr lang="en-US" sz="1800" i="1" dirty="0"/>
              <a:t>) </a:t>
            </a:r>
            <a:r>
              <a:rPr lang="en-US" sz="1800" i="1" dirty="0" smtClean="0"/>
              <a:t>pairs</a:t>
            </a:r>
            <a:r>
              <a:rPr lang="en-US" sz="1800" dirty="0" smtClean="0"/>
              <a:t>.</a:t>
            </a:r>
          </a:p>
          <a:p>
            <a:pPr algn="just"/>
            <a:r>
              <a:rPr lang="en-US" sz="1800" dirty="0" smtClean="0"/>
              <a:t>the </a:t>
            </a:r>
            <a:r>
              <a:rPr lang="en-US" sz="1800" b="1" dirty="0"/>
              <a:t>keys</a:t>
            </a:r>
            <a:r>
              <a:rPr lang="en-US" sz="1800" dirty="0"/>
              <a:t> could be </a:t>
            </a:r>
            <a:r>
              <a:rPr lang="en-US" sz="1800" i="1" dirty="0" smtClean="0">
                <a:solidFill>
                  <a:srgbClr val="FF0000"/>
                </a:solidFill>
              </a:rPr>
              <a:t>content names </a:t>
            </a:r>
            <a:r>
              <a:rPr lang="en-US" sz="1800" dirty="0"/>
              <a:t>(e.g., names of movies, </a:t>
            </a:r>
            <a:r>
              <a:rPr lang="en-US" sz="1800" dirty="0" smtClean="0"/>
              <a:t>albums</a:t>
            </a:r>
            <a:r>
              <a:rPr lang="en-US" sz="1800" dirty="0"/>
              <a:t>, and software), and the </a:t>
            </a:r>
            <a:r>
              <a:rPr lang="en-US" sz="1800" b="1" dirty="0"/>
              <a:t>value</a:t>
            </a:r>
            <a:r>
              <a:rPr lang="en-US" sz="1800" dirty="0"/>
              <a:t> could </a:t>
            </a:r>
            <a:r>
              <a:rPr lang="en-US" sz="1800" dirty="0" smtClean="0"/>
              <a:t>be </a:t>
            </a:r>
            <a:r>
              <a:rPr lang="en-US" sz="1800" i="1" dirty="0" smtClean="0">
                <a:solidFill>
                  <a:srgbClr val="FF0000"/>
                </a:solidFill>
              </a:rPr>
              <a:t>the IP address </a:t>
            </a:r>
            <a:r>
              <a:rPr lang="en-US" sz="1800" dirty="0"/>
              <a:t>at which the content is stored; in this case, an example key-value </a:t>
            </a:r>
            <a:r>
              <a:rPr lang="en-US" sz="1800" dirty="0" smtClean="0"/>
              <a:t>pair is.</a:t>
            </a:r>
          </a:p>
          <a:p>
            <a:pPr algn="just"/>
            <a:r>
              <a:rPr lang="en-US" sz="1800" dirty="0" smtClean="0"/>
              <a:t>We </a:t>
            </a:r>
            <a:r>
              <a:rPr lang="en-US" sz="1800" dirty="0"/>
              <a:t>query the database with a key. If there </a:t>
            </a:r>
            <a:r>
              <a:rPr lang="en-US" sz="1800" dirty="0" smtClean="0"/>
              <a:t>are one </a:t>
            </a:r>
            <a:r>
              <a:rPr lang="en-US" sz="1800" dirty="0"/>
              <a:t>or more key-value pairs in the database that match the query key, the </a:t>
            </a:r>
            <a:r>
              <a:rPr lang="en-US" sz="1800" dirty="0" smtClean="0"/>
              <a:t>database </a:t>
            </a:r>
            <a:r>
              <a:rPr lang="en-US" sz="1800" i="1" dirty="0" smtClean="0">
                <a:solidFill>
                  <a:srgbClr val="9900CC"/>
                </a:solidFill>
              </a:rPr>
              <a:t>returns </a:t>
            </a:r>
            <a:r>
              <a:rPr lang="en-US" sz="1800" i="1" dirty="0">
                <a:solidFill>
                  <a:srgbClr val="9900CC"/>
                </a:solidFill>
              </a:rPr>
              <a:t>the corresponding </a:t>
            </a:r>
            <a:r>
              <a:rPr lang="en-US" sz="1800" i="1" dirty="0" smtClean="0">
                <a:solidFill>
                  <a:srgbClr val="9900CC"/>
                </a:solidFill>
              </a:rPr>
              <a:t>values</a:t>
            </a:r>
            <a:r>
              <a:rPr lang="en-US" sz="1800" dirty="0" smtClean="0"/>
              <a:t>.</a:t>
            </a:r>
          </a:p>
          <a:p>
            <a:pPr algn="just"/>
            <a:r>
              <a:rPr lang="en-US" sz="1800" dirty="0" smtClean="0"/>
              <a:t>So</a:t>
            </a:r>
            <a:r>
              <a:rPr lang="en-US" sz="1800" dirty="0"/>
              <a:t>, for example, if the database stores social </a:t>
            </a:r>
            <a:r>
              <a:rPr lang="en-US" sz="1800" dirty="0" smtClean="0"/>
              <a:t>security numbers </a:t>
            </a:r>
            <a:r>
              <a:rPr lang="en-US" sz="1800" dirty="0"/>
              <a:t>and their corresponding human names, we can query with a </a:t>
            </a:r>
            <a:r>
              <a:rPr lang="en-US" sz="1800" dirty="0" smtClean="0"/>
              <a:t>specific social security number, and </a:t>
            </a:r>
            <a:r>
              <a:rPr lang="en-US" sz="1800" dirty="0"/>
              <a:t>the database returns the name of the human who has </a:t>
            </a:r>
            <a:r>
              <a:rPr lang="en-US" sz="1800" dirty="0" smtClean="0"/>
              <a:t>that social security </a:t>
            </a:r>
            <a:r>
              <a:rPr lang="en-US" sz="1800" dirty="0"/>
              <a:t>number.</a:t>
            </a:r>
          </a:p>
          <a:p>
            <a:pPr algn="just"/>
            <a:r>
              <a:rPr lang="en-US" sz="1800" dirty="0" smtClean="0"/>
              <a:t>Or, if </a:t>
            </a:r>
            <a:r>
              <a:rPr lang="en-US" sz="1800" dirty="0"/>
              <a:t>the database stores content names and their </a:t>
            </a:r>
            <a:r>
              <a:rPr lang="en-US" sz="1800" dirty="0" smtClean="0"/>
              <a:t> corresponding IP addresses</a:t>
            </a:r>
            <a:r>
              <a:rPr lang="en-US" sz="1800" dirty="0"/>
              <a:t>, we can query with a specific content name, and the </a:t>
            </a:r>
            <a:r>
              <a:rPr lang="en-US" sz="1800" dirty="0" smtClean="0"/>
              <a:t>database </a:t>
            </a:r>
            <a:r>
              <a:rPr lang="en-US" sz="1800" i="1" dirty="0" smtClean="0">
                <a:solidFill>
                  <a:srgbClr val="9900CC"/>
                </a:solidFill>
              </a:rPr>
              <a:t>returns </a:t>
            </a:r>
            <a:r>
              <a:rPr lang="en-US" sz="1800" i="1" dirty="0">
                <a:solidFill>
                  <a:srgbClr val="9900CC"/>
                </a:solidFill>
              </a:rPr>
              <a:t>the IP addresses that store the specific content</a:t>
            </a:r>
            <a:r>
              <a:rPr lang="en-US" sz="1800" dirty="0"/>
              <a:t>.</a:t>
            </a:r>
          </a:p>
        </p:txBody>
      </p:sp>
    </p:spTree>
    <p:extLst>
      <p:ext uri="{BB962C8B-B14F-4D97-AF65-F5344CB8AC3E}">
        <p14:creationId xmlns:p14="http://schemas.microsoft.com/office/powerpoint/2010/main" xmlns="" val="3298819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Bibliography</a:t>
            </a:r>
            <a:endParaRPr lang="id-ID" dirty="0"/>
          </a:p>
        </p:txBody>
      </p:sp>
      <p:sp>
        <p:nvSpPr>
          <p:cNvPr id="3" name="Content Placeholder 2"/>
          <p:cNvSpPr>
            <a:spLocks noGrp="1"/>
          </p:cNvSpPr>
          <p:nvPr>
            <p:ph idx="1"/>
          </p:nvPr>
        </p:nvSpPr>
        <p:spPr/>
        <p:txBody>
          <a:bodyPr/>
          <a:lstStyle/>
          <a:p>
            <a:pPr marL="806450" indent="-806450">
              <a:buNone/>
            </a:pPr>
            <a:endParaRPr lang="id-ID" sz="1800" dirty="0" smtClean="0"/>
          </a:p>
          <a:p>
            <a:pPr marL="806450" indent="-806450">
              <a:buNone/>
            </a:pPr>
            <a:r>
              <a:rPr lang="id-ID" sz="1800" dirty="0" smtClean="0">
                <a:latin typeface="Consolas" panose="020B0609020204030204" pitchFamily="49" charset="0"/>
                <a:cs typeface="Consolas" panose="020B0609020204030204" pitchFamily="49" charset="0"/>
              </a:rPr>
              <a:t>Kurose</a:t>
            </a:r>
            <a:r>
              <a:rPr lang="id-ID" sz="1800" dirty="0">
                <a:latin typeface="Consolas" panose="020B0609020204030204" pitchFamily="49" charset="0"/>
                <a:cs typeface="Consolas" panose="020B0609020204030204" pitchFamily="49" charset="0"/>
              </a:rPr>
              <a:t>, J.F., and Ross, K.W., Computer Networking : A Top-Down Approach Sixth Edition, Pearson Education, Inc. USA, 2013.</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Peterson, L.L., and Davie, B.S., Computer Networks: A Systems Approach Fifth Edition, Morgan Kaufmann, Burlington USA, 2012.</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smtClean="0">
                <a:latin typeface="Consolas" panose="020B0609020204030204" pitchFamily="49" charset="0"/>
                <a:cs typeface="Consolas" panose="020B0609020204030204" pitchFamily="49" charset="0"/>
              </a:rPr>
              <a:t>Tanenbaum, </a:t>
            </a:r>
            <a:r>
              <a:rPr lang="id-ID" sz="1800" dirty="0">
                <a:latin typeface="Consolas" panose="020B0609020204030204" pitchFamily="49" charset="0"/>
                <a:cs typeface="Consolas" panose="020B0609020204030204" pitchFamily="49" charset="0"/>
              </a:rPr>
              <a:t>A.S., and </a:t>
            </a:r>
            <a:r>
              <a:rPr lang="id-ID" sz="1800" dirty="0" smtClean="0">
                <a:latin typeface="Consolas" panose="020B0609020204030204" pitchFamily="49" charset="0"/>
                <a:cs typeface="Consolas" panose="020B0609020204030204" pitchFamily="49" charset="0"/>
              </a:rPr>
              <a:t>Wetherall, </a:t>
            </a:r>
            <a:r>
              <a:rPr lang="id-ID" sz="1800" dirty="0">
                <a:latin typeface="Consolas" panose="020B0609020204030204" pitchFamily="49" charset="0"/>
                <a:cs typeface="Consolas" panose="020B0609020204030204" pitchFamily="49" charset="0"/>
              </a:rPr>
              <a:t>D.J., </a:t>
            </a:r>
            <a:r>
              <a:rPr lang="id-ID" sz="1800" dirty="0" smtClean="0">
                <a:latin typeface="Consolas" panose="020B0609020204030204" pitchFamily="49" charset="0"/>
                <a:cs typeface="Consolas" panose="020B0609020204030204" pitchFamily="49" charset="0"/>
              </a:rPr>
              <a:t>Computer Networks Fifth Edition, </a:t>
            </a:r>
            <a:r>
              <a:rPr lang="id-ID" sz="1800" dirty="0">
                <a:latin typeface="Consolas" panose="020B0609020204030204" pitchFamily="49" charset="0"/>
                <a:cs typeface="Consolas" panose="020B0609020204030204" pitchFamily="49" charset="0"/>
              </a:rPr>
              <a:t>Pearson Education, Inc., Boston USA, 2011.</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Lammle T., Cisco Certified Network Associate : Study Guide Fifth Edition, Sybex, Inc. USA, 2005.</a:t>
            </a:r>
          </a:p>
        </p:txBody>
      </p:sp>
    </p:spTree>
    <p:extLst>
      <p:ext uri="{BB962C8B-B14F-4D97-AF65-F5344CB8AC3E}">
        <p14:creationId xmlns:p14="http://schemas.microsoft.com/office/powerpoint/2010/main" xmlns="" val="3279197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Principle of Net. App.</a:t>
            </a:r>
            <a:endParaRPr lang="en-US" dirty="0"/>
          </a:p>
        </p:txBody>
      </p:sp>
      <p:sp>
        <p:nvSpPr>
          <p:cNvPr id="3" name="Content Placeholder 2"/>
          <p:cNvSpPr>
            <a:spLocks noGrp="1"/>
          </p:cNvSpPr>
          <p:nvPr>
            <p:ph idx="1"/>
          </p:nvPr>
        </p:nvSpPr>
        <p:spPr/>
        <p:txBody>
          <a:bodyPr/>
          <a:lstStyle/>
          <a:p>
            <a:pPr marL="0" indent="0" algn="just">
              <a:buNone/>
              <a:tabLst>
                <a:tab pos="577850" algn="l"/>
              </a:tabLst>
            </a:pPr>
            <a:r>
              <a:rPr lang="en-US" sz="2000" b="1" dirty="0" smtClean="0"/>
              <a:t>2.1.1. Network Application Architecture</a:t>
            </a:r>
          </a:p>
          <a:p>
            <a:pPr marL="0" indent="0" algn="just">
              <a:buNone/>
              <a:tabLst>
                <a:tab pos="577850" algn="l"/>
              </a:tabLst>
            </a:pPr>
            <a:endParaRPr lang="en-US" sz="2000" b="1" dirty="0" smtClean="0"/>
          </a:p>
          <a:p>
            <a:pPr marL="565150" indent="-565150" algn="just">
              <a:buFont typeface="+mj-lt"/>
              <a:buAutoNum type="alphaLcParenR"/>
              <a:tabLst>
                <a:tab pos="577850" algn="l"/>
              </a:tabLst>
            </a:pPr>
            <a:r>
              <a:rPr lang="en-US" sz="2000" b="1" dirty="0" smtClean="0"/>
              <a:t>Client-Server</a:t>
            </a:r>
            <a:endParaRPr lang="en-US" sz="2000" b="1" dirty="0"/>
          </a:p>
          <a:p>
            <a:pPr marL="565150" indent="-565150" algn="just">
              <a:buNone/>
              <a:tabLst>
                <a:tab pos="577850" algn="l"/>
              </a:tabLst>
            </a:pPr>
            <a:r>
              <a:rPr lang="en-US" sz="2000" i="1" dirty="0" smtClean="0"/>
              <a:t>	there </a:t>
            </a:r>
            <a:r>
              <a:rPr lang="en-US" sz="2000" i="1" dirty="0"/>
              <a:t>is an always-on host, called the server, </a:t>
            </a:r>
            <a:r>
              <a:rPr lang="en-US" sz="2000" i="1" dirty="0" smtClean="0"/>
              <a:t>which 	services </a:t>
            </a:r>
            <a:r>
              <a:rPr lang="en-US" sz="2000" i="1" dirty="0"/>
              <a:t>requests from many other hosts, called clients.</a:t>
            </a:r>
          </a:p>
          <a:p>
            <a:pPr marL="565150" indent="-565150" algn="just">
              <a:buFont typeface="+mj-lt"/>
              <a:buAutoNum type="alphaLcParenR"/>
              <a:tabLst>
                <a:tab pos="577850" algn="l"/>
              </a:tabLst>
            </a:pPr>
            <a:endParaRPr lang="en-US" sz="2000" dirty="0" smtClean="0"/>
          </a:p>
          <a:p>
            <a:pPr marL="565150" indent="-565150" algn="just">
              <a:buFont typeface="+mj-lt"/>
              <a:buAutoNum type="alphaLcParenR" startAt="2"/>
              <a:tabLst>
                <a:tab pos="577850" algn="l"/>
              </a:tabLst>
            </a:pPr>
            <a:r>
              <a:rPr lang="en-US" sz="2000" b="1" dirty="0" smtClean="0"/>
              <a:t>Peer-to-Peer </a:t>
            </a:r>
            <a:r>
              <a:rPr lang="en-US" sz="2000" b="1" dirty="0"/>
              <a:t>(P2P)</a:t>
            </a:r>
          </a:p>
          <a:p>
            <a:pPr marL="565150" indent="-565150" algn="just">
              <a:buNone/>
              <a:tabLst>
                <a:tab pos="577850" algn="l"/>
              </a:tabLst>
            </a:pPr>
            <a:r>
              <a:rPr lang="en-US" sz="2000" dirty="0" smtClean="0"/>
              <a:t>	</a:t>
            </a:r>
            <a:r>
              <a:rPr lang="en-US" sz="2000" i="1" dirty="0" smtClean="0"/>
              <a:t>there </a:t>
            </a:r>
            <a:r>
              <a:rPr lang="en-US" sz="2000" i="1" dirty="0"/>
              <a:t>is minimal (or no) reliance on dedicated servers </a:t>
            </a:r>
            <a:r>
              <a:rPr lang="en-US" sz="2000" i="1" dirty="0" smtClean="0"/>
              <a:t>in 	data </a:t>
            </a:r>
            <a:r>
              <a:rPr lang="en-US" sz="2000" i="1" dirty="0"/>
              <a:t>centers.</a:t>
            </a:r>
          </a:p>
          <a:p>
            <a:pPr marL="565150" indent="-565150" algn="just">
              <a:buFont typeface="+mj-lt"/>
              <a:buAutoNum type="alphaLcParenR"/>
              <a:tabLst>
                <a:tab pos="577850" algn="l"/>
              </a:tabLst>
            </a:pPr>
            <a:endParaRPr lang="en-US" sz="2000" dirty="0" smtClean="0"/>
          </a:p>
          <a:p>
            <a:pPr marL="565150" indent="-565150" algn="just">
              <a:buFont typeface="+mj-lt"/>
              <a:buAutoNum type="alphaLcParenR" startAt="3"/>
              <a:tabLst>
                <a:tab pos="577850" algn="l"/>
              </a:tabLst>
            </a:pPr>
            <a:r>
              <a:rPr lang="en-US" sz="2000" b="1" dirty="0" smtClean="0"/>
              <a:t>Hybrid </a:t>
            </a:r>
            <a:r>
              <a:rPr lang="en-US" sz="2000" b="1" dirty="0"/>
              <a:t>of client-server and P2P</a:t>
            </a:r>
          </a:p>
          <a:p>
            <a:pPr marL="565150" indent="-565150" algn="just">
              <a:buNone/>
              <a:tabLst>
                <a:tab pos="577850" algn="l"/>
              </a:tabLst>
            </a:pPr>
            <a:r>
              <a:rPr lang="en-US" sz="2000" i="1" dirty="0" smtClean="0"/>
              <a:t>	combining </a:t>
            </a:r>
            <a:r>
              <a:rPr lang="en-US" sz="2000" i="1" dirty="0"/>
              <a:t>both client-server and P2P elements. </a:t>
            </a:r>
            <a:r>
              <a:rPr lang="en-US" sz="2000" i="1" dirty="0" smtClean="0"/>
              <a:t>For 	example</a:t>
            </a:r>
            <a:r>
              <a:rPr lang="en-US" sz="2000" i="1" dirty="0"/>
              <a:t>, for many instant messaging applications.</a:t>
            </a:r>
          </a:p>
        </p:txBody>
      </p:sp>
    </p:spTree>
    <p:extLst>
      <p:ext uri="{BB962C8B-B14F-4D97-AF65-F5344CB8AC3E}">
        <p14:creationId xmlns:p14="http://schemas.microsoft.com/office/powerpoint/2010/main" xmlns="" val="18738426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2786058"/>
            <a:ext cx="8215370" cy="1000132"/>
          </a:xfrm>
        </p:spPr>
        <p:txBody>
          <a:bodyPr/>
          <a:lstStyle/>
          <a:p>
            <a:r>
              <a:rPr lang="en-US" sz="4400" i="0" dirty="0" smtClean="0"/>
              <a:t>Thank You</a:t>
            </a:r>
          </a:p>
        </p:txBody>
      </p:sp>
      <p:sp>
        <p:nvSpPr>
          <p:cNvPr id="4" name="Rectangle 3"/>
          <p:cNvSpPr/>
          <p:nvPr/>
        </p:nvSpPr>
        <p:spPr>
          <a:xfrm>
            <a:off x="714348" y="4500570"/>
            <a:ext cx="7715250" cy="1643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p>
          <a:p>
            <a:pPr algn="ctr">
              <a:lnSpc>
                <a:spcPct val="150000"/>
              </a:lnSpc>
              <a:defRPr/>
            </a:pPr>
            <a:r>
              <a:rPr lang="en-US" dirty="0" smtClean="0">
                <a:solidFill>
                  <a:schemeClr val="tx1"/>
                </a:solidFill>
                <a:hlinkClick r:id="rId2"/>
              </a:rPr>
              <a:t>gandeva.bayu.s@gmail.com</a:t>
            </a:r>
            <a:endParaRPr lang="en-US" dirty="0" smtClean="0">
              <a:solidFill>
                <a:schemeClr val="tx1"/>
              </a:solidFill>
            </a:endParaRPr>
          </a:p>
          <a:p>
            <a:pPr algn="ctr">
              <a:lnSpc>
                <a:spcPct val="150000"/>
              </a:lnSpc>
              <a:defRPr/>
            </a:pPr>
            <a:r>
              <a:rPr lang="en-US" sz="2000" dirty="0" smtClean="0">
                <a:solidFill>
                  <a:schemeClr val="tx1"/>
                </a:solidFill>
                <a:latin typeface="Lucida Bright" pitchFamily="18" charset="0"/>
              </a:rPr>
              <a:t>TELKOM INSTITUTE of TECHNOLOGY</a:t>
            </a:r>
            <a:endParaRPr lang="en-US" sz="2000" dirty="0">
              <a:solidFill>
                <a:schemeClr val="tx1"/>
              </a:solidFill>
              <a:latin typeface="Lucida Brigh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a. Client-Server</a:t>
            </a:r>
            <a:endParaRPr lang="en-US" sz="2000" dirty="0"/>
          </a:p>
        </p:txBody>
      </p:sp>
      <p:sp>
        <p:nvSpPr>
          <p:cNvPr id="3" name="Content Placeholder 2"/>
          <p:cNvSpPr>
            <a:spLocks noGrp="1"/>
          </p:cNvSpPr>
          <p:nvPr>
            <p:ph idx="1"/>
          </p:nvPr>
        </p:nvSpPr>
        <p:spPr>
          <a:xfrm>
            <a:off x="4211960" y="1228725"/>
            <a:ext cx="4392488" cy="4921250"/>
          </a:xfrm>
        </p:spPr>
        <p:txBody>
          <a:bodyPr/>
          <a:lstStyle/>
          <a:p>
            <a:pPr>
              <a:buFont typeface="ZapfDingbats" pitchFamily="82" charset="2"/>
              <a:buNone/>
            </a:pPr>
            <a:endParaRPr lang="en-US" sz="2000" dirty="0" smtClean="0">
              <a:solidFill>
                <a:srgbClr val="FF0000"/>
              </a:solidFill>
            </a:endParaRPr>
          </a:p>
          <a:p>
            <a:pPr>
              <a:buFont typeface="ZapfDingbats" pitchFamily="82" charset="2"/>
              <a:buNone/>
            </a:pPr>
            <a:r>
              <a:rPr lang="en-US" sz="2000" dirty="0" smtClean="0">
                <a:solidFill>
                  <a:srgbClr val="FF0000"/>
                </a:solidFill>
              </a:rPr>
              <a:t>server</a:t>
            </a:r>
            <a:r>
              <a:rPr lang="en-US" sz="2000" dirty="0">
                <a:solidFill>
                  <a:srgbClr val="FF0000"/>
                </a:solidFill>
              </a:rPr>
              <a:t>:</a:t>
            </a:r>
            <a:r>
              <a:rPr lang="en-US" sz="2000" dirty="0"/>
              <a:t> </a:t>
            </a:r>
          </a:p>
          <a:p>
            <a:pPr lvl="1"/>
            <a:r>
              <a:rPr lang="en-US" sz="1800" dirty="0"/>
              <a:t>always-on host</a:t>
            </a:r>
          </a:p>
          <a:p>
            <a:pPr lvl="1"/>
            <a:r>
              <a:rPr lang="en-US" sz="1800" dirty="0"/>
              <a:t>permanent IP address</a:t>
            </a:r>
          </a:p>
          <a:p>
            <a:pPr lvl="1"/>
            <a:r>
              <a:rPr lang="en-US" sz="1800" dirty="0"/>
              <a:t>server farms for scaling</a:t>
            </a:r>
          </a:p>
          <a:p>
            <a:pPr>
              <a:buFont typeface="ZapfDingbats" pitchFamily="82" charset="2"/>
              <a:buNone/>
            </a:pPr>
            <a:r>
              <a:rPr lang="en-US" sz="2000" dirty="0">
                <a:solidFill>
                  <a:srgbClr val="FF0000"/>
                </a:solidFill>
              </a:rPr>
              <a:t>clients:</a:t>
            </a:r>
          </a:p>
          <a:p>
            <a:pPr lvl="1"/>
            <a:r>
              <a:rPr lang="en-US" sz="1800" dirty="0"/>
              <a:t>communicate with server</a:t>
            </a:r>
          </a:p>
          <a:p>
            <a:pPr lvl="1"/>
            <a:r>
              <a:rPr lang="en-US" sz="1800" dirty="0"/>
              <a:t>may be intermittently connected</a:t>
            </a:r>
          </a:p>
          <a:p>
            <a:pPr lvl="1"/>
            <a:r>
              <a:rPr lang="en-US" sz="1800" dirty="0"/>
              <a:t>may have dynamic IP addresses</a:t>
            </a:r>
          </a:p>
          <a:p>
            <a:pPr lvl="1"/>
            <a:r>
              <a:rPr lang="en-US" sz="1800" dirty="0"/>
              <a:t>do not communicate directly with each other</a:t>
            </a:r>
          </a:p>
          <a:p>
            <a:endParaRPr lang="en-US" sz="2000" dirty="0"/>
          </a:p>
        </p:txBody>
      </p:sp>
      <p:pic>
        <p:nvPicPr>
          <p:cNvPr id="4" name="Picture 3"/>
          <p:cNvPicPr>
            <a:picLocks noChangeAspect="1"/>
          </p:cNvPicPr>
          <p:nvPr/>
        </p:nvPicPr>
        <p:blipFill>
          <a:blip r:embed="rId2"/>
          <a:stretch>
            <a:fillRect/>
          </a:stretch>
        </p:blipFill>
        <p:spPr>
          <a:xfrm>
            <a:off x="539552" y="1436687"/>
            <a:ext cx="3571875" cy="4505325"/>
          </a:xfrm>
          <a:prstGeom prst="rect">
            <a:avLst/>
          </a:prstGeom>
        </p:spPr>
      </p:pic>
    </p:spTree>
    <p:extLst>
      <p:ext uri="{BB962C8B-B14F-4D97-AF65-F5344CB8AC3E}">
        <p14:creationId xmlns:p14="http://schemas.microsoft.com/office/powerpoint/2010/main" xmlns="" val="329358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Peer-to-Peer</a:t>
            </a:r>
            <a:endParaRPr lang="en-US" dirty="0"/>
          </a:p>
        </p:txBody>
      </p:sp>
      <p:sp>
        <p:nvSpPr>
          <p:cNvPr id="3" name="Content Placeholder 2"/>
          <p:cNvSpPr>
            <a:spLocks noGrp="1"/>
          </p:cNvSpPr>
          <p:nvPr>
            <p:ph idx="1"/>
          </p:nvPr>
        </p:nvSpPr>
        <p:spPr>
          <a:xfrm>
            <a:off x="4644008" y="1228725"/>
            <a:ext cx="3988817" cy="4921250"/>
          </a:xfrm>
        </p:spPr>
        <p:txBody>
          <a:bodyPr/>
          <a:lstStyle/>
          <a:p>
            <a:pPr algn="just"/>
            <a:endParaRPr lang="en-US" sz="2000" i="1" dirty="0" smtClean="0"/>
          </a:p>
          <a:p>
            <a:pPr algn="just"/>
            <a:r>
              <a:rPr lang="en-US" sz="2000" i="1" dirty="0" smtClean="0"/>
              <a:t>no</a:t>
            </a:r>
            <a:r>
              <a:rPr lang="en-US" sz="2000" dirty="0" smtClean="0"/>
              <a:t> </a:t>
            </a:r>
            <a:r>
              <a:rPr lang="en-US" sz="2000" dirty="0"/>
              <a:t>always-on server</a:t>
            </a:r>
          </a:p>
          <a:p>
            <a:pPr algn="just"/>
            <a:r>
              <a:rPr lang="en-US" sz="2000" dirty="0"/>
              <a:t>arbitrary end systems directly communicate</a:t>
            </a:r>
          </a:p>
          <a:p>
            <a:pPr algn="just"/>
            <a:r>
              <a:rPr lang="en-US" sz="2000" dirty="0"/>
              <a:t>peers are intermittently connected and change IP addresses</a:t>
            </a:r>
          </a:p>
          <a:p>
            <a:pPr algn="just">
              <a:buFont typeface="ZapfDingbats" pitchFamily="82" charset="2"/>
              <a:buNone/>
            </a:pPr>
            <a:endParaRPr lang="en-US" sz="2000" dirty="0"/>
          </a:p>
          <a:p>
            <a:pPr algn="just"/>
            <a:endParaRPr lang="en-US" sz="2000" dirty="0"/>
          </a:p>
          <a:p>
            <a:pPr marL="0" indent="6350" algn="just">
              <a:buFont typeface="ZapfDingbats" pitchFamily="82" charset="2"/>
              <a:buNone/>
            </a:pPr>
            <a:r>
              <a:rPr lang="en-US" sz="2000" dirty="0">
                <a:solidFill>
                  <a:srgbClr val="FF0000"/>
                </a:solidFill>
              </a:rPr>
              <a:t>Highly scalable but difficult to </a:t>
            </a:r>
            <a:r>
              <a:rPr lang="en-US" sz="2000" dirty="0" smtClean="0">
                <a:solidFill>
                  <a:srgbClr val="FF0000"/>
                </a:solidFill>
              </a:rPr>
              <a:t>manage</a:t>
            </a: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611560" y="1625600"/>
            <a:ext cx="3419475" cy="4524375"/>
          </a:xfrm>
          <a:prstGeom prst="rect">
            <a:avLst/>
          </a:prstGeom>
        </p:spPr>
      </p:pic>
    </p:spTree>
    <p:extLst>
      <p:ext uri="{BB962C8B-B14F-4D97-AF65-F5344CB8AC3E}">
        <p14:creationId xmlns:p14="http://schemas.microsoft.com/office/powerpoint/2010/main" xmlns="" val="3267774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Hybrid</a:t>
            </a:r>
            <a:endParaRPr lang="en-US" dirty="0"/>
          </a:p>
        </p:txBody>
      </p:sp>
      <p:sp>
        <p:nvSpPr>
          <p:cNvPr id="3" name="Content Placeholder 2"/>
          <p:cNvSpPr>
            <a:spLocks noGrp="1"/>
          </p:cNvSpPr>
          <p:nvPr>
            <p:ph idx="1"/>
          </p:nvPr>
        </p:nvSpPr>
        <p:spPr/>
        <p:txBody>
          <a:bodyPr/>
          <a:lstStyle/>
          <a:p>
            <a:pPr algn="just">
              <a:lnSpc>
                <a:spcPct val="80000"/>
              </a:lnSpc>
              <a:buFont typeface="ZapfDingbats" pitchFamily="82" charset="2"/>
              <a:buNone/>
            </a:pPr>
            <a:endParaRPr lang="en-US" sz="2000" dirty="0" smtClean="0">
              <a:solidFill>
                <a:srgbClr val="FF0000"/>
              </a:solidFill>
            </a:endParaRPr>
          </a:p>
          <a:p>
            <a:pPr algn="just">
              <a:lnSpc>
                <a:spcPct val="80000"/>
              </a:lnSpc>
              <a:buFont typeface="ZapfDingbats" pitchFamily="82" charset="2"/>
              <a:buNone/>
            </a:pPr>
            <a:r>
              <a:rPr lang="en-US" sz="2000" dirty="0" smtClean="0">
                <a:solidFill>
                  <a:srgbClr val="FF0000"/>
                </a:solidFill>
              </a:rPr>
              <a:t>Skype</a:t>
            </a:r>
            <a:endParaRPr lang="en-US" sz="2000" dirty="0">
              <a:solidFill>
                <a:srgbClr val="FF0000"/>
              </a:solidFill>
            </a:endParaRPr>
          </a:p>
          <a:p>
            <a:pPr lvl="1" algn="just">
              <a:lnSpc>
                <a:spcPct val="80000"/>
              </a:lnSpc>
              <a:buFont typeface="Wingdings" panose="05000000000000000000" pitchFamily="2" charset="2"/>
              <a:buChar char="ü"/>
            </a:pPr>
            <a:r>
              <a:rPr lang="en-US" sz="2000" dirty="0"/>
              <a:t>voice-over-IP P2P application</a:t>
            </a:r>
          </a:p>
          <a:p>
            <a:pPr lvl="1" algn="just">
              <a:lnSpc>
                <a:spcPct val="80000"/>
              </a:lnSpc>
              <a:buFont typeface="Wingdings" panose="05000000000000000000" pitchFamily="2" charset="2"/>
              <a:buChar char="ü"/>
            </a:pPr>
            <a:r>
              <a:rPr lang="en-US" sz="2000" dirty="0"/>
              <a:t>centralized server: finding address of remote party: </a:t>
            </a:r>
          </a:p>
          <a:p>
            <a:pPr lvl="1" algn="just">
              <a:lnSpc>
                <a:spcPct val="80000"/>
              </a:lnSpc>
              <a:buFont typeface="Wingdings" panose="05000000000000000000" pitchFamily="2" charset="2"/>
              <a:buChar char="ü"/>
            </a:pPr>
            <a:r>
              <a:rPr lang="en-US" sz="2000" dirty="0"/>
              <a:t>client-client connection: direct (not through server) </a:t>
            </a:r>
            <a:endParaRPr lang="en-US" sz="2000" dirty="0" smtClean="0"/>
          </a:p>
          <a:p>
            <a:pPr lvl="1" algn="just">
              <a:lnSpc>
                <a:spcPct val="80000"/>
              </a:lnSpc>
            </a:pPr>
            <a:endParaRPr lang="en-US" sz="2000" dirty="0"/>
          </a:p>
          <a:p>
            <a:pPr algn="just">
              <a:lnSpc>
                <a:spcPct val="80000"/>
              </a:lnSpc>
              <a:buFont typeface="ZapfDingbats" pitchFamily="82" charset="2"/>
              <a:buNone/>
            </a:pPr>
            <a:r>
              <a:rPr lang="en-US" sz="2000" dirty="0">
                <a:solidFill>
                  <a:srgbClr val="FF0000"/>
                </a:solidFill>
              </a:rPr>
              <a:t>Instant messaging</a:t>
            </a:r>
          </a:p>
          <a:p>
            <a:pPr lvl="1" algn="just">
              <a:lnSpc>
                <a:spcPct val="80000"/>
              </a:lnSpc>
              <a:buFont typeface="Wingdings" panose="05000000000000000000" pitchFamily="2" charset="2"/>
              <a:buChar char="ü"/>
            </a:pPr>
            <a:r>
              <a:rPr lang="en-US" sz="2000" dirty="0"/>
              <a:t>chatting between two users is P2P</a:t>
            </a:r>
          </a:p>
          <a:p>
            <a:pPr lvl="1" algn="just">
              <a:lnSpc>
                <a:spcPct val="80000"/>
              </a:lnSpc>
              <a:buFont typeface="Wingdings" panose="05000000000000000000" pitchFamily="2" charset="2"/>
              <a:buChar char="ü"/>
            </a:pPr>
            <a:r>
              <a:rPr lang="en-US" sz="2000" dirty="0"/>
              <a:t>centralized service: client presence detection/location</a:t>
            </a:r>
          </a:p>
          <a:p>
            <a:pPr lvl="2" algn="just">
              <a:lnSpc>
                <a:spcPct val="80000"/>
              </a:lnSpc>
            </a:pPr>
            <a:r>
              <a:rPr lang="en-US" sz="2000" dirty="0"/>
              <a:t>user registers its IP address with central server when it comes online</a:t>
            </a:r>
          </a:p>
          <a:p>
            <a:pPr lvl="2" algn="just">
              <a:lnSpc>
                <a:spcPct val="80000"/>
              </a:lnSpc>
            </a:pPr>
            <a:r>
              <a:rPr lang="en-US" sz="2000" dirty="0"/>
              <a:t>user contacts central server to find IP addresses of buddies</a:t>
            </a:r>
          </a:p>
          <a:p>
            <a:pPr algn="just"/>
            <a:endParaRPr lang="en-US" sz="2000" dirty="0"/>
          </a:p>
        </p:txBody>
      </p:sp>
    </p:spTree>
    <p:extLst>
      <p:ext uri="{BB962C8B-B14F-4D97-AF65-F5344CB8AC3E}">
        <p14:creationId xmlns:p14="http://schemas.microsoft.com/office/powerpoint/2010/main" xmlns="" val="183121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Principle of Net. App.</a:t>
            </a:r>
            <a:endParaRPr lang="en-US" dirty="0"/>
          </a:p>
        </p:txBody>
      </p:sp>
      <p:sp>
        <p:nvSpPr>
          <p:cNvPr id="3" name="Content Placeholder 2"/>
          <p:cNvSpPr>
            <a:spLocks noGrp="1"/>
          </p:cNvSpPr>
          <p:nvPr>
            <p:ph idx="1"/>
          </p:nvPr>
        </p:nvSpPr>
        <p:spPr/>
        <p:txBody>
          <a:bodyPr/>
          <a:lstStyle/>
          <a:p>
            <a:pPr marL="0" indent="0" algn="just">
              <a:buNone/>
              <a:tabLst>
                <a:tab pos="577850" algn="l"/>
              </a:tabLst>
            </a:pPr>
            <a:r>
              <a:rPr lang="en-US" sz="2000" b="1" dirty="0"/>
              <a:t>2.1.2 Processes </a:t>
            </a:r>
            <a:r>
              <a:rPr lang="en-US" sz="2000" b="1" dirty="0" smtClean="0"/>
              <a:t>Communicating</a:t>
            </a:r>
          </a:p>
          <a:p>
            <a:pPr marL="0" indent="0" algn="just">
              <a:buNone/>
              <a:tabLst>
                <a:tab pos="577850" algn="l"/>
              </a:tabLst>
            </a:pPr>
            <a:endParaRPr lang="en-US" sz="2000" b="1" dirty="0" smtClean="0"/>
          </a:p>
          <a:p>
            <a:pPr algn="just">
              <a:buFont typeface="Wingdings" panose="05000000000000000000" pitchFamily="2" charset="2"/>
              <a:buChar char="Ø"/>
              <a:tabLst>
                <a:tab pos="577850" algn="l"/>
              </a:tabLst>
            </a:pPr>
            <a:r>
              <a:rPr lang="en-US" sz="2000" b="1" dirty="0" smtClean="0"/>
              <a:t>processes</a:t>
            </a:r>
            <a:r>
              <a:rPr lang="en-US" sz="2000" dirty="0" smtClean="0"/>
              <a:t> </a:t>
            </a:r>
            <a:r>
              <a:rPr lang="en-US" sz="2000" dirty="0"/>
              <a:t>a program that is running within an end system</a:t>
            </a:r>
            <a:r>
              <a:rPr lang="en-US" sz="2000" dirty="0" smtClean="0"/>
              <a:t>.</a:t>
            </a:r>
          </a:p>
          <a:p>
            <a:pPr algn="just">
              <a:buFont typeface="Wingdings" panose="05000000000000000000" pitchFamily="2" charset="2"/>
              <a:buChar char="Ø"/>
              <a:tabLst>
                <a:tab pos="577850" algn="l"/>
              </a:tabLst>
            </a:pPr>
            <a:r>
              <a:rPr lang="en-US" sz="2000" i="1" dirty="0" smtClean="0"/>
              <a:t>within </a:t>
            </a:r>
            <a:r>
              <a:rPr lang="en-US" sz="2000" i="1" dirty="0"/>
              <a:t>same host, two processes communicate using  </a:t>
            </a:r>
            <a:r>
              <a:rPr lang="en-US" sz="2000" b="1" i="1" dirty="0"/>
              <a:t>inter-process</a:t>
            </a:r>
            <a:r>
              <a:rPr lang="en-US" sz="2000" i="1" dirty="0"/>
              <a:t> communication (defined by OS</a:t>
            </a:r>
            <a:r>
              <a:rPr lang="en-US" sz="2000" i="1" dirty="0" smtClean="0"/>
              <a:t>).</a:t>
            </a:r>
          </a:p>
          <a:p>
            <a:pPr algn="just">
              <a:buFont typeface="Wingdings" panose="05000000000000000000" pitchFamily="2" charset="2"/>
              <a:buChar char="Ø"/>
              <a:tabLst>
                <a:tab pos="577850" algn="l"/>
              </a:tabLst>
            </a:pPr>
            <a:r>
              <a:rPr lang="en-US" sz="2000" i="1" dirty="0" smtClean="0"/>
              <a:t>processes </a:t>
            </a:r>
            <a:r>
              <a:rPr lang="en-US" sz="2000" i="1" dirty="0"/>
              <a:t>in different hosts communicate by exchanging </a:t>
            </a:r>
            <a:r>
              <a:rPr lang="en-US" sz="2000" b="1" i="1" dirty="0" smtClean="0"/>
              <a:t>messages</a:t>
            </a:r>
            <a:r>
              <a:rPr lang="en-US" sz="2000" i="1" dirty="0" smtClean="0"/>
              <a:t>.</a:t>
            </a:r>
          </a:p>
          <a:p>
            <a:pPr algn="just">
              <a:buFont typeface="Wingdings" panose="05000000000000000000" pitchFamily="2" charset="2"/>
              <a:buChar char="Ø"/>
              <a:tabLst>
                <a:tab pos="577850" algn="l"/>
              </a:tabLst>
            </a:pPr>
            <a:endParaRPr lang="en-US" sz="2000" i="1" dirty="0"/>
          </a:p>
          <a:p>
            <a:pPr marL="0" indent="0" algn="just">
              <a:buNone/>
              <a:tabLst>
                <a:tab pos="577850" algn="l"/>
                <a:tab pos="2406650" algn="l"/>
              </a:tabLst>
            </a:pPr>
            <a:r>
              <a:rPr lang="en-US" sz="2000" b="1" i="1" dirty="0">
                <a:solidFill>
                  <a:srgbClr val="FF0000"/>
                </a:solidFill>
              </a:rPr>
              <a:t>Client </a:t>
            </a:r>
            <a:r>
              <a:rPr lang="en-US" sz="2000" b="1" i="1" dirty="0" smtClean="0">
                <a:solidFill>
                  <a:srgbClr val="FF0000"/>
                </a:solidFill>
              </a:rPr>
              <a:t>process	</a:t>
            </a:r>
            <a:r>
              <a:rPr lang="en-US" sz="2000" i="1" dirty="0" smtClean="0">
                <a:solidFill>
                  <a:srgbClr val="FF0000"/>
                </a:solidFill>
              </a:rPr>
              <a:t>: </a:t>
            </a:r>
            <a:r>
              <a:rPr lang="en-US" sz="2000" i="1" dirty="0"/>
              <a:t>process that initiates communication</a:t>
            </a:r>
          </a:p>
          <a:p>
            <a:pPr marL="0" indent="0" algn="just">
              <a:buNone/>
              <a:tabLst>
                <a:tab pos="577850" algn="l"/>
                <a:tab pos="2406650" algn="l"/>
              </a:tabLst>
            </a:pPr>
            <a:r>
              <a:rPr lang="en-US" sz="2000" b="1" i="1" dirty="0">
                <a:solidFill>
                  <a:srgbClr val="FF0000"/>
                </a:solidFill>
              </a:rPr>
              <a:t>Server </a:t>
            </a:r>
            <a:r>
              <a:rPr lang="en-US" sz="2000" b="1" i="1" dirty="0" smtClean="0">
                <a:solidFill>
                  <a:srgbClr val="FF0000"/>
                </a:solidFill>
              </a:rPr>
              <a:t>process	</a:t>
            </a:r>
            <a:r>
              <a:rPr lang="en-US" sz="2000" i="1" dirty="0" smtClean="0">
                <a:solidFill>
                  <a:srgbClr val="FF0000"/>
                </a:solidFill>
              </a:rPr>
              <a:t>: </a:t>
            </a:r>
            <a:r>
              <a:rPr lang="en-US" sz="2000" i="1" dirty="0"/>
              <a:t>process that waits to be </a:t>
            </a:r>
            <a:r>
              <a:rPr lang="en-US" sz="2000" i="1" dirty="0" smtClean="0"/>
              <a:t>contacted</a:t>
            </a:r>
            <a:endParaRPr lang="en-US" sz="2000" i="1" dirty="0"/>
          </a:p>
        </p:txBody>
      </p:sp>
    </p:spTree>
    <p:extLst>
      <p:ext uri="{BB962C8B-B14F-4D97-AF65-F5344CB8AC3E}">
        <p14:creationId xmlns:p14="http://schemas.microsoft.com/office/powerpoint/2010/main" xmlns="" val="121300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1683</TotalTime>
  <Words>2893</Words>
  <Application>Microsoft Office PowerPoint</Application>
  <PresentationFormat>On-screen Show (4:3)</PresentationFormat>
  <Paragraphs>477</Paragraphs>
  <Slides>50</Slides>
  <Notes>17</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PowerPoint Template</vt:lpstr>
      <vt:lpstr>Chapter 2 Application Layer</vt:lpstr>
      <vt:lpstr>Agenda</vt:lpstr>
      <vt:lpstr>Introduction</vt:lpstr>
      <vt:lpstr>2.1. Principle of Net. App.</vt:lpstr>
      <vt:lpstr>2.1. Principle of Net. App.</vt:lpstr>
      <vt:lpstr>a. Client-Server</vt:lpstr>
      <vt:lpstr>b. Peer-to-Peer</vt:lpstr>
      <vt:lpstr>c. Hybrid</vt:lpstr>
      <vt:lpstr>2.1. Principle of Net. App.</vt:lpstr>
      <vt:lpstr>2.1. Principle of Net. App.</vt:lpstr>
      <vt:lpstr>2.1. Principle of Net. App.</vt:lpstr>
      <vt:lpstr>2.1. Principle of Net. App.</vt:lpstr>
      <vt:lpstr>2.1. Principle of Net. App.</vt:lpstr>
      <vt:lpstr>2.1. Principle of Net. App.</vt:lpstr>
      <vt:lpstr>Agenda</vt:lpstr>
      <vt:lpstr>2.2. Web &amp; HTTP</vt:lpstr>
      <vt:lpstr>2.2. Web &amp; HTTP</vt:lpstr>
      <vt:lpstr>2.2. Web &amp; HTTP</vt:lpstr>
      <vt:lpstr>2.2. Web &amp; HTTP</vt:lpstr>
      <vt:lpstr>2.2. Web &amp; HTTP</vt:lpstr>
      <vt:lpstr>2.2. Web &amp; HTTP</vt:lpstr>
      <vt:lpstr>2.2. Web &amp; HTTP</vt:lpstr>
      <vt:lpstr>2.2. Web &amp; HTTP</vt:lpstr>
      <vt:lpstr>2.2. Web &amp; HTTP</vt:lpstr>
      <vt:lpstr>2.2. Web &amp; HTTP</vt:lpstr>
      <vt:lpstr>2.2. Web &amp; HTTP</vt:lpstr>
      <vt:lpstr>2.2. Web &amp; HTTP</vt:lpstr>
      <vt:lpstr>2.2. Web &amp; HTTP</vt:lpstr>
      <vt:lpstr>2.2. Web &amp; HTTP</vt:lpstr>
      <vt:lpstr>Agenda</vt:lpstr>
      <vt:lpstr>2.3. FTP</vt:lpstr>
      <vt:lpstr>2.3. FTP</vt:lpstr>
      <vt:lpstr>Agenda</vt:lpstr>
      <vt:lpstr>2.4. E-Mail</vt:lpstr>
      <vt:lpstr>2.4. E-Mail</vt:lpstr>
      <vt:lpstr>Comparison HTTP and Email</vt:lpstr>
      <vt:lpstr>Agenda</vt:lpstr>
      <vt:lpstr>2.5. DNS</vt:lpstr>
      <vt:lpstr>DNS root servers in 2012</vt:lpstr>
      <vt:lpstr>2.5. DNS James F. Kurose</vt:lpstr>
      <vt:lpstr>2.5. DNS Andrew S. Tanenbaum</vt:lpstr>
      <vt:lpstr>2.5. DNS Larry L. Peterson</vt:lpstr>
      <vt:lpstr>Bonus</vt:lpstr>
      <vt:lpstr>Slide 44</vt:lpstr>
      <vt:lpstr>Agenda</vt:lpstr>
      <vt:lpstr>2.6. Peer-to-Peer Applications</vt:lpstr>
      <vt:lpstr>2.6.1 P2P File Distribution</vt:lpstr>
      <vt:lpstr>2.6.1 P2P File Distribution</vt:lpstr>
      <vt:lpstr>Bibliography</vt:lpstr>
      <vt:lpstr>Thank You</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Multicast</dc:title>
  <dc:creator>Gandeva Bayu S</dc:creator>
  <cp:lastModifiedBy>maulid</cp:lastModifiedBy>
  <cp:revision>249</cp:revision>
  <dcterms:created xsi:type="dcterms:W3CDTF">2007-01-06T23:56:46Z</dcterms:created>
  <dcterms:modified xsi:type="dcterms:W3CDTF">2015-02-12T02:40:31Z</dcterms:modified>
</cp:coreProperties>
</file>