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80" r:id="rId2"/>
    <p:sldId id="364" r:id="rId3"/>
    <p:sldId id="481" r:id="rId4"/>
    <p:sldId id="522" r:id="rId5"/>
    <p:sldId id="482" r:id="rId6"/>
    <p:sldId id="483" r:id="rId7"/>
    <p:sldId id="485" r:id="rId8"/>
    <p:sldId id="486" r:id="rId9"/>
    <p:sldId id="523" r:id="rId10"/>
    <p:sldId id="524" r:id="rId11"/>
    <p:sldId id="494" r:id="rId12"/>
    <p:sldId id="484" r:id="rId13"/>
    <p:sldId id="488" r:id="rId14"/>
    <p:sldId id="489" r:id="rId15"/>
    <p:sldId id="495" r:id="rId16"/>
    <p:sldId id="491" r:id="rId17"/>
    <p:sldId id="492" r:id="rId18"/>
    <p:sldId id="493" r:id="rId19"/>
    <p:sldId id="496" r:id="rId20"/>
    <p:sldId id="497" r:id="rId21"/>
    <p:sldId id="499" r:id="rId22"/>
    <p:sldId id="507" r:id="rId23"/>
    <p:sldId id="500" r:id="rId24"/>
    <p:sldId id="498" r:id="rId25"/>
    <p:sldId id="501" r:id="rId26"/>
    <p:sldId id="502" r:id="rId27"/>
    <p:sldId id="503" r:id="rId28"/>
    <p:sldId id="504" r:id="rId29"/>
    <p:sldId id="505" r:id="rId30"/>
    <p:sldId id="506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7" r:id="rId39"/>
    <p:sldId id="515" r:id="rId40"/>
    <p:sldId id="516" r:id="rId41"/>
    <p:sldId id="521" r:id="rId42"/>
    <p:sldId id="519" r:id="rId43"/>
    <p:sldId id="518" r:id="rId44"/>
    <p:sldId id="520" r:id="rId45"/>
    <p:sldId id="446" r:id="rId46"/>
    <p:sldId id="479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BCC"/>
    <a:srgbClr val="1966B3"/>
    <a:srgbClr val="000000"/>
    <a:srgbClr val="9900CC"/>
    <a:srgbClr val="99CC00"/>
    <a:srgbClr val="DDDDDD"/>
    <a:srgbClr val="C1D1D3"/>
    <a:srgbClr val="BD9E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74" autoAdjust="0"/>
    <p:restoredTop sz="85817" autoAdjust="0"/>
  </p:normalViewPr>
  <p:slideViewPr>
    <p:cSldViewPr>
      <p:cViewPr>
        <p:scale>
          <a:sx n="50" d="100"/>
          <a:sy n="50" d="100"/>
        </p:scale>
        <p:origin x="-1788" y="-4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2/20/2015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known as STS-1 and runs at 51.84 Mbps.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arranged as 9 rows of 90 bytes each, and the ﬁrst 3 bytes of each row are overhead, with the rest being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for data that is being transmitted over the link. The ﬁrst 2 bytes of the frame contain a special bit pattern, and it is these bytes that enable the receiver to determine where the frame starts.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5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STS-1 (Synchronous Transport Signal-1).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 (Synchronous Payload Envelope)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536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SDH (Synchronous Digital Hierarchy)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1985,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Bellcore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RBOC’s research arm, began working on a standard, called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SONET (Synchronous Optical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Later, ITU joined the effort, which resulted in a SONET standard and a set of parallel ITU recommendations (G.707, G.708, and G.709) in 1989. The ITU recommendations are called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SDH (Synchronous Digital Hierarchy) but differ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SONET only in minor ways.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78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Timeline showing four different scenarios for the stop-and-wait algorithm. (a) The ACK is received before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expires; (b) the original frame is lost; (c) the ACK is lost; (d) the timeout fires too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0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en-US" sz="3200" i="0" dirty="0" smtClean="0"/>
              <a:t>Chapter 2</a:t>
            </a:r>
            <a:br>
              <a:rPr lang="en-US" sz="3200" i="0" dirty="0" smtClean="0"/>
            </a:br>
            <a:r>
              <a:rPr lang="en-US" sz="3200" i="0" dirty="0" smtClean="0"/>
              <a:t>Getting Connected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2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Links-Leased Line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3526515" cy="419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32168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Placing </a:t>
            </a:r>
            <a:r>
              <a:rPr lang="en-US" sz="2000" dirty="0"/>
              <a:t>binary data on a signal is called </a:t>
            </a:r>
            <a:r>
              <a:rPr lang="en-US" sz="2000" i="1" dirty="0"/>
              <a:t>encoding</a:t>
            </a:r>
            <a:r>
              <a:rPr lang="en-US" sz="2000" dirty="0"/>
              <a:t>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Signals travel between signaling components; bits flow between adaptors</a:t>
            </a: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5" descr="f02-03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32298"/>
            <a:ext cx="7056784" cy="179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7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5" name="Picture 5" descr="f02-05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8840"/>
            <a:ext cx="71501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26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: no.1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kelebihan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Encoding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NRZ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Clock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Manchester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NRZI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4B/5B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Tulis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Tangan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Batas </a:t>
            </a:r>
            <a:r>
              <a:rPr lang="en-US" sz="2000" b="1" dirty="0" err="1" smtClean="0">
                <a:solidFill>
                  <a:srgbClr val="FF0000"/>
                </a:solidFill>
              </a:rPr>
              <a:t>akhir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Kamis</a:t>
            </a:r>
            <a:r>
              <a:rPr lang="en-US" sz="2000" b="1" dirty="0" smtClean="0">
                <a:solidFill>
                  <a:srgbClr val="FF0000"/>
                </a:solidFill>
              </a:rPr>
              <a:t> 26/02/15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16.00pm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Ruang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Kubikal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Dosen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9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22389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are focusing on </a:t>
            </a:r>
            <a:r>
              <a:rPr lang="en-US" sz="2000" b="1" i="1" dirty="0"/>
              <a:t>packet-switched networks</a:t>
            </a:r>
            <a:r>
              <a:rPr lang="en-US" sz="2000" dirty="0"/>
              <a:t>, which means that blocks of data (called </a:t>
            </a:r>
            <a:r>
              <a:rPr lang="en-US" sz="2000" i="1" dirty="0"/>
              <a:t>frames</a:t>
            </a:r>
            <a:r>
              <a:rPr lang="en-US" sz="2000" dirty="0"/>
              <a:t> at this level), not bit streams, are exchanged between nodes. </a:t>
            </a:r>
          </a:p>
          <a:p>
            <a:pPr algn="just"/>
            <a:r>
              <a:rPr lang="en-US" sz="2000" dirty="0"/>
              <a:t>It is the network adaptor that enables the nodes to </a:t>
            </a:r>
            <a:r>
              <a:rPr lang="en-US" sz="2000" i="1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frames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99"/>
                </a:solidFill>
              </a:rPr>
              <a:t>Bits </a:t>
            </a:r>
            <a:r>
              <a:rPr lang="en-US" sz="2000" dirty="0">
                <a:solidFill>
                  <a:srgbClr val="000099"/>
                </a:solidFill>
              </a:rPr>
              <a:t>flow between adaptors, frames between hosts</a:t>
            </a:r>
            <a:endParaRPr lang="en-GB" sz="2000" dirty="0">
              <a:solidFill>
                <a:srgbClr val="000099"/>
              </a:solidFill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5" descr="f02-06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006" y="3576042"/>
            <a:ext cx="48244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84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37337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5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There are several ways to address the framing problem. This section uses several different protocols to illustrate the various points in the design space.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Byte-Oriented </a:t>
            </a:r>
            <a:r>
              <a:rPr lang="en-US" sz="2000" dirty="0">
                <a:solidFill>
                  <a:srgbClr val="FF0000"/>
                </a:solidFill>
              </a:rPr>
              <a:t>Protocols (BISYNC, PPP, DDCMP)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Bit-Oriented </a:t>
            </a:r>
            <a:r>
              <a:rPr lang="en-US" sz="2000" dirty="0">
                <a:solidFill>
                  <a:srgbClr val="FF0000"/>
                </a:solidFill>
              </a:rPr>
              <a:t>Protocols (HDLC)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Clock-Based </a:t>
            </a:r>
            <a:r>
              <a:rPr lang="en-US" sz="2000" dirty="0">
                <a:solidFill>
                  <a:srgbClr val="FF0000"/>
                </a:solidFill>
              </a:rPr>
              <a:t>Framing (SONET)</a:t>
            </a:r>
          </a:p>
        </p:txBody>
      </p:sp>
    </p:spTree>
    <p:extLst>
      <p:ext uri="{BB962C8B-B14F-4D97-AF65-F5344CB8AC3E}">
        <p14:creationId xmlns:p14="http://schemas.microsoft.com/office/powerpoint/2010/main" xmlns="" val="14930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66"/>
                </a:solidFill>
                <a:latin typeface="Arial" panose="020B0604020202020204" pitchFamily="34" charset="0"/>
              </a:rPr>
              <a:t>BISYNC Frame </a:t>
            </a:r>
            <a:r>
              <a:rPr lang="en-US" sz="2000" dirty="0" smtClean="0">
                <a:solidFill>
                  <a:srgbClr val="000066"/>
                </a:solidFill>
                <a:latin typeface="Arial" panose="020B0604020202020204" pitchFamily="34" charset="0"/>
              </a:rPr>
              <a:t>Format (SYN,STX, ETX)</a:t>
            </a:r>
          </a:p>
          <a:p>
            <a:endParaRPr lang="en-US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66"/>
                </a:solidFill>
                <a:latin typeface="Arial" panose="020B0604020202020204" pitchFamily="34" charset="0"/>
              </a:rPr>
              <a:t>PPP </a:t>
            </a:r>
            <a:r>
              <a:rPr lang="en-US" sz="2000" dirty="0">
                <a:solidFill>
                  <a:srgbClr val="000066"/>
                </a:solidFill>
                <a:latin typeface="Arial" panose="020B0604020202020204" pitchFamily="34" charset="0"/>
              </a:rPr>
              <a:t>Frame </a:t>
            </a:r>
            <a:r>
              <a:rPr lang="en-US" sz="2000" dirty="0" smtClean="0">
                <a:solidFill>
                  <a:srgbClr val="000066"/>
                </a:solidFill>
                <a:latin typeface="Arial" panose="020B0604020202020204" pitchFamily="34" charset="0"/>
              </a:rPr>
              <a:t>Format (Flags, Checksum)</a:t>
            </a:r>
            <a:endParaRPr lang="en-GB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66"/>
                </a:solidFill>
                <a:latin typeface="Arial" panose="020B0604020202020204" pitchFamily="34" charset="0"/>
              </a:rPr>
              <a:t>DDCMP Frame </a:t>
            </a:r>
            <a:r>
              <a:rPr lang="en-US" sz="2000" dirty="0" smtClean="0">
                <a:solidFill>
                  <a:srgbClr val="000066"/>
                </a:solidFill>
                <a:latin typeface="Arial" panose="020B0604020202020204" pitchFamily="34" charset="0"/>
              </a:rPr>
              <a:t>Format (Count)</a:t>
            </a:r>
            <a:endParaRPr lang="en-GB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5" descr="f02-07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6165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02-08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5504" y="3562846"/>
            <a:ext cx="66262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02-09-9780123850591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9484"/>
            <a:ext cx="4752528" cy="72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39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Oriented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HDLC </a:t>
            </a:r>
            <a:r>
              <a:rPr lang="en-US" sz="2000" dirty="0"/>
              <a:t>: High Level Data Link </a:t>
            </a:r>
            <a:r>
              <a:rPr lang="en-US" sz="2000" dirty="0" smtClean="0"/>
              <a:t>Control</a:t>
            </a:r>
          </a:p>
          <a:p>
            <a:pPr marL="457200" lvl="1" indent="0">
              <a:buNone/>
            </a:pPr>
            <a:r>
              <a:rPr lang="en-US" sz="2000" dirty="0" smtClean="0"/>
              <a:t>Beginning </a:t>
            </a:r>
            <a:r>
              <a:rPr lang="en-US" sz="2000" dirty="0"/>
              <a:t>and Ending </a:t>
            </a:r>
            <a:r>
              <a:rPr lang="en-US" sz="2000" dirty="0" smtClean="0"/>
              <a:t>Sequences </a:t>
            </a:r>
            <a:r>
              <a:rPr lang="en-US" b="1" dirty="0" smtClean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1 1 1 1 1 1 0</a:t>
            </a:r>
          </a:p>
          <a:p>
            <a:endParaRPr lang="en-US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5" descr="f02-10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572472" cy="81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52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Based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Synchronous Optical Network</a:t>
            </a:r>
            <a:r>
              <a:rPr lang="en-US" sz="2000" i="1" dirty="0" smtClean="0"/>
              <a:t> </a:t>
            </a:r>
            <a:r>
              <a:rPr lang="en-US" sz="2000" i="1" dirty="0"/>
              <a:t>(SONET) </a:t>
            </a:r>
            <a:endParaRPr lang="en-US" sz="2000" i="1" dirty="0" smtClean="0"/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SONET </a:t>
            </a:r>
            <a:r>
              <a:rPr lang="en-US" sz="2000" dirty="0"/>
              <a:t>was </a:t>
            </a:r>
            <a:r>
              <a:rPr lang="en-US" sz="2000" dirty="0" smtClean="0"/>
              <a:t>ﬁrst proposed </a:t>
            </a:r>
            <a:r>
              <a:rPr lang="en-US" sz="2000" dirty="0"/>
              <a:t>by Bell Communications Research (</a:t>
            </a:r>
            <a:r>
              <a:rPr lang="en-US" sz="2000" dirty="0" err="1">
                <a:solidFill>
                  <a:srgbClr val="C00000"/>
                </a:solidFill>
              </a:rPr>
              <a:t>Bellcore</a:t>
            </a:r>
            <a:r>
              <a:rPr lang="en-US" sz="2000" dirty="0"/>
              <a:t>), and then </a:t>
            </a:r>
            <a:r>
              <a:rPr lang="en-US" sz="2000" dirty="0" smtClean="0"/>
              <a:t>developed under </a:t>
            </a:r>
            <a:r>
              <a:rPr lang="en-US" sz="2000" dirty="0"/>
              <a:t>the American National Standards Institute (</a:t>
            </a:r>
            <a:r>
              <a:rPr lang="en-US" sz="2000" dirty="0" smtClean="0">
                <a:solidFill>
                  <a:srgbClr val="C00000"/>
                </a:solidFill>
              </a:rPr>
              <a:t>ANSI</a:t>
            </a:r>
            <a:r>
              <a:rPr lang="en-US" sz="2000" dirty="0"/>
              <a:t>) for </a:t>
            </a:r>
            <a:r>
              <a:rPr lang="en-US" sz="2000" dirty="0" smtClean="0"/>
              <a:t>digital transmission </a:t>
            </a:r>
            <a:r>
              <a:rPr lang="en-US" sz="2000" dirty="0"/>
              <a:t>over optical ﬁber; it has since been adopted by the </a:t>
            </a:r>
            <a:r>
              <a:rPr lang="en-US" sz="2000" dirty="0">
                <a:solidFill>
                  <a:srgbClr val="C00000"/>
                </a:solidFill>
              </a:rPr>
              <a:t>ITU-T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SONET has been for many years the dominant standard for </a:t>
            </a:r>
            <a:r>
              <a:rPr lang="en-US" sz="2000" i="1" dirty="0" smtClean="0">
                <a:solidFill>
                  <a:srgbClr val="7030A0"/>
                </a:solidFill>
              </a:rPr>
              <a:t>long-distance transmission </a:t>
            </a:r>
            <a:r>
              <a:rPr lang="en-US" sz="2000" i="1" dirty="0">
                <a:solidFill>
                  <a:srgbClr val="7030A0"/>
                </a:solidFill>
              </a:rPr>
              <a:t>of data over optical networks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888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Based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976139"/>
          </a:xfrm>
        </p:spPr>
        <p:txBody>
          <a:bodyPr/>
          <a:lstStyle/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Synchronous Optical Network</a:t>
            </a:r>
            <a:r>
              <a:rPr lang="en-US" sz="2000" i="1" dirty="0" smtClean="0"/>
              <a:t> </a:t>
            </a:r>
            <a:r>
              <a:rPr lang="en-US" sz="2000" i="1" dirty="0"/>
              <a:t>(SONET</a:t>
            </a:r>
            <a:r>
              <a:rPr lang="en-US" sz="2000" i="1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2" y="2708920"/>
            <a:ext cx="5791200" cy="2867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8224" y="62895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+mj-lt"/>
              </a:rPr>
              <a:t>Tanenbaum</a:t>
            </a:r>
            <a:r>
              <a:rPr lang="en-US" sz="1400" b="1" i="1" dirty="0" smtClean="0">
                <a:latin typeface="+mj-lt"/>
              </a:rPr>
              <a:t> , 2011.</a:t>
            </a:r>
            <a:endParaRPr lang="en-US" sz="1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7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SONET and SDH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6843473" cy="2603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62895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+mj-lt"/>
              </a:rPr>
              <a:t>Tanenbaum</a:t>
            </a:r>
            <a:r>
              <a:rPr lang="en-US" sz="1400" b="1" i="1" dirty="0" smtClean="0">
                <a:latin typeface="+mj-lt"/>
              </a:rPr>
              <a:t> , 2011.</a:t>
            </a:r>
            <a:endParaRPr lang="en-US" sz="1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37051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Bit errors are introduced into frames</a:t>
            </a:r>
          </a:p>
          <a:p>
            <a:pPr lvl="1" eaLnBrk="1" hangingPunct="1"/>
            <a:r>
              <a:rPr lang="en-US" sz="2000" dirty="0"/>
              <a:t>Because of </a:t>
            </a:r>
            <a:r>
              <a:rPr lang="en-US" sz="2000" b="1" dirty="0"/>
              <a:t>electrical interference</a:t>
            </a:r>
            <a:r>
              <a:rPr lang="en-US" sz="2000" dirty="0"/>
              <a:t> and </a:t>
            </a:r>
            <a:r>
              <a:rPr lang="en-US" sz="2000" b="1" dirty="0"/>
              <a:t>thermal noises</a:t>
            </a:r>
          </a:p>
          <a:p>
            <a:pPr eaLnBrk="1" hangingPunct="1"/>
            <a:r>
              <a:rPr lang="en-US" sz="2000" dirty="0"/>
              <a:t>Detecting Error</a:t>
            </a:r>
          </a:p>
          <a:p>
            <a:pPr eaLnBrk="1" hangingPunct="1"/>
            <a:r>
              <a:rPr lang="en-US" sz="2000" dirty="0"/>
              <a:t>Correction </a:t>
            </a:r>
            <a:r>
              <a:rPr lang="en-US" sz="2000" dirty="0" smtClean="0"/>
              <a:t>Error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Two approaches </a:t>
            </a:r>
            <a:r>
              <a:rPr lang="en-US" sz="2000" dirty="0"/>
              <a:t>when the recipient detects an error</a:t>
            </a:r>
          </a:p>
          <a:p>
            <a:pPr lvl="1" eaLnBrk="1" hangingPunct="1"/>
            <a:r>
              <a:rPr lang="en-US" sz="2000" dirty="0" smtClean="0">
                <a:solidFill>
                  <a:srgbClr val="7030A0"/>
                </a:solidFill>
              </a:rPr>
              <a:t>Notify </a:t>
            </a:r>
            <a:r>
              <a:rPr lang="en-US" sz="2000" dirty="0">
                <a:solidFill>
                  <a:srgbClr val="7030A0"/>
                </a:solidFill>
              </a:rPr>
              <a:t>the sender that the message was corrupted</a:t>
            </a:r>
            <a:r>
              <a:rPr lang="en-US" sz="2000" dirty="0"/>
              <a:t>, so the sender can send again.</a:t>
            </a:r>
          </a:p>
          <a:p>
            <a:pPr lvl="2" eaLnBrk="1" hangingPunct="1"/>
            <a:r>
              <a:rPr lang="en-US" sz="2000" dirty="0"/>
              <a:t>If the error is rare, then the retransmitted message will  be error-free</a:t>
            </a:r>
          </a:p>
          <a:p>
            <a:pPr lvl="1" eaLnBrk="1" hangingPunct="1"/>
            <a:r>
              <a:rPr lang="en-US" sz="2000" dirty="0">
                <a:solidFill>
                  <a:srgbClr val="7030A0"/>
                </a:solidFill>
              </a:rPr>
              <a:t>Using some error correct detection and correction algorithm</a:t>
            </a:r>
            <a:r>
              <a:rPr lang="en-US" sz="2000" dirty="0"/>
              <a:t>, the receiver reconstructs the message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8973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Common </a:t>
            </a:r>
            <a:r>
              <a:rPr lang="en-US" sz="2000" dirty="0"/>
              <a:t>technique for detecting transmission </a:t>
            </a:r>
            <a:r>
              <a:rPr lang="en-US" sz="2000" dirty="0" smtClean="0"/>
              <a:t>error</a:t>
            </a:r>
          </a:p>
          <a:p>
            <a:pPr eaLnBrk="1" hangingPunct="1"/>
            <a:endParaRPr lang="en-US" sz="2000" dirty="0"/>
          </a:p>
          <a:p>
            <a:pPr lvl="1" eaLnBrk="1" hangingPunct="1"/>
            <a:r>
              <a:rPr lang="en-US" sz="2000" dirty="0"/>
              <a:t>CRC (</a:t>
            </a:r>
            <a:r>
              <a:rPr lang="en-US" sz="2000" dirty="0">
                <a:solidFill>
                  <a:srgbClr val="7030A0"/>
                </a:solidFill>
              </a:rPr>
              <a:t>Cyclic Redundancy Check</a:t>
            </a:r>
            <a:r>
              <a:rPr lang="en-US" sz="2000" dirty="0"/>
              <a:t>)</a:t>
            </a:r>
          </a:p>
          <a:p>
            <a:pPr lvl="2" eaLnBrk="1" hangingPunct="1"/>
            <a:r>
              <a:rPr lang="en-US" sz="2000" dirty="0"/>
              <a:t>Used in HDLC, DDCMP, CSMA/CD, Token Ring</a:t>
            </a:r>
          </a:p>
          <a:p>
            <a:pPr lvl="1" eaLnBrk="1" hangingPunct="1"/>
            <a:r>
              <a:rPr lang="en-US" sz="2000" dirty="0"/>
              <a:t>Other approaches</a:t>
            </a:r>
          </a:p>
          <a:p>
            <a:pPr lvl="2" eaLnBrk="1" hangingPunct="1"/>
            <a:r>
              <a:rPr lang="en-US" sz="2000" dirty="0">
                <a:solidFill>
                  <a:srgbClr val="7030A0"/>
                </a:solidFill>
              </a:rPr>
              <a:t>Two Dimensional Parity </a:t>
            </a:r>
            <a:r>
              <a:rPr lang="en-US" sz="2000" dirty="0"/>
              <a:t>(BISYNC)</a:t>
            </a:r>
          </a:p>
          <a:p>
            <a:pPr lvl="2" eaLnBrk="1" hangingPunct="1"/>
            <a:r>
              <a:rPr lang="en-US" sz="2000" dirty="0" smtClean="0">
                <a:solidFill>
                  <a:srgbClr val="7030A0"/>
                </a:solidFill>
              </a:rPr>
              <a:t>Checksum</a:t>
            </a:r>
            <a:r>
              <a:rPr lang="en-US" sz="2000" dirty="0" smtClean="0"/>
              <a:t> (IP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483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Parity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84304"/>
            <a:ext cx="5056808" cy="2599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62895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+mj-lt"/>
              </a:rPr>
              <a:t>Tanenbaum</a:t>
            </a:r>
            <a:r>
              <a:rPr lang="en-US" sz="1400" b="1" i="1" dirty="0" smtClean="0">
                <a:latin typeface="+mj-lt"/>
              </a:rPr>
              <a:t> , 2011.</a:t>
            </a:r>
            <a:endParaRPr lang="en-US" sz="1400" b="1" i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68760"/>
            <a:ext cx="3629555" cy="21328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80" y="299695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+mj-lt"/>
              </a:rPr>
              <a:t>Kurose, 2013.</a:t>
            </a:r>
            <a:endParaRPr lang="en-US" sz="1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4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idea behind the </a:t>
            </a:r>
            <a:r>
              <a:rPr lang="en-US" sz="2000" b="1" dirty="0"/>
              <a:t>Internet checksum </a:t>
            </a:r>
            <a:r>
              <a:rPr lang="en-US" sz="2000" dirty="0"/>
              <a:t>is very simple—you add up </a:t>
            </a:r>
            <a:r>
              <a:rPr lang="en-US" sz="2000" dirty="0" smtClean="0"/>
              <a:t>all the </a:t>
            </a:r>
            <a:r>
              <a:rPr lang="en-US" sz="2000" dirty="0"/>
              <a:t>words that are transmitted and then transmit the result of that sum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result is the checksum. The receiver performs the </a:t>
            </a:r>
            <a:r>
              <a:rPr lang="en-US" sz="2000" i="1" dirty="0">
                <a:solidFill>
                  <a:srgbClr val="C00000"/>
                </a:solidFill>
              </a:rPr>
              <a:t>same </a:t>
            </a:r>
            <a:r>
              <a:rPr lang="en-US" sz="2000" i="1" dirty="0" smtClean="0">
                <a:solidFill>
                  <a:srgbClr val="C00000"/>
                </a:solidFill>
              </a:rPr>
              <a:t>calculation </a:t>
            </a:r>
            <a:r>
              <a:rPr lang="en-US" sz="2000" dirty="0" smtClean="0"/>
              <a:t>on </a:t>
            </a:r>
            <a:r>
              <a:rPr lang="en-US" sz="2000" dirty="0"/>
              <a:t>the received data and </a:t>
            </a:r>
            <a:r>
              <a:rPr lang="en-US" sz="2000" i="1" dirty="0">
                <a:solidFill>
                  <a:srgbClr val="C00000"/>
                </a:solidFill>
              </a:rPr>
              <a:t>compares</a:t>
            </a:r>
            <a:r>
              <a:rPr lang="en-US" sz="2000" dirty="0"/>
              <a:t> the result with the received checksum.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One example of a checksum is the </a:t>
            </a:r>
            <a:r>
              <a:rPr lang="en-US" sz="2000" b="1" dirty="0">
                <a:solidFill>
                  <a:srgbClr val="7030A0"/>
                </a:solidFill>
              </a:rPr>
              <a:t>16-bit Internet checksum</a:t>
            </a:r>
            <a:r>
              <a:rPr lang="en-US" sz="2000" dirty="0"/>
              <a:t> used on all </a:t>
            </a:r>
            <a:r>
              <a:rPr lang="en-US" sz="2000" dirty="0" smtClean="0"/>
              <a:t>Internet packets </a:t>
            </a:r>
            <a:r>
              <a:rPr lang="en-US" sz="2000" dirty="0"/>
              <a:t>as part of the IP protocol (Braden et al., 1988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764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</a:t>
            </a:r>
            <a:r>
              <a:rPr lang="en-US" dirty="0"/>
              <a:t>(Cyclic Redundancy Check)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b="1" i="1" dirty="0" smtClean="0">
                <a:solidFill>
                  <a:srgbClr val="C00000"/>
                </a:solidFill>
              </a:rPr>
              <a:t>CRC</a:t>
            </a:r>
            <a:r>
              <a:rPr lang="en-US" sz="2000" dirty="0" smtClean="0"/>
              <a:t>, </a:t>
            </a:r>
            <a:r>
              <a:rPr lang="en-US" sz="2000" dirty="0"/>
              <a:t>also </a:t>
            </a:r>
            <a:r>
              <a:rPr lang="en-US" sz="2000" dirty="0" smtClean="0"/>
              <a:t>known as </a:t>
            </a:r>
            <a:r>
              <a:rPr lang="en-US" sz="2000" dirty="0"/>
              <a:t>a </a:t>
            </a:r>
            <a:r>
              <a:rPr lang="en-US" sz="2000" b="1" i="1" dirty="0" smtClean="0">
                <a:solidFill>
                  <a:srgbClr val="C00000"/>
                </a:solidFill>
              </a:rPr>
              <a:t>Polynomial </a:t>
            </a:r>
            <a:r>
              <a:rPr lang="en-US" sz="2000" b="1" i="1" dirty="0">
                <a:solidFill>
                  <a:srgbClr val="C00000"/>
                </a:solidFill>
              </a:rPr>
              <a:t>C</a:t>
            </a:r>
            <a:r>
              <a:rPr lang="en-US" sz="2000" b="1" i="1" dirty="0" smtClean="0">
                <a:solidFill>
                  <a:srgbClr val="C00000"/>
                </a:solidFill>
              </a:rPr>
              <a:t>ode</a:t>
            </a:r>
            <a:r>
              <a:rPr lang="en-US" sz="2000" dirty="0" smtClean="0"/>
              <a:t>.</a:t>
            </a:r>
          </a:p>
          <a:p>
            <a:pPr marL="336550" indent="0" algn="just">
              <a:buNone/>
            </a:pPr>
            <a:r>
              <a:rPr lang="en-US" sz="2000" i="1" dirty="0" smtClean="0"/>
              <a:t>M(x) = X</a:t>
            </a:r>
            <a:r>
              <a:rPr lang="en-US" sz="2000" i="1" baseline="30000" dirty="0" smtClean="0"/>
              <a:t>7</a:t>
            </a:r>
            <a:r>
              <a:rPr lang="en-US" sz="2000" i="1" dirty="0" smtClean="0"/>
              <a:t>+X</a:t>
            </a:r>
            <a:r>
              <a:rPr lang="en-US" sz="2000" i="1" baseline="30000" dirty="0" smtClean="0"/>
              <a:t>4</a:t>
            </a:r>
            <a:r>
              <a:rPr lang="en-US" sz="2000" i="1" dirty="0" smtClean="0"/>
              <a:t>+X</a:t>
            </a:r>
            <a:r>
              <a:rPr lang="en-US" sz="2000" i="1" baseline="30000" dirty="0" smtClean="0"/>
              <a:t>3</a:t>
            </a:r>
            <a:r>
              <a:rPr lang="en-US" sz="2000" i="1" dirty="0" smtClean="0"/>
              <a:t>+X and G(x) = X</a:t>
            </a:r>
            <a:r>
              <a:rPr lang="en-US" sz="2000" i="1" baseline="30000" dirty="0" smtClean="0"/>
              <a:t>3</a:t>
            </a:r>
            <a:r>
              <a:rPr lang="en-US" sz="2000" i="1" dirty="0" smtClean="0"/>
              <a:t>+X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+1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So, </a:t>
            </a:r>
            <a:r>
              <a:rPr lang="en-US" sz="2000" b="1" dirty="0" smtClean="0"/>
              <a:t>T(x) = 10011010</a:t>
            </a:r>
            <a:r>
              <a:rPr lang="en-US" sz="2000" b="1" dirty="0" smtClean="0">
                <a:solidFill>
                  <a:srgbClr val="C00000"/>
                </a:solidFill>
              </a:rPr>
              <a:t>101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464496" cy="3184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62895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+mj-lt"/>
              </a:rPr>
              <a:t>Tanenbaum</a:t>
            </a:r>
            <a:r>
              <a:rPr lang="en-US" sz="1400" b="1" i="1" dirty="0" smtClean="0">
                <a:latin typeface="+mj-lt"/>
              </a:rPr>
              <a:t> , 2011.</a:t>
            </a:r>
            <a:endParaRPr lang="en-US" sz="1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4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45223"/>
            <a:ext cx="8023225" cy="7047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99"/>
                </a:solidFill>
              </a:rPr>
              <a:t>An end-user’s view of the Internet</a:t>
            </a:r>
            <a:endParaRPr lang="en-GB" dirty="0">
              <a:solidFill>
                <a:srgbClr val="000099"/>
              </a:solidFill>
            </a:endParaRPr>
          </a:p>
          <a:p>
            <a:endParaRPr lang="en-US" dirty="0"/>
          </a:p>
        </p:txBody>
      </p:sp>
      <p:pic>
        <p:nvPicPr>
          <p:cNvPr id="4" name="Picture 15" descr="f02-01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69199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626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30141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000" dirty="0"/>
              <a:t>CRC is used to </a:t>
            </a:r>
            <a:r>
              <a:rPr lang="en-US" sz="2000" b="1" dirty="0"/>
              <a:t>detect errors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 eaLnBrk="1" hangingPunct="1">
              <a:defRPr/>
            </a:pPr>
            <a:r>
              <a:rPr lang="en-US" sz="2000" dirty="0"/>
              <a:t>Some error codes are strong enough to correct errors.</a:t>
            </a:r>
          </a:p>
          <a:p>
            <a:pPr algn="just" eaLnBrk="1" hangingPunct="1">
              <a:defRPr/>
            </a:pPr>
            <a:r>
              <a:rPr lang="en-US" sz="2000" dirty="0"/>
              <a:t>The overhead is typically too high.</a:t>
            </a:r>
          </a:p>
          <a:p>
            <a:pPr algn="just" eaLnBrk="1" hangingPunct="1">
              <a:defRPr/>
            </a:pPr>
            <a:r>
              <a:rPr lang="en-US" sz="2000" b="1" dirty="0"/>
              <a:t>Corrupt frames </a:t>
            </a:r>
            <a:r>
              <a:rPr lang="en-US" sz="2000" dirty="0"/>
              <a:t>must be discarded.</a:t>
            </a:r>
          </a:p>
          <a:p>
            <a:pPr algn="just" eaLnBrk="1" hangingPunct="1">
              <a:defRPr/>
            </a:pPr>
            <a:r>
              <a:rPr lang="en-US" sz="2000" dirty="0"/>
              <a:t>A link-level protocol that wants to deliver frames reliably must recover from these discarded frames.</a:t>
            </a:r>
          </a:p>
          <a:p>
            <a:pPr algn="just" eaLnBrk="1" hangingPunct="1">
              <a:defRPr/>
            </a:pP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dirty="0" smtClean="0"/>
              <a:t>This </a:t>
            </a:r>
            <a:r>
              <a:rPr lang="en-US" sz="2000" dirty="0"/>
              <a:t>is accomplished using a combination of two fundamental mechanisms</a:t>
            </a:r>
          </a:p>
          <a:p>
            <a:pPr lvl="1" algn="just" eaLnBrk="1" hangingPunct="1">
              <a:defRPr/>
            </a:pPr>
            <a:r>
              <a:rPr lang="en-US" sz="2000" b="1" i="1" dirty="0">
                <a:solidFill>
                  <a:srgbClr val="C00000"/>
                </a:solidFill>
              </a:rPr>
              <a:t>Acknowledgements </a:t>
            </a:r>
            <a:r>
              <a:rPr lang="en-US" sz="2000" i="1" dirty="0"/>
              <a:t>and</a:t>
            </a:r>
            <a:r>
              <a:rPr lang="en-US" sz="2000" b="1" i="1" dirty="0"/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Timeouts</a:t>
            </a:r>
          </a:p>
          <a:p>
            <a:r>
              <a:rPr lang="en-US" sz="2000" dirty="0"/>
              <a:t>The general strategy of using acknowledgments and timeouts to </a:t>
            </a:r>
            <a:r>
              <a:rPr lang="en-US" sz="2000" dirty="0" smtClean="0"/>
              <a:t>implement reliable </a:t>
            </a:r>
            <a:r>
              <a:rPr lang="en-US" sz="2000" dirty="0"/>
              <a:t>delivery is sometimes called </a:t>
            </a:r>
            <a:r>
              <a:rPr lang="en-US" sz="2000" b="1" i="1" dirty="0" smtClean="0">
                <a:solidFill>
                  <a:srgbClr val="7030A0"/>
                </a:solidFill>
              </a:rPr>
              <a:t>Automatic Repeat </a:t>
            </a:r>
            <a:r>
              <a:rPr lang="en-US" sz="2000" b="1" i="1" dirty="0" err="1" smtClean="0">
                <a:solidFill>
                  <a:srgbClr val="7030A0"/>
                </a:solidFill>
              </a:rPr>
              <a:t>reQuest</a:t>
            </a:r>
            <a:r>
              <a:rPr lang="en-US" sz="2000" i="1" dirty="0" smtClean="0"/>
              <a:t> (ARQ</a:t>
            </a:r>
            <a:r>
              <a:rPr lang="en-US" sz="2000" i="1" dirty="0"/>
              <a:t>). </a:t>
            </a:r>
            <a:endParaRPr lang="en-US" sz="2000" b="1" i="1" dirty="0">
              <a:solidFill>
                <a:srgbClr val="C00000"/>
              </a:solidFill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STOP and 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412776"/>
            <a:ext cx="516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5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SLIDING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24" y="2132856"/>
            <a:ext cx="3249551" cy="26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12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Concurrent Logical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data link protocol used in the ARPANET provides an interesting </a:t>
            </a:r>
            <a:r>
              <a:rPr lang="en-US" sz="2000" dirty="0" smtClean="0"/>
              <a:t>alternative to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sliding window protocol</a:t>
            </a:r>
            <a:r>
              <a:rPr lang="en-US" sz="2000" dirty="0"/>
              <a:t>, in that it is able to keep the </a:t>
            </a:r>
            <a:r>
              <a:rPr lang="en-US" sz="2000" dirty="0" smtClean="0"/>
              <a:t>pipe full </a:t>
            </a:r>
            <a:r>
              <a:rPr lang="en-US" sz="2000" dirty="0"/>
              <a:t>while still using the </a:t>
            </a:r>
            <a:r>
              <a:rPr lang="en-US" sz="2000" dirty="0">
                <a:solidFill>
                  <a:srgbClr val="7030A0"/>
                </a:solidFill>
              </a:rPr>
              <a:t>simple stop-and-wait </a:t>
            </a:r>
            <a:r>
              <a:rPr lang="en-US" sz="2000" dirty="0" smtClean="0">
                <a:solidFill>
                  <a:srgbClr val="7030A0"/>
                </a:solidFill>
              </a:rPr>
              <a:t>algorithm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idea underlying the ARPANET protocol, which we refer to as </a:t>
            </a:r>
            <a:r>
              <a:rPr lang="en-US" sz="2000" i="1" dirty="0" smtClean="0">
                <a:solidFill>
                  <a:srgbClr val="7030A0"/>
                </a:solidFill>
              </a:rPr>
              <a:t>concurrent logical </a:t>
            </a:r>
            <a:r>
              <a:rPr lang="en-US" sz="2000" i="1" dirty="0">
                <a:solidFill>
                  <a:srgbClr val="7030A0"/>
                </a:solidFill>
              </a:rPr>
              <a:t>channels</a:t>
            </a:r>
            <a:r>
              <a:rPr lang="en-US" sz="2000" i="1" dirty="0"/>
              <a:t>, is to </a:t>
            </a:r>
            <a:r>
              <a:rPr lang="en-US" sz="2000" i="1" dirty="0">
                <a:solidFill>
                  <a:srgbClr val="C00000"/>
                </a:solidFill>
              </a:rPr>
              <a:t>multiplex several logical channels</a:t>
            </a:r>
            <a:r>
              <a:rPr lang="en-US" sz="2000" i="1" dirty="0"/>
              <a:t> onto </a:t>
            </a:r>
            <a:r>
              <a:rPr lang="en-US" sz="2000" i="1" dirty="0" smtClean="0"/>
              <a:t>a </a:t>
            </a:r>
            <a:r>
              <a:rPr lang="en-US" sz="2000" dirty="0" smtClean="0"/>
              <a:t>single </a:t>
            </a:r>
            <a:r>
              <a:rPr lang="en-US" sz="2000" dirty="0"/>
              <a:t>point-to-point link and to run the stop-and-wait algorithm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on </a:t>
            </a:r>
            <a:r>
              <a:rPr lang="en-US" sz="2000" dirty="0" smtClean="0"/>
              <a:t>each of </a:t>
            </a:r>
            <a:r>
              <a:rPr lang="en-US" sz="2000" dirty="0"/>
              <a:t>these logical channels. </a:t>
            </a:r>
          </a:p>
        </p:txBody>
      </p:sp>
    </p:spTree>
    <p:extLst>
      <p:ext uri="{BB962C8B-B14F-4D97-AF65-F5344CB8AC3E}">
        <p14:creationId xmlns:p14="http://schemas.microsoft.com/office/powerpoint/2010/main" xmlns="" val="20523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2729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/>
              <a:t>Developed </a:t>
            </a:r>
            <a:r>
              <a:rPr lang="en-US" sz="2000" dirty="0"/>
              <a:t>in the mid-1970s by researchers at the Xerox Palo Alto Research Centers (PARC</a:t>
            </a:r>
            <a:r>
              <a:rPr lang="en-US" sz="2000" dirty="0" smtClean="0"/>
              <a:t>).</a:t>
            </a:r>
          </a:p>
          <a:p>
            <a:pPr algn="just" eaLnBrk="1" hangingPunct="1">
              <a:lnSpc>
                <a:spcPct val="90000"/>
              </a:lnSpc>
            </a:pPr>
            <a:endParaRPr 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sz="2000" dirty="0"/>
              <a:t>Uses CSMA/CD technology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Carrier Sense Multiple Access with Collision Detection.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A set of nodes </a:t>
            </a:r>
            <a:r>
              <a:rPr lang="en-US" sz="2000" b="1" dirty="0"/>
              <a:t>send</a:t>
            </a:r>
            <a:r>
              <a:rPr lang="en-US" sz="2000" dirty="0"/>
              <a:t> and </a:t>
            </a:r>
            <a:r>
              <a:rPr lang="en-US" sz="2000" b="1" dirty="0"/>
              <a:t>receive</a:t>
            </a:r>
            <a:r>
              <a:rPr lang="en-US" sz="2000" dirty="0"/>
              <a:t> frames over a shared link.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Carrier sense means that all nodes </a:t>
            </a:r>
            <a:r>
              <a:rPr lang="en-US" sz="2000" i="1" dirty="0">
                <a:solidFill>
                  <a:srgbClr val="7030A0"/>
                </a:solidFill>
              </a:rPr>
              <a:t>can distinguish between an idle and a busy link</a:t>
            </a:r>
            <a:r>
              <a:rPr lang="en-US" sz="2000" dirty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Collision detection means that </a:t>
            </a:r>
            <a:r>
              <a:rPr lang="en-US" sz="2000" i="1" dirty="0">
                <a:solidFill>
                  <a:srgbClr val="7030A0"/>
                </a:solidFill>
              </a:rPr>
              <a:t>a node listens </a:t>
            </a:r>
            <a:r>
              <a:rPr lang="en-US" sz="2000" dirty="0"/>
              <a:t>as it transmits and can </a:t>
            </a:r>
            <a:r>
              <a:rPr lang="en-US" sz="2000" i="1" dirty="0">
                <a:solidFill>
                  <a:srgbClr val="7030A0"/>
                </a:solidFill>
              </a:rPr>
              <a:t>therefore detect when a frame it is transmitting has collided</a:t>
            </a:r>
            <a:r>
              <a:rPr lang="en-US" sz="2000" dirty="0"/>
              <a:t> with a frame transmitted by another node.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449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984251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Uses </a:t>
            </a:r>
            <a:r>
              <a:rPr lang="en-US" sz="2000" dirty="0"/>
              <a:t>ALOHA (packet radio network) as the root protocol</a:t>
            </a:r>
          </a:p>
          <a:p>
            <a:pPr eaLnBrk="1" hangingPunct="1"/>
            <a:r>
              <a:rPr lang="en-US" sz="2000" dirty="0"/>
              <a:t>DEC and Intel joined Xerox to define a 10-Mbps Ethernet standard in 1978.</a:t>
            </a:r>
          </a:p>
          <a:p>
            <a:pPr eaLnBrk="1" hangingPunct="1"/>
            <a:r>
              <a:rPr lang="en-US" sz="2000" dirty="0"/>
              <a:t>This standard formed the basis for IEEE standard 802.3</a:t>
            </a:r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275" r="4077"/>
          <a:stretch/>
        </p:blipFill>
        <p:spPr bwMode="auto">
          <a:xfrm>
            <a:off x="1115616" y="3501008"/>
            <a:ext cx="727280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657" r="4176" b="43618"/>
          <a:stretch/>
        </p:blipFill>
        <p:spPr bwMode="auto">
          <a:xfrm>
            <a:off x="1113413" y="5013175"/>
            <a:ext cx="7265243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44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2239"/>
            <a:ext cx="8023225" cy="487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87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Any </a:t>
            </a:r>
            <a:r>
              <a:rPr lang="en-US" sz="2000" dirty="0"/>
              <a:t>signal placed on the Ethernet by a host is broadcast over the entire network</a:t>
            </a:r>
          </a:p>
          <a:p>
            <a:pPr lvl="1" eaLnBrk="1" hangingPunct="1"/>
            <a:r>
              <a:rPr lang="en-US" sz="2000" b="1" dirty="0"/>
              <a:t>Signal</a:t>
            </a:r>
            <a:r>
              <a:rPr lang="en-US" sz="2000" dirty="0"/>
              <a:t> is propagated in both directions.</a:t>
            </a:r>
          </a:p>
          <a:p>
            <a:pPr lvl="1" eaLnBrk="1" hangingPunct="1"/>
            <a:r>
              <a:rPr lang="en-US" sz="2000" b="1" dirty="0"/>
              <a:t>Repeaters</a:t>
            </a:r>
            <a:r>
              <a:rPr lang="en-US" sz="2000" dirty="0"/>
              <a:t> forward the signal on all outgoing segments.</a:t>
            </a:r>
          </a:p>
          <a:p>
            <a:pPr lvl="1" eaLnBrk="1" hangingPunct="1"/>
            <a:r>
              <a:rPr lang="en-US" sz="2000" b="1" dirty="0"/>
              <a:t>Terminators</a:t>
            </a:r>
            <a:r>
              <a:rPr lang="en-US" sz="2000" dirty="0"/>
              <a:t> attached to the end of each segment absorb the signal.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b="1" dirty="0"/>
              <a:t>Ethernet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C00000"/>
                </a:solidFill>
              </a:rPr>
              <a:t>Manchester encoding scheme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383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429000"/>
            <a:ext cx="39188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Nodes are often general-purpose computers, like a desktop workstation, a multiprocessor, or a PC. </a:t>
            </a:r>
          </a:p>
          <a:p>
            <a:r>
              <a:rPr lang="en-GB" dirty="0" smtClean="0"/>
              <a:t>Or it can be a router, switch, </a:t>
            </a:r>
            <a:r>
              <a:rPr lang="en-GB" dirty="0" err="1" smtClean="0"/>
              <a:t>ect</a:t>
            </a:r>
            <a:endParaRPr lang="en-GB" dirty="0" smtClean="0"/>
          </a:p>
          <a:p>
            <a:r>
              <a:rPr lang="en-GB" dirty="0" smtClean="0"/>
              <a:t>Each node connects to the network via a </a:t>
            </a:r>
            <a:r>
              <a:rPr lang="en-GB" i="1" dirty="0" smtClean="0"/>
              <a:t>network adaptor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rgbClr val="C00000"/>
                </a:solidFill>
              </a:rPr>
              <a:t>Each host </a:t>
            </a:r>
            <a:r>
              <a:rPr lang="en-US" sz="2000" dirty="0"/>
              <a:t>on an Ethernet (in fact, every Ethernet host in the world) has a </a:t>
            </a:r>
            <a:r>
              <a:rPr lang="en-US" sz="2000" dirty="0">
                <a:solidFill>
                  <a:srgbClr val="C00000"/>
                </a:solidFill>
              </a:rPr>
              <a:t>unique</a:t>
            </a:r>
            <a:r>
              <a:rPr lang="en-US" sz="2000" dirty="0"/>
              <a:t> Ethernet Address.</a:t>
            </a:r>
          </a:p>
          <a:p>
            <a:pPr algn="just"/>
            <a:r>
              <a:rPr lang="en-US" sz="2000" dirty="0"/>
              <a:t>The address belongs to the adaptor,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the host.</a:t>
            </a:r>
          </a:p>
          <a:p>
            <a:pPr lvl="1" algn="just"/>
            <a:r>
              <a:rPr lang="en-US" sz="2000" dirty="0"/>
              <a:t>It is usually burnt into </a:t>
            </a:r>
            <a:r>
              <a:rPr lang="en-US" sz="2000" dirty="0" smtClean="0"/>
              <a:t>ROM.</a:t>
            </a:r>
            <a:endParaRPr lang="id-ID" sz="2000" dirty="0"/>
          </a:p>
          <a:p>
            <a:pPr lvl="1" algn="just"/>
            <a:endParaRPr lang="id-ID" sz="2000" dirty="0" smtClean="0"/>
          </a:p>
          <a:p>
            <a:pPr marL="412750" lvl="1" indent="-34290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first three octets (in transmission order) identify the organization that issued the identifier and are known as the </a:t>
            </a:r>
            <a:r>
              <a:rPr lang="en-US" sz="2000" dirty="0">
                <a:solidFill>
                  <a:srgbClr val="7030A0"/>
                </a:solidFill>
              </a:rPr>
              <a:t>Organizationally Unique Identifier (OUI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r>
              <a:rPr lang="id-ID" sz="2000" dirty="0" smtClean="0">
                <a:solidFill>
                  <a:srgbClr val="7030A0"/>
                </a:solidFill>
              </a:rPr>
              <a:t> </a:t>
            </a:r>
            <a:r>
              <a:rPr lang="id-ID" sz="2000" dirty="0" smtClean="0"/>
              <a:t>and The Last three octets identify </a:t>
            </a:r>
            <a:r>
              <a:rPr lang="id-ID" sz="2000" dirty="0" smtClean="0">
                <a:solidFill>
                  <a:srgbClr val="7030A0"/>
                </a:solidFill>
              </a:rPr>
              <a:t>Network Interface Controller (NIC)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67944" y="5652862"/>
            <a:ext cx="79208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440635"/>
          </a:xfrm>
        </p:spPr>
        <p:txBody>
          <a:bodyPr/>
          <a:lstStyle/>
          <a:p>
            <a:pPr marL="457200" lvl="1" indent="0" algn="just" eaLnBrk="1" hangingPunct="1">
              <a:buNone/>
            </a:pPr>
            <a:endParaRPr lang="id-ID" sz="2000" dirty="0" smtClean="0"/>
          </a:p>
          <a:p>
            <a:pPr marL="457200" lvl="1" indent="0" algn="just" eaLnBrk="1" hangingPunct="1">
              <a:buNone/>
            </a:pPr>
            <a:endParaRPr lang="id-ID" sz="2000" dirty="0"/>
          </a:p>
          <a:p>
            <a:pPr marL="457200" lvl="1" indent="0" algn="just" eaLnBrk="1" hangingPunct="1">
              <a:buNone/>
            </a:pPr>
            <a:endParaRPr lang="id-ID" sz="2000" dirty="0" smtClean="0"/>
          </a:p>
          <a:p>
            <a:pPr marL="457200" lvl="1" indent="0" algn="just" eaLnBrk="1" hangingPunct="1">
              <a:buNone/>
            </a:pPr>
            <a:endParaRPr lang="id-ID" sz="2000" dirty="0"/>
          </a:p>
          <a:p>
            <a:pPr marL="457200" lvl="1" indent="0" algn="just" eaLnBrk="1" hangingPunct="1">
              <a:buNone/>
            </a:pPr>
            <a:endParaRPr lang="id-ID" sz="2000" dirty="0" smtClean="0"/>
          </a:p>
          <a:p>
            <a:pPr marL="457200" lvl="1" indent="0" algn="just" eaLnBrk="1" hangingPunct="1">
              <a:buNone/>
            </a:pPr>
            <a:endParaRPr lang="id-ID" sz="2000" dirty="0"/>
          </a:p>
          <a:p>
            <a:pPr marL="457200" lvl="1" indent="0" algn="just" eaLnBrk="1" hangingPunct="1">
              <a:buNone/>
            </a:pPr>
            <a:endParaRPr lang="id-ID" sz="2000" dirty="0" smtClean="0"/>
          </a:p>
          <a:p>
            <a:pPr marL="457200" lvl="1" indent="0" algn="just" eaLnBrk="1" hangingPunct="1">
              <a:buNone/>
            </a:pPr>
            <a:endParaRPr lang="id-ID" sz="2000" dirty="0"/>
          </a:p>
          <a:p>
            <a:pPr marL="457200" lvl="1" indent="0" algn="just" eaLnBrk="1" hangingPunct="1">
              <a:buNone/>
            </a:pPr>
            <a:endParaRPr lang="id-ID" sz="2000" dirty="0" smtClean="0"/>
          </a:p>
          <a:p>
            <a:pPr marL="457200" lvl="1" indent="0" algn="just" eaLnBrk="1" hangingPunct="1">
              <a:buNone/>
            </a:pPr>
            <a:r>
              <a:rPr lang="en-US" sz="2000" dirty="0" smtClean="0"/>
              <a:t>Example :</a:t>
            </a:r>
          </a:p>
          <a:p>
            <a:pPr marL="457200" lvl="1" indent="0" algn="just" eaLnBrk="1" hangingPunct="1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Ethernet </a:t>
            </a:r>
            <a:r>
              <a:rPr lang="en-US" sz="1400" dirty="0">
                <a:solidFill>
                  <a:srgbClr val="7030A0"/>
                </a:solidFill>
              </a:rPr>
              <a:t>adapter Local Area Connection:</a:t>
            </a:r>
          </a:p>
          <a:p>
            <a:pPr marL="457200" lvl="1" indent="0" algn="just" eaLnBrk="1" hangingPunct="1">
              <a:buNone/>
              <a:tabLst>
                <a:tab pos="3311525" algn="l"/>
              </a:tabLst>
            </a:pPr>
            <a:r>
              <a:rPr lang="en-US" sz="1400" dirty="0" smtClean="0">
                <a:solidFill>
                  <a:srgbClr val="7030A0"/>
                </a:solidFill>
              </a:rPr>
              <a:t>   </a:t>
            </a:r>
            <a:r>
              <a:rPr lang="en-US" sz="1400" dirty="0">
                <a:solidFill>
                  <a:srgbClr val="7030A0"/>
                </a:solidFill>
              </a:rPr>
              <a:t>Media State . . . . . . . . . . </a:t>
            </a:r>
            <a:r>
              <a:rPr lang="en-US" sz="1400" dirty="0" smtClean="0">
                <a:solidFill>
                  <a:srgbClr val="7030A0"/>
                </a:solidFill>
              </a:rPr>
              <a:t>……….. 	: </a:t>
            </a:r>
            <a:r>
              <a:rPr lang="en-US" sz="1400" dirty="0">
                <a:solidFill>
                  <a:srgbClr val="7030A0"/>
                </a:solidFill>
              </a:rPr>
              <a:t>Media disconnected</a:t>
            </a:r>
          </a:p>
          <a:p>
            <a:pPr marL="457200" lvl="1" indent="0" algn="just" eaLnBrk="1" hangingPunct="1">
              <a:buNone/>
              <a:tabLst>
                <a:tab pos="3311525" algn="l"/>
              </a:tabLst>
            </a:pPr>
            <a:r>
              <a:rPr lang="id-ID" sz="1400" dirty="0" smtClean="0">
                <a:solidFill>
                  <a:srgbClr val="7030A0"/>
                </a:solidFill>
              </a:rPr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Description </a:t>
            </a:r>
            <a:r>
              <a:rPr lang="en-US" sz="1400" dirty="0">
                <a:solidFill>
                  <a:srgbClr val="7030A0"/>
                </a:solidFill>
              </a:rPr>
              <a:t>. . . . . . . . . . </a:t>
            </a:r>
            <a:r>
              <a:rPr lang="en-US" sz="1400" dirty="0" smtClean="0">
                <a:solidFill>
                  <a:srgbClr val="7030A0"/>
                </a:solidFill>
              </a:rPr>
              <a:t>………… 	: </a:t>
            </a:r>
            <a:r>
              <a:rPr lang="en-US" sz="1400" dirty="0">
                <a:solidFill>
                  <a:srgbClr val="7030A0"/>
                </a:solidFill>
              </a:rPr>
              <a:t>Intel(R) 82579LM Gigabit Network Connection</a:t>
            </a:r>
          </a:p>
          <a:p>
            <a:pPr marL="457200" lvl="1" indent="0" algn="just" eaLnBrk="1" hangingPunct="1">
              <a:buNone/>
              <a:tabLst>
                <a:tab pos="3311525" algn="l"/>
              </a:tabLst>
            </a:pPr>
            <a:r>
              <a:rPr lang="en-US" sz="1400" dirty="0">
                <a:solidFill>
                  <a:srgbClr val="7030A0"/>
                </a:solidFill>
              </a:rPr>
              <a:t>   Physical Address. . . . . . . . </a:t>
            </a:r>
            <a:r>
              <a:rPr lang="en-US" sz="1400" dirty="0" smtClean="0">
                <a:solidFill>
                  <a:srgbClr val="7030A0"/>
                </a:solidFill>
              </a:rPr>
              <a:t>…….. 	: </a:t>
            </a:r>
            <a:r>
              <a:rPr lang="en-US" sz="1400" b="1" dirty="0">
                <a:solidFill>
                  <a:srgbClr val="C00000"/>
                </a:solidFill>
              </a:rPr>
              <a:t>00-1E-37-25-A6-9B</a:t>
            </a:r>
          </a:p>
          <a:p>
            <a:pPr marL="457200" lvl="1" indent="0" algn="just" eaLnBrk="1" hangingPunct="1">
              <a:buNone/>
              <a:tabLst>
                <a:tab pos="3311525" algn="l"/>
              </a:tabLst>
            </a:pPr>
            <a:r>
              <a:rPr lang="en-US" sz="1400" dirty="0">
                <a:solidFill>
                  <a:srgbClr val="7030A0"/>
                </a:solidFill>
              </a:rPr>
              <a:t>   DHCP Enabled. . . . . . . . . . . </a:t>
            </a:r>
            <a:r>
              <a:rPr lang="en-US" sz="1400" dirty="0" smtClean="0">
                <a:solidFill>
                  <a:srgbClr val="7030A0"/>
                </a:solidFill>
              </a:rPr>
              <a:t>……	: </a:t>
            </a:r>
            <a:r>
              <a:rPr lang="en-US" sz="1400" dirty="0">
                <a:solidFill>
                  <a:srgbClr val="7030A0"/>
                </a:solidFill>
              </a:rPr>
              <a:t>No</a:t>
            </a:r>
          </a:p>
          <a:p>
            <a:pPr marL="457200" lvl="1" indent="0" algn="just" eaLnBrk="1" hangingPunct="1">
              <a:buNone/>
              <a:tabLst>
                <a:tab pos="3311525" algn="l"/>
              </a:tabLst>
            </a:pPr>
            <a:r>
              <a:rPr lang="en-US" sz="1400" dirty="0">
                <a:solidFill>
                  <a:srgbClr val="7030A0"/>
                </a:solidFill>
              </a:rPr>
              <a:t>   </a:t>
            </a:r>
            <a:r>
              <a:rPr lang="en-US" sz="1400" dirty="0" err="1">
                <a:solidFill>
                  <a:srgbClr val="7030A0"/>
                </a:solidFill>
              </a:rPr>
              <a:t>Autoconfiguration</a:t>
            </a:r>
            <a:r>
              <a:rPr lang="en-US" sz="1400" dirty="0">
                <a:solidFill>
                  <a:srgbClr val="7030A0"/>
                </a:solidFill>
              </a:rPr>
              <a:t> Enabled . . . . </a:t>
            </a:r>
            <a:r>
              <a:rPr lang="en-US" sz="1400" dirty="0" smtClean="0">
                <a:solidFill>
                  <a:srgbClr val="7030A0"/>
                </a:solidFill>
              </a:rPr>
              <a:t>..	: </a:t>
            </a:r>
            <a:r>
              <a:rPr lang="en-US" sz="1400" dirty="0">
                <a:solidFill>
                  <a:srgbClr val="7030A0"/>
                </a:solidFill>
              </a:rPr>
              <a:t>Yes</a:t>
            </a:r>
          </a:p>
          <a:p>
            <a:pPr algn="just"/>
            <a:endParaRPr lang="en-US" sz="14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8206" y="1039862"/>
            <a:ext cx="4034234" cy="3397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221458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i="1" dirty="0" smtClean="0">
                <a:latin typeface="+mj-lt"/>
              </a:rPr>
              <a:t>Wikipedia</a:t>
            </a:r>
            <a:r>
              <a:rPr lang="en-US" sz="1400" b="1" i="1" dirty="0" smtClean="0">
                <a:latin typeface="+mj-lt"/>
              </a:rPr>
              <a:t>, 2013.</a:t>
            </a:r>
            <a:endParaRPr lang="en-US" sz="1400" b="1" i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74244"/>
            <a:ext cx="3571875" cy="4381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03648" y="4312394"/>
            <a:ext cx="3024336" cy="1348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02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Connected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Framing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id-ID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.4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Detection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.6 </a:t>
            </a:r>
            <a:r>
              <a:rPr lang="id-ID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.7.	Wireless</a:t>
            </a:r>
          </a:p>
        </p:txBody>
      </p:sp>
    </p:spTree>
    <p:extLst>
      <p:ext uri="{BB962C8B-B14F-4D97-AF65-F5344CB8AC3E}">
        <p14:creationId xmlns:p14="http://schemas.microsoft.com/office/powerpoint/2010/main" xmlns="" val="1890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281237"/>
            <a:ext cx="621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7260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: no.2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karakteristik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WiFi</a:t>
            </a:r>
            <a:r>
              <a:rPr lang="en-US" sz="2000" dirty="0" smtClean="0"/>
              <a:t>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terkini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perbedaannya</a:t>
            </a:r>
            <a:r>
              <a:rPr lang="en-US" sz="2000" dirty="0" smtClean="0"/>
              <a:t>!</a:t>
            </a:r>
          </a:p>
          <a:p>
            <a:pPr marL="0" indent="0" algn="just">
              <a:buNone/>
            </a:pPr>
            <a:r>
              <a:rPr lang="en-US" sz="2000" dirty="0" smtClean="0"/>
              <a:t>(hint : 802.11a,… … … … …)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Tulis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Tangan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Batas </a:t>
            </a:r>
            <a:r>
              <a:rPr lang="en-US" sz="2000" b="1" dirty="0" err="1" smtClean="0">
                <a:solidFill>
                  <a:srgbClr val="FF0000"/>
                </a:solidFill>
              </a:rPr>
              <a:t>akhir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kamis</a:t>
            </a:r>
            <a:r>
              <a:rPr lang="en-US" sz="2000" b="1" dirty="0" smtClean="0">
                <a:solidFill>
                  <a:srgbClr val="FF0000"/>
                </a:solidFill>
              </a:rPr>
              <a:t> 26/02/15</a:t>
            </a:r>
          </a:p>
          <a:p>
            <a:pPr marL="0" indent="0" algn="just">
              <a:buNone/>
            </a:pPr>
            <a:r>
              <a:rPr lang="en-US" sz="2000" b="1" smtClean="0">
                <a:solidFill>
                  <a:srgbClr val="FF0000"/>
                </a:solidFill>
              </a:rPr>
              <a:t>16.00pm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Ruang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Kubikal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Dosen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6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</p:txBody>
      </p:sp>
    </p:spTree>
    <p:extLst>
      <p:ext uri="{BB962C8B-B14F-4D97-AF65-F5344CB8AC3E}">
        <p14:creationId xmlns:p14="http://schemas.microsoft.com/office/powerpoint/2010/main" xmlns="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id-ID" sz="3200" i="0" dirty="0" smtClean="0"/>
              <a:t>THANK YOU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Shannon-Hartley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Signal </a:t>
            </a:r>
            <a:r>
              <a:rPr lang="en-US" sz="2000" dirty="0"/>
              <a:t>P</a:t>
            </a:r>
            <a:r>
              <a:rPr lang="en-US" sz="2000" dirty="0" smtClean="0"/>
              <a:t>rocessing </a:t>
            </a:r>
            <a:r>
              <a:rPr lang="en-US" sz="2000" dirty="0"/>
              <a:t>and </a:t>
            </a:r>
            <a:r>
              <a:rPr lang="en-US" sz="2000" dirty="0" smtClean="0"/>
              <a:t>Information </a:t>
            </a:r>
            <a:r>
              <a:rPr lang="en-US" sz="2000" dirty="0"/>
              <a:t>T</a:t>
            </a:r>
            <a:r>
              <a:rPr lang="en-US" sz="2000" dirty="0" smtClean="0"/>
              <a:t>heory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i="1" dirty="0" smtClean="0">
                <a:solidFill>
                  <a:srgbClr val="7030A0"/>
                </a:solidFill>
              </a:rPr>
              <a:t>studying </a:t>
            </a:r>
            <a:r>
              <a:rPr lang="en-US" sz="2000" i="1" dirty="0">
                <a:solidFill>
                  <a:srgbClr val="7030A0"/>
                </a:solidFill>
              </a:rPr>
              <a:t>everything from </a:t>
            </a:r>
            <a:r>
              <a:rPr lang="en-US" sz="2000" i="1" dirty="0" smtClean="0">
                <a:solidFill>
                  <a:srgbClr val="7030A0"/>
                </a:solidFill>
              </a:rPr>
              <a:t>how signals </a:t>
            </a:r>
            <a:r>
              <a:rPr lang="en-US" sz="2000" i="1" dirty="0">
                <a:solidFill>
                  <a:srgbClr val="7030A0"/>
                </a:solidFill>
              </a:rPr>
              <a:t>degrade over distance to how much data a given </a:t>
            </a:r>
            <a:r>
              <a:rPr lang="en-US" sz="2000" i="1" dirty="0" smtClean="0">
                <a:solidFill>
                  <a:srgbClr val="7030A0"/>
                </a:solidFill>
              </a:rPr>
              <a:t>signal </a:t>
            </a:r>
            <a:r>
              <a:rPr lang="en-US" sz="2000" i="1" dirty="0">
                <a:solidFill>
                  <a:srgbClr val="7030A0"/>
                </a:solidFill>
              </a:rPr>
              <a:t>can </a:t>
            </a:r>
            <a:r>
              <a:rPr lang="en-US" sz="2000" i="1" dirty="0" smtClean="0">
                <a:solidFill>
                  <a:srgbClr val="7030A0"/>
                </a:solidFill>
              </a:rPr>
              <a:t>effectively carry.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7030A0"/>
              </a:solidFill>
              <a:latin typeface="+mj-lt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C =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B log</a:t>
            </a:r>
            <a:r>
              <a:rPr lang="en-US" sz="2000" b="1" baseline="-25000" dirty="0" smtClean="0">
                <a:solidFill>
                  <a:srgbClr val="0070C0"/>
                </a:solidFill>
                <a:latin typeface="+mj-lt"/>
              </a:rPr>
              <a:t>2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(1+S/N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+mj-lt"/>
              </a:rPr>
              <a:t>Where B = 3300 – 300 = 3000Hz, S is the signal power, N the average noise.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+mj-lt"/>
              </a:rPr>
              <a:t>The signal to noise ratio (S/N) is measured in decibels is related to dB = 10 x log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(S/N).  If there is 30dB of noise then S/N = 1000.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+mj-lt"/>
              </a:rPr>
              <a:t>Now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 C = 3000 x log</a:t>
            </a:r>
            <a:r>
              <a:rPr lang="en-US" sz="2000" b="1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(1001) = 30kbps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Network links are implemented on a variety of different physical media. Whatever the physical medium, it is used to propagate </a:t>
            </a:r>
            <a:r>
              <a:rPr lang="en-GB" sz="2000" i="1" dirty="0" smtClean="0"/>
              <a:t>signals</a:t>
            </a:r>
            <a:endParaRPr lang="en-US" sz="2000" i="1" dirty="0" smtClean="0"/>
          </a:p>
          <a:p>
            <a:endParaRPr lang="en-US" sz="2000" dirty="0"/>
          </a:p>
          <a:p>
            <a:pPr algn="just"/>
            <a:r>
              <a:rPr lang="en-US" sz="2000" dirty="0"/>
              <a:t>One way to characterize links, then, is by the medium they use</a:t>
            </a:r>
          </a:p>
          <a:p>
            <a:pPr lvl="1" algn="just"/>
            <a:r>
              <a:rPr lang="en-US" sz="2000" dirty="0"/>
              <a:t>Typically </a:t>
            </a:r>
            <a:r>
              <a:rPr lang="en-US" sz="2000" b="1" dirty="0">
                <a:solidFill>
                  <a:srgbClr val="0070C0"/>
                </a:solidFill>
              </a:rPr>
              <a:t>copper wire </a:t>
            </a:r>
            <a:r>
              <a:rPr lang="en-US" sz="2000" dirty="0"/>
              <a:t>in some form (as in Digital Subscriber Line (DSL) and coaxial cable),</a:t>
            </a:r>
          </a:p>
          <a:p>
            <a:pPr lvl="1" algn="just"/>
            <a:r>
              <a:rPr lang="en-US" sz="2000" b="1" dirty="0">
                <a:solidFill>
                  <a:srgbClr val="0070C0"/>
                </a:solidFill>
              </a:rPr>
              <a:t>Optical fiber </a:t>
            </a:r>
            <a:r>
              <a:rPr lang="en-US" sz="2000" dirty="0"/>
              <a:t>(as in both commercial fiber-to-the home services and many long-distance links in the Internet’s backbone), or</a:t>
            </a:r>
          </a:p>
          <a:p>
            <a:pPr lvl="1" algn="just"/>
            <a:r>
              <a:rPr lang="en-US" sz="2000" b="1" dirty="0">
                <a:solidFill>
                  <a:srgbClr val="0070C0"/>
                </a:solidFill>
              </a:rPr>
              <a:t>Air/free space </a:t>
            </a:r>
            <a:r>
              <a:rPr lang="en-US" sz="2000" dirty="0"/>
              <a:t>(for wireless 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3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Another important link characteristic is the </a:t>
            </a:r>
            <a:r>
              <a:rPr lang="en-US" sz="2000" i="1" dirty="0"/>
              <a:t>frequency</a:t>
            </a:r>
          </a:p>
          <a:p>
            <a:pPr lvl="1" algn="just"/>
            <a:r>
              <a:rPr lang="en-US" sz="2000" dirty="0"/>
              <a:t>Measured in hertz, with which the electromagnetic waves oscillate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Distance between the adjacent pair of maxima or minima of a wave measured in meters is called </a:t>
            </a:r>
            <a:r>
              <a:rPr lang="en-US" sz="2000" i="1" dirty="0"/>
              <a:t>wavelength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Speed of light divided by frequency gives the wavelength.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Frequency on a copper cable range from 300Hz to 3300Hz; Wavelength for 300Hz wave through copper is speed of light on a copper / frequency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/>
              <a:t>2/3 x 3 x 10</a:t>
            </a:r>
            <a:r>
              <a:rPr lang="en-US" sz="2000" baseline="30000" dirty="0"/>
              <a:t>8</a:t>
            </a:r>
            <a:r>
              <a:rPr lang="en-US" sz="2000" dirty="0"/>
              <a:t> /300 = 667 x 10</a:t>
            </a:r>
            <a:r>
              <a:rPr lang="en-US" sz="2000" baseline="30000" dirty="0"/>
              <a:t>3</a:t>
            </a:r>
            <a:r>
              <a:rPr lang="en-US" sz="2000" dirty="0"/>
              <a:t> meters</a:t>
            </a:r>
            <a:r>
              <a:rPr lang="en-US" sz="2000" dirty="0" smtClean="0"/>
              <a:t>.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dirty="0"/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Placing binary data on a signal is called </a:t>
            </a:r>
            <a:r>
              <a:rPr lang="en-US" sz="2000" i="1" dirty="0"/>
              <a:t>encoding</a:t>
            </a:r>
            <a:r>
              <a:rPr lang="en-US" sz="2000" dirty="0"/>
              <a:t>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Modulation involves modifying the signals in terms of their frequency, amplitude, and phase.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2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73215"/>
            <a:ext cx="8023225" cy="7767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99"/>
                </a:solidFill>
              </a:rPr>
              <a:t>Electromagnetic </a:t>
            </a:r>
            <a:r>
              <a:rPr lang="en-US" dirty="0" smtClean="0">
                <a:solidFill>
                  <a:srgbClr val="000099"/>
                </a:solidFill>
              </a:rPr>
              <a:t>spectrum</a:t>
            </a:r>
            <a:endParaRPr lang="en-GB" dirty="0">
              <a:solidFill>
                <a:srgbClr val="000099"/>
              </a:solidFill>
            </a:endParaRPr>
          </a:p>
        </p:txBody>
      </p:sp>
      <p:pic>
        <p:nvPicPr>
          <p:cNvPr id="4" name="Picture 5" descr="f02-02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1197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94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705600" cy="563562"/>
          </a:xfrm>
        </p:spPr>
        <p:txBody>
          <a:bodyPr/>
          <a:lstStyle/>
          <a:p>
            <a:r>
              <a:rPr lang="en-GB" dirty="0" smtClean="0"/>
              <a:t>Links- Cables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2000250"/>
            <a:ext cx="5695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1928</TotalTime>
  <Words>1750</Words>
  <Application>Microsoft Office PowerPoint</Application>
  <PresentationFormat>On-screen Show (4:3)</PresentationFormat>
  <Paragraphs>344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PowerPoint Template</vt:lpstr>
      <vt:lpstr>Chapter 2 Getting Connected</vt:lpstr>
      <vt:lpstr>Agenda</vt:lpstr>
      <vt:lpstr>Connecting</vt:lpstr>
      <vt:lpstr>Nodes</vt:lpstr>
      <vt:lpstr>Shannon-Hartley Theorem</vt:lpstr>
      <vt:lpstr>Links</vt:lpstr>
      <vt:lpstr>Links</vt:lpstr>
      <vt:lpstr>Links</vt:lpstr>
      <vt:lpstr>Links- Cables </vt:lpstr>
      <vt:lpstr>Links-Leased Line</vt:lpstr>
      <vt:lpstr>Agenda</vt:lpstr>
      <vt:lpstr>Encoding</vt:lpstr>
      <vt:lpstr>Encoding</vt:lpstr>
      <vt:lpstr>Task 1 : no.1</vt:lpstr>
      <vt:lpstr>Agenda</vt:lpstr>
      <vt:lpstr>Framing</vt:lpstr>
      <vt:lpstr>Framing</vt:lpstr>
      <vt:lpstr>Framing</vt:lpstr>
      <vt:lpstr>Byte Oriented Protocols</vt:lpstr>
      <vt:lpstr>Bit Oriented Protocols</vt:lpstr>
      <vt:lpstr>Clock Based Framing</vt:lpstr>
      <vt:lpstr>Clock Based Framing</vt:lpstr>
      <vt:lpstr>SONET and SDH</vt:lpstr>
      <vt:lpstr>Agenda</vt:lpstr>
      <vt:lpstr>Error Detection</vt:lpstr>
      <vt:lpstr>Error Detection</vt:lpstr>
      <vt:lpstr>Two Dimensional Parity</vt:lpstr>
      <vt:lpstr>Internet Checksum</vt:lpstr>
      <vt:lpstr>CRC (Cyclic Redundancy Check)</vt:lpstr>
      <vt:lpstr>Agenda</vt:lpstr>
      <vt:lpstr>Reliable Transmission</vt:lpstr>
      <vt:lpstr>1. STOP and WAIT</vt:lpstr>
      <vt:lpstr>2. SLIDING WINDOWS</vt:lpstr>
      <vt:lpstr>3. Concurrent Logical Channels</vt:lpstr>
      <vt:lpstr>Agenda</vt:lpstr>
      <vt:lpstr>Ethernet</vt:lpstr>
      <vt:lpstr>Ethernet</vt:lpstr>
      <vt:lpstr>Ethernet</vt:lpstr>
      <vt:lpstr>Ethernet</vt:lpstr>
      <vt:lpstr>Ethernet Address</vt:lpstr>
      <vt:lpstr>Ethernet Address</vt:lpstr>
      <vt:lpstr>Agenda</vt:lpstr>
      <vt:lpstr>Wireless Technology</vt:lpstr>
      <vt:lpstr>Task 1 : no.2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maulid</cp:lastModifiedBy>
  <cp:revision>271</cp:revision>
  <dcterms:created xsi:type="dcterms:W3CDTF">2007-01-06T23:56:46Z</dcterms:created>
  <dcterms:modified xsi:type="dcterms:W3CDTF">2015-02-20T00:36:09Z</dcterms:modified>
</cp:coreProperties>
</file>