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480" r:id="rId2"/>
    <p:sldId id="539" r:id="rId3"/>
    <p:sldId id="482" r:id="rId4"/>
    <p:sldId id="483" r:id="rId5"/>
    <p:sldId id="484" r:id="rId6"/>
    <p:sldId id="485" r:id="rId7"/>
    <p:sldId id="486" r:id="rId8"/>
    <p:sldId id="487" r:id="rId9"/>
    <p:sldId id="488" r:id="rId10"/>
    <p:sldId id="490" r:id="rId11"/>
    <p:sldId id="491" r:id="rId12"/>
    <p:sldId id="489" r:id="rId13"/>
    <p:sldId id="538" r:id="rId14"/>
    <p:sldId id="493" r:id="rId15"/>
    <p:sldId id="494" r:id="rId16"/>
    <p:sldId id="495" r:id="rId17"/>
    <p:sldId id="496" r:id="rId18"/>
    <p:sldId id="497" r:id="rId19"/>
    <p:sldId id="499" r:id="rId20"/>
    <p:sldId id="537" r:id="rId21"/>
    <p:sldId id="500" r:id="rId22"/>
    <p:sldId id="512" r:id="rId23"/>
    <p:sldId id="501" r:id="rId24"/>
    <p:sldId id="507" r:id="rId25"/>
    <p:sldId id="508" r:id="rId26"/>
    <p:sldId id="502" r:id="rId27"/>
    <p:sldId id="503" r:id="rId28"/>
    <p:sldId id="506" r:id="rId29"/>
    <p:sldId id="514" r:id="rId30"/>
    <p:sldId id="509" r:id="rId31"/>
    <p:sldId id="510" r:id="rId32"/>
    <p:sldId id="513" r:id="rId33"/>
    <p:sldId id="511" r:id="rId34"/>
    <p:sldId id="516" r:id="rId35"/>
    <p:sldId id="517" r:id="rId36"/>
    <p:sldId id="553" r:id="rId37"/>
    <p:sldId id="518" r:id="rId38"/>
    <p:sldId id="519" r:id="rId39"/>
    <p:sldId id="520" r:id="rId40"/>
    <p:sldId id="522" r:id="rId41"/>
    <p:sldId id="536" r:id="rId42"/>
    <p:sldId id="523" r:id="rId43"/>
    <p:sldId id="524" r:id="rId44"/>
    <p:sldId id="525" r:id="rId45"/>
    <p:sldId id="531" r:id="rId46"/>
    <p:sldId id="532" r:id="rId47"/>
    <p:sldId id="533" r:id="rId48"/>
    <p:sldId id="534" r:id="rId49"/>
    <p:sldId id="535" r:id="rId50"/>
    <p:sldId id="528" r:id="rId51"/>
    <p:sldId id="530" r:id="rId52"/>
    <p:sldId id="540" r:id="rId53"/>
    <p:sldId id="541" r:id="rId54"/>
    <p:sldId id="542" r:id="rId55"/>
    <p:sldId id="543" r:id="rId56"/>
    <p:sldId id="544" r:id="rId57"/>
    <p:sldId id="545" r:id="rId58"/>
    <p:sldId id="547" r:id="rId59"/>
    <p:sldId id="548" r:id="rId60"/>
    <p:sldId id="549" r:id="rId61"/>
    <p:sldId id="550" r:id="rId62"/>
    <p:sldId id="552" r:id="rId63"/>
    <p:sldId id="551" r:id="rId64"/>
    <p:sldId id="446" r:id="rId65"/>
    <p:sldId id="479" r:id="rId6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AABCC"/>
    <a:srgbClr val="1966B3"/>
    <a:srgbClr val="9900CC"/>
    <a:srgbClr val="99CC00"/>
    <a:srgbClr val="DDDDDD"/>
    <a:srgbClr val="C1D1D3"/>
    <a:srgbClr val="BD9E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4" autoAdjust="0"/>
    <p:restoredTop sz="94434" autoAdjust="0"/>
  </p:normalViewPr>
  <p:slideViewPr>
    <p:cSldViewPr>
      <p:cViewPr varScale="1">
        <p:scale>
          <a:sx n="67" d="100"/>
          <a:sy n="67" d="100"/>
        </p:scale>
        <p:origin x="1056" y="6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cs typeface="+mn-cs"/>
              </a:defRPr>
            </a:lvl1pPr>
          </a:lstStyle>
          <a:p>
            <a:pPr>
              <a:defRPr/>
            </a:pPr>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smtClean="0">
                <a:cs typeface="+mn-cs"/>
              </a:defRPr>
            </a:lvl1pPr>
          </a:lstStyle>
          <a:p>
            <a:pPr>
              <a:defRPr/>
            </a:pPr>
            <a:fld id="{68652DCB-F754-49CB-AE32-DDA27AE87BA0}" type="datetimeFigureOut">
              <a:rPr lang="en-US"/>
              <a:pPr>
                <a:defRPr/>
              </a:pPr>
              <a:t>10/8/2013</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cs typeface="+mn-cs"/>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smtClean="0">
                <a:cs typeface="+mn-cs"/>
              </a:defRPr>
            </a:lvl1pPr>
          </a:lstStyle>
          <a:p>
            <a:pPr>
              <a:defRPr/>
            </a:pPr>
            <a:fld id="{3270736C-5345-48BF-B6D1-B0E9882FBF85}" type="slidenum">
              <a:rPr lang="en-US"/>
              <a:pPr>
                <a:defRPr/>
              </a:pPr>
              <a:t>‹#›</a:t>
            </a:fld>
            <a:endParaRPr lang="en-US" dirty="0"/>
          </a:p>
        </p:txBody>
      </p:sp>
    </p:spTree>
    <p:extLst>
      <p:ext uri="{BB962C8B-B14F-4D97-AF65-F5344CB8AC3E}">
        <p14:creationId xmlns:p14="http://schemas.microsoft.com/office/powerpoint/2010/main" val="1677041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a:t>
            </a:r>
          </a:p>
          <a:p>
            <a:r>
              <a:rPr lang="en-US" dirty="0" err="1" smtClean="0"/>
              <a:t>Berapakah</a:t>
            </a:r>
            <a:r>
              <a:rPr lang="en-US" baseline="0" dirty="0" smtClean="0"/>
              <a:t> MAC-add </a:t>
            </a:r>
            <a:r>
              <a:rPr lang="en-US" baseline="0" dirty="0" err="1" smtClean="0"/>
              <a:t>untuk</a:t>
            </a:r>
            <a:r>
              <a:rPr lang="en-US" baseline="0" dirty="0" smtClean="0"/>
              <a:t> PC-2 (</a:t>
            </a:r>
            <a:r>
              <a:rPr lang="en-US" baseline="0" dirty="0" err="1" smtClean="0"/>
              <a:t>bawah</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6</a:t>
            </a:fld>
            <a:endParaRPr lang="en-US" dirty="0"/>
          </a:p>
        </p:txBody>
      </p:sp>
    </p:spTree>
    <p:extLst>
      <p:ext uri="{BB962C8B-B14F-4D97-AF65-F5344CB8AC3E}">
        <p14:creationId xmlns:p14="http://schemas.microsoft.com/office/powerpoint/2010/main" val="3920473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AE396066-1E21-44AF-95B1-56A9AAB0ED61}"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6C771D05-56AF-48F2-92AA-BA5E0104FE2C}" type="slidenum">
              <a:rPr lang="en-US" sz="1300">
                <a:latin typeface="Times New Roman" panose="02020603050405020304" pitchFamily="18" charset="0"/>
              </a:rPr>
              <a:pPr/>
              <a:t>48</a:t>
            </a:fld>
            <a:endParaRPr lang="en-US" sz="1300">
              <a:latin typeface="Times New Roman" panose="02020603050405020304" pitchFamily="18" charset="0"/>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3607150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4652E27A-F958-45E3-A9D4-FCEF9422C72F}"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B3626F90-8AAA-4267-9055-AB536E2306D7}" type="slidenum">
              <a:rPr lang="en-US" sz="1300">
                <a:latin typeface="Times New Roman" panose="02020603050405020304" pitchFamily="18" charset="0"/>
              </a:rPr>
              <a:pPr/>
              <a:t>49</a:t>
            </a:fld>
            <a:endParaRPr lang="en-US" sz="1300">
              <a:latin typeface="Times New Roman" panose="02020603050405020304" pitchFamily="18" charset="0"/>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772355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385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2ABF2D73-E576-46E6-B0B8-7616ED0A4076}"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2385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385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867FFC4E-B9AB-4428-822D-12C2CBBFCE49}" type="slidenum">
              <a:rPr lang="en-US" sz="1300">
                <a:latin typeface="Times New Roman" panose="02020603050405020304" pitchFamily="18" charset="0"/>
              </a:rPr>
              <a:pPr/>
              <a:t>58</a:t>
            </a:fld>
            <a:endParaRPr lang="en-US" sz="1300">
              <a:latin typeface="Times New Roman" panose="02020603050405020304" pitchFamily="18" charset="0"/>
            </a:endParaRPr>
          </a:p>
        </p:txBody>
      </p:sp>
      <p:sp>
        <p:nvSpPr>
          <p:cNvPr id="238598" name="Rectangle 2"/>
          <p:cNvSpPr>
            <a:spLocks noGrp="1" noRot="1" noChangeAspect="1" noChangeArrowheads="1" noTextEdit="1"/>
          </p:cNvSpPr>
          <p:nvPr>
            <p:ph type="sldImg"/>
          </p:nvPr>
        </p:nvSpPr>
        <p:spPr>
          <a:ln/>
        </p:spPr>
      </p:sp>
      <p:sp>
        <p:nvSpPr>
          <p:cNvPr id="2385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05830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396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76389ACD-B912-46CC-A787-6DAEECBA768F}"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2396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396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4EBB96C8-5EE7-475B-8DA0-BA5AFFFDF36F}" type="slidenum">
              <a:rPr lang="en-US" sz="1300">
                <a:latin typeface="Times New Roman" panose="02020603050405020304" pitchFamily="18" charset="0"/>
              </a:rPr>
              <a:pPr/>
              <a:t>59</a:t>
            </a:fld>
            <a:endParaRPr lang="en-US" sz="1300">
              <a:latin typeface="Times New Roman" panose="02020603050405020304" pitchFamily="18" charset="0"/>
            </a:endParaRPr>
          </a:p>
        </p:txBody>
      </p:sp>
      <p:sp>
        <p:nvSpPr>
          <p:cNvPr id="239622" name="Rectangle 2"/>
          <p:cNvSpPr>
            <a:spLocks noGrp="1" noRot="1" noChangeAspect="1" noChangeArrowheads="1" noTextEdit="1"/>
          </p:cNvSpPr>
          <p:nvPr>
            <p:ph type="sldImg"/>
          </p:nvPr>
        </p:nvSpPr>
        <p:spPr>
          <a:ln/>
        </p:spPr>
      </p:sp>
      <p:sp>
        <p:nvSpPr>
          <p:cNvPr id="2396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876463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416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372A7FA3-30C3-4AD8-9A67-D0C9EDC375B8}"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2416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416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80A8B760-B10C-4BD4-BA89-3812E9D8DC48}" type="slidenum">
              <a:rPr lang="en-US" sz="1300">
                <a:latin typeface="Times New Roman" panose="02020603050405020304" pitchFamily="18" charset="0"/>
              </a:rPr>
              <a:pPr/>
              <a:t>60</a:t>
            </a:fld>
            <a:endParaRPr lang="en-US" sz="1300">
              <a:latin typeface="Times New Roman" panose="02020603050405020304" pitchFamily="18" charset="0"/>
            </a:endParaRPr>
          </a:p>
        </p:txBody>
      </p:sp>
      <p:sp>
        <p:nvSpPr>
          <p:cNvPr id="241670" name="Rectangle 2"/>
          <p:cNvSpPr>
            <a:spLocks noGrp="1" noRot="1" noChangeAspect="1" noChangeArrowheads="1" noTextEdit="1"/>
          </p:cNvSpPr>
          <p:nvPr>
            <p:ph type="sldImg"/>
          </p:nvPr>
        </p:nvSpPr>
        <p:spPr>
          <a:ln/>
        </p:spPr>
      </p:sp>
      <p:sp>
        <p:nvSpPr>
          <p:cNvPr id="2416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794230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437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17519D4D-956B-498B-ABA5-64F2B282447D}"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2437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437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1A1189FE-0BC7-404A-813C-CFB50E2E41D9}" type="slidenum">
              <a:rPr lang="en-US" sz="1300">
                <a:latin typeface="Times New Roman" panose="02020603050405020304" pitchFamily="18" charset="0"/>
              </a:rPr>
              <a:pPr/>
              <a:t>61</a:t>
            </a:fld>
            <a:endParaRPr lang="en-US" sz="1300">
              <a:latin typeface="Times New Roman" panose="02020603050405020304" pitchFamily="18" charset="0"/>
            </a:endParaRPr>
          </a:p>
        </p:txBody>
      </p:sp>
      <p:sp>
        <p:nvSpPr>
          <p:cNvPr id="243718" name="Rectangle 2"/>
          <p:cNvSpPr>
            <a:spLocks noGrp="1" noRot="1" noChangeAspect="1" noChangeArrowheads="1" noTextEdit="1"/>
          </p:cNvSpPr>
          <p:nvPr>
            <p:ph type="sldImg"/>
          </p:nvPr>
        </p:nvSpPr>
        <p:spPr>
          <a:ln/>
        </p:spPr>
      </p:sp>
      <p:sp>
        <p:nvSpPr>
          <p:cNvPr id="2437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07554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7943B9A0-34FC-4316-8059-8572C6A16AE1}"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7CF73F34-CD81-485F-B3D9-3B3FFCC775F8}" type="slidenum">
              <a:rPr lang="en-US" sz="1300">
                <a:latin typeface="Times New Roman" panose="02020603050405020304" pitchFamily="18" charset="0"/>
              </a:rPr>
              <a:pPr/>
              <a:t>10</a:t>
            </a:fld>
            <a:endParaRPr lang="en-US" sz="1300">
              <a:latin typeface="Times New Roman" panose="02020603050405020304" pitchFamily="18" charset="0"/>
            </a:endParaRPr>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277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1E80C769-BB81-4E5C-B504-6980FA637551}"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31368AC4-1234-4FCA-8117-E95ACD75B1BD}" type="slidenum">
              <a:rPr lang="en-US" sz="1300">
                <a:latin typeface="Times New Roman" panose="02020603050405020304" pitchFamily="18" charset="0"/>
              </a:rPr>
              <a:pPr/>
              <a:t>11</a:t>
            </a:fld>
            <a:endParaRPr lang="en-US" sz="1300">
              <a:latin typeface="Times New Roman" panose="02020603050405020304" pitchFamily="18" charset="0"/>
            </a:endParaRPr>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489256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179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F56D6FA9-F37C-4E29-83CA-AB15B5E823D6}"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1792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1792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5FE8CE1B-5B9A-48EF-AC43-119EDF5E3BA4}" type="slidenum">
              <a:rPr lang="en-US" sz="1300">
                <a:latin typeface="Times New Roman" panose="02020603050405020304" pitchFamily="18" charset="0"/>
              </a:rPr>
              <a:pPr/>
              <a:t>18</a:t>
            </a:fld>
            <a:endParaRPr lang="en-US" sz="1300">
              <a:latin typeface="Times New Roman" panose="02020603050405020304" pitchFamily="18" charset="0"/>
            </a:endParaRPr>
          </a:p>
        </p:txBody>
      </p:sp>
      <p:sp>
        <p:nvSpPr>
          <p:cNvPr id="179206" name="Rectangle 2"/>
          <p:cNvSpPr>
            <a:spLocks noGrp="1" noRot="1" noChangeAspect="1" noChangeArrowheads="1" noTextEdit="1"/>
          </p:cNvSpPr>
          <p:nvPr>
            <p:ph type="sldImg"/>
          </p:nvPr>
        </p:nvSpPr>
        <p:spPr>
          <a:ln/>
        </p:spPr>
      </p:sp>
      <p:sp>
        <p:nvSpPr>
          <p:cNvPr id="1792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130771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a:t>
            </a:r>
            <a:r>
              <a:rPr lang="en-US" baseline="0" dirty="0" smtClean="0"/>
              <a:t> internet and Internet???</a:t>
            </a:r>
          </a:p>
          <a:p>
            <a:r>
              <a:rPr lang="en-US" sz="1200" kern="1200" dirty="0" smtClean="0">
                <a:solidFill>
                  <a:schemeClr val="tx1"/>
                </a:solidFill>
                <a:latin typeface="+mn-lt"/>
                <a:ea typeface="+mn-ea"/>
                <a:cs typeface="+mn-cs"/>
              </a:rPr>
              <a:t>We use the term </a:t>
            </a:r>
            <a:r>
              <a:rPr lang="en-US" sz="1200" i="1" kern="1200" dirty="0" smtClean="0">
                <a:solidFill>
                  <a:schemeClr val="tx1"/>
                </a:solidFill>
                <a:latin typeface="+mn-lt"/>
                <a:ea typeface="+mn-ea"/>
                <a:cs typeface="+mn-cs"/>
              </a:rPr>
              <a:t>internetwork, or sometimes just </a:t>
            </a:r>
            <a:r>
              <a:rPr lang="en-US" sz="1200" b="1" i="1" kern="1200" dirty="0" smtClean="0">
                <a:solidFill>
                  <a:schemeClr val="tx1"/>
                </a:solidFill>
                <a:latin typeface="+mn-lt"/>
                <a:ea typeface="+mn-ea"/>
                <a:cs typeface="+mn-cs"/>
              </a:rPr>
              <a:t>internet</a:t>
            </a:r>
            <a:r>
              <a:rPr lang="en-US" sz="1200" i="1" kern="1200" dirty="0" smtClean="0">
                <a:solidFill>
                  <a:schemeClr val="tx1"/>
                </a:solidFill>
                <a:latin typeface="+mn-lt"/>
                <a:ea typeface="+mn-ea"/>
                <a:cs typeface="+mn-cs"/>
              </a:rPr>
              <a:t> with a lowercase </a:t>
            </a:r>
            <a:r>
              <a:rPr lang="en-US" sz="1200" i="1" kern="1200" dirty="0" err="1" smtClean="0">
                <a:solidFill>
                  <a:schemeClr val="tx1"/>
                </a:solidFill>
                <a:latin typeface="+mn-lt"/>
                <a:ea typeface="+mn-ea"/>
                <a:cs typeface="+mn-cs"/>
              </a:rPr>
              <a:t>i</a:t>
            </a:r>
            <a:r>
              <a:rPr lang="en-US" sz="1200" i="1" kern="1200" dirty="0" smtClean="0">
                <a:solidFill>
                  <a:schemeClr val="tx1"/>
                </a:solidFill>
                <a:latin typeface="+mn-lt"/>
                <a:ea typeface="+mn-ea"/>
                <a:cs typeface="+mn-cs"/>
              </a:rPr>
              <a:t>, to refer to an arbitrary collection of networks interconnected to provide </a:t>
            </a:r>
            <a:r>
              <a:rPr lang="en-US" sz="1200" kern="1200" dirty="0" smtClean="0">
                <a:solidFill>
                  <a:schemeClr val="tx1"/>
                </a:solidFill>
                <a:latin typeface="+mn-lt"/>
                <a:ea typeface="+mn-ea"/>
                <a:cs typeface="+mn-cs"/>
              </a:rPr>
              <a:t>some sort of host-to-host packet delivery service. For example, a</a:t>
            </a:r>
          </a:p>
          <a:p>
            <a:r>
              <a:rPr lang="en-US" sz="1200" kern="1200" dirty="0" smtClean="0">
                <a:solidFill>
                  <a:schemeClr val="tx1"/>
                </a:solidFill>
                <a:latin typeface="+mn-lt"/>
                <a:ea typeface="+mn-ea"/>
                <a:cs typeface="+mn-cs"/>
              </a:rPr>
              <a:t>corporation with many sites might construct a private internetwork by interconnecting the LANs at their different sites with point-to-point links leased from the phone company.</a:t>
            </a:r>
          </a:p>
          <a:p>
            <a:r>
              <a:rPr lang="en-US" sz="1200" kern="1200" dirty="0" smtClean="0">
                <a:solidFill>
                  <a:schemeClr val="tx1"/>
                </a:solidFill>
                <a:latin typeface="+mn-lt"/>
                <a:ea typeface="+mn-ea"/>
                <a:cs typeface="+mn-cs"/>
              </a:rPr>
              <a:t>When we are talking about the widely used global internetwork to which a large percentage of networks are now connected, we call it the </a:t>
            </a:r>
            <a:r>
              <a:rPr lang="en-US" sz="1200" b="1" i="1" kern="1200" dirty="0" smtClean="0">
                <a:solidFill>
                  <a:schemeClr val="tx1"/>
                </a:solidFill>
                <a:latin typeface="+mn-lt"/>
                <a:ea typeface="+mn-ea"/>
                <a:cs typeface="+mn-cs"/>
              </a:rPr>
              <a:t>Internet</a:t>
            </a:r>
            <a:r>
              <a:rPr lang="en-US" sz="1200" i="1" kern="1200" dirty="0" smtClean="0">
                <a:solidFill>
                  <a:schemeClr val="tx1"/>
                </a:solidFill>
                <a:latin typeface="+mn-lt"/>
                <a:ea typeface="+mn-ea"/>
                <a:cs typeface="+mn-cs"/>
              </a:rPr>
              <a:t> with a capital I. </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21</a:t>
            </a:fld>
            <a:endParaRPr lang="en-US" dirty="0"/>
          </a:p>
        </p:txBody>
      </p:sp>
    </p:spTree>
    <p:extLst>
      <p:ext uri="{BB962C8B-B14F-4D97-AF65-F5344CB8AC3E}">
        <p14:creationId xmlns:p14="http://schemas.microsoft.com/office/powerpoint/2010/main" val="1693660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20C27-41AC-4F9E-BA9A-EFB8061BBC60}" type="slidenum">
              <a:rPr lang="en-US" altLang="zh-CN"/>
              <a:pPr/>
              <a:t>22</a:t>
            </a:fld>
            <a:endParaRPr lang="en-US" altLang="zh-CN"/>
          </a:p>
        </p:txBody>
      </p:sp>
      <p:sp>
        <p:nvSpPr>
          <p:cNvPr id="1229826" name="Rectangle 2"/>
          <p:cNvSpPr>
            <a:spLocks noGrp="1" noRot="1" noChangeAspect="1" noChangeArrowheads="1"/>
          </p:cNvSpPr>
          <p:nvPr>
            <p:ph type="sldImg"/>
          </p:nvPr>
        </p:nvSpPr>
        <p:spPr bwMode="auto">
          <a:xfrm>
            <a:off x="1246188" y="511175"/>
            <a:ext cx="4546600" cy="3411538"/>
          </a:xfrm>
          <a:prstGeom prst="rect">
            <a:avLst/>
          </a:prstGeom>
          <a:solidFill>
            <a:srgbClr val="FFFFFF"/>
          </a:solidFill>
          <a:ln>
            <a:solidFill>
              <a:srgbClr val="000000"/>
            </a:solidFill>
            <a:miter lim="800000"/>
            <a:headEnd/>
            <a:tailEnd/>
          </a:ln>
        </p:spPr>
      </p:sp>
      <p:sp>
        <p:nvSpPr>
          <p:cNvPr id="1229827" name="Rectangle 3"/>
          <p:cNvSpPr>
            <a:spLocks noGrp="1" noChangeArrowheads="1"/>
          </p:cNvSpPr>
          <p:nvPr>
            <p:ph type="body" idx="1"/>
          </p:nvPr>
        </p:nvSpPr>
        <p:spPr bwMode="auto">
          <a:xfrm>
            <a:off x="944931" y="4179134"/>
            <a:ext cx="5209440" cy="5287883"/>
          </a:xfrm>
          <a:prstGeom prst="rect">
            <a:avLst/>
          </a:prstGeom>
          <a:solidFill>
            <a:srgbClr val="FFFFFF"/>
          </a:solidFill>
          <a:ln>
            <a:solidFill>
              <a:srgbClr val="000000"/>
            </a:solidFill>
            <a:miter lim="800000"/>
            <a:headEnd/>
            <a:tailEnd/>
          </a:ln>
        </p:spPr>
        <p:txBody>
          <a:bodyPr lIns="99037" tIns="49518" rIns="99037" bIns="49518"/>
          <a:lstStyle/>
          <a:p>
            <a:pPr>
              <a:buFontTx/>
              <a:buChar char="•"/>
            </a:pPr>
            <a:r>
              <a:rPr lang="en-US"/>
              <a:t>An IP address is an address used to uniquely identify a device on an IP network. The address is made up of 32 binary bits which can be divisible into a network portion and host portion with the help of a subnet mask. </a:t>
            </a:r>
          </a:p>
        </p:txBody>
      </p:sp>
    </p:spTree>
    <p:extLst>
      <p:ext uri="{BB962C8B-B14F-4D97-AF65-F5344CB8AC3E}">
        <p14:creationId xmlns:p14="http://schemas.microsoft.com/office/powerpoint/2010/main" val="396772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20C27-41AC-4F9E-BA9A-EFB8061BBC60}" type="slidenum">
              <a:rPr lang="en-US" altLang="zh-CN"/>
              <a:pPr/>
              <a:t>29</a:t>
            </a:fld>
            <a:endParaRPr lang="en-US" altLang="zh-CN"/>
          </a:p>
        </p:txBody>
      </p:sp>
      <p:sp>
        <p:nvSpPr>
          <p:cNvPr id="1229826" name="Rectangle 2"/>
          <p:cNvSpPr>
            <a:spLocks noGrp="1" noRot="1" noChangeAspect="1" noChangeArrowheads="1"/>
          </p:cNvSpPr>
          <p:nvPr>
            <p:ph type="sldImg"/>
          </p:nvPr>
        </p:nvSpPr>
        <p:spPr bwMode="auto">
          <a:xfrm>
            <a:off x="1246188" y="511175"/>
            <a:ext cx="4546600" cy="3411538"/>
          </a:xfrm>
          <a:prstGeom prst="rect">
            <a:avLst/>
          </a:prstGeom>
          <a:solidFill>
            <a:srgbClr val="FFFFFF"/>
          </a:solidFill>
          <a:ln>
            <a:solidFill>
              <a:srgbClr val="000000"/>
            </a:solidFill>
            <a:miter lim="800000"/>
            <a:headEnd/>
            <a:tailEnd/>
          </a:ln>
        </p:spPr>
      </p:sp>
      <p:sp>
        <p:nvSpPr>
          <p:cNvPr id="1229827" name="Rectangle 3"/>
          <p:cNvSpPr>
            <a:spLocks noGrp="1" noChangeArrowheads="1"/>
          </p:cNvSpPr>
          <p:nvPr>
            <p:ph type="body" idx="1"/>
          </p:nvPr>
        </p:nvSpPr>
        <p:spPr bwMode="auto">
          <a:xfrm>
            <a:off x="944931" y="4179134"/>
            <a:ext cx="5209440" cy="5287883"/>
          </a:xfrm>
          <a:prstGeom prst="rect">
            <a:avLst/>
          </a:prstGeom>
          <a:solidFill>
            <a:srgbClr val="FFFFFF"/>
          </a:solidFill>
          <a:ln>
            <a:solidFill>
              <a:srgbClr val="000000"/>
            </a:solidFill>
            <a:miter lim="800000"/>
            <a:headEnd/>
            <a:tailEnd/>
          </a:ln>
        </p:spPr>
        <p:txBody>
          <a:bodyPr lIns="99037" tIns="49518" rIns="99037" bIns="49518"/>
          <a:lstStyle/>
          <a:p>
            <a:pPr>
              <a:buFontTx/>
              <a:buChar char="•"/>
            </a:pPr>
            <a:endParaRPr lang="en-US" dirty="0"/>
          </a:p>
        </p:txBody>
      </p:sp>
    </p:spTree>
    <p:extLst>
      <p:ext uri="{BB962C8B-B14F-4D97-AF65-F5344CB8AC3E}">
        <p14:creationId xmlns:p14="http://schemas.microsoft.com/office/powerpoint/2010/main" val="4222639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46841183-C128-4544-A4AA-4E6033DFC3BD}"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82045022-89DA-4504-81F8-ED49C5BFD2C7}" type="slidenum">
              <a:rPr lang="en-US" sz="1300">
                <a:latin typeface="Times New Roman" panose="02020603050405020304" pitchFamily="18" charset="0"/>
              </a:rPr>
              <a:pPr/>
              <a:t>46</a:t>
            </a:fld>
            <a:endParaRPr lang="en-US" sz="1300">
              <a:latin typeface="Times New Roman" panose="02020603050405020304" pitchFamily="18" charset="0"/>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161000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2513A0B0-F2EE-48F3-8450-BD64F03A9BF7}" type="datetime3">
              <a:rPr lang="en-US" sz="1300" smtClean="0">
                <a:latin typeface="Times New Roman" panose="02020603050405020304" pitchFamily="18" charset="0"/>
              </a:rPr>
              <a:pPr/>
              <a:t>8 October 2013</a:t>
            </a:fld>
            <a:endParaRPr lang="en-US" sz="1300" smtClean="0">
              <a:latin typeface="Times New Roman" panose="02020603050405020304" pitchFamily="18" charset="0"/>
            </a:endParaRP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A1DFB632-B6CE-4220-8514-2C279DB0CFB4}" type="slidenum">
              <a:rPr lang="en-US" sz="1300">
                <a:latin typeface="Times New Roman" panose="02020603050405020304" pitchFamily="18" charset="0"/>
              </a:rPr>
              <a:pPr/>
              <a:t>47</a:t>
            </a:fld>
            <a:endParaRPr lang="en-US" sz="1300">
              <a:latin typeface="Times New Roman" panose="02020603050405020304" pitchFamily="18" charset="0"/>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58635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chemeClr val="bg1"/>
        </a:solidFill>
        <a:effectLst/>
      </p:bgPr>
    </p:bg>
    <p:spTree>
      <p:nvGrpSpPr>
        <p:cNvPr id="1" name=""/>
        <p:cNvGrpSpPr/>
        <p:nvPr/>
      </p:nvGrpSpPr>
      <p:grpSpPr>
        <a:xfrm>
          <a:off x="0" y="0"/>
          <a:ext cx="0" cy="0"/>
          <a:chOff x="0" y="0"/>
          <a:chExt cx="0" cy="0"/>
        </a:xfrm>
      </p:grpSpPr>
      <p:sp>
        <p:nvSpPr>
          <p:cNvPr id="4" name="Rectangle 78"/>
          <p:cNvSpPr>
            <a:spLocks noChangeArrowheads="1"/>
          </p:cNvSpPr>
          <p:nvPr/>
        </p:nvSpPr>
        <p:spPr bwMode="gray">
          <a:xfrm rot="5400000">
            <a:off x="7904162" y="1163638"/>
            <a:ext cx="2098675" cy="381000"/>
          </a:xfrm>
          <a:prstGeom prst="rect">
            <a:avLst/>
          </a:prstGeom>
          <a:gradFill rotWithShape="1">
            <a:gsLst>
              <a:gs pos="0">
                <a:schemeClr val="bg2"/>
              </a:gs>
              <a:gs pos="100000">
                <a:schemeClr val="bg2">
                  <a:gamma/>
                  <a:tint val="54510"/>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5" name="Text Box 14"/>
          <p:cNvSpPr txBox="1">
            <a:spLocks noChangeArrowheads="1"/>
          </p:cNvSpPr>
          <p:nvPr/>
        </p:nvSpPr>
        <p:spPr bwMode="gray">
          <a:xfrm>
            <a:off x="3886200" y="5715000"/>
            <a:ext cx="1612900" cy="519113"/>
          </a:xfrm>
          <a:prstGeom prst="rect">
            <a:avLst/>
          </a:prstGeom>
          <a:noFill/>
          <a:ln w="9525">
            <a:noFill/>
            <a:miter lim="800000"/>
            <a:headEnd/>
            <a:tailEnd/>
          </a:ln>
          <a:effectLst/>
        </p:spPr>
        <p:txBody>
          <a:bodyPr>
            <a:spAutoFit/>
          </a:bodyPr>
          <a:lstStyle/>
          <a:p>
            <a:pPr algn="ctr">
              <a:defRPr/>
            </a:pPr>
            <a:r>
              <a:rPr lang="en-US" sz="2800" b="1" dirty="0">
                <a:latin typeface="Verdana" pitchFamily="34" charset="0"/>
                <a:cs typeface="+mn-cs"/>
              </a:rPr>
              <a:t>LOGO</a:t>
            </a:r>
          </a:p>
        </p:txBody>
      </p:sp>
      <p:grpSp>
        <p:nvGrpSpPr>
          <p:cNvPr id="6" name="Group 31"/>
          <p:cNvGrpSpPr>
            <a:grpSpLocks/>
          </p:cNvGrpSpPr>
          <p:nvPr/>
        </p:nvGrpSpPr>
        <p:grpSpPr bwMode="auto">
          <a:xfrm rot="421294">
            <a:off x="971550" y="692150"/>
            <a:ext cx="1871663" cy="1944688"/>
            <a:chOff x="521" y="482"/>
            <a:chExt cx="1134" cy="1142"/>
          </a:xfrm>
        </p:grpSpPr>
        <p:sp>
          <p:nvSpPr>
            <p:cNvPr id="7" name="Oval 32"/>
            <p:cNvSpPr>
              <a:spLocks noChangeArrowheads="1"/>
            </p:cNvSpPr>
            <p:nvPr userDrawn="1"/>
          </p:nvSpPr>
          <p:spPr bwMode="gray">
            <a:xfrm rot="-128649">
              <a:off x="851" y="811"/>
              <a:ext cx="479" cy="49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nvGrpSpPr>
            <p:cNvPr id="8" name="Group 33"/>
            <p:cNvGrpSpPr>
              <a:grpSpLocks/>
            </p:cNvGrpSpPr>
            <p:nvPr userDrawn="1"/>
          </p:nvGrpSpPr>
          <p:grpSpPr bwMode="auto">
            <a:xfrm rot="56277">
              <a:off x="1299" y="1223"/>
              <a:ext cx="264" cy="217"/>
              <a:chOff x="3451" y="877"/>
              <a:chExt cx="401" cy="341"/>
            </a:xfrm>
          </p:grpSpPr>
          <p:sp>
            <p:nvSpPr>
              <p:cNvPr id="37" name="Oval 34"/>
              <p:cNvSpPr>
                <a:spLocks noChangeArrowheads="1"/>
              </p:cNvSpPr>
              <p:nvPr/>
            </p:nvSpPr>
            <p:spPr bwMode="gray">
              <a:xfrm>
                <a:off x="3636" y="1025"/>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8" name="Oval 35"/>
              <p:cNvSpPr>
                <a:spLocks noChangeArrowheads="1"/>
              </p:cNvSpPr>
              <p:nvPr/>
            </p:nvSpPr>
            <p:spPr bwMode="gray">
              <a:xfrm>
                <a:off x="3761"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9" name="Oval 36"/>
              <p:cNvSpPr>
                <a:spLocks noChangeArrowheads="1"/>
              </p:cNvSpPr>
              <p:nvPr/>
            </p:nvSpPr>
            <p:spPr bwMode="gray">
              <a:xfrm>
                <a:off x="3451"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9" name="Group 37"/>
            <p:cNvGrpSpPr>
              <a:grpSpLocks/>
            </p:cNvGrpSpPr>
            <p:nvPr userDrawn="1"/>
          </p:nvGrpSpPr>
          <p:grpSpPr bwMode="auto">
            <a:xfrm rot="-2383151">
              <a:off x="1389" y="946"/>
              <a:ext cx="266" cy="220"/>
              <a:chOff x="3451" y="876"/>
              <a:chExt cx="404" cy="342"/>
            </a:xfrm>
          </p:grpSpPr>
          <p:sp>
            <p:nvSpPr>
              <p:cNvPr id="34" name="Oval 38"/>
              <p:cNvSpPr>
                <a:spLocks noChangeArrowheads="1"/>
              </p:cNvSpPr>
              <p:nvPr/>
            </p:nvSpPr>
            <p:spPr bwMode="gray">
              <a:xfrm>
                <a:off x="3638" y="1024"/>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5" name="Oval 39"/>
              <p:cNvSpPr>
                <a:spLocks noChangeArrowheads="1"/>
              </p:cNvSpPr>
              <p:nvPr/>
            </p:nvSpPr>
            <p:spPr bwMode="gray">
              <a:xfrm>
                <a:off x="3764"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6" name="Oval 40"/>
              <p:cNvSpPr>
                <a:spLocks noChangeArrowheads="1"/>
              </p:cNvSpPr>
              <p:nvPr/>
            </p:nvSpPr>
            <p:spPr bwMode="gray">
              <a:xfrm>
                <a:off x="3451" y="876"/>
                <a:ext cx="183"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 name="Group 41"/>
            <p:cNvGrpSpPr>
              <a:grpSpLocks/>
            </p:cNvGrpSpPr>
            <p:nvPr userDrawn="1"/>
          </p:nvGrpSpPr>
          <p:grpSpPr bwMode="auto">
            <a:xfrm rot="-4925197">
              <a:off x="1295" y="618"/>
              <a:ext cx="259" cy="226"/>
              <a:chOff x="3452" y="877"/>
              <a:chExt cx="403" cy="341"/>
            </a:xfrm>
          </p:grpSpPr>
          <p:sp>
            <p:nvSpPr>
              <p:cNvPr id="31" name="Oval 42"/>
              <p:cNvSpPr>
                <a:spLocks noChangeArrowheads="1"/>
              </p:cNvSpPr>
              <p:nvPr/>
            </p:nvSpPr>
            <p:spPr bwMode="gray">
              <a:xfrm>
                <a:off x="3639" y="1025"/>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2" name="Oval 43"/>
              <p:cNvSpPr>
                <a:spLocks noChangeArrowheads="1"/>
              </p:cNvSpPr>
              <p:nvPr/>
            </p:nvSpPr>
            <p:spPr bwMode="gray">
              <a:xfrm>
                <a:off x="3763" y="1126"/>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3" name="Oval 44"/>
              <p:cNvSpPr>
                <a:spLocks noChangeArrowheads="1"/>
              </p:cNvSpPr>
              <p:nvPr/>
            </p:nvSpPr>
            <p:spPr bwMode="gray">
              <a:xfrm>
                <a:off x="3452"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1" name="Group 45"/>
            <p:cNvGrpSpPr>
              <a:grpSpLocks/>
            </p:cNvGrpSpPr>
            <p:nvPr userDrawn="1"/>
          </p:nvGrpSpPr>
          <p:grpSpPr bwMode="auto">
            <a:xfrm rot="3149186">
              <a:off x="986" y="1395"/>
              <a:ext cx="259" cy="227"/>
              <a:chOff x="3450" y="880"/>
              <a:chExt cx="403" cy="341"/>
            </a:xfrm>
          </p:grpSpPr>
          <p:sp>
            <p:nvSpPr>
              <p:cNvPr id="28" name="Oval 46"/>
              <p:cNvSpPr>
                <a:spLocks noChangeArrowheads="1"/>
              </p:cNvSpPr>
              <p:nvPr/>
            </p:nvSpPr>
            <p:spPr bwMode="gray">
              <a:xfrm>
                <a:off x="3637" y="1027"/>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9" name="Oval 47"/>
              <p:cNvSpPr>
                <a:spLocks noChangeArrowheads="1"/>
              </p:cNvSpPr>
              <p:nvPr/>
            </p:nvSpPr>
            <p:spPr bwMode="gray">
              <a:xfrm>
                <a:off x="3761" y="1129"/>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0" name="Oval 48"/>
              <p:cNvSpPr>
                <a:spLocks noChangeArrowheads="1"/>
              </p:cNvSpPr>
              <p:nvPr/>
            </p:nvSpPr>
            <p:spPr bwMode="gray">
              <a:xfrm>
                <a:off x="3450" y="880"/>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2" name="Group 49"/>
            <p:cNvGrpSpPr>
              <a:grpSpLocks/>
            </p:cNvGrpSpPr>
            <p:nvPr userDrawn="1"/>
          </p:nvGrpSpPr>
          <p:grpSpPr bwMode="auto">
            <a:xfrm rot="-7676986">
              <a:off x="954" y="481"/>
              <a:ext cx="259" cy="227"/>
              <a:chOff x="3455" y="877"/>
              <a:chExt cx="402" cy="342"/>
            </a:xfrm>
          </p:grpSpPr>
          <p:sp>
            <p:nvSpPr>
              <p:cNvPr id="25" name="Oval 50"/>
              <p:cNvSpPr>
                <a:spLocks noChangeArrowheads="1"/>
              </p:cNvSpPr>
              <p:nvPr/>
            </p:nvSpPr>
            <p:spPr bwMode="gray">
              <a:xfrm>
                <a:off x="3640" y="1025"/>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6" name="Oval 51"/>
              <p:cNvSpPr>
                <a:spLocks noChangeArrowheads="1"/>
              </p:cNvSpPr>
              <p:nvPr/>
            </p:nvSpPr>
            <p:spPr bwMode="gray">
              <a:xfrm>
                <a:off x="3765" y="1127"/>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7" name="Oval 52"/>
              <p:cNvSpPr>
                <a:spLocks noChangeArrowheads="1"/>
              </p:cNvSpPr>
              <p:nvPr/>
            </p:nvSpPr>
            <p:spPr bwMode="gray">
              <a:xfrm>
                <a:off x="3455"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3" name="Group 53"/>
            <p:cNvGrpSpPr>
              <a:grpSpLocks/>
            </p:cNvGrpSpPr>
            <p:nvPr userDrawn="1"/>
          </p:nvGrpSpPr>
          <p:grpSpPr bwMode="auto">
            <a:xfrm rot="-10348150">
              <a:off x="642" y="646"/>
              <a:ext cx="264" cy="221"/>
              <a:chOff x="3453" y="878"/>
              <a:chExt cx="401" cy="344"/>
            </a:xfrm>
          </p:grpSpPr>
          <p:sp>
            <p:nvSpPr>
              <p:cNvPr id="22" name="Oval 54"/>
              <p:cNvSpPr>
                <a:spLocks noChangeArrowheads="1"/>
              </p:cNvSpPr>
              <p:nvPr/>
            </p:nvSpPr>
            <p:spPr bwMode="gray">
              <a:xfrm>
                <a:off x="3640" y="1029"/>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3" name="Oval 55"/>
              <p:cNvSpPr>
                <a:spLocks noChangeArrowheads="1"/>
              </p:cNvSpPr>
              <p:nvPr/>
            </p:nvSpPr>
            <p:spPr bwMode="gray">
              <a:xfrm>
                <a:off x="3763" y="1131"/>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4" name="Oval 56"/>
              <p:cNvSpPr>
                <a:spLocks noChangeArrowheads="1"/>
              </p:cNvSpPr>
              <p:nvPr/>
            </p:nvSpPr>
            <p:spPr bwMode="gray">
              <a:xfrm>
                <a:off x="3453" y="878"/>
                <a:ext cx="183"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4" name="Group 57"/>
            <p:cNvGrpSpPr>
              <a:grpSpLocks/>
            </p:cNvGrpSpPr>
            <p:nvPr userDrawn="1"/>
          </p:nvGrpSpPr>
          <p:grpSpPr bwMode="auto">
            <a:xfrm rot="8606759">
              <a:off x="529" y="971"/>
              <a:ext cx="264" cy="216"/>
              <a:chOff x="3453" y="882"/>
              <a:chExt cx="402" cy="340"/>
            </a:xfrm>
          </p:grpSpPr>
          <p:sp>
            <p:nvSpPr>
              <p:cNvPr id="19" name="Oval 58"/>
              <p:cNvSpPr>
                <a:spLocks noChangeArrowheads="1"/>
              </p:cNvSpPr>
              <p:nvPr/>
            </p:nvSpPr>
            <p:spPr bwMode="gray">
              <a:xfrm>
                <a:off x="3639" y="1027"/>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0" name="Oval 59"/>
              <p:cNvSpPr>
                <a:spLocks noChangeArrowheads="1"/>
              </p:cNvSpPr>
              <p:nvPr/>
            </p:nvSpPr>
            <p:spPr bwMode="gray">
              <a:xfrm>
                <a:off x="3764" y="1131"/>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1" name="Oval 60"/>
              <p:cNvSpPr>
                <a:spLocks noChangeArrowheads="1"/>
              </p:cNvSpPr>
              <p:nvPr/>
            </p:nvSpPr>
            <p:spPr bwMode="gray">
              <a:xfrm>
                <a:off x="3453" y="882"/>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5" name="Group 61"/>
            <p:cNvGrpSpPr>
              <a:grpSpLocks/>
            </p:cNvGrpSpPr>
            <p:nvPr userDrawn="1"/>
          </p:nvGrpSpPr>
          <p:grpSpPr bwMode="auto">
            <a:xfrm rot="6279754">
              <a:off x="643" y="1291"/>
              <a:ext cx="261" cy="226"/>
              <a:chOff x="3451" y="880"/>
              <a:chExt cx="403" cy="342"/>
            </a:xfrm>
          </p:grpSpPr>
          <p:sp>
            <p:nvSpPr>
              <p:cNvPr id="16" name="Oval 62"/>
              <p:cNvSpPr>
                <a:spLocks noChangeArrowheads="1"/>
              </p:cNvSpPr>
              <p:nvPr/>
            </p:nvSpPr>
            <p:spPr bwMode="gray">
              <a:xfrm>
                <a:off x="3639" y="1027"/>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7" name="Oval 63"/>
              <p:cNvSpPr>
                <a:spLocks noChangeArrowheads="1"/>
              </p:cNvSpPr>
              <p:nvPr/>
            </p:nvSpPr>
            <p:spPr bwMode="gray">
              <a:xfrm>
                <a:off x="3762" y="1130"/>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8" name="Oval 64"/>
              <p:cNvSpPr>
                <a:spLocks noChangeArrowheads="1"/>
              </p:cNvSpPr>
              <p:nvPr/>
            </p:nvSpPr>
            <p:spPr bwMode="gray">
              <a:xfrm>
                <a:off x="3451" y="880"/>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sp>
        <p:nvSpPr>
          <p:cNvPr id="40" name="Rectangle 65"/>
          <p:cNvSpPr>
            <a:spLocks noChangeArrowheads="1"/>
          </p:cNvSpPr>
          <p:nvPr/>
        </p:nvSpPr>
        <p:spPr bwMode="gray">
          <a:xfrm>
            <a:off x="457200" y="0"/>
            <a:ext cx="7620000" cy="304800"/>
          </a:xfrm>
          <a:prstGeom prst="rect">
            <a:avLst/>
          </a:prstGeom>
          <a:gradFill rotWithShape="1">
            <a:gsLst>
              <a:gs pos="0">
                <a:schemeClr val="folHlink"/>
              </a:gs>
              <a:gs pos="100000">
                <a:schemeClr val="folHlink">
                  <a:gamma/>
                  <a:tint val="24314"/>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1" name="Rectangle 66"/>
          <p:cNvSpPr>
            <a:spLocks noChangeArrowheads="1"/>
          </p:cNvSpPr>
          <p:nvPr/>
        </p:nvSpPr>
        <p:spPr bwMode="gray">
          <a:xfrm>
            <a:off x="6664325" y="-7938"/>
            <a:ext cx="2098675" cy="3127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2" name="Rectangle 68"/>
          <p:cNvSpPr>
            <a:spLocks noChangeArrowheads="1"/>
          </p:cNvSpPr>
          <p:nvPr/>
        </p:nvSpPr>
        <p:spPr bwMode="gray">
          <a:xfrm rot="10800000">
            <a:off x="2549525" y="6553200"/>
            <a:ext cx="6230938" cy="317500"/>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3" name="Rectangle 69"/>
          <p:cNvSpPr>
            <a:spLocks noChangeArrowheads="1"/>
          </p:cNvSpPr>
          <p:nvPr/>
        </p:nvSpPr>
        <p:spPr bwMode="gray">
          <a:xfrm>
            <a:off x="8763000" y="-7938"/>
            <a:ext cx="381000" cy="314326"/>
          </a:xfrm>
          <a:prstGeom prst="rect">
            <a:avLst/>
          </a:prstGeom>
          <a:gradFill rotWithShape="1">
            <a:gsLst>
              <a:gs pos="0">
                <a:schemeClr val="accent1"/>
              </a:gs>
              <a:gs pos="100000">
                <a:schemeClr val="accent1">
                  <a:gamma/>
                  <a:tint val="24314"/>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44" name="Rectangle 70"/>
          <p:cNvSpPr>
            <a:spLocks noChangeArrowheads="1"/>
          </p:cNvSpPr>
          <p:nvPr/>
        </p:nvSpPr>
        <p:spPr bwMode="gray">
          <a:xfrm>
            <a:off x="457200" y="6554788"/>
            <a:ext cx="2098675" cy="317500"/>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45" name="Rectangle 71"/>
          <p:cNvSpPr>
            <a:spLocks noChangeArrowheads="1"/>
          </p:cNvSpPr>
          <p:nvPr/>
        </p:nvSpPr>
        <p:spPr bwMode="gray">
          <a:xfrm>
            <a:off x="0" y="6553200"/>
            <a:ext cx="457200" cy="319088"/>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46" name="Rectangle 72"/>
          <p:cNvSpPr>
            <a:spLocks noChangeArrowheads="1"/>
          </p:cNvSpPr>
          <p:nvPr/>
        </p:nvSpPr>
        <p:spPr bwMode="gray">
          <a:xfrm>
            <a:off x="0" y="0"/>
            <a:ext cx="457200" cy="304800"/>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47" name="Rectangle 73"/>
          <p:cNvSpPr>
            <a:spLocks noChangeArrowheads="1"/>
          </p:cNvSpPr>
          <p:nvPr/>
        </p:nvSpPr>
        <p:spPr bwMode="gray">
          <a:xfrm rot="5400000">
            <a:off x="-2213769" y="2510631"/>
            <a:ext cx="4876800" cy="4651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8" name="Rectangle 74"/>
          <p:cNvSpPr>
            <a:spLocks noChangeArrowheads="1"/>
          </p:cNvSpPr>
          <p:nvPr/>
        </p:nvSpPr>
        <p:spPr bwMode="gray">
          <a:xfrm rot="5400000">
            <a:off x="-575469" y="5520531"/>
            <a:ext cx="1600200" cy="465138"/>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en-US" dirty="0">
              <a:cs typeface="+mn-cs"/>
            </a:endParaRPr>
          </a:p>
        </p:txBody>
      </p:sp>
      <p:sp>
        <p:nvSpPr>
          <p:cNvPr id="49" name="Rectangle 75"/>
          <p:cNvSpPr>
            <a:spLocks noChangeArrowheads="1"/>
          </p:cNvSpPr>
          <p:nvPr/>
        </p:nvSpPr>
        <p:spPr bwMode="ltGray">
          <a:xfrm>
            <a:off x="8769350" y="6538913"/>
            <a:ext cx="374650" cy="327025"/>
          </a:xfrm>
          <a:prstGeom prst="rect">
            <a:avLst/>
          </a:prstGeom>
          <a:gradFill rotWithShape="1">
            <a:gsLst>
              <a:gs pos="0">
                <a:schemeClr val="bg1"/>
              </a:gs>
              <a:gs pos="100000">
                <a:schemeClr val="bg1">
                  <a:gamma/>
                  <a:shade val="78824"/>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50" name="Rectangle 76"/>
          <p:cNvSpPr>
            <a:spLocks noChangeArrowheads="1"/>
          </p:cNvSpPr>
          <p:nvPr/>
        </p:nvSpPr>
        <p:spPr bwMode="gray">
          <a:xfrm rot="5400000">
            <a:off x="6557962" y="3967163"/>
            <a:ext cx="4791075" cy="381000"/>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en-US" dirty="0">
              <a:cs typeface="+mn-cs"/>
            </a:endParaRPr>
          </a:p>
        </p:txBody>
      </p:sp>
      <p:sp>
        <p:nvSpPr>
          <p:cNvPr id="51" name="Rectangle 77"/>
          <p:cNvSpPr>
            <a:spLocks noChangeArrowheads="1"/>
          </p:cNvSpPr>
          <p:nvPr/>
        </p:nvSpPr>
        <p:spPr bwMode="gray">
          <a:xfrm>
            <a:off x="8763000" y="1752600"/>
            <a:ext cx="381000" cy="152400"/>
          </a:xfrm>
          <a:prstGeom prst="rect">
            <a:avLst/>
          </a:prstGeom>
          <a:gradFill rotWithShape="1">
            <a:gsLst>
              <a:gs pos="0">
                <a:schemeClr val="folHlink"/>
              </a:gs>
              <a:gs pos="100000">
                <a:schemeClr val="folHlink">
                  <a:gamma/>
                  <a:tint val="72549"/>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52" name="Line 80"/>
          <p:cNvSpPr>
            <a:spLocks noChangeShapeType="1"/>
          </p:cNvSpPr>
          <p:nvPr/>
        </p:nvSpPr>
        <p:spPr bwMode="auto">
          <a:xfrm>
            <a:off x="0" y="3048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3" name="Line 81"/>
          <p:cNvSpPr>
            <a:spLocks noChangeShapeType="1"/>
          </p:cNvSpPr>
          <p:nvPr/>
        </p:nvSpPr>
        <p:spPr bwMode="auto">
          <a:xfrm>
            <a:off x="0" y="65532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4" name="Line 82"/>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5" name="Line 83"/>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6" name="Line 84"/>
          <p:cNvSpPr>
            <a:spLocks noChangeShapeType="1"/>
          </p:cNvSpPr>
          <p:nvPr/>
        </p:nvSpPr>
        <p:spPr bwMode="auto">
          <a:xfrm flipH="1">
            <a:off x="0" y="4953000"/>
            <a:ext cx="4572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7" name="Line 85"/>
          <p:cNvSpPr>
            <a:spLocks noChangeShapeType="1"/>
          </p:cNvSpPr>
          <p:nvPr/>
        </p:nvSpPr>
        <p:spPr bwMode="auto">
          <a:xfrm>
            <a:off x="8763000" y="17526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8" name="Line 86"/>
          <p:cNvSpPr>
            <a:spLocks noChangeShapeType="1"/>
          </p:cNvSpPr>
          <p:nvPr/>
        </p:nvSpPr>
        <p:spPr bwMode="auto">
          <a:xfrm>
            <a:off x="8763000" y="19050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9" name="Line 87"/>
          <p:cNvSpPr>
            <a:spLocks noChangeShapeType="1"/>
          </p:cNvSpPr>
          <p:nvPr/>
        </p:nvSpPr>
        <p:spPr bwMode="auto">
          <a:xfrm>
            <a:off x="2543175" y="6553200"/>
            <a:ext cx="0" cy="3048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60" name="Line 88"/>
          <p:cNvSpPr>
            <a:spLocks noChangeShapeType="1"/>
          </p:cNvSpPr>
          <p:nvPr/>
        </p:nvSpPr>
        <p:spPr bwMode="auto">
          <a:xfrm flipV="1">
            <a:off x="6672263" y="0"/>
            <a:ext cx="0" cy="3048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3074" name="Rectangle 2"/>
          <p:cNvSpPr>
            <a:spLocks noGrp="1" noChangeArrowheads="1"/>
          </p:cNvSpPr>
          <p:nvPr>
            <p:ph type="ctrTitle"/>
          </p:nvPr>
        </p:nvSpPr>
        <p:spPr>
          <a:xfrm>
            <a:off x="1752600" y="2057400"/>
            <a:ext cx="5791200" cy="1698625"/>
          </a:xfrm>
        </p:spPr>
        <p:txBody>
          <a:bodyPr/>
          <a:lstStyle>
            <a:lvl1pPr algn="ct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752600" y="3990975"/>
            <a:ext cx="5791200" cy="457200"/>
          </a:xfrm>
        </p:spPr>
        <p:txBody>
          <a:bodyPr/>
          <a:lstStyle>
            <a:lvl1pPr marL="0" indent="0" algn="ctr">
              <a:buFont typeface="Wingdings" pitchFamily="2" charset="2"/>
              <a:buNone/>
              <a:defRPr sz="1800" b="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80C12D6-48CD-4C5B-AEFF-6B1FDB1CF000}"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22238"/>
            <a:ext cx="2005012" cy="6027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22238"/>
            <a:ext cx="5865813" cy="6027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6E4F58A-EEC8-4B62-A257-C7C43864BEDA}"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6705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228725"/>
            <a:ext cx="8023225" cy="4921250"/>
          </a:xfrm>
        </p:spPr>
        <p:txBody>
          <a:bodyPr/>
          <a:lstStyle/>
          <a:p>
            <a:pPr lvl="0"/>
            <a:r>
              <a:rPr lang="en-US" noProof="0" dirty="0" smtClean="0"/>
              <a:t>Click icon to add table</a:t>
            </a:r>
            <a:endParaRPr lang="en-US" noProof="0"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4A10EA9-D600-4797-8B9F-4D80426D0D67}"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BA104DF-66D8-458D-AEDF-2FB497644DC3}"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03598ED-2C93-4C9D-8A2A-2D7036109E35}"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28725"/>
            <a:ext cx="3935413"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7413" y="1228725"/>
            <a:ext cx="3935412"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EE46A82-5C52-4270-B722-1A2930E949F6}"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73FEF08-B60C-4FFF-995F-AECE336137CE}" type="slidenum">
              <a:rPr lang="en-US"/>
              <a:pPr>
                <a:defRPr/>
              </a:pPr>
              <a:t>‹#›</a:t>
            </a:fld>
            <a:endParaRPr lang="en-US" dirty="0"/>
          </a:p>
        </p:txBody>
      </p:sp>
      <p:sp>
        <p:nvSpPr>
          <p:cNvPr id="9"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D923446B-2637-4790-937C-FF8654AC63CB}" type="slidenum">
              <a:rPr lang="en-US"/>
              <a:pPr>
                <a:defRPr/>
              </a:pPr>
              <a:t>‹#›</a:t>
            </a:fld>
            <a:endParaRPr lang="en-US" dirty="0"/>
          </a:p>
        </p:txBody>
      </p:sp>
      <p:sp>
        <p:nvSpPr>
          <p:cNvPr id="5"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7CC5328E-59BD-4DAC-B55A-9C55FC483370}" type="slidenum">
              <a:rPr lang="en-US"/>
              <a:pPr>
                <a:defRPr/>
              </a:pPr>
              <a:t>‹#›</a:t>
            </a:fld>
            <a:endParaRPr lang="en-US" dirty="0"/>
          </a:p>
        </p:txBody>
      </p:sp>
      <p:sp>
        <p:nvSpPr>
          <p:cNvPr id="4"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0E02008-649D-4E3B-8A23-6D80236278B8}"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6E8067A-FB48-4F2B-A506-BC6304B2E086}"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3" name="Rectangle 69"/>
          <p:cNvSpPr>
            <a:spLocks noChangeArrowheads="1"/>
          </p:cNvSpPr>
          <p:nvPr/>
        </p:nvSpPr>
        <p:spPr bwMode="gray">
          <a:xfrm>
            <a:off x="457200" y="0"/>
            <a:ext cx="8477250" cy="76835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1027" name="Rectangle 3"/>
          <p:cNvSpPr>
            <a:spLocks noGrp="1" noChangeArrowheads="1"/>
          </p:cNvSpPr>
          <p:nvPr>
            <p:ph type="body" idx="1"/>
          </p:nvPr>
        </p:nvSpPr>
        <p:spPr bwMode="gray">
          <a:xfrm>
            <a:off x="609600" y="1228725"/>
            <a:ext cx="8023225" cy="4921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gray">
          <a:xfrm>
            <a:off x="5791200" y="6248400"/>
            <a:ext cx="2895600" cy="334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cs typeface="+mn-cs"/>
              </a:defRPr>
            </a:lvl1pPr>
          </a:lstStyle>
          <a:p>
            <a:pPr>
              <a:defRPr/>
            </a:pPr>
            <a:endParaRPr lang="en-US" dirty="0"/>
          </a:p>
        </p:txBody>
      </p:sp>
      <p:sp>
        <p:nvSpPr>
          <p:cNvPr id="1030" name="Rectangle 6"/>
          <p:cNvSpPr>
            <a:spLocks noGrp="1" noChangeArrowheads="1"/>
          </p:cNvSpPr>
          <p:nvPr>
            <p:ph type="sldNum" sz="quarter" idx="4"/>
          </p:nvPr>
        </p:nvSpPr>
        <p:spPr bwMode="gray">
          <a:xfrm>
            <a:off x="3429000" y="63388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3922CA6C-AC2C-425A-AEAF-1AC528843BE0}" type="slidenum">
              <a:rPr lang="en-US"/>
              <a:pPr>
                <a:defRPr/>
              </a:pPr>
              <a:t>‹#›</a:t>
            </a:fld>
            <a:endParaRPr lang="en-US" dirty="0"/>
          </a:p>
        </p:txBody>
      </p:sp>
      <p:sp>
        <p:nvSpPr>
          <p:cNvPr id="1052" name="Rectangle 28"/>
          <p:cNvSpPr>
            <a:spLocks noChangeArrowheads="1"/>
          </p:cNvSpPr>
          <p:nvPr/>
        </p:nvSpPr>
        <p:spPr bwMode="gray">
          <a:xfrm>
            <a:off x="0" y="0"/>
            <a:ext cx="457200" cy="768350"/>
          </a:xfrm>
          <a:prstGeom prst="rect">
            <a:avLst/>
          </a:prstGeom>
          <a:solidFill>
            <a:schemeClr val="hlink"/>
          </a:solidFill>
          <a:ln w="9525">
            <a:noFill/>
            <a:miter lim="800000"/>
            <a:headEnd/>
            <a:tailEnd/>
          </a:ln>
          <a:effectLst/>
        </p:spPr>
        <p:txBody>
          <a:bodyPr wrap="none" anchor="ctr"/>
          <a:lstStyle/>
          <a:p>
            <a:pPr algn="ctr">
              <a:defRPr/>
            </a:pPr>
            <a:endParaRPr lang="en-US" dirty="0">
              <a:cs typeface="+mn-cs"/>
            </a:endParaRPr>
          </a:p>
        </p:txBody>
      </p:sp>
      <p:sp>
        <p:nvSpPr>
          <p:cNvPr id="1054" name="Rectangle 30"/>
          <p:cNvSpPr>
            <a:spLocks noChangeArrowheads="1"/>
          </p:cNvSpPr>
          <p:nvPr/>
        </p:nvSpPr>
        <p:spPr bwMode="gray">
          <a:xfrm>
            <a:off x="0" y="762000"/>
            <a:ext cx="457200" cy="152400"/>
          </a:xfrm>
          <a:prstGeom prst="rect">
            <a:avLst/>
          </a:prstGeom>
          <a:solidFill>
            <a:schemeClr val="bg2"/>
          </a:solidFill>
          <a:ln w="9525">
            <a:noFill/>
            <a:miter lim="800000"/>
            <a:headEnd/>
            <a:tailEnd/>
          </a:ln>
          <a:effectLst/>
        </p:spPr>
        <p:txBody>
          <a:bodyPr wrap="none" anchor="ctr"/>
          <a:lstStyle/>
          <a:p>
            <a:pPr algn="ctr">
              <a:defRPr/>
            </a:pPr>
            <a:endParaRPr lang="en-US" dirty="0">
              <a:cs typeface="+mn-cs"/>
            </a:endParaRPr>
          </a:p>
        </p:txBody>
      </p:sp>
      <p:sp>
        <p:nvSpPr>
          <p:cNvPr id="1056" name="Rectangle 32"/>
          <p:cNvSpPr>
            <a:spLocks noChangeArrowheads="1"/>
          </p:cNvSpPr>
          <p:nvPr/>
        </p:nvSpPr>
        <p:spPr bwMode="gray">
          <a:xfrm>
            <a:off x="0" y="914400"/>
            <a:ext cx="457200" cy="4191000"/>
          </a:xfrm>
          <a:prstGeom prst="rect">
            <a:avLst/>
          </a:prstGeom>
          <a:gradFill rotWithShape="1">
            <a:gsLst>
              <a:gs pos="0">
                <a:schemeClr val="bg2"/>
              </a:gs>
              <a:gs pos="100000">
                <a:schemeClr val="bg2">
                  <a:gamma/>
                  <a:tint val="42353"/>
                  <a:invGamma/>
                </a:schemeClr>
              </a:gs>
            </a:gsLst>
            <a:lin ang="5400000" scaled="1"/>
          </a:gradFill>
          <a:ln w="9525">
            <a:noFill/>
            <a:miter lim="800000"/>
            <a:headEnd/>
            <a:tailEnd/>
          </a:ln>
          <a:effectLst/>
        </p:spPr>
        <p:txBody>
          <a:bodyPr wrap="none" anchor="ctr"/>
          <a:lstStyle/>
          <a:p>
            <a:pPr algn="ctr">
              <a:defRPr/>
            </a:pPr>
            <a:endParaRPr lang="en-US" dirty="0">
              <a:cs typeface="+mn-cs"/>
            </a:endParaRPr>
          </a:p>
        </p:txBody>
      </p:sp>
      <p:sp>
        <p:nvSpPr>
          <p:cNvPr id="1073" name="Rectangle 49"/>
          <p:cNvSpPr>
            <a:spLocks noChangeArrowheads="1"/>
          </p:cNvSpPr>
          <p:nvPr/>
        </p:nvSpPr>
        <p:spPr bwMode="gray">
          <a:xfrm>
            <a:off x="0" y="5105400"/>
            <a:ext cx="457200" cy="1544638"/>
          </a:xfrm>
          <a:prstGeom prst="rect">
            <a:avLst/>
          </a:prstGeom>
          <a:gradFill rotWithShape="1">
            <a:gsLst>
              <a:gs pos="0">
                <a:schemeClr val="accent2">
                  <a:gamma/>
                  <a:tint val="42353"/>
                  <a:invGamma/>
                </a:schemeClr>
              </a:gs>
              <a:gs pos="100000">
                <a:schemeClr val="accent2"/>
              </a:gs>
            </a:gsLst>
            <a:lin ang="5400000" scaled="1"/>
          </a:gradFill>
          <a:ln w="9525">
            <a:noFill/>
            <a:miter lim="800000"/>
            <a:headEnd/>
            <a:tailEnd/>
          </a:ln>
          <a:effectLst/>
        </p:spPr>
        <p:txBody>
          <a:bodyPr wrap="none" anchor="ctr"/>
          <a:lstStyle/>
          <a:p>
            <a:pPr algn="ctr">
              <a:defRPr/>
            </a:pPr>
            <a:endParaRPr lang="en-US" dirty="0">
              <a:cs typeface="+mn-cs"/>
            </a:endParaRPr>
          </a:p>
        </p:txBody>
      </p:sp>
      <p:sp>
        <p:nvSpPr>
          <p:cNvPr id="1079" name="Rectangle 55"/>
          <p:cNvSpPr>
            <a:spLocks noChangeArrowheads="1"/>
          </p:cNvSpPr>
          <p:nvPr/>
        </p:nvSpPr>
        <p:spPr bwMode="gray">
          <a:xfrm>
            <a:off x="0" y="6656388"/>
            <a:ext cx="457200" cy="209550"/>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1080" name="Rectangle 56"/>
          <p:cNvSpPr>
            <a:spLocks noChangeArrowheads="1"/>
          </p:cNvSpPr>
          <p:nvPr/>
        </p:nvSpPr>
        <p:spPr bwMode="gray">
          <a:xfrm>
            <a:off x="457200" y="6650038"/>
            <a:ext cx="1304925" cy="21590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1084" name="Rectangle 60"/>
          <p:cNvSpPr>
            <a:spLocks noChangeArrowheads="1"/>
          </p:cNvSpPr>
          <p:nvPr/>
        </p:nvSpPr>
        <p:spPr bwMode="gray">
          <a:xfrm>
            <a:off x="1752600" y="6650038"/>
            <a:ext cx="7391400" cy="215900"/>
          </a:xfrm>
          <a:prstGeom prst="rect">
            <a:avLst/>
          </a:prstGeom>
          <a:gradFill rotWithShape="1">
            <a:gsLst>
              <a:gs pos="0">
                <a:schemeClr val="folHlink">
                  <a:gamma/>
                  <a:tint val="54510"/>
                  <a:invGamma/>
                </a:schemeClr>
              </a:gs>
              <a:gs pos="100000">
                <a:schemeClr val="folHlink"/>
              </a:gs>
            </a:gsLst>
            <a:lin ang="0" scaled="1"/>
          </a:gradFill>
          <a:ln w="9525">
            <a:noFill/>
            <a:miter lim="800000"/>
            <a:headEnd/>
            <a:tailEnd/>
          </a:ln>
          <a:effectLst/>
        </p:spPr>
        <p:txBody>
          <a:bodyPr wrap="none" anchor="ctr"/>
          <a:lstStyle/>
          <a:p>
            <a:pPr>
              <a:defRPr/>
            </a:pPr>
            <a:endParaRPr lang="en-US" dirty="0">
              <a:cs typeface="+mn-cs"/>
            </a:endParaRPr>
          </a:p>
        </p:txBody>
      </p:sp>
      <p:sp>
        <p:nvSpPr>
          <p:cNvPr id="1085" name="Rectangle 61"/>
          <p:cNvSpPr>
            <a:spLocks noChangeArrowheads="1"/>
          </p:cNvSpPr>
          <p:nvPr/>
        </p:nvSpPr>
        <p:spPr bwMode="gray">
          <a:xfrm>
            <a:off x="8777288" y="6656388"/>
            <a:ext cx="366712" cy="209550"/>
          </a:xfrm>
          <a:prstGeom prst="rect">
            <a:avLst/>
          </a:prstGeom>
          <a:gradFill rotWithShape="1">
            <a:gsLst>
              <a:gs pos="0">
                <a:schemeClr val="bg1"/>
              </a:gs>
              <a:gs pos="100000">
                <a:schemeClr val="bg1">
                  <a:gamma/>
                  <a:shade val="84706"/>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87" name="Rectangle 63"/>
          <p:cNvSpPr>
            <a:spLocks noChangeArrowheads="1"/>
          </p:cNvSpPr>
          <p:nvPr/>
        </p:nvSpPr>
        <p:spPr bwMode="gray">
          <a:xfrm>
            <a:off x="8769350" y="6019800"/>
            <a:ext cx="374650" cy="642938"/>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1089" name="Rectangle 65"/>
          <p:cNvSpPr>
            <a:spLocks noChangeArrowheads="1"/>
          </p:cNvSpPr>
          <p:nvPr/>
        </p:nvSpPr>
        <p:spPr bwMode="gray">
          <a:xfrm>
            <a:off x="8763000" y="914400"/>
            <a:ext cx="381000" cy="5105400"/>
          </a:xfrm>
          <a:prstGeom prst="rect">
            <a:avLst/>
          </a:prstGeom>
          <a:gradFill rotWithShape="1">
            <a:gsLst>
              <a:gs pos="0">
                <a:schemeClr val="hlink"/>
              </a:gs>
              <a:gs pos="100000">
                <a:schemeClr val="hlink">
                  <a:gamma/>
                  <a:tint val="51373"/>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90" name="Rectangle 66"/>
          <p:cNvSpPr>
            <a:spLocks noChangeArrowheads="1"/>
          </p:cNvSpPr>
          <p:nvPr/>
        </p:nvSpPr>
        <p:spPr bwMode="gray">
          <a:xfrm>
            <a:off x="8763000" y="762000"/>
            <a:ext cx="381000" cy="152400"/>
          </a:xfrm>
          <a:prstGeom prst="rect">
            <a:avLst/>
          </a:prstGeom>
          <a:solidFill>
            <a:schemeClr val="folHlink"/>
          </a:solidFill>
          <a:ln w="9525">
            <a:noFill/>
            <a:miter lim="800000"/>
            <a:headEnd/>
            <a:tailEnd/>
          </a:ln>
          <a:effectLst/>
        </p:spPr>
        <p:txBody>
          <a:bodyPr wrap="none" anchor="ctr"/>
          <a:lstStyle/>
          <a:p>
            <a:pPr algn="ctr">
              <a:defRPr/>
            </a:pPr>
            <a:endParaRPr lang="en-US" dirty="0">
              <a:cs typeface="+mn-cs"/>
            </a:endParaRPr>
          </a:p>
        </p:txBody>
      </p:sp>
      <p:sp>
        <p:nvSpPr>
          <p:cNvPr id="1091" name="Rectangle 67"/>
          <p:cNvSpPr>
            <a:spLocks noChangeArrowheads="1"/>
          </p:cNvSpPr>
          <p:nvPr/>
        </p:nvSpPr>
        <p:spPr bwMode="gray">
          <a:xfrm>
            <a:off x="8770938" y="0"/>
            <a:ext cx="373062" cy="762000"/>
          </a:xfrm>
          <a:prstGeom prst="rect">
            <a:avLst/>
          </a:prstGeom>
          <a:gradFill rotWithShape="1">
            <a:gsLst>
              <a:gs pos="0">
                <a:schemeClr val="accent2"/>
              </a:gs>
              <a:gs pos="100000">
                <a:schemeClr val="accent2">
                  <a:gamma/>
                  <a:tint val="0"/>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92" name="Rectangle 68"/>
          <p:cNvSpPr>
            <a:spLocks noChangeArrowheads="1"/>
          </p:cNvSpPr>
          <p:nvPr/>
        </p:nvSpPr>
        <p:spPr bwMode="gray">
          <a:xfrm>
            <a:off x="457200" y="762000"/>
            <a:ext cx="8315325" cy="152400"/>
          </a:xfrm>
          <a:prstGeom prst="rect">
            <a:avLst/>
          </a:prstGeom>
          <a:gradFill rotWithShape="1">
            <a:gsLst>
              <a:gs pos="0">
                <a:schemeClr val="accent1"/>
              </a:gs>
              <a:gs pos="100000">
                <a:schemeClr val="accent1">
                  <a:gamma/>
                  <a:tint val="33333"/>
                  <a:invGamma/>
                </a:schemeClr>
              </a:gs>
            </a:gsLst>
            <a:lin ang="0" scaled="1"/>
          </a:gradFill>
          <a:ln w="9525">
            <a:noFill/>
            <a:miter lim="800000"/>
            <a:headEnd/>
            <a:tailEnd/>
          </a:ln>
          <a:effectLst/>
        </p:spPr>
        <p:txBody>
          <a:bodyPr wrap="none" anchor="ctr"/>
          <a:lstStyle/>
          <a:p>
            <a:pPr algn="ctr">
              <a:defRPr/>
            </a:pPr>
            <a:endParaRPr lang="en-US" dirty="0">
              <a:cs typeface="+mn-cs"/>
            </a:endParaRPr>
          </a:p>
        </p:txBody>
      </p:sp>
      <p:sp>
        <p:nvSpPr>
          <p:cNvPr id="1043" name="Rectangle 2"/>
          <p:cNvSpPr>
            <a:spLocks noGrp="1" noChangeArrowheads="1"/>
          </p:cNvSpPr>
          <p:nvPr>
            <p:ph type="title"/>
          </p:nvPr>
        </p:nvSpPr>
        <p:spPr bwMode="gray">
          <a:xfrm>
            <a:off x="990600" y="122238"/>
            <a:ext cx="6705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44" name="Group 104"/>
          <p:cNvGrpSpPr>
            <a:grpSpLocks/>
          </p:cNvGrpSpPr>
          <p:nvPr/>
        </p:nvGrpSpPr>
        <p:grpSpPr bwMode="auto">
          <a:xfrm>
            <a:off x="8002588" y="69850"/>
            <a:ext cx="657225" cy="636588"/>
            <a:chOff x="5041" y="44"/>
            <a:chExt cx="414" cy="401"/>
          </a:xfrm>
        </p:grpSpPr>
        <p:sp>
          <p:nvSpPr>
            <p:cNvPr id="1129" name="Oval 105"/>
            <p:cNvSpPr>
              <a:spLocks noChangeArrowheads="1"/>
            </p:cNvSpPr>
            <p:nvPr userDrawn="1"/>
          </p:nvSpPr>
          <p:spPr bwMode="gray">
            <a:xfrm rot="149948">
              <a:off x="5161" y="161"/>
              <a:ext cx="175" cy="17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nvGrpSpPr>
            <p:cNvPr id="1055" name="Group 106"/>
            <p:cNvGrpSpPr>
              <a:grpSpLocks/>
            </p:cNvGrpSpPr>
            <p:nvPr userDrawn="1"/>
          </p:nvGrpSpPr>
          <p:grpSpPr bwMode="auto">
            <a:xfrm rot="334874">
              <a:off x="5321" y="313"/>
              <a:ext cx="98" cy="75"/>
              <a:chOff x="3452" y="878"/>
              <a:chExt cx="402" cy="342"/>
            </a:xfrm>
          </p:grpSpPr>
          <p:sp>
            <p:nvSpPr>
              <p:cNvPr id="1131" name="Oval 107"/>
              <p:cNvSpPr>
                <a:spLocks noChangeArrowheads="1"/>
              </p:cNvSpPr>
              <p:nvPr userDrawn="1"/>
            </p:nvSpPr>
            <p:spPr bwMode="gray">
              <a:xfrm>
                <a:off x="3640" y="1024"/>
                <a:ext cx="111"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2" name="Oval 108"/>
              <p:cNvSpPr>
                <a:spLocks noChangeArrowheads="1"/>
              </p:cNvSpPr>
              <p:nvPr userDrawn="1"/>
            </p:nvSpPr>
            <p:spPr bwMode="gray">
              <a:xfrm>
                <a:off x="3763" y="1126"/>
                <a:ext cx="90"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3" name="Oval 109"/>
              <p:cNvSpPr>
                <a:spLocks noChangeArrowheads="1"/>
              </p:cNvSpPr>
              <p:nvPr userDrawn="1"/>
            </p:nvSpPr>
            <p:spPr bwMode="gray">
              <a:xfrm>
                <a:off x="3448" y="876"/>
                <a:ext cx="180"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2" name="Group 110"/>
            <p:cNvGrpSpPr>
              <a:grpSpLocks/>
            </p:cNvGrpSpPr>
            <p:nvPr userDrawn="1"/>
          </p:nvGrpSpPr>
          <p:grpSpPr bwMode="auto">
            <a:xfrm rot="-2104554">
              <a:off x="5358" y="218"/>
              <a:ext cx="97" cy="75"/>
              <a:chOff x="3452" y="878"/>
              <a:chExt cx="402" cy="342"/>
            </a:xfrm>
          </p:grpSpPr>
          <p:sp>
            <p:nvSpPr>
              <p:cNvPr id="1135" name="Oval 111"/>
              <p:cNvSpPr>
                <a:spLocks noChangeArrowheads="1"/>
              </p:cNvSpPr>
              <p:nvPr userDrawn="1"/>
            </p:nvSpPr>
            <p:spPr bwMode="gray">
              <a:xfrm>
                <a:off x="3637" y="1018"/>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6" name="Oval 112"/>
              <p:cNvSpPr>
                <a:spLocks noChangeArrowheads="1"/>
              </p:cNvSpPr>
              <p:nvPr userDrawn="1"/>
            </p:nvSpPr>
            <p:spPr bwMode="gray">
              <a:xfrm>
                <a:off x="3761" y="1124"/>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7" name="Oval 113"/>
              <p:cNvSpPr>
                <a:spLocks noChangeArrowheads="1"/>
              </p:cNvSpPr>
              <p:nvPr userDrawn="1"/>
            </p:nvSpPr>
            <p:spPr bwMode="gray">
              <a:xfrm>
                <a:off x="3450"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7" name="Group 114"/>
            <p:cNvGrpSpPr>
              <a:grpSpLocks/>
            </p:cNvGrpSpPr>
            <p:nvPr userDrawn="1"/>
          </p:nvGrpSpPr>
          <p:grpSpPr bwMode="auto">
            <a:xfrm rot="-4646600">
              <a:off x="5335" y="107"/>
              <a:ext cx="88" cy="82"/>
              <a:chOff x="3452" y="878"/>
              <a:chExt cx="402" cy="342"/>
            </a:xfrm>
          </p:grpSpPr>
          <p:sp>
            <p:nvSpPr>
              <p:cNvPr id="1139" name="Oval 115"/>
              <p:cNvSpPr>
                <a:spLocks noChangeArrowheads="1"/>
              </p:cNvSpPr>
              <p:nvPr userDrawn="1"/>
            </p:nvSpPr>
            <p:spPr bwMode="gray">
              <a:xfrm>
                <a:off x="3640" y="1021"/>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0" name="Oval 116"/>
              <p:cNvSpPr>
                <a:spLocks noChangeArrowheads="1"/>
              </p:cNvSpPr>
              <p:nvPr userDrawn="1"/>
            </p:nvSpPr>
            <p:spPr bwMode="gray">
              <a:xfrm>
                <a:off x="3763" y="1125"/>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1" name="Oval 117"/>
              <p:cNvSpPr>
                <a:spLocks noChangeArrowheads="1"/>
              </p:cNvSpPr>
              <p:nvPr userDrawn="1"/>
            </p:nvSpPr>
            <p:spPr bwMode="gray">
              <a:xfrm>
                <a:off x="3453" y="877"/>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8" name="Group 118"/>
            <p:cNvGrpSpPr>
              <a:grpSpLocks/>
            </p:cNvGrpSpPr>
            <p:nvPr userDrawn="1"/>
          </p:nvGrpSpPr>
          <p:grpSpPr bwMode="auto">
            <a:xfrm rot="2913403">
              <a:off x="5210" y="359"/>
              <a:ext cx="88" cy="83"/>
              <a:chOff x="3452" y="878"/>
              <a:chExt cx="402" cy="342"/>
            </a:xfrm>
          </p:grpSpPr>
          <p:sp>
            <p:nvSpPr>
              <p:cNvPr id="1143" name="Oval 119"/>
              <p:cNvSpPr>
                <a:spLocks noChangeArrowheads="1"/>
              </p:cNvSpPr>
              <p:nvPr userDrawn="1"/>
            </p:nvSpPr>
            <p:spPr bwMode="gray">
              <a:xfrm>
                <a:off x="3638" y="1024"/>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4" name="Oval 120"/>
              <p:cNvSpPr>
                <a:spLocks noChangeArrowheads="1"/>
              </p:cNvSpPr>
              <p:nvPr userDrawn="1"/>
            </p:nvSpPr>
            <p:spPr bwMode="gray">
              <a:xfrm>
                <a:off x="3763" y="1128"/>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5" name="Oval 121"/>
              <p:cNvSpPr>
                <a:spLocks noChangeArrowheads="1"/>
              </p:cNvSpPr>
              <p:nvPr userDrawn="1"/>
            </p:nvSpPr>
            <p:spPr bwMode="gray">
              <a:xfrm>
                <a:off x="3451" y="876"/>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9" name="Group 122"/>
            <p:cNvGrpSpPr>
              <a:grpSpLocks/>
            </p:cNvGrpSpPr>
            <p:nvPr userDrawn="1"/>
          </p:nvGrpSpPr>
          <p:grpSpPr bwMode="auto">
            <a:xfrm rot="-7888389">
              <a:off x="5212" y="46"/>
              <a:ext cx="88" cy="83"/>
              <a:chOff x="3452" y="878"/>
              <a:chExt cx="402" cy="342"/>
            </a:xfrm>
          </p:grpSpPr>
          <p:sp>
            <p:nvSpPr>
              <p:cNvPr id="1147" name="Oval 123"/>
              <p:cNvSpPr>
                <a:spLocks noChangeArrowheads="1"/>
              </p:cNvSpPr>
              <p:nvPr userDrawn="1"/>
            </p:nvSpPr>
            <p:spPr bwMode="gray">
              <a:xfrm>
                <a:off x="3641" y="1021"/>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8" name="Oval 124"/>
              <p:cNvSpPr>
                <a:spLocks noChangeArrowheads="1"/>
              </p:cNvSpPr>
              <p:nvPr userDrawn="1"/>
            </p:nvSpPr>
            <p:spPr bwMode="gray">
              <a:xfrm>
                <a:off x="3766" y="1125"/>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9" name="Oval 125"/>
              <p:cNvSpPr>
                <a:spLocks noChangeArrowheads="1"/>
              </p:cNvSpPr>
              <p:nvPr userDrawn="1"/>
            </p:nvSpPr>
            <p:spPr bwMode="gray">
              <a:xfrm>
                <a:off x="3454" y="872"/>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0" name="Group 126"/>
            <p:cNvGrpSpPr>
              <a:grpSpLocks/>
            </p:cNvGrpSpPr>
            <p:nvPr userDrawn="1"/>
          </p:nvGrpSpPr>
          <p:grpSpPr bwMode="auto">
            <a:xfrm rot="-10069553">
              <a:off x="5089" y="95"/>
              <a:ext cx="97" cy="76"/>
              <a:chOff x="3452" y="878"/>
              <a:chExt cx="402" cy="342"/>
            </a:xfrm>
          </p:grpSpPr>
          <p:sp>
            <p:nvSpPr>
              <p:cNvPr id="1151" name="Oval 127"/>
              <p:cNvSpPr>
                <a:spLocks noChangeArrowheads="1"/>
              </p:cNvSpPr>
              <p:nvPr userDrawn="1"/>
            </p:nvSpPr>
            <p:spPr bwMode="gray">
              <a:xfrm>
                <a:off x="3639" y="1027"/>
                <a:ext cx="112"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2" name="Oval 128"/>
              <p:cNvSpPr>
                <a:spLocks noChangeArrowheads="1"/>
              </p:cNvSpPr>
              <p:nvPr userDrawn="1"/>
            </p:nvSpPr>
            <p:spPr bwMode="gray">
              <a:xfrm>
                <a:off x="3762" y="1133"/>
                <a:ext cx="91" cy="9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3" name="Oval 129"/>
              <p:cNvSpPr>
                <a:spLocks noChangeArrowheads="1"/>
              </p:cNvSpPr>
              <p:nvPr userDrawn="1"/>
            </p:nvSpPr>
            <p:spPr bwMode="gray">
              <a:xfrm>
                <a:off x="3451" y="879"/>
                <a:ext cx="182" cy="18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1" name="Group 130"/>
            <p:cNvGrpSpPr>
              <a:grpSpLocks/>
            </p:cNvGrpSpPr>
            <p:nvPr userDrawn="1"/>
          </p:nvGrpSpPr>
          <p:grpSpPr bwMode="auto">
            <a:xfrm rot="8885358">
              <a:off x="5041" y="204"/>
              <a:ext cx="97" cy="75"/>
              <a:chOff x="3452" y="878"/>
              <a:chExt cx="402" cy="342"/>
            </a:xfrm>
          </p:grpSpPr>
          <p:sp>
            <p:nvSpPr>
              <p:cNvPr id="1155" name="Oval 131"/>
              <p:cNvSpPr>
                <a:spLocks noChangeArrowheads="1"/>
              </p:cNvSpPr>
              <p:nvPr userDrawn="1"/>
            </p:nvSpPr>
            <p:spPr bwMode="gray">
              <a:xfrm>
                <a:off x="3640" y="1022"/>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6" name="Oval 132"/>
              <p:cNvSpPr>
                <a:spLocks noChangeArrowheads="1"/>
              </p:cNvSpPr>
              <p:nvPr userDrawn="1"/>
            </p:nvSpPr>
            <p:spPr bwMode="gray">
              <a:xfrm>
                <a:off x="3760"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7" name="Oval 133"/>
              <p:cNvSpPr>
                <a:spLocks noChangeArrowheads="1"/>
              </p:cNvSpPr>
              <p:nvPr userDrawn="1"/>
            </p:nvSpPr>
            <p:spPr bwMode="gray">
              <a:xfrm>
                <a:off x="3451"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2" name="Group 134"/>
            <p:cNvGrpSpPr>
              <a:grpSpLocks/>
            </p:cNvGrpSpPr>
            <p:nvPr userDrawn="1"/>
          </p:nvGrpSpPr>
          <p:grpSpPr bwMode="auto">
            <a:xfrm rot="6558351">
              <a:off x="5085" y="304"/>
              <a:ext cx="88" cy="82"/>
              <a:chOff x="3452" y="878"/>
              <a:chExt cx="402" cy="342"/>
            </a:xfrm>
          </p:grpSpPr>
          <p:sp>
            <p:nvSpPr>
              <p:cNvPr id="1159" name="Oval 135"/>
              <p:cNvSpPr>
                <a:spLocks noChangeArrowheads="1"/>
              </p:cNvSpPr>
              <p:nvPr userDrawn="1"/>
            </p:nvSpPr>
            <p:spPr bwMode="gray">
              <a:xfrm>
                <a:off x="3640" y="1031"/>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60" name="Oval 136"/>
              <p:cNvSpPr>
                <a:spLocks noChangeArrowheads="1"/>
              </p:cNvSpPr>
              <p:nvPr userDrawn="1"/>
            </p:nvSpPr>
            <p:spPr bwMode="gray">
              <a:xfrm>
                <a:off x="3763" y="1130"/>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61" name="Oval 137"/>
              <p:cNvSpPr>
                <a:spLocks noChangeArrowheads="1"/>
              </p:cNvSpPr>
              <p:nvPr userDrawn="1"/>
            </p:nvSpPr>
            <p:spPr bwMode="gray">
              <a:xfrm>
                <a:off x="3451" y="882"/>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sp>
        <p:nvSpPr>
          <p:cNvPr id="1162" name="Rectangle 138"/>
          <p:cNvSpPr>
            <a:spLocks noGrp="1" noChangeArrowheads="1"/>
          </p:cNvSpPr>
          <p:nvPr>
            <p:ph type="dt" sz="half" idx="2"/>
          </p:nvPr>
        </p:nvSpPr>
        <p:spPr bwMode="gray">
          <a:xfrm>
            <a:off x="457200" y="63246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latin typeface="+mn-lt"/>
                <a:cs typeface="+mn-cs"/>
              </a:defRPr>
            </a:lvl1pPr>
          </a:lstStyle>
          <a:p>
            <a:pPr>
              <a:defRPr/>
            </a:pPr>
            <a:endParaRPr lang="en-US" dirty="0"/>
          </a:p>
        </p:txBody>
      </p:sp>
      <p:sp>
        <p:nvSpPr>
          <p:cNvPr id="1175" name="Line 151"/>
          <p:cNvSpPr>
            <a:spLocks noChangeShapeType="1"/>
          </p:cNvSpPr>
          <p:nvPr/>
        </p:nvSpPr>
        <p:spPr bwMode="auto">
          <a:xfrm>
            <a:off x="0" y="762000"/>
            <a:ext cx="9144000" cy="0"/>
          </a:xfrm>
          <a:prstGeom prst="line">
            <a:avLst/>
          </a:prstGeom>
          <a:noFill/>
          <a:ln w="9525">
            <a:solidFill>
              <a:schemeClr val="tx2"/>
            </a:solidFill>
            <a:round/>
            <a:headEnd/>
            <a:tailEnd/>
          </a:ln>
          <a:effectLst/>
        </p:spPr>
        <p:txBody>
          <a:bodyPr/>
          <a:lstStyle/>
          <a:p>
            <a:pPr>
              <a:defRPr/>
            </a:pPr>
            <a:endParaRPr lang="en-US" dirty="0">
              <a:cs typeface="+mn-cs"/>
            </a:endParaRPr>
          </a:p>
        </p:txBody>
      </p:sp>
      <p:sp>
        <p:nvSpPr>
          <p:cNvPr id="1176" name="Line 152"/>
          <p:cNvSpPr>
            <a:spLocks noChangeShapeType="1"/>
          </p:cNvSpPr>
          <p:nvPr/>
        </p:nvSpPr>
        <p:spPr bwMode="auto">
          <a:xfrm>
            <a:off x="0" y="9144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7" name="Line 153"/>
          <p:cNvSpPr>
            <a:spLocks noChangeShapeType="1"/>
          </p:cNvSpPr>
          <p:nvPr/>
        </p:nvSpPr>
        <p:spPr bwMode="auto">
          <a:xfrm>
            <a:off x="0" y="664845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8" name="Line 154"/>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9" name="Line 155"/>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1" name="Line 157"/>
          <p:cNvSpPr>
            <a:spLocks noChangeShapeType="1"/>
          </p:cNvSpPr>
          <p:nvPr/>
        </p:nvSpPr>
        <p:spPr bwMode="auto">
          <a:xfrm flipH="1">
            <a:off x="0" y="5105400"/>
            <a:ext cx="4572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2" name="Line 158"/>
          <p:cNvSpPr>
            <a:spLocks noChangeShapeType="1"/>
          </p:cNvSpPr>
          <p:nvPr/>
        </p:nvSpPr>
        <p:spPr bwMode="auto">
          <a:xfrm>
            <a:off x="1752600" y="6648450"/>
            <a:ext cx="0" cy="20955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3" name="Line 159"/>
          <p:cNvSpPr>
            <a:spLocks noChangeShapeType="1"/>
          </p:cNvSpPr>
          <p:nvPr/>
        </p:nvSpPr>
        <p:spPr bwMode="auto">
          <a:xfrm>
            <a:off x="8763000" y="60198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Lst>
  <p:hf sldNum="0" hdr="0" ftr="0" dt="0"/>
  <p:txStyles>
    <p:titleStyle>
      <a:lvl1pPr algn="l" rtl="0" fontAlgn="base">
        <a:spcBef>
          <a:spcPct val="0"/>
        </a:spcBef>
        <a:spcAft>
          <a:spcPct val="0"/>
        </a:spcAft>
        <a:defRPr sz="2800" b="1" i="1">
          <a:solidFill>
            <a:schemeClr val="tx1"/>
          </a:solidFill>
          <a:latin typeface="+mj-lt"/>
          <a:ea typeface="+mj-ea"/>
          <a:cs typeface="+mj-cs"/>
        </a:defRPr>
      </a:lvl1pPr>
      <a:lvl2pPr algn="l" rtl="0" fontAlgn="base">
        <a:spcBef>
          <a:spcPct val="0"/>
        </a:spcBef>
        <a:spcAft>
          <a:spcPct val="0"/>
        </a:spcAft>
        <a:defRPr sz="2800" b="1" i="1">
          <a:solidFill>
            <a:schemeClr val="tx1"/>
          </a:solidFill>
          <a:latin typeface="Verdana" pitchFamily="34" charset="0"/>
        </a:defRPr>
      </a:lvl2pPr>
      <a:lvl3pPr algn="l" rtl="0" fontAlgn="base">
        <a:spcBef>
          <a:spcPct val="0"/>
        </a:spcBef>
        <a:spcAft>
          <a:spcPct val="0"/>
        </a:spcAft>
        <a:defRPr sz="2800" b="1" i="1">
          <a:solidFill>
            <a:schemeClr val="tx1"/>
          </a:solidFill>
          <a:latin typeface="Verdana" pitchFamily="34" charset="0"/>
        </a:defRPr>
      </a:lvl3pPr>
      <a:lvl4pPr algn="l" rtl="0" fontAlgn="base">
        <a:spcBef>
          <a:spcPct val="0"/>
        </a:spcBef>
        <a:spcAft>
          <a:spcPct val="0"/>
        </a:spcAft>
        <a:defRPr sz="2800" b="1" i="1">
          <a:solidFill>
            <a:schemeClr val="tx1"/>
          </a:solidFill>
          <a:latin typeface="Verdana" pitchFamily="34" charset="0"/>
        </a:defRPr>
      </a:lvl4pPr>
      <a:lvl5pPr algn="l" rtl="0" fontAlgn="base">
        <a:spcBef>
          <a:spcPct val="0"/>
        </a:spcBef>
        <a:spcAft>
          <a:spcPct val="0"/>
        </a:spcAft>
        <a:defRPr sz="2800" b="1" i="1">
          <a:solidFill>
            <a:schemeClr val="tx1"/>
          </a:solidFill>
          <a:latin typeface="Verdana" pitchFamily="34" charset="0"/>
        </a:defRPr>
      </a:lvl5pPr>
      <a:lvl6pPr marL="457200" algn="l" rtl="0" eaLnBrk="1" fontAlgn="base" hangingPunct="1">
        <a:spcBef>
          <a:spcPct val="0"/>
        </a:spcBef>
        <a:spcAft>
          <a:spcPct val="0"/>
        </a:spcAft>
        <a:defRPr sz="2800" b="1" i="1">
          <a:solidFill>
            <a:schemeClr val="tx1"/>
          </a:solidFill>
          <a:latin typeface="Verdana" pitchFamily="34" charset="0"/>
        </a:defRPr>
      </a:lvl6pPr>
      <a:lvl7pPr marL="914400" algn="l" rtl="0" eaLnBrk="1" fontAlgn="base" hangingPunct="1">
        <a:spcBef>
          <a:spcPct val="0"/>
        </a:spcBef>
        <a:spcAft>
          <a:spcPct val="0"/>
        </a:spcAft>
        <a:defRPr sz="2800" b="1" i="1">
          <a:solidFill>
            <a:schemeClr val="tx1"/>
          </a:solidFill>
          <a:latin typeface="Verdana" pitchFamily="34" charset="0"/>
        </a:defRPr>
      </a:lvl7pPr>
      <a:lvl8pPr marL="1371600" algn="l" rtl="0" eaLnBrk="1" fontAlgn="base" hangingPunct="1">
        <a:spcBef>
          <a:spcPct val="0"/>
        </a:spcBef>
        <a:spcAft>
          <a:spcPct val="0"/>
        </a:spcAft>
        <a:defRPr sz="2800" b="1" i="1">
          <a:solidFill>
            <a:schemeClr val="tx1"/>
          </a:solidFill>
          <a:latin typeface="Verdana" pitchFamily="34" charset="0"/>
        </a:defRPr>
      </a:lvl8pPr>
      <a:lvl9pPr marL="1828800" algn="l" rtl="0" eaLnBrk="1" fontAlgn="base" hangingPunct="1">
        <a:spcBef>
          <a:spcPct val="0"/>
        </a:spcBef>
        <a:spcAft>
          <a:spcPct val="0"/>
        </a:spcAft>
        <a:defRPr sz="2800" b="1" i="1">
          <a:solidFill>
            <a:schemeClr val="tx1"/>
          </a:solidFill>
          <a:latin typeface="Verdana" pitchFamily="34"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fontAlgn="base">
        <a:spcBef>
          <a:spcPct val="20000"/>
        </a:spcBef>
        <a:spcAft>
          <a:spcPct val="0"/>
        </a:spcAft>
        <a:buClr>
          <a:schemeClr val="tx1"/>
        </a:buClr>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620688"/>
            <a:ext cx="8215370" cy="2160240"/>
          </a:xfrm>
          <a:solidFill>
            <a:schemeClr val="bg1"/>
          </a:solidFill>
        </p:spPr>
        <p:txBody>
          <a:bodyPr/>
          <a:lstStyle/>
          <a:p>
            <a:r>
              <a:rPr lang="en-US" sz="3200" i="0" dirty="0" smtClean="0"/>
              <a:t>Chapter 3</a:t>
            </a:r>
            <a:br>
              <a:rPr lang="en-US" sz="3200" i="0" dirty="0" smtClean="0"/>
            </a:br>
            <a:r>
              <a:rPr lang="en-US" sz="3200" i="0" dirty="0" smtClean="0"/>
              <a:t>Internetworking</a:t>
            </a:r>
            <a:endParaRPr lang="en-US" sz="5400" i="0" dirty="0" smtClean="0">
              <a:latin typeface="Bradley Hand ITC" panose="03070402050302030203" pitchFamily="66" charset="0"/>
            </a:endParaRPr>
          </a:p>
        </p:txBody>
      </p:sp>
      <p:sp>
        <p:nvSpPr>
          <p:cNvPr id="4" name="Rectangle 3"/>
          <p:cNvSpPr/>
          <p:nvPr/>
        </p:nvSpPr>
        <p:spPr>
          <a:xfrm>
            <a:off x="714348" y="2780928"/>
            <a:ext cx="7715250"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endParaRPr lang="id-ID" dirty="0" smtClean="0">
              <a:solidFill>
                <a:schemeClr val="tx1"/>
              </a:solidFill>
            </a:endParaRPr>
          </a:p>
          <a:p>
            <a:pPr algn="ctr">
              <a:lnSpc>
                <a:spcPct val="150000"/>
              </a:lnSpc>
              <a:defRPr/>
            </a:pPr>
            <a:r>
              <a:rPr lang="id-ID" i="1" dirty="0" smtClean="0">
                <a:solidFill>
                  <a:srgbClr val="FF0000"/>
                </a:solidFill>
              </a:rPr>
              <a:t>gbs@ittelkom.ac.id</a:t>
            </a:r>
            <a:endParaRPr lang="en-US" i="1" dirty="0" smtClean="0">
              <a:solidFill>
                <a:srgbClr val="FF0000"/>
              </a:solidFill>
            </a:endParaRPr>
          </a:p>
          <a:p>
            <a:pPr algn="ctr">
              <a:lnSpc>
                <a:spcPct val="150000"/>
              </a:lnSpc>
              <a:defRPr/>
            </a:pPr>
            <a:r>
              <a:rPr lang="en-US" i="1" dirty="0" smtClean="0">
                <a:solidFill>
                  <a:srgbClr val="FF0000"/>
                </a:solidFill>
              </a:rPr>
              <a:t>gandeva.bayu.s@gmail.com</a:t>
            </a:r>
            <a:endParaRPr lang="id-ID" i="1" dirty="0" smtClean="0">
              <a:solidFill>
                <a:srgbClr val="FF0000"/>
              </a:solidFill>
            </a:endParaRPr>
          </a:p>
          <a:p>
            <a:pPr algn="ctr">
              <a:lnSpc>
                <a:spcPct val="150000"/>
              </a:lnSpc>
              <a:defRPr/>
            </a:pPr>
            <a:endParaRPr lang="id-ID" dirty="0">
              <a:solidFill>
                <a:srgbClr val="FF0000"/>
              </a:solidFill>
            </a:endParaRPr>
          </a:p>
          <a:p>
            <a:pPr algn="ctr">
              <a:lnSpc>
                <a:spcPct val="150000"/>
              </a:lnSpc>
              <a:defRPr/>
            </a:pPr>
            <a:endParaRPr lang="en-US" dirty="0" smtClean="0">
              <a:solidFill>
                <a:srgbClr val="FF0000"/>
              </a:solidFill>
            </a:endParaRPr>
          </a:p>
          <a:p>
            <a:pPr algn="ctr">
              <a:lnSpc>
                <a:spcPct val="150000"/>
              </a:lnSpc>
              <a:defRPr/>
            </a:pPr>
            <a:r>
              <a:rPr lang="id-ID" sz="2000" b="1" dirty="0" smtClean="0">
                <a:solidFill>
                  <a:schemeClr val="tx1"/>
                </a:solidFill>
                <a:latin typeface="Lucida Bright" pitchFamily="18" charset="0"/>
              </a:rPr>
              <a:t>TELKOM ENGINEERING SCHOOL</a:t>
            </a:r>
          </a:p>
          <a:p>
            <a:pPr algn="ctr">
              <a:lnSpc>
                <a:spcPct val="150000"/>
              </a:lnSpc>
              <a:defRPr/>
            </a:pPr>
            <a:r>
              <a:rPr lang="id-ID" sz="2000" b="1" dirty="0" smtClean="0">
                <a:solidFill>
                  <a:schemeClr val="tx1"/>
                </a:solidFill>
                <a:latin typeface="Lucida Bright" pitchFamily="18" charset="0"/>
              </a:rPr>
              <a:t>Telkom University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val="2108257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lstStyle/>
          <a:p>
            <a:pPr eaLnBrk="1" hangingPunct="1"/>
            <a:endParaRPr lang="en-US" sz="2000" dirty="0" smtClean="0"/>
          </a:p>
          <a:p>
            <a:pPr eaLnBrk="1" hangingPunct="1"/>
            <a:r>
              <a:rPr lang="en-US" sz="2000" i="1" dirty="0" smtClean="0">
                <a:solidFill>
                  <a:srgbClr val="7030A0"/>
                </a:solidFill>
              </a:rPr>
              <a:t>ATM (Asynchronous Transfer Mode)</a:t>
            </a:r>
            <a:endParaRPr lang="id-ID" sz="2000" i="1" dirty="0" smtClean="0">
              <a:solidFill>
                <a:srgbClr val="7030A0"/>
              </a:solidFill>
            </a:endParaRPr>
          </a:p>
          <a:p>
            <a:pPr eaLnBrk="1" hangingPunct="1"/>
            <a:endParaRPr lang="id-ID" sz="2000" dirty="0"/>
          </a:p>
          <a:p>
            <a:pPr eaLnBrk="1" hangingPunct="1"/>
            <a:endParaRPr lang="id-ID" sz="2000" dirty="0" smtClean="0"/>
          </a:p>
          <a:p>
            <a:pPr eaLnBrk="1" hangingPunct="1"/>
            <a:endParaRPr lang="en-US" sz="2000" dirty="0" smtClean="0"/>
          </a:p>
          <a:p>
            <a:pPr lvl="1" eaLnBrk="1" hangingPunct="1"/>
            <a:r>
              <a:rPr lang="en-US" sz="2000" dirty="0" smtClean="0"/>
              <a:t>Connection-oriented packet-switched network</a:t>
            </a:r>
          </a:p>
          <a:p>
            <a:pPr lvl="1" eaLnBrk="1" hangingPunct="1"/>
            <a:r>
              <a:rPr lang="en-US" sz="2000" dirty="0" smtClean="0"/>
              <a:t>Packets are called cells</a:t>
            </a:r>
          </a:p>
          <a:p>
            <a:pPr lvl="2" eaLnBrk="1" hangingPunct="1"/>
            <a:r>
              <a:rPr lang="en-US" sz="2000" dirty="0" smtClean="0"/>
              <a:t>5 byte header + 48 byte payload</a:t>
            </a:r>
          </a:p>
          <a:p>
            <a:pPr lvl="1" eaLnBrk="1" hangingPunct="1"/>
            <a:r>
              <a:rPr lang="en-US" sz="2000" dirty="0" smtClean="0"/>
              <a:t>Fixed length packets are easier to switch in hardware</a:t>
            </a:r>
          </a:p>
          <a:p>
            <a:pPr lvl="2" eaLnBrk="1" hangingPunct="1"/>
            <a:r>
              <a:rPr lang="en-US" sz="2000" dirty="0" smtClean="0"/>
              <a:t>Simpler to design</a:t>
            </a:r>
          </a:p>
          <a:p>
            <a:pPr lvl="2" eaLnBrk="1" hangingPunct="1"/>
            <a:r>
              <a:rPr lang="en-US" sz="2000" dirty="0" smtClean="0"/>
              <a:t>Enables parallelism</a:t>
            </a:r>
          </a:p>
          <a:p>
            <a:pPr lvl="2" eaLnBrk="1" hangingPunct="1"/>
            <a:endParaRPr lang="en-US" sz="2000" dirty="0" smtClean="0"/>
          </a:p>
          <a:p>
            <a:pPr lvl="1" eaLnBrk="1" hangingPunct="1"/>
            <a:endParaRPr lang="en-US" sz="2000" dirty="0" smtClean="0"/>
          </a:p>
          <a:p>
            <a:pPr eaLnBrk="1" hangingPunct="1"/>
            <a:endParaRPr lang="en-US" sz="2000" dirty="0" smtClean="0"/>
          </a:p>
          <a:p>
            <a:pPr lvl="1" eaLnBrk="1" hangingPunct="1">
              <a:lnSpc>
                <a:spcPct val="90000"/>
              </a:lnSpc>
              <a:buFont typeface="Wingdings" panose="05000000000000000000" pitchFamily="2" charset="2"/>
              <a:buNone/>
            </a:pPr>
            <a:endParaRPr lang="en-US" sz="2000" dirty="0" smtClean="0"/>
          </a:p>
        </p:txBody>
      </p:sp>
      <p:sp>
        <p:nvSpPr>
          <p:cNvPr id="2" name="Title 1"/>
          <p:cNvSpPr>
            <a:spLocks noGrp="1"/>
          </p:cNvSpPr>
          <p:nvPr>
            <p:ph type="title"/>
          </p:nvPr>
        </p:nvSpPr>
        <p:spPr/>
        <p:txBody>
          <a:bodyPr/>
          <a:lstStyle/>
          <a:p>
            <a:r>
              <a:rPr lang="en-US" dirty="0"/>
              <a:t>Switching and Forwarding</a:t>
            </a:r>
          </a:p>
        </p:txBody>
      </p:sp>
      <p:pic>
        <p:nvPicPr>
          <p:cNvPr id="4" name="Picture 6" descr="f03-06-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204864"/>
            <a:ext cx="60483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190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descr="f03-06-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3933056"/>
            <a:ext cx="60483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3"/>
          <p:cNvSpPr>
            <a:spLocks noGrp="1" noChangeArrowheads="1"/>
          </p:cNvSpPr>
          <p:nvPr>
            <p:ph type="body" idx="1"/>
          </p:nvPr>
        </p:nvSpPr>
        <p:spPr>
          <a:xfrm>
            <a:off x="609600" y="1228725"/>
            <a:ext cx="8023225" cy="4936579"/>
          </a:xfrm>
        </p:spPr>
        <p:txBody>
          <a:bodyPr/>
          <a:lstStyle/>
          <a:p>
            <a:pPr eaLnBrk="1" hangingPunct="1"/>
            <a:r>
              <a:rPr lang="en-US" sz="2400" dirty="0" smtClean="0"/>
              <a:t>ATM</a:t>
            </a:r>
          </a:p>
          <a:p>
            <a:pPr lvl="1" eaLnBrk="1" hangingPunct="1"/>
            <a:r>
              <a:rPr lang="en-US" sz="2000" dirty="0" smtClean="0"/>
              <a:t>User-Network Interface (UNI)</a:t>
            </a:r>
          </a:p>
          <a:p>
            <a:pPr lvl="2" eaLnBrk="1" hangingPunct="1"/>
            <a:r>
              <a:rPr lang="en-US" sz="1600" dirty="0" smtClean="0"/>
              <a:t>Host-to-switch format</a:t>
            </a:r>
          </a:p>
          <a:p>
            <a:pPr lvl="2" eaLnBrk="1" hangingPunct="1"/>
            <a:r>
              <a:rPr lang="en-US" sz="1600" dirty="0" smtClean="0"/>
              <a:t>GFC: Generic Flow Control</a:t>
            </a:r>
          </a:p>
          <a:p>
            <a:pPr lvl="2" eaLnBrk="1" hangingPunct="1"/>
            <a:r>
              <a:rPr lang="en-US" sz="1600" dirty="0" smtClean="0"/>
              <a:t>VCI: Virtual Circuit Identifier</a:t>
            </a:r>
          </a:p>
          <a:p>
            <a:pPr lvl="2" eaLnBrk="1" hangingPunct="1"/>
            <a:r>
              <a:rPr lang="en-US" sz="1600" dirty="0" smtClean="0"/>
              <a:t>Type: management, congestion control</a:t>
            </a:r>
          </a:p>
          <a:p>
            <a:pPr lvl="2" eaLnBrk="1" hangingPunct="1"/>
            <a:r>
              <a:rPr lang="en-US" sz="1600" dirty="0" smtClean="0"/>
              <a:t>CLP: Cell Loss Priority</a:t>
            </a:r>
          </a:p>
          <a:p>
            <a:pPr lvl="2" eaLnBrk="1" hangingPunct="1"/>
            <a:r>
              <a:rPr lang="en-US" sz="1600" dirty="0" smtClean="0"/>
              <a:t>HEC: Header Error Check (CRC-8)</a:t>
            </a:r>
          </a:p>
          <a:p>
            <a:pPr lvl="1" eaLnBrk="1" hangingPunct="1">
              <a:buFont typeface="Wingdings" panose="05000000000000000000" pitchFamily="2" charset="2"/>
              <a:buNone/>
            </a:pPr>
            <a:endParaRPr lang="en-US" sz="2000" dirty="0" smtClean="0"/>
          </a:p>
          <a:p>
            <a:pPr lvl="1" eaLnBrk="1" hangingPunct="1">
              <a:buFont typeface="Wingdings" panose="05000000000000000000" pitchFamily="2" charset="2"/>
              <a:buNone/>
            </a:pPr>
            <a:endParaRPr lang="en-US" sz="2000" dirty="0" smtClean="0"/>
          </a:p>
          <a:p>
            <a:pPr lvl="1" eaLnBrk="1" hangingPunct="1">
              <a:buFont typeface="Wingdings" panose="05000000000000000000" pitchFamily="2" charset="2"/>
              <a:buNone/>
            </a:pPr>
            <a:endParaRPr lang="en-US" sz="2000" dirty="0" smtClean="0"/>
          </a:p>
          <a:p>
            <a:pPr lvl="1" eaLnBrk="1" hangingPunct="1"/>
            <a:r>
              <a:rPr lang="en-US" sz="2000" dirty="0" smtClean="0"/>
              <a:t>Network-Network Interface (NNI)</a:t>
            </a:r>
          </a:p>
          <a:p>
            <a:pPr lvl="2" eaLnBrk="1" hangingPunct="1"/>
            <a:r>
              <a:rPr lang="en-US" sz="1600" dirty="0" smtClean="0"/>
              <a:t>Switch-to-switch format</a:t>
            </a:r>
          </a:p>
          <a:p>
            <a:pPr lvl="2" eaLnBrk="1" hangingPunct="1"/>
            <a:r>
              <a:rPr lang="en-US" sz="1600" dirty="0" smtClean="0"/>
              <a:t>GFC becomes part of VPI field</a:t>
            </a:r>
          </a:p>
          <a:p>
            <a:pPr lvl="1" eaLnBrk="1" hangingPunct="1"/>
            <a:endParaRPr lang="en-US" dirty="0" smtClean="0"/>
          </a:p>
          <a:p>
            <a:pPr eaLnBrk="1" hangingPunct="1"/>
            <a:endParaRPr lang="en-US" sz="1800" dirty="0" smtClean="0"/>
          </a:p>
        </p:txBody>
      </p:sp>
      <p:sp>
        <p:nvSpPr>
          <p:cNvPr id="2" name="Title 1"/>
          <p:cNvSpPr>
            <a:spLocks noGrp="1"/>
          </p:cNvSpPr>
          <p:nvPr>
            <p:ph type="title"/>
          </p:nvPr>
        </p:nvSpPr>
        <p:spPr/>
        <p:txBody>
          <a:bodyPr/>
          <a:lstStyle/>
          <a:p>
            <a:r>
              <a:rPr lang="en-US" dirty="0"/>
              <a:t>Switching and Forwarding</a:t>
            </a:r>
          </a:p>
        </p:txBody>
      </p:sp>
    </p:spTree>
    <p:extLst>
      <p:ext uri="{BB962C8B-B14F-4D97-AF65-F5344CB8AC3E}">
        <p14:creationId xmlns:p14="http://schemas.microsoft.com/office/powerpoint/2010/main" val="2852604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Source </a:t>
            </a:r>
            <a:r>
              <a:rPr lang="en-US" dirty="0" smtClean="0"/>
              <a:t>Routing</a:t>
            </a:r>
            <a:endParaRPr lang="en-US" dirty="0"/>
          </a:p>
        </p:txBody>
      </p:sp>
      <p:sp>
        <p:nvSpPr>
          <p:cNvPr id="3" name="Content Placeholder 2"/>
          <p:cNvSpPr>
            <a:spLocks noGrp="1"/>
          </p:cNvSpPr>
          <p:nvPr>
            <p:ph idx="1"/>
          </p:nvPr>
        </p:nvSpPr>
        <p:spPr>
          <a:xfrm>
            <a:off x="609600" y="1228725"/>
            <a:ext cx="8023225" cy="1912243"/>
          </a:xfrm>
        </p:spPr>
        <p:txBody>
          <a:bodyPr/>
          <a:lstStyle/>
          <a:p>
            <a:pPr marL="0" indent="0" algn="just">
              <a:buNone/>
            </a:pPr>
            <a:endParaRPr lang="en-US" sz="2000" dirty="0" smtClean="0"/>
          </a:p>
          <a:p>
            <a:pPr marL="0" indent="0" algn="just">
              <a:buNone/>
            </a:pPr>
            <a:r>
              <a:rPr lang="en-US" sz="2000" b="1" dirty="0" smtClean="0">
                <a:solidFill>
                  <a:srgbClr val="7030A0"/>
                </a:solidFill>
              </a:rPr>
              <a:t>Source </a:t>
            </a:r>
            <a:r>
              <a:rPr lang="en-US" sz="2000" b="1" dirty="0">
                <a:solidFill>
                  <a:srgbClr val="7030A0"/>
                </a:solidFill>
              </a:rPr>
              <a:t>Routing</a:t>
            </a:r>
          </a:p>
          <a:p>
            <a:pPr algn="just"/>
            <a:r>
              <a:rPr lang="en-US" sz="2000" dirty="0"/>
              <a:t>All the information about network topology that is required to switch a packet across the network is provided by the source host</a:t>
            </a:r>
          </a:p>
          <a:p>
            <a:pPr algn="just"/>
            <a:endParaRPr lang="en-US" sz="2000" dirty="0"/>
          </a:p>
        </p:txBody>
      </p:sp>
      <p:pic>
        <p:nvPicPr>
          <p:cNvPr id="4" name="Picture 5" descr="f03-07-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24" y="3125385"/>
            <a:ext cx="561657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897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3800684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Bridges and LAN Switches</a:t>
            </a:r>
          </a:p>
        </p:txBody>
      </p:sp>
      <p:sp>
        <p:nvSpPr>
          <p:cNvPr id="3" name="Content Placeholder 2"/>
          <p:cNvSpPr>
            <a:spLocks noGrp="1"/>
          </p:cNvSpPr>
          <p:nvPr>
            <p:ph idx="1"/>
          </p:nvPr>
        </p:nvSpPr>
        <p:spPr/>
        <p:txBody>
          <a:bodyPr/>
          <a:lstStyle/>
          <a:p>
            <a:r>
              <a:rPr lang="en-US" sz="2000" dirty="0"/>
              <a:t>Class of switches that is used to forward packets between shared-media LANs such as Ethernets</a:t>
            </a:r>
          </a:p>
          <a:p>
            <a:pPr marL="1028700" indent="-457200">
              <a:buFont typeface="Wingdings" panose="05000000000000000000" pitchFamily="2" charset="2"/>
              <a:buChar char="ü"/>
            </a:pPr>
            <a:r>
              <a:rPr lang="en-US" sz="2000" dirty="0"/>
              <a:t>Known as </a:t>
            </a:r>
            <a:r>
              <a:rPr lang="en-US" sz="2000" b="1" dirty="0"/>
              <a:t>LAN switches</a:t>
            </a:r>
          </a:p>
          <a:p>
            <a:pPr marL="1028700" indent="-457200">
              <a:buFont typeface="Wingdings" panose="05000000000000000000" pitchFamily="2" charset="2"/>
              <a:buChar char="ü"/>
            </a:pPr>
            <a:r>
              <a:rPr lang="en-US" sz="2000" dirty="0"/>
              <a:t>Referred to as </a:t>
            </a:r>
            <a:r>
              <a:rPr lang="en-US" sz="2000" b="1" dirty="0"/>
              <a:t>Bridges</a:t>
            </a:r>
          </a:p>
          <a:p>
            <a:endParaRPr lang="en-US" sz="2000" dirty="0"/>
          </a:p>
          <a:p>
            <a:r>
              <a:rPr lang="en-US" sz="2000" dirty="0"/>
              <a:t>Suppose you have a pair of Ethernets that you want to interconnect</a:t>
            </a:r>
          </a:p>
          <a:p>
            <a:pPr marL="914400"/>
            <a:r>
              <a:rPr lang="en-US" sz="2000" dirty="0"/>
              <a:t>One approach is put a </a:t>
            </a:r>
            <a:r>
              <a:rPr lang="en-US" sz="2000" b="1" dirty="0"/>
              <a:t>repeater</a:t>
            </a:r>
            <a:r>
              <a:rPr lang="en-US" sz="2000" dirty="0"/>
              <a:t> in between them</a:t>
            </a:r>
          </a:p>
          <a:p>
            <a:pPr marL="914400"/>
            <a:r>
              <a:rPr lang="en-US" sz="2000" dirty="0" smtClean="0"/>
              <a:t>An </a:t>
            </a:r>
            <a:r>
              <a:rPr lang="en-US" sz="2000" dirty="0"/>
              <a:t>alternative would be to put a node between the two Ethernets and have the node forward frames from one Ethernet to the other</a:t>
            </a:r>
          </a:p>
          <a:p>
            <a:pPr marL="1314450" lvl="1"/>
            <a:r>
              <a:rPr lang="en-US" sz="2000" dirty="0"/>
              <a:t>This node is called a </a:t>
            </a:r>
            <a:r>
              <a:rPr lang="en-US" sz="2000" b="1" dirty="0"/>
              <a:t>Bridge</a:t>
            </a:r>
          </a:p>
          <a:p>
            <a:pPr marL="1314450" lvl="1"/>
            <a:r>
              <a:rPr lang="en-US" sz="2000" dirty="0"/>
              <a:t>A collection of LANs connected by one or more bridges is usually said </a:t>
            </a:r>
            <a:r>
              <a:rPr lang="en-US" sz="2000" i="1" dirty="0">
                <a:solidFill>
                  <a:srgbClr val="C00000"/>
                </a:solidFill>
              </a:rPr>
              <a:t>to form an Extended LAN </a:t>
            </a:r>
          </a:p>
          <a:p>
            <a:endParaRPr lang="en-US" sz="2000" dirty="0"/>
          </a:p>
        </p:txBody>
      </p:sp>
    </p:spTree>
    <p:extLst>
      <p:ext uri="{BB962C8B-B14F-4D97-AF65-F5344CB8AC3E}">
        <p14:creationId xmlns:p14="http://schemas.microsoft.com/office/powerpoint/2010/main" val="622291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Bridges and LAN Switches</a:t>
            </a:r>
          </a:p>
        </p:txBody>
      </p:sp>
      <p:sp>
        <p:nvSpPr>
          <p:cNvPr id="3" name="Content Placeholder 2"/>
          <p:cNvSpPr>
            <a:spLocks noGrp="1"/>
          </p:cNvSpPr>
          <p:nvPr>
            <p:ph idx="1"/>
          </p:nvPr>
        </p:nvSpPr>
        <p:spPr>
          <a:xfrm>
            <a:off x="609601" y="1228725"/>
            <a:ext cx="3602360" cy="4921250"/>
          </a:xfrm>
        </p:spPr>
        <p:txBody>
          <a:bodyPr/>
          <a:lstStyle/>
          <a:p>
            <a:pPr algn="just" eaLnBrk="1" hangingPunct="1"/>
            <a:endParaRPr lang="en-US" sz="1800" dirty="0" smtClean="0"/>
          </a:p>
          <a:p>
            <a:pPr algn="just" eaLnBrk="1" hangingPunct="1"/>
            <a:r>
              <a:rPr lang="en-US" sz="1800" dirty="0" smtClean="0"/>
              <a:t>Strategy </a:t>
            </a:r>
            <a:r>
              <a:rPr lang="en-US" sz="1800" dirty="0"/>
              <a:t>works fine </a:t>
            </a:r>
            <a:r>
              <a:rPr lang="en-US" sz="1800" b="1" dirty="0">
                <a:solidFill>
                  <a:srgbClr val="C00000"/>
                </a:solidFill>
              </a:rPr>
              <a:t>if</a:t>
            </a:r>
            <a:r>
              <a:rPr lang="en-US" sz="1800" dirty="0"/>
              <a:t> the extended LAN does </a:t>
            </a:r>
            <a:r>
              <a:rPr lang="en-US" sz="1800" b="1" dirty="0">
                <a:solidFill>
                  <a:srgbClr val="C00000"/>
                </a:solidFill>
              </a:rPr>
              <a:t>not have a loop</a:t>
            </a:r>
            <a:r>
              <a:rPr lang="en-US" sz="1800" dirty="0"/>
              <a:t> in it</a:t>
            </a:r>
          </a:p>
          <a:p>
            <a:pPr algn="just" eaLnBrk="1" hangingPunct="1"/>
            <a:endParaRPr lang="en-US" sz="1800" dirty="0"/>
          </a:p>
          <a:p>
            <a:pPr algn="just" eaLnBrk="1" hangingPunct="1"/>
            <a:r>
              <a:rPr lang="en-US" sz="1800" dirty="0"/>
              <a:t>Why?</a:t>
            </a:r>
          </a:p>
          <a:p>
            <a:pPr lvl="1" algn="just" eaLnBrk="1" hangingPunct="1"/>
            <a:r>
              <a:rPr lang="en-US" sz="1800" dirty="0"/>
              <a:t>Frames potentially loop through the extended LAN forever</a:t>
            </a:r>
          </a:p>
          <a:p>
            <a:pPr lvl="1" algn="just" eaLnBrk="1" hangingPunct="1"/>
            <a:endParaRPr lang="en-US" sz="1800" dirty="0"/>
          </a:p>
          <a:p>
            <a:pPr lvl="1" algn="just" eaLnBrk="1" hangingPunct="1">
              <a:buFont typeface="Wingdings" panose="05000000000000000000" pitchFamily="2" charset="2"/>
              <a:buChar char="ü"/>
            </a:pPr>
            <a:r>
              <a:rPr lang="en-US" sz="1800" dirty="0" smtClean="0"/>
              <a:t>B1</a:t>
            </a:r>
            <a:r>
              <a:rPr lang="en-US" sz="1800" dirty="0"/>
              <a:t>, B4, and </a:t>
            </a:r>
            <a:r>
              <a:rPr lang="en-US" sz="1800" dirty="0" smtClean="0"/>
              <a:t>B6</a:t>
            </a:r>
          </a:p>
          <a:p>
            <a:pPr lvl="1" algn="just" eaLnBrk="1" hangingPunct="1">
              <a:buFont typeface="Wingdings" panose="05000000000000000000" pitchFamily="2" charset="2"/>
              <a:buChar char="ü"/>
            </a:pPr>
            <a:r>
              <a:rPr lang="en-US" sz="1800" dirty="0" smtClean="0"/>
              <a:t>B1, B2, B3, and B5</a:t>
            </a:r>
          </a:p>
          <a:p>
            <a:pPr lvl="1" algn="just" eaLnBrk="1" hangingPunct="1">
              <a:buFont typeface="Wingdings" panose="05000000000000000000" pitchFamily="2" charset="2"/>
              <a:buChar char="ü"/>
            </a:pPr>
            <a:r>
              <a:rPr lang="en-US" sz="1800" dirty="0" smtClean="0"/>
              <a:t>B1, B5, and B7</a:t>
            </a:r>
            <a:endParaRPr lang="en-US" sz="1800" dirty="0"/>
          </a:p>
        </p:txBody>
      </p:sp>
      <p:pic>
        <p:nvPicPr>
          <p:cNvPr id="4" name="Picture 5" descr="f03-10-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053" y="1628800"/>
            <a:ext cx="4340395"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979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Bridges and LAN Switches</a:t>
            </a:r>
          </a:p>
        </p:txBody>
      </p:sp>
      <p:sp>
        <p:nvSpPr>
          <p:cNvPr id="3" name="Content Placeholder 2"/>
          <p:cNvSpPr>
            <a:spLocks noGrp="1"/>
          </p:cNvSpPr>
          <p:nvPr>
            <p:ph idx="1"/>
          </p:nvPr>
        </p:nvSpPr>
        <p:spPr/>
        <p:txBody>
          <a:bodyPr/>
          <a:lstStyle/>
          <a:p>
            <a:pPr algn="just"/>
            <a:r>
              <a:rPr lang="en-US" sz="2000" dirty="0"/>
              <a:t>How does an extended LAN come to have a loop in it?</a:t>
            </a:r>
          </a:p>
          <a:p>
            <a:pPr algn="just"/>
            <a:endParaRPr lang="en-US" sz="2000" dirty="0"/>
          </a:p>
          <a:p>
            <a:pPr marL="914400" indent="-457200" algn="just">
              <a:buFont typeface="+mj-lt"/>
              <a:buAutoNum type="arabicParenR"/>
            </a:pPr>
            <a:r>
              <a:rPr lang="en-US" sz="2000" dirty="0"/>
              <a:t>Network is managed by more than one administrator</a:t>
            </a:r>
          </a:p>
          <a:p>
            <a:pPr marL="1371600" lvl="1" indent="-346075" algn="just"/>
            <a:r>
              <a:rPr lang="en-US" sz="2000" dirty="0"/>
              <a:t>For example, it spans multiple departments in an organization</a:t>
            </a:r>
          </a:p>
          <a:p>
            <a:pPr marL="914400" indent="-457200" algn="just">
              <a:buFont typeface="+mj-lt"/>
              <a:buAutoNum type="arabicParenR"/>
            </a:pPr>
            <a:r>
              <a:rPr lang="en-US" sz="2000" dirty="0" smtClean="0"/>
              <a:t>Loops </a:t>
            </a:r>
            <a:r>
              <a:rPr lang="en-US" sz="2000" dirty="0"/>
              <a:t>are built into the network to provide redundancy in case of failures</a:t>
            </a:r>
          </a:p>
          <a:p>
            <a:pPr algn="just"/>
            <a:endParaRPr lang="en-US" sz="2000" dirty="0"/>
          </a:p>
          <a:p>
            <a:pPr algn="just"/>
            <a:r>
              <a:rPr lang="en-US" sz="2000" dirty="0" smtClean="0"/>
              <a:t>Solution :</a:t>
            </a:r>
            <a:endParaRPr lang="en-US" sz="2000" dirty="0"/>
          </a:p>
          <a:p>
            <a:pPr marL="346075" indent="0" algn="just">
              <a:buNone/>
            </a:pPr>
            <a:r>
              <a:rPr lang="en-US" sz="2000" dirty="0" smtClean="0"/>
              <a:t>Spanning </a:t>
            </a:r>
            <a:r>
              <a:rPr lang="en-US" sz="2000" dirty="0"/>
              <a:t>Tree </a:t>
            </a:r>
            <a:r>
              <a:rPr lang="en-US" sz="2000" dirty="0" smtClean="0"/>
              <a:t>Algorithm</a:t>
            </a:r>
          </a:p>
          <a:p>
            <a:pPr marL="346075" indent="0" algn="just">
              <a:buNone/>
            </a:pPr>
            <a:r>
              <a:rPr lang="en-US" sz="2000" dirty="0"/>
              <a:t>	</a:t>
            </a:r>
            <a:r>
              <a:rPr lang="en-US" sz="2000" dirty="0" smtClean="0"/>
              <a:t>Switch </a:t>
            </a:r>
            <a:r>
              <a:rPr lang="en-US" sz="2000" dirty="0"/>
              <a:t>with </a:t>
            </a:r>
            <a:r>
              <a:rPr lang="en-US" sz="2000" b="1" i="1" dirty="0">
                <a:solidFill>
                  <a:srgbClr val="C00000"/>
                </a:solidFill>
              </a:rPr>
              <a:t>Spanning Tree </a:t>
            </a:r>
            <a:r>
              <a:rPr lang="en-US" sz="2000" b="1" i="1" dirty="0" smtClean="0">
                <a:solidFill>
                  <a:srgbClr val="C00000"/>
                </a:solidFill>
              </a:rPr>
              <a:t>Protocol (STP)</a:t>
            </a:r>
            <a:endParaRPr lang="en-US" sz="2000" b="1" i="1" dirty="0">
              <a:solidFill>
                <a:srgbClr val="C00000"/>
              </a:solidFill>
            </a:endParaRPr>
          </a:p>
        </p:txBody>
      </p:sp>
    </p:spTree>
    <p:extLst>
      <p:ext uri="{BB962C8B-B14F-4D97-AF65-F5344CB8AC3E}">
        <p14:creationId xmlns:p14="http://schemas.microsoft.com/office/powerpoint/2010/main" val="1118877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 </a:t>
            </a:r>
            <a:r>
              <a:rPr lang="en-US" dirty="0" smtClean="0"/>
              <a:t>Algorithm</a:t>
            </a:r>
            <a:endParaRPr lang="en-US" dirty="0"/>
          </a:p>
        </p:txBody>
      </p:sp>
      <p:sp>
        <p:nvSpPr>
          <p:cNvPr id="3" name="Content Placeholder 2"/>
          <p:cNvSpPr>
            <a:spLocks noGrp="1"/>
          </p:cNvSpPr>
          <p:nvPr>
            <p:ph idx="1"/>
          </p:nvPr>
        </p:nvSpPr>
        <p:spPr/>
        <p:txBody>
          <a:bodyPr/>
          <a:lstStyle/>
          <a:p>
            <a:pPr marL="0" indent="0" algn="just" eaLnBrk="1" hangingPunct="1">
              <a:buNone/>
            </a:pPr>
            <a:r>
              <a:rPr lang="en-US" sz="1800" dirty="0"/>
              <a:t>Algorithm selects ports as follows</a:t>
            </a:r>
            <a:r>
              <a:rPr lang="en-US" sz="1800" dirty="0" smtClean="0"/>
              <a:t>:</a:t>
            </a:r>
          </a:p>
          <a:p>
            <a:pPr algn="just" eaLnBrk="1" hangingPunct="1"/>
            <a:endParaRPr lang="en-US" sz="1900" dirty="0"/>
          </a:p>
          <a:p>
            <a:pPr marL="914400" lvl="1" indent="-457200" algn="just" eaLnBrk="1" hangingPunct="1">
              <a:buFont typeface="+mj-lt"/>
              <a:buAutoNum type="arabicParenR"/>
            </a:pPr>
            <a:r>
              <a:rPr lang="en-US" sz="1900" dirty="0"/>
              <a:t>Each bridge has a unique identifier</a:t>
            </a:r>
          </a:p>
          <a:p>
            <a:pPr marL="914400" lvl="1" indent="-457200" algn="just" eaLnBrk="1" hangingPunct="1">
              <a:buFont typeface="+mj-lt"/>
              <a:buAutoNum type="arabicParenR"/>
            </a:pPr>
            <a:r>
              <a:rPr lang="en-US" sz="1900" dirty="0" smtClean="0"/>
              <a:t>Elect </a:t>
            </a:r>
            <a:r>
              <a:rPr lang="en-US" sz="1900" dirty="0"/>
              <a:t>the bridge with the smallest id as </a:t>
            </a:r>
            <a:r>
              <a:rPr lang="en-US" sz="1900" b="1" dirty="0" smtClean="0">
                <a:solidFill>
                  <a:srgbClr val="C00000"/>
                </a:solidFill>
              </a:rPr>
              <a:t>The Root</a:t>
            </a:r>
            <a:r>
              <a:rPr lang="en-US" sz="1900" dirty="0" smtClean="0"/>
              <a:t> </a:t>
            </a:r>
            <a:r>
              <a:rPr lang="en-US" sz="1900" dirty="0"/>
              <a:t>of the spanning tree</a:t>
            </a:r>
          </a:p>
          <a:p>
            <a:pPr marL="914400" lvl="1" indent="-457200" algn="just" eaLnBrk="1" hangingPunct="1">
              <a:buFont typeface="+mj-lt"/>
              <a:buAutoNum type="arabicParenR"/>
            </a:pPr>
            <a:r>
              <a:rPr lang="en-US" sz="1900" dirty="0"/>
              <a:t>The root bridge always forwards frames out over all of its ports</a:t>
            </a:r>
          </a:p>
          <a:p>
            <a:pPr marL="914400" lvl="1" indent="-457200" algn="just" eaLnBrk="1" hangingPunct="1">
              <a:buFont typeface="+mj-lt"/>
              <a:buAutoNum type="arabicParenR"/>
            </a:pPr>
            <a:r>
              <a:rPr lang="en-US" sz="1900" dirty="0"/>
              <a:t>Each bridge computes the </a:t>
            </a:r>
            <a:r>
              <a:rPr lang="en-US" sz="1900" i="1" dirty="0">
                <a:solidFill>
                  <a:srgbClr val="C00000"/>
                </a:solidFill>
              </a:rPr>
              <a:t>shortest path </a:t>
            </a:r>
            <a:r>
              <a:rPr lang="en-US" sz="1900" dirty="0"/>
              <a:t>to the root and notes which of its ports is on this path</a:t>
            </a:r>
          </a:p>
          <a:p>
            <a:pPr marL="914400" lvl="1" indent="-457200" algn="just" eaLnBrk="1" hangingPunct="1">
              <a:buFont typeface="+mj-lt"/>
              <a:buAutoNum type="arabicParenR"/>
            </a:pPr>
            <a:r>
              <a:rPr lang="en-US" sz="1900" dirty="0" smtClean="0"/>
              <a:t>Finally</a:t>
            </a:r>
            <a:r>
              <a:rPr lang="en-US" sz="1900" dirty="0"/>
              <a:t>, all the bridges connected to a given LAN elect a single </a:t>
            </a:r>
            <a:r>
              <a:rPr lang="en-US" sz="1900" i="1" dirty="0">
                <a:solidFill>
                  <a:srgbClr val="C00000"/>
                </a:solidFill>
              </a:rPr>
              <a:t>designated bridge</a:t>
            </a:r>
            <a:r>
              <a:rPr lang="en-US" sz="1900" dirty="0">
                <a:solidFill>
                  <a:srgbClr val="C00000"/>
                </a:solidFill>
              </a:rPr>
              <a:t> </a:t>
            </a:r>
            <a:r>
              <a:rPr lang="en-US" sz="1900" dirty="0"/>
              <a:t>that will be responsible for </a:t>
            </a:r>
            <a:r>
              <a:rPr lang="en-US" sz="1900" dirty="0" smtClean="0"/>
              <a:t>forwarding</a:t>
            </a:r>
          </a:p>
          <a:p>
            <a:pPr marL="914400" lvl="1" indent="-457200" algn="just" eaLnBrk="1" hangingPunct="1">
              <a:buFont typeface="+mj-lt"/>
              <a:buAutoNum type="arabicParenR"/>
            </a:pPr>
            <a:r>
              <a:rPr lang="en-US" sz="1900" dirty="0" smtClean="0"/>
              <a:t>Each </a:t>
            </a:r>
            <a:r>
              <a:rPr lang="en-US" sz="1900" dirty="0"/>
              <a:t>LAN’s designated bridge is the one that is </a:t>
            </a:r>
            <a:r>
              <a:rPr lang="en-US" sz="1900" i="1" dirty="0">
                <a:solidFill>
                  <a:srgbClr val="C00000"/>
                </a:solidFill>
              </a:rPr>
              <a:t>closest</a:t>
            </a:r>
            <a:r>
              <a:rPr lang="en-US" sz="1900" dirty="0"/>
              <a:t> to the root</a:t>
            </a:r>
          </a:p>
          <a:p>
            <a:pPr marL="914400" lvl="1" indent="-457200" algn="just" eaLnBrk="1" hangingPunct="1">
              <a:buFont typeface="+mj-lt"/>
              <a:buAutoNum type="arabicParenR"/>
            </a:pPr>
            <a:r>
              <a:rPr lang="en-US" sz="1900" dirty="0"/>
              <a:t>If two or more bridges are equally close to the </a:t>
            </a:r>
            <a:r>
              <a:rPr lang="en-US" sz="1900" dirty="0" smtClean="0"/>
              <a:t>root, </a:t>
            </a:r>
            <a:r>
              <a:rPr lang="en-US" sz="1900" i="1" dirty="0">
                <a:solidFill>
                  <a:srgbClr val="C00000"/>
                </a:solidFill>
              </a:rPr>
              <a:t>smallest id</a:t>
            </a:r>
          </a:p>
          <a:p>
            <a:pPr marL="914400" lvl="1" indent="-457200" algn="just" eaLnBrk="1" hangingPunct="1">
              <a:buFont typeface="+mj-lt"/>
              <a:buAutoNum type="arabicParenR"/>
            </a:pPr>
            <a:r>
              <a:rPr lang="en-US" sz="1900" dirty="0"/>
              <a:t>Each bridge is connected to more than one LAN</a:t>
            </a:r>
          </a:p>
          <a:p>
            <a:pPr algn="just"/>
            <a:endParaRPr lang="en-US" sz="2400" dirty="0"/>
          </a:p>
        </p:txBody>
      </p:sp>
    </p:spTree>
    <p:extLst>
      <p:ext uri="{BB962C8B-B14F-4D97-AF65-F5344CB8AC3E}">
        <p14:creationId xmlns:p14="http://schemas.microsoft.com/office/powerpoint/2010/main" val="3934176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609600" y="1228725"/>
            <a:ext cx="8023225" cy="1768227"/>
          </a:xfrm>
        </p:spPr>
        <p:txBody>
          <a:bodyPr/>
          <a:lstStyle/>
          <a:p>
            <a:pPr algn="just" eaLnBrk="1" hangingPunct="1"/>
            <a:r>
              <a:rPr lang="en-US" sz="2000" dirty="0" smtClean="0"/>
              <a:t>B1 is the root bridge</a:t>
            </a:r>
          </a:p>
          <a:p>
            <a:pPr algn="just" eaLnBrk="1" hangingPunct="1"/>
            <a:r>
              <a:rPr lang="en-US" sz="2000" dirty="0" smtClean="0"/>
              <a:t>B3 and B5 are connected to LAN A, but B5 is the designated bridge</a:t>
            </a:r>
          </a:p>
          <a:p>
            <a:pPr algn="just" eaLnBrk="1" hangingPunct="1"/>
            <a:r>
              <a:rPr lang="en-US" sz="2000" dirty="0" smtClean="0"/>
              <a:t>B5 and B7 are connected to LAN B, but B5 is the designated bridge</a:t>
            </a:r>
          </a:p>
          <a:p>
            <a:pPr lvl="1" algn="just" eaLnBrk="1" hangingPunct="1">
              <a:lnSpc>
                <a:spcPct val="90000"/>
              </a:lnSpc>
              <a:buFont typeface="Wingdings" panose="05000000000000000000" pitchFamily="2" charset="2"/>
              <a:buNone/>
            </a:pPr>
            <a:endParaRPr lang="en-US" sz="2000" dirty="0" smtClean="0"/>
          </a:p>
          <a:p>
            <a:pPr lvl="1" algn="just" eaLnBrk="1" hangingPunct="1">
              <a:lnSpc>
                <a:spcPct val="90000"/>
              </a:lnSpc>
              <a:buFont typeface="Wingdings" panose="05000000000000000000" pitchFamily="2" charset="2"/>
              <a:buNone/>
            </a:pPr>
            <a:endParaRPr lang="en-US" sz="2000" dirty="0" smtClean="0"/>
          </a:p>
          <a:p>
            <a:pPr lvl="1" algn="just" eaLnBrk="1" hangingPunct="1">
              <a:lnSpc>
                <a:spcPct val="90000"/>
              </a:lnSpc>
              <a:buFont typeface="Wingdings" panose="05000000000000000000" pitchFamily="2" charset="2"/>
              <a:buNone/>
            </a:pPr>
            <a:endParaRPr lang="en-US" sz="2000" dirty="0" smtClean="0"/>
          </a:p>
          <a:p>
            <a:pPr lvl="1" algn="just" eaLnBrk="1" hangingPunct="1">
              <a:lnSpc>
                <a:spcPct val="90000"/>
              </a:lnSpc>
              <a:buFont typeface="Wingdings" panose="05000000000000000000" pitchFamily="2" charset="2"/>
              <a:buNone/>
            </a:pPr>
            <a:endParaRPr lang="en-US" sz="2000" dirty="0" smtClean="0"/>
          </a:p>
          <a:p>
            <a:pPr lvl="1" algn="just" eaLnBrk="1" hangingPunct="1">
              <a:lnSpc>
                <a:spcPct val="90000"/>
              </a:lnSpc>
              <a:buFont typeface="Wingdings" panose="05000000000000000000" pitchFamily="2" charset="2"/>
              <a:buNone/>
            </a:pPr>
            <a:endParaRPr lang="en-US" sz="2000" dirty="0" smtClean="0"/>
          </a:p>
          <a:p>
            <a:pPr lvl="1" algn="just" eaLnBrk="1" hangingPunct="1">
              <a:lnSpc>
                <a:spcPct val="90000"/>
              </a:lnSpc>
              <a:buFont typeface="Wingdings" panose="05000000000000000000" pitchFamily="2" charset="2"/>
              <a:buNone/>
            </a:pPr>
            <a:endParaRPr lang="en-US" sz="2000" dirty="0" smtClean="0"/>
          </a:p>
        </p:txBody>
      </p:sp>
      <p:pic>
        <p:nvPicPr>
          <p:cNvPr id="57348" name="Picture 5" descr="f03-10-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3212678"/>
            <a:ext cx="341153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descr="f03-12-9780123850591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757" y="3284984"/>
            <a:ext cx="3241675"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Spanning Tree Algorithm</a:t>
            </a:r>
          </a:p>
        </p:txBody>
      </p:sp>
    </p:spTree>
    <p:extLst>
      <p:ext uri="{BB962C8B-B14F-4D97-AF65-F5344CB8AC3E}">
        <p14:creationId xmlns:p14="http://schemas.microsoft.com/office/powerpoint/2010/main" val="849668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 Algorithm</a:t>
            </a:r>
          </a:p>
        </p:txBody>
      </p:sp>
      <p:sp>
        <p:nvSpPr>
          <p:cNvPr id="3" name="Content Placeholder 2"/>
          <p:cNvSpPr>
            <a:spLocks noGrp="1"/>
          </p:cNvSpPr>
          <p:nvPr>
            <p:ph idx="1"/>
          </p:nvPr>
        </p:nvSpPr>
        <p:spPr/>
        <p:txBody>
          <a:bodyPr/>
          <a:lstStyle/>
          <a:p>
            <a:pPr algn="just" eaLnBrk="1" hangingPunct="1"/>
            <a:endParaRPr lang="en-US" sz="2000" dirty="0" smtClean="0"/>
          </a:p>
          <a:p>
            <a:pPr algn="just" eaLnBrk="1" hangingPunct="1"/>
            <a:r>
              <a:rPr lang="en-US" sz="2000" dirty="0" smtClean="0"/>
              <a:t>Even </a:t>
            </a:r>
            <a:r>
              <a:rPr lang="en-US" sz="2000" dirty="0"/>
              <a:t>after the system has </a:t>
            </a:r>
            <a:r>
              <a:rPr lang="en-US" sz="2000" dirty="0">
                <a:solidFill>
                  <a:srgbClr val="7030A0"/>
                </a:solidFill>
              </a:rPr>
              <a:t>stabilized</a:t>
            </a:r>
            <a:r>
              <a:rPr lang="en-US" sz="2000" dirty="0"/>
              <a:t>, the root bridge </a:t>
            </a:r>
            <a:r>
              <a:rPr lang="en-US" sz="2000" dirty="0">
                <a:solidFill>
                  <a:srgbClr val="C00000"/>
                </a:solidFill>
              </a:rPr>
              <a:t>continues to send configuration </a:t>
            </a:r>
            <a:r>
              <a:rPr lang="en-US" sz="2000" dirty="0"/>
              <a:t>messages </a:t>
            </a:r>
            <a:r>
              <a:rPr lang="en-US" sz="2000" dirty="0">
                <a:solidFill>
                  <a:srgbClr val="C00000"/>
                </a:solidFill>
              </a:rPr>
              <a:t>periodically</a:t>
            </a:r>
          </a:p>
          <a:p>
            <a:pPr lvl="1" algn="just" eaLnBrk="1" hangingPunct="1"/>
            <a:r>
              <a:rPr lang="en-US" sz="2000" dirty="0"/>
              <a:t>Other bridges continue to forward these messages</a:t>
            </a:r>
          </a:p>
          <a:p>
            <a:pPr algn="just" eaLnBrk="1" hangingPunct="1"/>
            <a:endParaRPr lang="en-US" sz="2000" dirty="0"/>
          </a:p>
          <a:p>
            <a:pPr algn="just" eaLnBrk="1" hangingPunct="1"/>
            <a:r>
              <a:rPr lang="en-US" sz="2000" dirty="0"/>
              <a:t>When a </a:t>
            </a:r>
            <a:r>
              <a:rPr lang="en-US" sz="2000" dirty="0">
                <a:solidFill>
                  <a:srgbClr val="7030A0"/>
                </a:solidFill>
              </a:rPr>
              <a:t>bridge fails</a:t>
            </a:r>
            <a:r>
              <a:rPr lang="en-US" sz="2000" dirty="0"/>
              <a:t>, the downstream bridges will not receive the configuration messages</a:t>
            </a:r>
          </a:p>
          <a:p>
            <a:pPr algn="just" eaLnBrk="1" hangingPunct="1"/>
            <a:endParaRPr lang="en-US" sz="2000" dirty="0"/>
          </a:p>
          <a:p>
            <a:pPr algn="just" eaLnBrk="1" hangingPunct="1"/>
            <a:r>
              <a:rPr lang="en-US" sz="2000" dirty="0">
                <a:solidFill>
                  <a:srgbClr val="7030A0"/>
                </a:solidFill>
              </a:rPr>
              <a:t>After waiting a specified period of time</a:t>
            </a:r>
            <a:r>
              <a:rPr lang="en-US" sz="2000" dirty="0"/>
              <a:t>, they will once again claim to be </a:t>
            </a:r>
            <a:r>
              <a:rPr lang="en-US" sz="2000" dirty="0">
                <a:solidFill>
                  <a:srgbClr val="C00000"/>
                </a:solidFill>
              </a:rPr>
              <a:t>the root </a:t>
            </a:r>
            <a:r>
              <a:rPr lang="en-US" sz="2000" dirty="0"/>
              <a:t>and </a:t>
            </a:r>
            <a:r>
              <a:rPr lang="en-US" sz="2000" dirty="0">
                <a:solidFill>
                  <a:srgbClr val="C00000"/>
                </a:solidFill>
              </a:rPr>
              <a:t>the algorithm starts </a:t>
            </a:r>
            <a:r>
              <a:rPr lang="en-US" sz="2000" dirty="0"/>
              <a:t>again</a:t>
            </a:r>
          </a:p>
          <a:p>
            <a:pPr algn="just"/>
            <a:endParaRPr lang="en-US" sz="2000" dirty="0"/>
          </a:p>
        </p:txBody>
      </p:sp>
    </p:spTree>
    <p:extLst>
      <p:ext uri="{BB962C8B-B14F-4D97-AF65-F5344CB8AC3E}">
        <p14:creationId xmlns:p14="http://schemas.microsoft.com/office/powerpoint/2010/main" val="3001751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1451097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3883224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Internetworking</a:t>
            </a:r>
            <a:endParaRPr lang="en-US" dirty="0"/>
          </a:p>
        </p:txBody>
      </p:sp>
      <p:sp>
        <p:nvSpPr>
          <p:cNvPr id="3" name="Content Placeholder 2"/>
          <p:cNvSpPr>
            <a:spLocks noGrp="1"/>
          </p:cNvSpPr>
          <p:nvPr>
            <p:ph idx="1"/>
          </p:nvPr>
        </p:nvSpPr>
        <p:spPr>
          <a:xfrm>
            <a:off x="1836524" y="4812482"/>
            <a:ext cx="5835405" cy="1496838"/>
          </a:xfrm>
        </p:spPr>
        <p:txBody>
          <a:bodyPr/>
          <a:lstStyle/>
          <a:p>
            <a:pPr marL="0" lvl="1" indent="0" algn="just">
              <a:buClr>
                <a:schemeClr val="hlink"/>
              </a:buClr>
              <a:buNone/>
            </a:pPr>
            <a:r>
              <a:rPr lang="en-US" sz="2000" b="1" dirty="0" smtClean="0">
                <a:latin typeface="+mn-lt"/>
              </a:rPr>
              <a:t>Internetworking…</a:t>
            </a:r>
            <a:endParaRPr lang="en-US" sz="2000" dirty="0">
              <a:latin typeface="+mn-lt"/>
            </a:endParaRPr>
          </a:p>
          <a:p>
            <a:pPr marL="0" lvl="1" indent="0" algn="just">
              <a:buClr>
                <a:schemeClr val="hlink"/>
              </a:buClr>
              <a:buNone/>
            </a:pPr>
            <a:r>
              <a:rPr lang="en-US" sz="2000" i="1" dirty="0" smtClean="0">
                <a:latin typeface="+mn-lt"/>
              </a:rPr>
              <a:t>is </a:t>
            </a:r>
            <a:r>
              <a:rPr lang="en-US" sz="2000" i="1" dirty="0">
                <a:latin typeface="+mn-lt"/>
              </a:rPr>
              <a:t>An arbitrary collection of networks </a:t>
            </a:r>
            <a:r>
              <a:rPr lang="en-US" sz="2000" i="1" dirty="0" smtClean="0">
                <a:latin typeface="+mn-lt"/>
              </a:rPr>
              <a:t>interconnected (IP) </a:t>
            </a:r>
            <a:r>
              <a:rPr lang="en-US" sz="2000" i="1" dirty="0">
                <a:latin typeface="+mn-lt"/>
              </a:rPr>
              <a:t>to provide some sort of host-host to packet delivery </a:t>
            </a:r>
            <a:r>
              <a:rPr lang="en-US" sz="2000" i="1" dirty="0" smtClean="0">
                <a:latin typeface="+mn-lt"/>
              </a:rPr>
              <a:t>service.</a:t>
            </a:r>
            <a:endParaRPr lang="en-US" sz="2000" i="1" dirty="0"/>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0109"/>
          <a:stretch/>
        </p:blipFill>
        <p:spPr bwMode="auto">
          <a:xfrm>
            <a:off x="1836524" y="1628800"/>
            <a:ext cx="5835405"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578078" y="1855857"/>
            <a:ext cx="1098378" cy="276999"/>
          </a:xfrm>
          <a:prstGeom prst="rect">
            <a:avLst/>
          </a:prstGeom>
          <a:noFill/>
        </p:spPr>
        <p:txBody>
          <a:bodyPr wrap="none" rtlCol="0">
            <a:spAutoFit/>
          </a:bodyPr>
          <a:lstStyle/>
          <a:p>
            <a:r>
              <a:rPr lang="en-US" sz="1200" b="1" i="1" dirty="0" smtClean="0"/>
              <a:t>CISCO, 2008</a:t>
            </a:r>
            <a:endParaRPr lang="en-US" sz="1200" b="1" i="1" dirty="0"/>
          </a:p>
        </p:txBody>
      </p:sp>
    </p:spTree>
    <p:extLst>
      <p:ext uri="{BB962C8B-B14F-4D97-AF65-F5344CB8AC3E}">
        <p14:creationId xmlns:p14="http://schemas.microsoft.com/office/powerpoint/2010/main" val="2692178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914400" y="1752600"/>
            <a:ext cx="7543800" cy="1569660"/>
          </a:xfrm>
          <a:prstGeom prst="rect">
            <a:avLst/>
          </a:prstGeom>
        </p:spPr>
        <p:txBody>
          <a:bodyPr wrap="square">
            <a:spAutoFit/>
          </a:bodyPr>
          <a:lstStyle/>
          <a:p>
            <a:pPr algn="just"/>
            <a:r>
              <a:rPr lang="en-US" sz="2400" dirty="0" smtClean="0"/>
              <a:t>Describe the process for requesting IP public addresses, the role ISPs play in the process, and the role of the regional agencies that manage IP address registries</a:t>
            </a:r>
          </a:p>
        </p:txBody>
      </p:sp>
      <p:pic>
        <p:nvPicPr>
          <p:cNvPr id="5" name="Picture 4"/>
          <p:cNvPicPr>
            <a:picLocks noChangeAspect="1" noChangeArrowheads="1"/>
          </p:cNvPicPr>
          <p:nvPr/>
        </p:nvPicPr>
        <p:blipFill>
          <a:blip r:embed="rId3"/>
          <a:srcRect t="36980"/>
          <a:stretch>
            <a:fillRect/>
          </a:stretch>
        </p:blipFill>
        <p:spPr bwMode="auto">
          <a:xfrm>
            <a:off x="1981200" y="3429000"/>
            <a:ext cx="5549866" cy="2597150"/>
          </a:xfrm>
          <a:prstGeom prst="rect">
            <a:avLst/>
          </a:prstGeom>
          <a:noFill/>
          <a:ln w="9525" algn="ctr">
            <a:noFill/>
            <a:miter lim="800000"/>
            <a:headEnd/>
            <a:tailEnd/>
          </a:ln>
        </p:spPr>
      </p:pic>
      <p:sp>
        <p:nvSpPr>
          <p:cNvPr id="2" name="Title 1"/>
          <p:cNvSpPr>
            <a:spLocks noGrp="1"/>
          </p:cNvSpPr>
          <p:nvPr>
            <p:ph type="title"/>
          </p:nvPr>
        </p:nvSpPr>
        <p:spPr/>
        <p:txBody>
          <a:bodyPr/>
          <a:lstStyle/>
          <a:p>
            <a:r>
              <a:rPr lang="en-US" dirty="0"/>
              <a:t>Assigning Addresses</a:t>
            </a:r>
          </a:p>
        </p:txBody>
      </p:sp>
    </p:spTree>
    <p:extLst>
      <p:ext uri="{BB962C8B-B14F-4D97-AF65-F5344CB8AC3E}">
        <p14:creationId xmlns:p14="http://schemas.microsoft.com/office/powerpoint/2010/main" val="148125782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Protocols</a:t>
            </a:r>
            <a:endParaRPr lang="en-US" dirty="0"/>
          </a:p>
        </p:txBody>
      </p:sp>
      <p:sp>
        <p:nvSpPr>
          <p:cNvPr id="3" name="Content Placeholder 2"/>
          <p:cNvSpPr>
            <a:spLocks noGrp="1"/>
          </p:cNvSpPr>
          <p:nvPr>
            <p:ph idx="1"/>
          </p:nvPr>
        </p:nvSpPr>
        <p:spPr/>
        <p:txBody>
          <a:bodyPr/>
          <a:lstStyle/>
          <a:p>
            <a:pPr algn="just"/>
            <a:endParaRPr lang="en-US" sz="2400" dirty="0" smtClean="0"/>
          </a:p>
          <a:p>
            <a:pPr algn="just"/>
            <a:r>
              <a:rPr lang="en-US" sz="2400" dirty="0" smtClean="0"/>
              <a:t>What </a:t>
            </a:r>
            <a:r>
              <a:rPr lang="en-US" sz="2400" dirty="0"/>
              <a:t>is IP</a:t>
            </a:r>
          </a:p>
          <a:p>
            <a:pPr lvl="1" algn="just"/>
            <a:r>
              <a:rPr lang="en-US" sz="2000" dirty="0"/>
              <a:t>IP stands for Internet Protocol</a:t>
            </a:r>
          </a:p>
          <a:p>
            <a:pPr lvl="1" algn="just"/>
            <a:r>
              <a:rPr lang="en-US" sz="2000" dirty="0"/>
              <a:t>Key tool used today to build scalable, heterogeneous internetworks</a:t>
            </a:r>
          </a:p>
          <a:p>
            <a:pPr lvl="1" algn="just"/>
            <a:r>
              <a:rPr lang="en-US" sz="2000" dirty="0"/>
              <a:t>It runs on all the nodes in a collection of networks and defines the infrastructure that allows these nodes and networks to function as a single logical </a:t>
            </a:r>
            <a:r>
              <a:rPr lang="en-US" sz="2000" dirty="0" smtClean="0"/>
              <a:t>internetwork</a:t>
            </a:r>
          </a:p>
          <a:p>
            <a:pPr lvl="1" algn="just"/>
            <a:endParaRPr lang="en-US" sz="2000" dirty="0" smtClean="0"/>
          </a:p>
          <a:p>
            <a:pPr algn="just"/>
            <a:r>
              <a:rPr lang="en-US" sz="2400" dirty="0" smtClean="0"/>
              <a:t>Internet Protocols</a:t>
            </a:r>
            <a:endParaRPr lang="en-US" sz="2400" dirty="0"/>
          </a:p>
          <a:p>
            <a:pPr lvl="1" algn="just"/>
            <a:r>
              <a:rPr lang="en-US" sz="2000" dirty="0" smtClean="0"/>
              <a:t>IPv4</a:t>
            </a:r>
          </a:p>
          <a:p>
            <a:pPr lvl="1" algn="just"/>
            <a:r>
              <a:rPr lang="en-US" sz="2000" dirty="0" smtClean="0"/>
              <a:t>IPv6 (</a:t>
            </a:r>
            <a:r>
              <a:rPr lang="id-ID" sz="2000" i="1" dirty="0" smtClean="0">
                <a:solidFill>
                  <a:srgbClr val="FF0000"/>
                </a:solidFill>
              </a:rPr>
              <a:t>wait... </a:t>
            </a:r>
            <a:r>
              <a:rPr lang="en-US" sz="2000" i="1" dirty="0" smtClean="0">
                <a:solidFill>
                  <a:srgbClr val="FF0000"/>
                </a:solidFill>
              </a:rPr>
              <a:t>chapter 4</a:t>
            </a:r>
            <a:r>
              <a:rPr lang="en-US" sz="2000" dirty="0" smtClean="0"/>
              <a:t>)</a:t>
            </a:r>
            <a:endParaRPr lang="en-US" sz="2000" dirty="0"/>
          </a:p>
          <a:p>
            <a:pPr lvl="1" algn="just"/>
            <a:endParaRPr lang="en-US" sz="2000" dirty="0"/>
          </a:p>
          <a:p>
            <a:pPr algn="just"/>
            <a:endParaRPr lang="en-US" dirty="0"/>
          </a:p>
        </p:txBody>
      </p:sp>
    </p:spTree>
    <p:extLst>
      <p:ext uri="{BB962C8B-B14F-4D97-AF65-F5344CB8AC3E}">
        <p14:creationId xmlns:p14="http://schemas.microsoft.com/office/powerpoint/2010/main" val="1872592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Fragmentation </a:t>
            </a:r>
            <a:r>
              <a:rPr lang="en-US" dirty="0" smtClean="0"/>
              <a:t>&amp; Reassembly</a:t>
            </a:r>
            <a:endParaRPr lang="en-US" dirty="0"/>
          </a:p>
        </p:txBody>
      </p:sp>
      <p:sp>
        <p:nvSpPr>
          <p:cNvPr id="3" name="Content Placeholder 2"/>
          <p:cNvSpPr>
            <a:spLocks noGrp="1"/>
          </p:cNvSpPr>
          <p:nvPr>
            <p:ph idx="1"/>
          </p:nvPr>
        </p:nvSpPr>
        <p:spPr/>
        <p:txBody>
          <a:bodyPr/>
          <a:lstStyle/>
          <a:p>
            <a:pPr>
              <a:lnSpc>
                <a:spcPct val="75000"/>
              </a:lnSpc>
            </a:pPr>
            <a:endParaRPr lang="en-US" sz="2000" dirty="0" smtClean="0"/>
          </a:p>
          <a:p>
            <a:pPr>
              <a:lnSpc>
                <a:spcPct val="75000"/>
              </a:lnSpc>
            </a:pPr>
            <a:r>
              <a:rPr lang="en-US" sz="2000" dirty="0" smtClean="0"/>
              <a:t>Each </a:t>
            </a:r>
            <a:r>
              <a:rPr lang="en-US" sz="2000" dirty="0"/>
              <a:t>network has some MTU (Maximum Transmission Unit)</a:t>
            </a:r>
          </a:p>
          <a:p>
            <a:pPr lvl="1">
              <a:lnSpc>
                <a:spcPct val="75000"/>
              </a:lnSpc>
            </a:pPr>
            <a:r>
              <a:rPr lang="en-US" sz="2000" dirty="0"/>
              <a:t>Ethernet (1500 bytes), FDDI (4500 bytes</a:t>
            </a:r>
            <a:r>
              <a:rPr lang="en-US" sz="2000" dirty="0" smtClean="0"/>
              <a:t>)</a:t>
            </a:r>
          </a:p>
          <a:p>
            <a:pPr lvl="1">
              <a:lnSpc>
                <a:spcPct val="75000"/>
              </a:lnSpc>
            </a:pPr>
            <a:endParaRPr lang="en-US" sz="2000" dirty="0"/>
          </a:p>
          <a:p>
            <a:pPr>
              <a:lnSpc>
                <a:spcPct val="75000"/>
              </a:lnSpc>
            </a:pPr>
            <a:r>
              <a:rPr lang="en-US" sz="2000" dirty="0"/>
              <a:t>Strategy</a:t>
            </a:r>
          </a:p>
          <a:p>
            <a:pPr lvl="1">
              <a:lnSpc>
                <a:spcPct val="75000"/>
              </a:lnSpc>
            </a:pPr>
            <a:r>
              <a:rPr lang="en-US" sz="2000" dirty="0"/>
              <a:t>Fragmentation occurs in a router when it receives a datagram that it wants to forward over a network which has (MTU &lt; datagram)</a:t>
            </a:r>
          </a:p>
          <a:p>
            <a:pPr lvl="1">
              <a:lnSpc>
                <a:spcPct val="75000"/>
              </a:lnSpc>
            </a:pPr>
            <a:r>
              <a:rPr lang="en-US" sz="2000" dirty="0"/>
              <a:t>Reassembly is done at the receiving host</a:t>
            </a:r>
          </a:p>
          <a:p>
            <a:pPr lvl="1">
              <a:lnSpc>
                <a:spcPct val="75000"/>
              </a:lnSpc>
            </a:pPr>
            <a:r>
              <a:rPr lang="en-US" sz="2000" dirty="0"/>
              <a:t>All the fragments carry the same identifier in the </a:t>
            </a:r>
            <a:r>
              <a:rPr lang="en-US" sz="2000" i="1" dirty="0" err="1"/>
              <a:t>Ident</a:t>
            </a:r>
            <a:r>
              <a:rPr lang="en-US" sz="2000" dirty="0"/>
              <a:t> field</a:t>
            </a:r>
          </a:p>
          <a:p>
            <a:pPr lvl="1">
              <a:lnSpc>
                <a:spcPct val="75000"/>
              </a:lnSpc>
            </a:pPr>
            <a:r>
              <a:rPr lang="en-US" sz="2000" dirty="0"/>
              <a:t>Fragments are self-contained datagrams</a:t>
            </a:r>
          </a:p>
          <a:p>
            <a:pPr lvl="1">
              <a:lnSpc>
                <a:spcPct val="75000"/>
              </a:lnSpc>
            </a:pPr>
            <a:r>
              <a:rPr lang="en-US" sz="2000" dirty="0"/>
              <a:t>IP does not recover from missing fragments</a:t>
            </a:r>
          </a:p>
          <a:p>
            <a:endParaRPr lang="en-US" sz="2000" dirty="0"/>
          </a:p>
        </p:txBody>
      </p:sp>
    </p:spTree>
    <p:extLst>
      <p:ext uri="{BB962C8B-B14F-4D97-AF65-F5344CB8AC3E}">
        <p14:creationId xmlns:p14="http://schemas.microsoft.com/office/powerpoint/2010/main" val="3760372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Fragmentation </a:t>
            </a:r>
            <a:r>
              <a:rPr lang="en-US" dirty="0" smtClean="0"/>
              <a:t>&amp; Reassembly</a:t>
            </a:r>
            <a:endParaRPr lang="en-US" dirty="0"/>
          </a:p>
        </p:txBody>
      </p:sp>
      <p:pic>
        <p:nvPicPr>
          <p:cNvPr id="5" name="Picture 5" descr="f03-17-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804" y="2622875"/>
            <a:ext cx="4668316" cy="203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f03-18-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412776"/>
            <a:ext cx="214947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580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IPv4 Protocols</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6743700"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5" name="TextBox 4"/>
          <p:cNvSpPr txBox="1"/>
          <p:nvPr/>
        </p:nvSpPr>
        <p:spPr>
          <a:xfrm>
            <a:off x="7578078" y="6237312"/>
            <a:ext cx="1098378" cy="276999"/>
          </a:xfrm>
          <a:prstGeom prst="rect">
            <a:avLst/>
          </a:prstGeom>
          <a:noFill/>
        </p:spPr>
        <p:txBody>
          <a:bodyPr wrap="none" rtlCol="0">
            <a:spAutoFit/>
          </a:bodyPr>
          <a:lstStyle/>
          <a:p>
            <a:r>
              <a:rPr lang="en-US" sz="1200" b="1" i="1" dirty="0" smtClean="0"/>
              <a:t>CISCO, 2008</a:t>
            </a:r>
            <a:endParaRPr lang="en-US" sz="1200" b="1" i="1" dirty="0"/>
          </a:p>
        </p:txBody>
      </p:sp>
    </p:spTree>
    <p:extLst>
      <p:ext uri="{BB962C8B-B14F-4D97-AF65-F5344CB8AC3E}">
        <p14:creationId xmlns:p14="http://schemas.microsoft.com/office/powerpoint/2010/main" val="32959180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Format</a:t>
            </a:r>
            <a:endParaRPr lang="en-US" dirty="0"/>
          </a:p>
        </p:txBody>
      </p:sp>
      <p:pic>
        <p:nvPicPr>
          <p:cNvPr id="4" name="Picture 5" descr="f03-16-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772816"/>
            <a:ext cx="4815654"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627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Class</a:t>
            </a:r>
            <a:endParaRPr 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96752"/>
            <a:ext cx="7654090"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873048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633124" y="1988840"/>
            <a:ext cx="6021768" cy="461665"/>
          </a:xfrm>
          <a:prstGeom prst="rect">
            <a:avLst/>
          </a:prstGeom>
        </p:spPr>
        <p:txBody>
          <a:bodyPr wrap="square">
            <a:spAutoFit/>
          </a:bodyPr>
          <a:lstStyle/>
          <a:p>
            <a:r>
              <a:rPr lang="en-US" sz="2400" dirty="0" smtClean="0"/>
              <a:t>Define public address and private address</a:t>
            </a:r>
            <a:endParaRPr lang="en-US" sz="2400" dirty="0"/>
          </a:p>
        </p:txBody>
      </p:sp>
      <p:sp>
        <p:nvSpPr>
          <p:cNvPr id="40" name="TextBox 39"/>
          <p:cNvSpPr txBox="1"/>
          <p:nvPr/>
        </p:nvSpPr>
        <p:spPr>
          <a:xfrm>
            <a:off x="1043608" y="3068960"/>
            <a:ext cx="72008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dirty="0">
                <a:solidFill>
                  <a:srgbClr val="C00000"/>
                </a:solidFill>
              </a:rPr>
              <a:t>The private address blocks are:</a:t>
            </a:r>
          </a:p>
          <a:p>
            <a:pPr>
              <a:defRPr/>
            </a:pPr>
            <a:endParaRPr lang="en-US" dirty="0"/>
          </a:p>
          <a:p>
            <a:pPr>
              <a:defRPr/>
            </a:pPr>
            <a:r>
              <a:rPr lang="en-US" b="1" dirty="0">
                <a:solidFill>
                  <a:srgbClr val="0070C0"/>
                </a:solidFill>
              </a:rPr>
              <a:t>10.0.0.0 to 10.255.255.255 </a:t>
            </a:r>
            <a:r>
              <a:rPr lang="en-US" b="1" dirty="0" smtClean="0">
                <a:solidFill>
                  <a:srgbClr val="0070C0"/>
                </a:solidFill>
              </a:rPr>
              <a:t>		(</a:t>
            </a:r>
            <a:r>
              <a:rPr lang="en-US" b="1" dirty="0">
                <a:solidFill>
                  <a:srgbClr val="0070C0"/>
                </a:solidFill>
              </a:rPr>
              <a:t>10.0.0.0 /8)</a:t>
            </a:r>
          </a:p>
          <a:p>
            <a:pPr>
              <a:defRPr/>
            </a:pPr>
            <a:endParaRPr lang="en-US" b="1" dirty="0">
              <a:solidFill>
                <a:srgbClr val="0070C0"/>
              </a:solidFill>
            </a:endParaRPr>
          </a:p>
          <a:p>
            <a:pPr>
              <a:defRPr/>
            </a:pPr>
            <a:r>
              <a:rPr lang="en-US" b="1" dirty="0">
                <a:solidFill>
                  <a:srgbClr val="0070C0"/>
                </a:solidFill>
              </a:rPr>
              <a:t>172.16.0.0 to 172.31.255.255 </a:t>
            </a:r>
            <a:r>
              <a:rPr lang="en-US" b="1" dirty="0" smtClean="0">
                <a:solidFill>
                  <a:srgbClr val="0070C0"/>
                </a:solidFill>
              </a:rPr>
              <a:t>	(</a:t>
            </a:r>
            <a:r>
              <a:rPr lang="en-US" b="1" dirty="0">
                <a:solidFill>
                  <a:srgbClr val="0070C0"/>
                </a:solidFill>
              </a:rPr>
              <a:t>172.16.0.0 /12)</a:t>
            </a:r>
          </a:p>
          <a:p>
            <a:pPr>
              <a:defRPr/>
            </a:pPr>
            <a:endParaRPr lang="en-US" b="1" dirty="0">
              <a:solidFill>
                <a:srgbClr val="0070C0"/>
              </a:solidFill>
            </a:endParaRPr>
          </a:p>
          <a:p>
            <a:pPr>
              <a:defRPr/>
            </a:pPr>
            <a:r>
              <a:rPr lang="en-US" b="1" dirty="0">
                <a:solidFill>
                  <a:srgbClr val="0070C0"/>
                </a:solidFill>
              </a:rPr>
              <a:t>192.168.0.0 to </a:t>
            </a:r>
            <a:r>
              <a:rPr lang="en-US" b="1" dirty="0" smtClean="0">
                <a:solidFill>
                  <a:srgbClr val="0070C0"/>
                </a:solidFill>
              </a:rPr>
              <a:t>192.168.255.255	(</a:t>
            </a:r>
            <a:r>
              <a:rPr lang="en-US" b="1" dirty="0">
                <a:solidFill>
                  <a:srgbClr val="0070C0"/>
                </a:solidFill>
              </a:rPr>
              <a:t>192.168.0.0 /16)</a:t>
            </a:r>
          </a:p>
        </p:txBody>
      </p:sp>
      <p:sp>
        <p:nvSpPr>
          <p:cNvPr id="2" name="Title 1"/>
          <p:cNvSpPr>
            <a:spLocks noGrp="1"/>
          </p:cNvSpPr>
          <p:nvPr>
            <p:ph type="title"/>
          </p:nvPr>
        </p:nvSpPr>
        <p:spPr/>
        <p:txBody>
          <a:bodyPr/>
          <a:lstStyle/>
          <a:p>
            <a:r>
              <a:rPr lang="en-US" dirty="0" smtClean="0"/>
              <a:t>IPv4</a:t>
            </a:r>
            <a:endParaRPr lang="en-US" dirty="0"/>
          </a:p>
        </p:txBody>
      </p:sp>
    </p:spTree>
    <p:extLst>
      <p:ext uri="{BB962C8B-B14F-4D97-AF65-F5344CB8AC3E}">
        <p14:creationId xmlns:p14="http://schemas.microsoft.com/office/powerpoint/2010/main" val="23395540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and </a:t>
            </a:r>
            <a:r>
              <a:rPr lang="en-US" dirty="0" smtClean="0"/>
              <a:t>Forwarding</a:t>
            </a:r>
            <a:endParaRPr lang="en-US" dirty="0"/>
          </a:p>
        </p:txBody>
      </p:sp>
      <p:sp>
        <p:nvSpPr>
          <p:cNvPr id="3" name="Content Placeholder 2"/>
          <p:cNvSpPr>
            <a:spLocks noGrp="1"/>
          </p:cNvSpPr>
          <p:nvPr>
            <p:ph idx="1"/>
          </p:nvPr>
        </p:nvSpPr>
        <p:spPr>
          <a:xfrm>
            <a:off x="609601" y="1228725"/>
            <a:ext cx="4394448" cy="4921250"/>
          </a:xfrm>
        </p:spPr>
        <p:txBody>
          <a:bodyPr/>
          <a:lstStyle/>
          <a:p>
            <a:pPr marL="0" indent="0" algn="just">
              <a:buNone/>
            </a:pPr>
            <a:r>
              <a:rPr lang="en-US" sz="1800" dirty="0" smtClean="0">
                <a:solidFill>
                  <a:srgbClr val="7030A0"/>
                </a:solidFill>
              </a:rPr>
              <a:t>SWITCH</a:t>
            </a:r>
          </a:p>
          <a:p>
            <a:pPr marL="0" indent="0" algn="just">
              <a:buNone/>
            </a:pPr>
            <a:endParaRPr lang="en-US" sz="1800" dirty="0" smtClean="0"/>
          </a:p>
          <a:p>
            <a:pPr algn="just"/>
            <a:r>
              <a:rPr lang="en-US" sz="1800" dirty="0" smtClean="0"/>
              <a:t>A mechanism </a:t>
            </a:r>
            <a:r>
              <a:rPr lang="en-US" sz="1800" dirty="0"/>
              <a:t>that allows us to interconnect links to form a large </a:t>
            </a:r>
            <a:r>
              <a:rPr lang="en-US" sz="1800" dirty="0" smtClean="0"/>
              <a:t>network.</a:t>
            </a:r>
            <a:endParaRPr lang="en-US" sz="1800" dirty="0"/>
          </a:p>
          <a:p>
            <a:pPr algn="just"/>
            <a:r>
              <a:rPr lang="en-US" sz="1800" dirty="0" smtClean="0"/>
              <a:t>A multi-input, multi-output device which transfers packets from an input to one or more outputs.</a:t>
            </a:r>
          </a:p>
          <a:p>
            <a:pPr algn="just"/>
            <a:r>
              <a:rPr lang="en-US" sz="1800" dirty="0" smtClean="0"/>
              <a:t>Every </a:t>
            </a:r>
            <a:r>
              <a:rPr lang="en-US" sz="1800" dirty="0"/>
              <a:t>host on a switched network has its own link to the </a:t>
            </a:r>
            <a:r>
              <a:rPr lang="en-US" sz="1800" dirty="0" smtClean="0"/>
              <a:t>switch.</a:t>
            </a:r>
          </a:p>
          <a:p>
            <a:pPr algn="just"/>
            <a:r>
              <a:rPr lang="en-US" sz="1800" dirty="0" smtClean="0"/>
              <a:t>A </a:t>
            </a:r>
            <a:r>
              <a:rPr lang="en-US" sz="1800" dirty="0"/>
              <a:t>switch’s primary job is to </a:t>
            </a:r>
            <a:r>
              <a:rPr lang="en-US" sz="1800" dirty="0">
                <a:solidFill>
                  <a:srgbClr val="FF0000"/>
                </a:solidFill>
              </a:rPr>
              <a:t>receive</a:t>
            </a:r>
            <a:r>
              <a:rPr lang="en-US" sz="1800" dirty="0"/>
              <a:t> incoming packets on one of its links and to </a:t>
            </a:r>
            <a:r>
              <a:rPr lang="en-US" sz="1800" dirty="0">
                <a:solidFill>
                  <a:srgbClr val="FF0000"/>
                </a:solidFill>
              </a:rPr>
              <a:t>transmit</a:t>
            </a:r>
            <a:r>
              <a:rPr lang="en-US" sz="1800" dirty="0"/>
              <a:t> them on some other link</a:t>
            </a:r>
            <a:endParaRPr lang="en-US" sz="1800" dirty="0" smtClean="0"/>
          </a:p>
          <a:p>
            <a:pPr marL="0" indent="0" algn="just">
              <a:buNone/>
            </a:pPr>
            <a:endParaRPr lang="en-US" sz="1800" dirty="0"/>
          </a:p>
        </p:txBody>
      </p:sp>
      <p:pic>
        <p:nvPicPr>
          <p:cNvPr id="6" name="Picture 18" descr="f03-01-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065" y="3659752"/>
            <a:ext cx="2449359" cy="234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5724127" y="1988840"/>
            <a:ext cx="2439297" cy="1231968"/>
          </a:xfrm>
          <a:prstGeom prst="rect">
            <a:avLst/>
          </a:prstGeom>
        </p:spPr>
      </p:pic>
    </p:spTree>
    <p:extLst>
      <p:ext uri="{BB962C8B-B14F-4D97-AF65-F5344CB8AC3E}">
        <p14:creationId xmlns:p14="http://schemas.microsoft.com/office/powerpoint/2010/main" val="163856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Convert</a:t>
            </a:r>
            <a:endParaRPr lang="en-US" dirty="0"/>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938" t="19564" r="938" b="6765"/>
          <a:stretch/>
        </p:blipFill>
        <p:spPr bwMode="auto">
          <a:xfrm>
            <a:off x="1485403" y="2060848"/>
            <a:ext cx="6218238" cy="352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811973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endParaRPr lang="en-US" dirty="0"/>
          </a:p>
        </p:txBody>
      </p:sp>
      <p:sp>
        <p:nvSpPr>
          <p:cNvPr id="3" name="Content Placeholder 2"/>
          <p:cNvSpPr>
            <a:spLocks noGrp="1"/>
          </p:cNvSpPr>
          <p:nvPr>
            <p:ph idx="1"/>
          </p:nvPr>
        </p:nvSpPr>
        <p:spPr/>
        <p:txBody>
          <a:bodyPr/>
          <a:lstStyle/>
          <a:p>
            <a:pPr algn="just"/>
            <a:r>
              <a:rPr lang="en-US" sz="2000" dirty="0" err="1"/>
              <a:t>Subnetting</a:t>
            </a:r>
            <a:r>
              <a:rPr lang="en-US" sz="2000" dirty="0"/>
              <a:t> provides a ﬁrst step to reducing total number of </a:t>
            </a:r>
            <a:r>
              <a:rPr lang="en-US" sz="2000" dirty="0" smtClean="0"/>
              <a:t>network numbers </a:t>
            </a:r>
            <a:r>
              <a:rPr lang="en-US" sz="2000" dirty="0"/>
              <a:t>that are assigned</a:t>
            </a:r>
            <a:r>
              <a:rPr lang="en-US" sz="2000" dirty="0" smtClean="0"/>
              <a:t>.</a:t>
            </a:r>
          </a:p>
          <a:p>
            <a:pPr lvl="1" algn="just"/>
            <a:r>
              <a:rPr lang="en-US" sz="2000" dirty="0" smtClean="0"/>
              <a:t>Easy for Managed and Decrease of Using IP.</a:t>
            </a:r>
            <a:endParaRPr lang="en-US" sz="2000" dirty="0"/>
          </a:p>
          <a:p>
            <a:pPr algn="just"/>
            <a:r>
              <a:rPr lang="en-US" sz="2000" dirty="0" smtClean="0"/>
              <a:t>Add </a:t>
            </a:r>
            <a:r>
              <a:rPr lang="en-US" sz="2000" dirty="0"/>
              <a:t>another </a:t>
            </a:r>
            <a:r>
              <a:rPr lang="en-US" sz="2000" dirty="0" smtClean="0"/>
              <a:t>level </a:t>
            </a:r>
            <a:r>
              <a:rPr lang="en-US" sz="2000" dirty="0"/>
              <a:t>to address/routing hierarchy: </a:t>
            </a:r>
            <a:r>
              <a:rPr lang="en-US" sz="2000" dirty="0" smtClean="0"/>
              <a:t>subnet</a:t>
            </a:r>
          </a:p>
          <a:p>
            <a:pPr marL="0" indent="0" algn="just">
              <a:buNone/>
            </a:pPr>
            <a:endParaRPr lang="en-US" sz="2000" dirty="0" smtClean="0"/>
          </a:p>
          <a:p>
            <a:pPr marL="0" indent="0" algn="just">
              <a:buNone/>
            </a:pPr>
            <a:r>
              <a:rPr lang="en-US" sz="2000" dirty="0" smtClean="0"/>
              <a:t>What is…</a:t>
            </a:r>
            <a:endParaRPr lang="en-US" sz="2000" dirty="0"/>
          </a:p>
          <a:p>
            <a:pPr marL="457200" indent="-457200" algn="just">
              <a:buFont typeface="+mj-lt"/>
              <a:buAutoNum type="arabicParenR"/>
              <a:tabLst>
                <a:tab pos="2914650" algn="l"/>
              </a:tabLst>
            </a:pPr>
            <a:r>
              <a:rPr lang="en-US" sz="2000" dirty="0" smtClean="0"/>
              <a:t>Network/</a:t>
            </a:r>
            <a:r>
              <a:rPr lang="en-US" sz="2000" dirty="0" smtClean="0">
                <a:solidFill>
                  <a:srgbClr val="FF0000"/>
                </a:solidFill>
              </a:rPr>
              <a:t>Subnet</a:t>
            </a:r>
            <a:r>
              <a:rPr lang="en-US" sz="2000" dirty="0" smtClean="0"/>
              <a:t>	: ID parent</a:t>
            </a:r>
          </a:p>
          <a:p>
            <a:pPr marL="457200" indent="-457200" algn="just">
              <a:buFont typeface="+mj-lt"/>
              <a:buAutoNum type="arabicParenR"/>
              <a:tabLst>
                <a:tab pos="2914650" algn="l"/>
              </a:tabLst>
            </a:pPr>
            <a:r>
              <a:rPr lang="en-US" sz="2000" dirty="0" smtClean="0"/>
              <a:t>Host/</a:t>
            </a:r>
            <a:r>
              <a:rPr lang="en-US" sz="2000" dirty="0" smtClean="0">
                <a:solidFill>
                  <a:srgbClr val="FF0000"/>
                </a:solidFill>
              </a:rPr>
              <a:t>client</a:t>
            </a:r>
            <a:r>
              <a:rPr lang="en-US" sz="2000" dirty="0" smtClean="0"/>
              <a:t>/node	: Childs</a:t>
            </a:r>
          </a:p>
          <a:p>
            <a:pPr marL="457200" indent="-457200" algn="just">
              <a:buFont typeface="+mj-lt"/>
              <a:buAutoNum type="arabicParenR"/>
              <a:tabLst>
                <a:tab pos="2914650" algn="l"/>
              </a:tabLst>
            </a:pPr>
            <a:r>
              <a:rPr lang="en-US" sz="2000" dirty="0" smtClean="0"/>
              <a:t>Gateway (</a:t>
            </a:r>
            <a:r>
              <a:rPr lang="en-US" sz="2000" dirty="0" smtClean="0">
                <a:solidFill>
                  <a:srgbClr val="FF0000"/>
                </a:solidFill>
              </a:rPr>
              <a:t>GW</a:t>
            </a:r>
            <a:r>
              <a:rPr lang="en-US" sz="2000" dirty="0" smtClean="0"/>
              <a:t>)	: IP add on Router (1</a:t>
            </a:r>
            <a:r>
              <a:rPr lang="en-US" sz="2000" baseline="30000" dirty="0" smtClean="0"/>
              <a:t>st</a:t>
            </a:r>
            <a:r>
              <a:rPr lang="en-US" sz="2000" dirty="0" smtClean="0"/>
              <a:t> allocation IP)</a:t>
            </a:r>
          </a:p>
          <a:p>
            <a:pPr marL="457200" indent="-457200" algn="just">
              <a:buFont typeface="+mj-lt"/>
              <a:buAutoNum type="arabicParenR"/>
              <a:tabLst>
                <a:tab pos="2914650" algn="l"/>
              </a:tabLst>
            </a:pPr>
            <a:r>
              <a:rPr lang="en-US" sz="2000" dirty="0" smtClean="0"/>
              <a:t>Broadcast (</a:t>
            </a:r>
            <a:r>
              <a:rPr lang="en-US" sz="2000" dirty="0" smtClean="0">
                <a:solidFill>
                  <a:srgbClr val="FF0000"/>
                </a:solidFill>
              </a:rPr>
              <a:t>BC</a:t>
            </a:r>
            <a:r>
              <a:rPr lang="en-US" sz="2000" dirty="0" smtClean="0"/>
              <a:t>)	: IP add on Switch (Last allocation IP)</a:t>
            </a:r>
          </a:p>
          <a:p>
            <a:pPr marL="457200" indent="-457200" algn="just">
              <a:buFont typeface="+mj-lt"/>
              <a:buAutoNum type="arabicParenR"/>
              <a:tabLst>
                <a:tab pos="2914650" algn="l"/>
              </a:tabLst>
            </a:pPr>
            <a:r>
              <a:rPr lang="en-US" sz="2000" dirty="0" smtClean="0"/>
              <a:t>Prefix/ “</a:t>
            </a:r>
            <a:r>
              <a:rPr lang="en-US" sz="2000" dirty="0" smtClean="0">
                <a:solidFill>
                  <a:srgbClr val="FF0000"/>
                </a:solidFill>
              </a:rPr>
              <a:t>/</a:t>
            </a:r>
            <a:r>
              <a:rPr lang="en-US" sz="2000" dirty="0" smtClean="0"/>
              <a:t>”	: how many bit are Used (#of bit 1)</a:t>
            </a:r>
          </a:p>
          <a:p>
            <a:pPr marL="457200" indent="-457200" algn="just">
              <a:buFont typeface="+mj-lt"/>
              <a:buAutoNum type="arabicParenR"/>
              <a:tabLst>
                <a:tab pos="2914650" algn="l"/>
              </a:tabLst>
            </a:pPr>
            <a:r>
              <a:rPr lang="en-US" sz="2000" dirty="0" smtClean="0"/>
              <a:t>Subnet Mask (</a:t>
            </a:r>
            <a:r>
              <a:rPr lang="en-US" sz="2000" dirty="0" smtClean="0">
                <a:solidFill>
                  <a:srgbClr val="FF0000"/>
                </a:solidFill>
              </a:rPr>
              <a:t>SM</a:t>
            </a:r>
            <a:r>
              <a:rPr lang="en-US" sz="2000" dirty="0" smtClean="0"/>
              <a:t>)	: Binary of Prefix</a:t>
            </a:r>
          </a:p>
        </p:txBody>
      </p:sp>
    </p:spTree>
    <p:extLst>
      <p:ext uri="{BB962C8B-B14F-4D97-AF65-F5344CB8AC3E}">
        <p14:creationId xmlns:p14="http://schemas.microsoft.com/office/powerpoint/2010/main" val="38754405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endParaRPr lang="en-US" dirty="0"/>
          </a:p>
        </p:txBody>
      </p:sp>
      <p:sp>
        <p:nvSpPr>
          <p:cNvPr id="3" name="Content Placeholder 2"/>
          <p:cNvSpPr>
            <a:spLocks noGrp="1"/>
          </p:cNvSpPr>
          <p:nvPr>
            <p:ph idx="1"/>
          </p:nvPr>
        </p:nvSpPr>
        <p:spPr>
          <a:xfrm>
            <a:off x="990600" y="1228725"/>
            <a:ext cx="7642225" cy="4921250"/>
          </a:xfrm>
        </p:spPr>
        <p:txBody>
          <a:bodyPr/>
          <a:lstStyle/>
          <a:p>
            <a:pPr marL="0" indent="0">
              <a:buNone/>
            </a:pPr>
            <a:r>
              <a:rPr lang="en-US" sz="2400" dirty="0" smtClean="0"/>
              <a:t>How many Subnet and Hosts?</a:t>
            </a:r>
          </a:p>
          <a:p>
            <a:pPr marL="0" indent="0">
              <a:buNone/>
            </a:pPr>
            <a:endParaRPr lang="en-US" sz="2400" dirty="0"/>
          </a:p>
          <a:p>
            <a:pPr marL="0" indent="0">
              <a:buNone/>
            </a:pPr>
            <a:r>
              <a:rPr lang="en-US" sz="2400" dirty="0"/>
              <a:t>Number of </a:t>
            </a:r>
            <a:r>
              <a:rPr lang="en-US" sz="2400" dirty="0">
                <a:solidFill>
                  <a:srgbClr val="FF0000"/>
                </a:solidFill>
              </a:rPr>
              <a:t>subnets</a:t>
            </a:r>
            <a:r>
              <a:rPr lang="en-US" sz="2400" dirty="0"/>
              <a:t> </a:t>
            </a:r>
            <a:r>
              <a:rPr lang="en-US" sz="2400" dirty="0" smtClean="0"/>
              <a:t>available=</a:t>
            </a:r>
          </a:p>
          <a:p>
            <a:pPr marL="0" indent="0">
              <a:buNone/>
            </a:pPr>
            <a:r>
              <a:rPr lang="en-US" sz="3600" dirty="0" smtClean="0"/>
              <a:t>2</a:t>
            </a:r>
            <a:r>
              <a:rPr lang="en-US" sz="3600" baseline="30000" dirty="0" smtClean="0"/>
              <a:t>number-of-bits-1</a:t>
            </a:r>
            <a:r>
              <a:rPr lang="en-US" sz="3600" dirty="0" smtClean="0">
                <a:solidFill>
                  <a:schemeClr val="bg1">
                    <a:lumMod val="65000"/>
                  </a:schemeClr>
                </a:solidFill>
              </a:rPr>
              <a:t>-2</a:t>
            </a:r>
            <a:endParaRPr lang="en-US" sz="3600" dirty="0">
              <a:solidFill>
                <a:schemeClr val="bg1">
                  <a:lumMod val="65000"/>
                </a:schemeClr>
              </a:solidFill>
            </a:endParaRPr>
          </a:p>
          <a:p>
            <a:pPr marL="0" indent="0">
              <a:buNone/>
            </a:pPr>
            <a:r>
              <a:rPr lang="en-US" sz="2400" i="1" dirty="0" smtClean="0">
                <a:solidFill>
                  <a:srgbClr val="7030A0"/>
                </a:solidFill>
              </a:rPr>
              <a:t>(***subnet zero and subnet extended***)</a:t>
            </a:r>
          </a:p>
          <a:p>
            <a:pPr marL="0" indent="0">
              <a:buNone/>
            </a:pPr>
            <a:endParaRPr lang="en-US" sz="2400" dirty="0" smtClean="0"/>
          </a:p>
          <a:p>
            <a:pPr marL="0" indent="0">
              <a:buNone/>
            </a:pPr>
            <a:endParaRPr lang="en-US" sz="2400" dirty="0"/>
          </a:p>
          <a:p>
            <a:pPr marL="0" indent="0">
              <a:buNone/>
            </a:pPr>
            <a:r>
              <a:rPr lang="en-US" sz="2400" dirty="0"/>
              <a:t>Number of </a:t>
            </a:r>
            <a:r>
              <a:rPr lang="en-US" sz="2400" dirty="0">
                <a:solidFill>
                  <a:srgbClr val="FF0000"/>
                </a:solidFill>
              </a:rPr>
              <a:t>hosts per subnet </a:t>
            </a:r>
            <a:r>
              <a:rPr lang="en-US" sz="2400" dirty="0"/>
              <a:t>available=</a:t>
            </a:r>
          </a:p>
          <a:p>
            <a:pPr marL="0" indent="0">
              <a:buNone/>
            </a:pPr>
            <a:r>
              <a:rPr lang="en-US" sz="3600" dirty="0" smtClean="0"/>
              <a:t>2</a:t>
            </a:r>
            <a:r>
              <a:rPr lang="en-US" sz="3600" baseline="30000" dirty="0" smtClean="0"/>
              <a:t>number-of-bits-0</a:t>
            </a:r>
            <a:r>
              <a:rPr lang="en-US" sz="3600" dirty="0" smtClean="0"/>
              <a:t>-2</a:t>
            </a:r>
          </a:p>
          <a:p>
            <a:pPr marL="0" indent="0">
              <a:buNone/>
            </a:pPr>
            <a:r>
              <a:rPr lang="en-US" sz="2400" i="1" dirty="0" smtClean="0">
                <a:solidFill>
                  <a:srgbClr val="7030A0"/>
                </a:solidFill>
              </a:rPr>
              <a:t>(***gateway and broadcast***)</a:t>
            </a:r>
          </a:p>
        </p:txBody>
      </p:sp>
    </p:spTree>
    <p:extLst>
      <p:ext uri="{BB962C8B-B14F-4D97-AF65-F5344CB8AC3E}">
        <p14:creationId xmlns:p14="http://schemas.microsoft.com/office/powerpoint/2010/main" val="1961784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r>
              <a:rPr lang="en-US" dirty="0" smtClean="0"/>
              <a:t> (Ex.1)</a:t>
            </a:r>
            <a:endParaRPr lang="en-US" dirty="0"/>
          </a:p>
        </p:txBody>
      </p:sp>
      <p:sp>
        <p:nvSpPr>
          <p:cNvPr id="3" name="Content Placeholder 2"/>
          <p:cNvSpPr>
            <a:spLocks noGrp="1"/>
          </p:cNvSpPr>
          <p:nvPr>
            <p:ph idx="1"/>
          </p:nvPr>
        </p:nvSpPr>
        <p:spPr>
          <a:xfrm>
            <a:off x="609600" y="1228724"/>
            <a:ext cx="8023225" cy="5296619"/>
          </a:xfrm>
        </p:spPr>
        <p:txBody>
          <a:bodyPr/>
          <a:lstStyle/>
          <a:p>
            <a:pPr marL="0" indent="0" algn="r">
              <a:buNone/>
            </a:pPr>
            <a:r>
              <a:rPr lang="en-US" sz="1200" i="1" dirty="0"/>
              <a:t>CCNA International Exam, 2012</a:t>
            </a:r>
          </a:p>
          <a:p>
            <a:pPr marL="0" indent="0" algn="just">
              <a:buNone/>
            </a:pPr>
            <a:endParaRPr lang="id-ID" sz="1800" dirty="0"/>
          </a:p>
          <a:p>
            <a:pPr marL="0" indent="0" algn="just">
              <a:buNone/>
            </a:pPr>
            <a:r>
              <a:rPr lang="en-US" sz="1800" dirty="0" smtClean="0"/>
              <a:t>Given </a:t>
            </a:r>
            <a:r>
              <a:rPr lang="en-US" sz="1800" dirty="0"/>
              <a:t>the address 192.168.20.19/28, which of the following are valid host addresses on this subnet</a:t>
            </a:r>
            <a:r>
              <a:rPr lang="en-US" sz="1800" dirty="0" smtClean="0"/>
              <a:t>?</a:t>
            </a:r>
            <a:endParaRPr lang="en-US" sz="1800" dirty="0"/>
          </a:p>
          <a:p>
            <a:pPr marL="0" indent="0" algn="just">
              <a:buNone/>
            </a:pPr>
            <a:r>
              <a:rPr lang="en-US" sz="1800" dirty="0" smtClean="0"/>
              <a:t>A</a:t>
            </a:r>
            <a:r>
              <a:rPr lang="en-US" sz="1800" dirty="0"/>
              <a:t>. 192.168.20.29</a:t>
            </a:r>
          </a:p>
          <a:p>
            <a:pPr marL="0" indent="0" algn="just">
              <a:buNone/>
            </a:pPr>
            <a:r>
              <a:rPr lang="en-US" sz="1800" dirty="0"/>
              <a:t>B. 192.168.20.16</a:t>
            </a:r>
          </a:p>
          <a:p>
            <a:pPr marL="0" indent="0" algn="just">
              <a:buNone/>
            </a:pPr>
            <a:r>
              <a:rPr lang="en-US" sz="1800" dirty="0"/>
              <a:t>C. 192.168.20.17</a:t>
            </a:r>
          </a:p>
          <a:p>
            <a:pPr marL="0" indent="0" algn="just">
              <a:buNone/>
            </a:pPr>
            <a:r>
              <a:rPr lang="en-US" sz="1800" dirty="0"/>
              <a:t>D. 192.168.20.31</a:t>
            </a:r>
          </a:p>
          <a:p>
            <a:pPr marL="0" indent="0" algn="just">
              <a:buNone/>
            </a:pPr>
            <a:r>
              <a:rPr lang="en-US" sz="1800" dirty="0"/>
              <a:t>E. 192.168.20.0</a:t>
            </a:r>
          </a:p>
          <a:p>
            <a:pPr marL="0" indent="0" algn="just">
              <a:buNone/>
            </a:pPr>
            <a:endParaRPr lang="en-US" sz="1800" dirty="0" smtClean="0"/>
          </a:p>
          <a:p>
            <a:pPr marL="0" indent="0" algn="just">
              <a:buNone/>
            </a:pPr>
            <a:r>
              <a:rPr lang="en-US" sz="1800" dirty="0" smtClean="0">
                <a:solidFill>
                  <a:srgbClr val="7030A0"/>
                </a:solidFill>
              </a:rPr>
              <a:t>11111111.</a:t>
            </a:r>
            <a:r>
              <a:rPr lang="en-US" sz="1800" dirty="0">
                <a:solidFill>
                  <a:srgbClr val="7030A0"/>
                </a:solidFill>
              </a:rPr>
              <a:t> 11111111</a:t>
            </a:r>
            <a:r>
              <a:rPr lang="en-US" sz="1800" dirty="0" smtClean="0">
                <a:solidFill>
                  <a:srgbClr val="7030A0"/>
                </a:solidFill>
              </a:rPr>
              <a:t>.</a:t>
            </a:r>
            <a:r>
              <a:rPr lang="en-US" sz="1800" dirty="0">
                <a:solidFill>
                  <a:srgbClr val="7030A0"/>
                </a:solidFill>
              </a:rPr>
              <a:t> </a:t>
            </a:r>
            <a:r>
              <a:rPr lang="en-US" sz="1800" dirty="0" smtClean="0">
                <a:solidFill>
                  <a:srgbClr val="7030A0"/>
                </a:solidFill>
              </a:rPr>
              <a:t>11111111.11110000</a:t>
            </a:r>
          </a:p>
          <a:p>
            <a:pPr marL="0" indent="0" algn="just">
              <a:buNone/>
            </a:pPr>
            <a:r>
              <a:rPr lang="en-US" sz="1800" dirty="0">
                <a:solidFill>
                  <a:srgbClr val="7030A0"/>
                </a:solidFill>
              </a:rPr>
              <a:t>	</a:t>
            </a:r>
            <a:r>
              <a:rPr lang="en-US" sz="1800" dirty="0" smtClean="0">
                <a:solidFill>
                  <a:srgbClr val="7030A0"/>
                </a:solidFill>
              </a:rPr>
              <a:t>			         ^</a:t>
            </a:r>
          </a:p>
          <a:p>
            <a:pPr marL="0" indent="0" algn="just">
              <a:buNone/>
            </a:pPr>
            <a:r>
              <a:rPr lang="en-US" sz="1800" dirty="0">
                <a:solidFill>
                  <a:srgbClr val="7030A0"/>
                </a:solidFill>
              </a:rPr>
              <a:t>	</a:t>
            </a:r>
            <a:r>
              <a:rPr lang="en-US" sz="1800" dirty="0" smtClean="0">
                <a:solidFill>
                  <a:srgbClr val="7030A0"/>
                </a:solidFill>
              </a:rPr>
              <a:t>			     2</a:t>
            </a:r>
            <a:r>
              <a:rPr lang="en-US" sz="1800" baseline="30000" dirty="0" smtClean="0">
                <a:solidFill>
                  <a:srgbClr val="7030A0"/>
                </a:solidFill>
              </a:rPr>
              <a:t>4</a:t>
            </a:r>
            <a:r>
              <a:rPr lang="en-US" sz="1800" dirty="0" smtClean="0">
                <a:solidFill>
                  <a:srgbClr val="7030A0"/>
                </a:solidFill>
              </a:rPr>
              <a:t>=16</a:t>
            </a:r>
          </a:p>
          <a:p>
            <a:pPr marL="0" indent="0" algn="just">
              <a:buNone/>
            </a:pPr>
            <a:endParaRPr lang="en-US" sz="1800" dirty="0" smtClean="0">
              <a:solidFill>
                <a:srgbClr val="7030A0"/>
              </a:solidFill>
            </a:endParaRPr>
          </a:p>
          <a:p>
            <a:pPr marL="0" indent="0" algn="just">
              <a:buNone/>
            </a:pPr>
            <a:r>
              <a:rPr lang="en-US" sz="1800" dirty="0" smtClean="0">
                <a:solidFill>
                  <a:srgbClr val="7030A0"/>
                </a:solidFill>
              </a:rPr>
              <a:t>192.168.20.16 ………………………………………………. 192.168.20.31</a:t>
            </a:r>
          </a:p>
          <a:p>
            <a:pPr marL="0" indent="0" algn="just">
              <a:buNone/>
            </a:pPr>
            <a:r>
              <a:rPr lang="en-US" sz="1800" dirty="0">
                <a:solidFill>
                  <a:srgbClr val="7030A0"/>
                </a:solidFill>
              </a:rPr>
              <a:t>	</a:t>
            </a:r>
            <a:r>
              <a:rPr lang="en-US" sz="1800" dirty="0" smtClean="0">
                <a:solidFill>
                  <a:srgbClr val="7030A0"/>
                </a:solidFill>
              </a:rPr>
              <a:t>	</a:t>
            </a:r>
            <a:r>
              <a:rPr lang="en-US" sz="1800" dirty="0" smtClean="0">
                <a:solidFill>
                  <a:srgbClr val="FF0000"/>
                </a:solidFill>
              </a:rPr>
              <a:t>.17			    .30</a:t>
            </a:r>
            <a:endParaRPr lang="en-US" sz="1800" dirty="0">
              <a:solidFill>
                <a:srgbClr val="FF0000"/>
              </a:solidFill>
            </a:endParaRPr>
          </a:p>
        </p:txBody>
      </p:sp>
    </p:spTree>
    <p:extLst>
      <p:ext uri="{BB962C8B-B14F-4D97-AF65-F5344CB8AC3E}">
        <p14:creationId xmlns:p14="http://schemas.microsoft.com/office/powerpoint/2010/main" val="1945847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r>
              <a:rPr lang="en-US" dirty="0" smtClean="0"/>
              <a:t> (Ex.2)</a:t>
            </a:r>
            <a:endParaRPr lang="en-US" dirty="0"/>
          </a:p>
        </p:txBody>
      </p:sp>
      <p:sp>
        <p:nvSpPr>
          <p:cNvPr id="3" name="Content Placeholder 2"/>
          <p:cNvSpPr>
            <a:spLocks noGrp="1"/>
          </p:cNvSpPr>
          <p:nvPr>
            <p:ph idx="1"/>
          </p:nvPr>
        </p:nvSpPr>
        <p:spPr>
          <a:xfrm>
            <a:off x="609600" y="3876377"/>
            <a:ext cx="8023225" cy="2648967"/>
          </a:xfrm>
        </p:spPr>
        <p:txBody>
          <a:bodyPr/>
          <a:lstStyle/>
          <a:p>
            <a:pPr marL="0" indent="0" algn="just">
              <a:buNone/>
            </a:pPr>
            <a:r>
              <a:rPr lang="en-US" sz="1600" dirty="0"/>
              <a:t>Refer to the exhibit. The user at Workstation B reports that Server A cannot be reached. What is </a:t>
            </a:r>
            <a:r>
              <a:rPr lang="en-US" sz="1600" dirty="0" smtClean="0"/>
              <a:t>preventing </a:t>
            </a:r>
            <a:r>
              <a:rPr lang="en-US" sz="1600" dirty="0"/>
              <a:t>Workstation B from reaching Server A?</a:t>
            </a:r>
          </a:p>
          <a:p>
            <a:pPr marL="0" indent="0" algn="just">
              <a:buNone/>
            </a:pPr>
            <a:r>
              <a:rPr lang="en-US" sz="1600" dirty="0"/>
              <a:t> </a:t>
            </a:r>
          </a:p>
          <a:p>
            <a:pPr marL="0" indent="0" algn="just">
              <a:buNone/>
            </a:pPr>
            <a:r>
              <a:rPr lang="en-US" sz="1600" dirty="0"/>
              <a:t>A. The IP address for Server A is a broadcast address.</a:t>
            </a:r>
          </a:p>
          <a:p>
            <a:pPr marL="0" indent="0" algn="just">
              <a:buNone/>
            </a:pPr>
            <a:r>
              <a:rPr lang="en-US" sz="1600" dirty="0"/>
              <a:t>B. The IP address for Workstation B is a subnet address.</a:t>
            </a:r>
          </a:p>
          <a:p>
            <a:pPr marL="0" indent="0" algn="just">
              <a:buNone/>
            </a:pPr>
            <a:r>
              <a:rPr lang="en-US" sz="1600" dirty="0"/>
              <a:t>C. The gateway for Workstation B is not on the same subnet.</a:t>
            </a:r>
          </a:p>
          <a:p>
            <a:pPr marL="0" indent="0" algn="just">
              <a:buNone/>
            </a:pPr>
            <a:r>
              <a:rPr lang="en-US" sz="1600" dirty="0"/>
              <a:t>D. The gateway for Server A is not on the same subnet.</a:t>
            </a:r>
          </a:p>
        </p:txBody>
      </p:sp>
      <p:pic>
        <p:nvPicPr>
          <p:cNvPr id="7" name="Picture 6"/>
          <p:cNvPicPr>
            <a:picLocks noChangeAspect="1"/>
          </p:cNvPicPr>
          <p:nvPr/>
        </p:nvPicPr>
        <p:blipFill>
          <a:blip r:embed="rId2"/>
          <a:stretch>
            <a:fillRect/>
          </a:stretch>
        </p:blipFill>
        <p:spPr>
          <a:xfrm>
            <a:off x="2555776" y="984151"/>
            <a:ext cx="4495258" cy="2892226"/>
          </a:xfrm>
          <a:prstGeom prst="rect">
            <a:avLst/>
          </a:prstGeom>
        </p:spPr>
      </p:pic>
      <p:sp>
        <p:nvSpPr>
          <p:cNvPr id="4" name="Rectangle 3"/>
          <p:cNvSpPr/>
          <p:nvPr/>
        </p:nvSpPr>
        <p:spPr>
          <a:xfrm>
            <a:off x="6306002" y="1042744"/>
            <a:ext cx="2362249" cy="276999"/>
          </a:xfrm>
          <a:prstGeom prst="rect">
            <a:avLst/>
          </a:prstGeom>
        </p:spPr>
        <p:txBody>
          <a:bodyPr wrap="none">
            <a:spAutoFit/>
          </a:bodyPr>
          <a:lstStyle/>
          <a:p>
            <a:pPr marL="0" indent="0" algn="r">
              <a:buNone/>
            </a:pPr>
            <a:r>
              <a:rPr lang="en-US" sz="1200" i="1" dirty="0"/>
              <a:t>CCNA International Exam, 2012</a:t>
            </a:r>
          </a:p>
        </p:txBody>
      </p:sp>
    </p:spTree>
    <p:extLst>
      <p:ext uri="{BB962C8B-B14F-4D97-AF65-F5344CB8AC3E}">
        <p14:creationId xmlns:p14="http://schemas.microsoft.com/office/powerpoint/2010/main" val="2574567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r>
              <a:rPr lang="en-US" dirty="0" smtClean="0"/>
              <a:t> (Ex.3)</a:t>
            </a:r>
            <a:endParaRPr lang="en-US" dirty="0"/>
          </a:p>
        </p:txBody>
      </p:sp>
      <p:sp>
        <p:nvSpPr>
          <p:cNvPr id="3" name="Content Placeholder 2"/>
          <p:cNvSpPr>
            <a:spLocks noGrp="1"/>
          </p:cNvSpPr>
          <p:nvPr>
            <p:ph idx="1"/>
          </p:nvPr>
        </p:nvSpPr>
        <p:spPr>
          <a:xfrm>
            <a:off x="609600" y="4005063"/>
            <a:ext cx="7994848" cy="2520281"/>
          </a:xfrm>
        </p:spPr>
        <p:txBody>
          <a:bodyPr/>
          <a:lstStyle/>
          <a:p>
            <a:pPr marL="0" indent="0" algn="just">
              <a:buNone/>
            </a:pPr>
            <a:r>
              <a:rPr lang="en-US" sz="1600" dirty="0"/>
              <a:t>Refer to the exhibit. All of the routers in the network are configured with the </a:t>
            </a:r>
            <a:r>
              <a:rPr lang="id-ID" sz="1600" dirty="0" smtClean="0"/>
              <a:t>IP</a:t>
            </a:r>
            <a:r>
              <a:rPr lang="en-US" sz="1600" dirty="0" smtClean="0"/>
              <a:t> </a:t>
            </a:r>
            <a:r>
              <a:rPr lang="id-ID" sz="1600" dirty="0" smtClean="0"/>
              <a:t>S</a:t>
            </a:r>
            <a:r>
              <a:rPr lang="en-US" sz="1600" dirty="0" err="1" smtClean="0"/>
              <a:t>ubnet</a:t>
            </a:r>
            <a:r>
              <a:rPr lang="en-US" sz="1600" dirty="0" smtClean="0"/>
              <a:t>-</a:t>
            </a:r>
            <a:r>
              <a:rPr lang="id-ID" sz="1600" dirty="0" smtClean="0"/>
              <a:t>Z</a:t>
            </a:r>
            <a:r>
              <a:rPr lang="en-US" sz="1600" dirty="0" err="1" smtClean="0"/>
              <a:t>ero</a:t>
            </a:r>
            <a:r>
              <a:rPr lang="en-US" sz="1600" dirty="0" smtClean="0"/>
              <a:t> command. Which </a:t>
            </a:r>
            <a:r>
              <a:rPr lang="en-US" sz="1600" dirty="0"/>
              <a:t>network addresses should be used for Link A and Network A? (Choose two</a:t>
            </a:r>
            <a:r>
              <a:rPr lang="en-US" sz="1600" dirty="0" smtClean="0"/>
              <a:t>.)</a:t>
            </a:r>
            <a:endParaRPr lang="en-US" sz="1600" dirty="0"/>
          </a:p>
          <a:p>
            <a:pPr marL="0" indent="0" algn="just">
              <a:buNone/>
            </a:pPr>
            <a:r>
              <a:rPr lang="en-US" sz="1600" dirty="0"/>
              <a:t>A. Network A - 172.16.3.48/26</a:t>
            </a:r>
          </a:p>
          <a:p>
            <a:pPr marL="0" indent="0" algn="just">
              <a:buNone/>
            </a:pPr>
            <a:r>
              <a:rPr lang="en-US" sz="1600" dirty="0"/>
              <a:t>B. Network A - 172.16.3.128/25</a:t>
            </a:r>
          </a:p>
          <a:p>
            <a:pPr marL="0" indent="0" algn="just">
              <a:buNone/>
            </a:pPr>
            <a:r>
              <a:rPr lang="en-US" sz="1600" dirty="0"/>
              <a:t>C. Network A - 172.16.3.192/26</a:t>
            </a:r>
          </a:p>
          <a:p>
            <a:pPr marL="0" indent="0" algn="just">
              <a:buNone/>
            </a:pPr>
            <a:r>
              <a:rPr lang="en-US" sz="1600" dirty="0"/>
              <a:t>D. Link A - 172.16.3.0/30</a:t>
            </a:r>
          </a:p>
          <a:p>
            <a:pPr marL="0" indent="0" algn="just">
              <a:buNone/>
            </a:pPr>
            <a:r>
              <a:rPr lang="en-US" sz="1600" dirty="0"/>
              <a:t>E. Link A - 172.16.3.40/30</a:t>
            </a:r>
          </a:p>
          <a:p>
            <a:pPr marL="0" indent="0" algn="just">
              <a:buNone/>
            </a:pPr>
            <a:r>
              <a:rPr lang="en-US" sz="1600" dirty="0"/>
              <a:t>F. Link A - 172.16.3.112/30</a:t>
            </a:r>
          </a:p>
        </p:txBody>
      </p:sp>
      <p:pic>
        <p:nvPicPr>
          <p:cNvPr id="4" name="Picture 3"/>
          <p:cNvPicPr>
            <a:picLocks noChangeAspect="1"/>
          </p:cNvPicPr>
          <p:nvPr/>
        </p:nvPicPr>
        <p:blipFill>
          <a:blip r:embed="rId2"/>
          <a:stretch>
            <a:fillRect/>
          </a:stretch>
        </p:blipFill>
        <p:spPr>
          <a:xfrm>
            <a:off x="1547664" y="1268760"/>
            <a:ext cx="6095086" cy="2736304"/>
          </a:xfrm>
          <a:prstGeom prst="rect">
            <a:avLst/>
          </a:prstGeom>
        </p:spPr>
      </p:pic>
      <p:sp>
        <p:nvSpPr>
          <p:cNvPr id="5" name="Rectangle 4"/>
          <p:cNvSpPr/>
          <p:nvPr/>
        </p:nvSpPr>
        <p:spPr>
          <a:xfrm>
            <a:off x="6316847" y="996733"/>
            <a:ext cx="2362249" cy="276999"/>
          </a:xfrm>
          <a:prstGeom prst="rect">
            <a:avLst/>
          </a:prstGeom>
        </p:spPr>
        <p:txBody>
          <a:bodyPr wrap="none">
            <a:spAutoFit/>
          </a:bodyPr>
          <a:lstStyle/>
          <a:p>
            <a:pPr marL="0" indent="0" algn="r">
              <a:buNone/>
            </a:pPr>
            <a:r>
              <a:rPr lang="en-US" sz="1200" i="1" dirty="0"/>
              <a:t>CCNA International Exam, 2012</a:t>
            </a:r>
          </a:p>
        </p:txBody>
      </p:sp>
    </p:spTree>
    <p:extLst>
      <p:ext uri="{BB962C8B-B14F-4D97-AF65-F5344CB8AC3E}">
        <p14:creationId xmlns:p14="http://schemas.microsoft.com/office/powerpoint/2010/main" val="3120450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4" name="Rectangle 2"/>
          <p:cNvSpPr>
            <a:spLocks noChangeArrowheads="1"/>
          </p:cNvSpPr>
          <p:nvPr/>
        </p:nvSpPr>
        <p:spPr bwMode="auto">
          <a:xfrm>
            <a:off x="609600" y="1700807"/>
            <a:ext cx="118026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3044400798"/>
              </p:ext>
            </p:extLst>
          </p:nvPr>
        </p:nvGraphicFramePr>
        <p:xfrm>
          <a:off x="609600" y="1700808"/>
          <a:ext cx="7981564" cy="3672408"/>
        </p:xfrm>
        <a:graphic>
          <a:graphicData uri="http://schemas.openxmlformats.org/presentationml/2006/ole">
            <mc:AlternateContent xmlns:mc="http://schemas.openxmlformats.org/markup-compatibility/2006">
              <mc:Choice xmlns:v="urn:schemas-microsoft-com:vml" Requires="v">
                <p:oleObj spid="_x0000_s1027" name="Visio" r:id="rId3" imgW="9170481" imgH="4218047" progId="Visio.Drawing.11">
                  <p:embed/>
                </p:oleObj>
              </mc:Choice>
              <mc:Fallback>
                <p:oleObj name="Visio" r:id="rId3" imgW="9170481" imgH="421804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00808"/>
                        <a:ext cx="7981564" cy="3672408"/>
                      </a:xfrm>
                      <a:prstGeom prst="rect">
                        <a:avLst/>
                      </a:prstGeom>
                      <a:noFill/>
                    </p:spPr>
                  </p:pic>
                </p:oleObj>
              </mc:Fallback>
            </mc:AlternateContent>
          </a:graphicData>
        </a:graphic>
      </p:graphicFrame>
    </p:spTree>
    <p:extLst>
      <p:ext uri="{BB962C8B-B14F-4D97-AF65-F5344CB8AC3E}">
        <p14:creationId xmlns:p14="http://schemas.microsoft.com/office/powerpoint/2010/main" val="1307215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Supernetting</a:t>
            </a:r>
            <a:endParaRPr lang="en-US" dirty="0"/>
          </a:p>
        </p:txBody>
      </p:sp>
      <p:sp>
        <p:nvSpPr>
          <p:cNvPr id="3" name="Content Placeholder 2"/>
          <p:cNvSpPr>
            <a:spLocks noGrp="1"/>
          </p:cNvSpPr>
          <p:nvPr>
            <p:ph idx="1"/>
          </p:nvPr>
        </p:nvSpPr>
        <p:spPr/>
        <p:txBody>
          <a:bodyPr/>
          <a:lstStyle/>
          <a:p>
            <a:pPr marL="0" indent="0">
              <a:buNone/>
            </a:pPr>
            <a:endParaRPr lang="en-US" sz="2000" dirty="0" smtClean="0"/>
          </a:p>
          <a:p>
            <a:pPr marL="0" indent="0">
              <a:buNone/>
            </a:pPr>
            <a:r>
              <a:rPr lang="en-US" sz="2000" dirty="0" err="1" smtClean="0"/>
              <a:t>Supernetting</a:t>
            </a:r>
            <a:r>
              <a:rPr lang="en-US" sz="2000" dirty="0" smtClean="0"/>
              <a:t>/CIDR/VLSM</a:t>
            </a:r>
          </a:p>
          <a:p>
            <a:pPr algn="r">
              <a:lnSpc>
                <a:spcPct val="90000"/>
              </a:lnSpc>
              <a:buFont typeface="Courier New" panose="02070309020205020404" pitchFamily="49" charset="0"/>
              <a:buChar char="o"/>
            </a:pPr>
            <a:r>
              <a:rPr lang="en-US" sz="2000" dirty="0" smtClean="0"/>
              <a:t>Classless </a:t>
            </a:r>
            <a:r>
              <a:rPr lang="en-US" sz="2000" dirty="0"/>
              <a:t>Inter-Domain </a:t>
            </a:r>
            <a:r>
              <a:rPr lang="en-US" sz="2000" dirty="0" smtClean="0"/>
              <a:t>Routing</a:t>
            </a:r>
          </a:p>
          <a:p>
            <a:pPr algn="r">
              <a:lnSpc>
                <a:spcPct val="90000"/>
              </a:lnSpc>
              <a:buFont typeface="Courier New" panose="02070309020205020404" pitchFamily="49" charset="0"/>
              <a:buChar char="o"/>
            </a:pPr>
            <a:r>
              <a:rPr lang="en-US" sz="2000" dirty="0" smtClean="0"/>
              <a:t>Variable Length Subnet Mask</a:t>
            </a:r>
          </a:p>
          <a:p>
            <a:pPr algn="r">
              <a:lnSpc>
                <a:spcPct val="90000"/>
              </a:lnSpc>
              <a:buFont typeface="Courier New" panose="02070309020205020404" pitchFamily="49" charset="0"/>
              <a:buChar char="o"/>
            </a:pPr>
            <a:r>
              <a:rPr lang="en-US" sz="2000" dirty="0"/>
              <a:t>Prefix Aggregation a.k.a. Route Summarization</a:t>
            </a:r>
            <a:endParaRPr lang="en-US" sz="2000" dirty="0" smtClean="0"/>
          </a:p>
          <a:p>
            <a:pPr marL="0" indent="0">
              <a:lnSpc>
                <a:spcPct val="90000"/>
              </a:lnSpc>
              <a:buNone/>
            </a:pPr>
            <a:endParaRPr lang="en-US" sz="2000" dirty="0"/>
          </a:p>
          <a:p>
            <a:pPr marL="285750" lvl="1">
              <a:lnSpc>
                <a:spcPct val="90000"/>
              </a:lnSpc>
              <a:buFont typeface="Wingdings" panose="05000000000000000000" pitchFamily="2" charset="2"/>
              <a:buChar char="ü"/>
            </a:pPr>
            <a:r>
              <a:rPr lang="en-US" sz="2000" dirty="0"/>
              <a:t>A technique that addresses two scaling concerns in the Internet</a:t>
            </a:r>
          </a:p>
          <a:p>
            <a:pPr lvl="2">
              <a:lnSpc>
                <a:spcPct val="90000"/>
              </a:lnSpc>
            </a:pPr>
            <a:r>
              <a:rPr lang="en-US" sz="2000" dirty="0"/>
              <a:t>The </a:t>
            </a:r>
            <a:r>
              <a:rPr lang="en-US" sz="2000" dirty="0">
                <a:solidFill>
                  <a:srgbClr val="FF0000"/>
                </a:solidFill>
              </a:rPr>
              <a:t>growth of backbone routing table </a:t>
            </a:r>
            <a:r>
              <a:rPr lang="en-US" sz="2000" dirty="0"/>
              <a:t>as more and more network numbers need to be stored in them</a:t>
            </a:r>
          </a:p>
          <a:p>
            <a:pPr lvl="2">
              <a:lnSpc>
                <a:spcPct val="90000"/>
              </a:lnSpc>
            </a:pPr>
            <a:r>
              <a:rPr lang="en-US" sz="2000" dirty="0"/>
              <a:t>Potential </a:t>
            </a:r>
            <a:r>
              <a:rPr lang="en-US" sz="2000" dirty="0">
                <a:solidFill>
                  <a:srgbClr val="FF0000"/>
                </a:solidFill>
              </a:rPr>
              <a:t>exhaustion</a:t>
            </a:r>
            <a:r>
              <a:rPr lang="en-US" sz="2000" dirty="0"/>
              <a:t> of the 32-bit address space</a:t>
            </a:r>
          </a:p>
          <a:p>
            <a:pPr marL="285750" lvl="1">
              <a:lnSpc>
                <a:spcPct val="90000"/>
              </a:lnSpc>
              <a:buFont typeface="Wingdings" panose="05000000000000000000" pitchFamily="2" charset="2"/>
              <a:buChar char="ü"/>
            </a:pPr>
            <a:r>
              <a:rPr lang="en-US" sz="2000" dirty="0"/>
              <a:t>Address assignment efficiency</a:t>
            </a:r>
          </a:p>
          <a:p>
            <a:pPr lvl="2">
              <a:lnSpc>
                <a:spcPct val="90000"/>
              </a:lnSpc>
            </a:pPr>
            <a:r>
              <a:rPr lang="en-US" sz="2000" dirty="0">
                <a:solidFill>
                  <a:srgbClr val="FF0000"/>
                </a:solidFill>
              </a:rPr>
              <a:t>Arises</a:t>
            </a:r>
            <a:r>
              <a:rPr lang="en-US" sz="2000" dirty="0"/>
              <a:t> because of the IP address structure with class A, B, and C addresses</a:t>
            </a:r>
          </a:p>
          <a:p>
            <a:pPr marL="0" indent="0">
              <a:lnSpc>
                <a:spcPct val="90000"/>
              </a:lnSpc>
              <a:buNone/>
            </a:pPr>
            <a:endParaRPr lang="en-US" sz="2000" dirty="0"/>
          </a:p>
        </p:txBody>
      </p:sp>
    </p:spTree>
    <p:extLst>
      <p:ext uri="{BB962C8B-B14F-4D97-AF65-F5344CB8AC3E}">
        <p14:creationId xmlns:p14="http://schemas.microsoft.com/office/powerpoint/2010/main" val="20426539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Supernetting</a:t>
            </a:r>
            <a:r>
              <a:rPr lang="id-ID" dirty="0" smtClean="0"/>
              <a:t> [Ex.1]</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00808"/>
            <a:ext cx="7366958" cy="43392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78078" y="6237312"/>
            <a:ext cx="1098378" cy="276999"/>
          </a:xfrm>
          <a:prstGeom prst="rect">
            <a:avLst/>
          </a:prstGeom>
          <a:noFill/>
        </p:spPr>
        <p:txBody>
          <a:bodyPr wrap="none" rtlCol="0">
            <a:spAutoFit/>
          </a:bodyPr>
          <a:lstStyle/>
          <a:p>
            <a:r>
              <a:rPr lang="en-US" sz="1200" b="1" i="1" dirty="0" smtClean="0"/>
              <a:t>CISCO, 2008</a:t>
            </a:r>
            <a:endParaRPr lang="en-US" sz="1200" b="1" i="1" dirty="0"/>
          </a:p>
        </p:txBody>
      </p:sp>
    </p:spTree>
    <p:extLst>
      <p:ext uri="{BB962C8B-B14F-4D97-AF65-F5344CB8AC3E}">
        <p14:creationId xmlns:p14="http://schemas.microsoft.com/office/powerpoint/2010/main" val="4275077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Supernetting</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676" y="1196752"/>
            <a:ext cx="4013448" cy="23639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78124" y="3645024"/>
            <a:ext cx="7365876" cy="2862322"/>
          </a:xfrm>
          <a:prstGeom prst="rect">
            <a:avLst/>
          </a:prstGeom>
        </p:spPr>
        <p:txBody>
          <a:bodyPr wrap="square">
            <a:spAutoFit/>
          </a:bodyPr>
          <a:lstStyle/>
          <a:p>
            <a:r>
              <a:rPr lang="en-US" dirty="0"/>
              <a:t>192.168.0.0/23	0000</a:t>
            </a:r>
            <a:r>
              <a:rPr lang="en-US" dirty="0">
                <a:solidFill>
                  <a:srgbClr val="FF0000"/>
                </a:solidFill>
              </a:rPr>
              <a:t>0000</a:t>
            </a:r>
          </a:p>
          <a:p>
            <a:r>
              <a:rPr lang="en-US" dirty="0"/>
              <a:t>192.168.2.0/23	0000</a:t>
            </a:r>
            <a:r>
              <a:rPr lang="en-US" dirty="0">
                <a:solidFill>
                  <a:srgbClr val="FF0000"/>
                </a:solidFill>
              </a:rPr>
              <a:t>0010</a:t>
            </a:r>
          </a:p>
          <a:p>
            <a:r>
              <a:rPr lang="en-US" dirty="0"/>
              <a:t>192.168.4.0/22	</a:t>
            </a:r>
            <a:r>
              <a:rPr lang="en-US" dirty="0" smtClean="0"/>
              <a:t>0000</a:t>
            </a:r>
            <a:r>
              <a:rPr lang="en-US" dirty="0" smtClean="0">
                <a:solidFill>
                  <a:srgbClr val="FF0000"/>
                </a:solidFill>
              </a:rPr>
              <a:t>0100</a:t>
            </a:r>
            <a:endParaRPr lang="en-US" dirty="0">
              <a:solidFill>
                <a:srgbClr val="FF0000"/>
              </a:solidFill>
            </a:endParaRPr>
          </a:p>
          <a:p>
            <a:r>
              <a:rPr lang="en-US" dirty="0"/>
              <a:t>192.168.8.0/21	</a:t>
            </a:r>
            <a:r>
              <a:rPr lang="en-US" dirty="0" smtClean="0"/>
              <a:t>0000</a:t>
            </a:r>
            <a:r>
              <a:rPr lang="en-US" dirty="0" smtClean="0">
                <a:solidFill>
                  <a:srgbClr val="FF0000"/>
                </a:solidFill>
              </a:rPr>
              <a:t>1000</a:t>
            </a:r>
          </a:p>
          <a:p>
            <a:r>
              <a:rPr lang="en-US" dirty="0" smtClean="0"/>
              <a:t>---------------------------------------</a:t>
            </a:r>
          </a:p>
          <a:p>
            <a:r>
              <a:rPr lang="en-US" dirty="0"/>
              <a:t>	</a:t>
            </a:r>
            <a:r>
              <a:rPr lang="en-US" dirty="0" smtClean="0"/>
              <a:t>	0000</a:t>
            </a:r>
            <a:r>
              <a:rPr lang="en-US" dirty="0" smtClean="0">
                <a:solidFill>
                  <a:srgbClr val="FF0000"/>
                </a:solidFill>
              </a:rPr>
              <a:t>0000</a:t>
            </a:r>
          </a:p>
          <a:p>
            <a:endParaRPr lang="en-US" sz="3600" dirty="0">
              <a:solidFill>
                <a:srgbClr val="FF0000"/>
              </a:solidFill>
            </a:endParaRPr>
          </a:p>
          <a:p>
            <a:r>
              <a:rPr lang="en-US" sz="3600" dirty="0">
                <a:solidFill>
                  <a:srgbClr val="FF0000"/>
                </a:solidFill>
              </a:rPr>
              <a:t> </a:t>
            </a:r>
            <a:r>
              <a:rPr lang="en-US" sz="3600" dirty="0" smtClean="0">
                <a:solidFill>
                  <a:srgbClr val="FF0000"/>
                </a:solidFill>
              </a:rPr>
              <a:t>  192.168.0.0/20 </a:t>
            </a:r>
            <a:r>
              <a:rPr lang="en-US" sz="2000" dirty="0" smtClean="0">
                <a:solidFill>
                  <a:srgbClr val="7030A0"/>
                </a:solidFill>
                <a:sym typeface="Wingdings" panose="05000000000000000000" pitchFamily="2" charset="2"/>
              </a:rPr>
              <a:t> Route Summarization</a:t>
            </a:r>
            <a:endParaRPr lang="en-US" sz="2000" dirty="0">
              <a:solidFill>
                <a:srgbClr val="7030A0"/>
              </a:solidFill>
            </a:endParaRPr>
          </a:p>
        </p:txBody>
      </p:sp>
      <p:cxnSp>
        <p:nvCxnSpPr>
          <p:cNvPr id="6" name="Straight Arrow Connector 5"/>
          <p:cNvCxnSpPr/>
          <p:nvPr/>
        </p:nvCxnSpPr>
        <p:spPr>
          <a:xfrm flipV="1">
            <a:off x="4139952" y="5301208"/>
            <a:ext cx="0" cy="64807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893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and Forwarding</a:t>
            </a:r>
          </a:p>
        </p:txBody>
      </p:sp>
      <p:sp>
        <p:nvSpPr>
          <p:cNvPr id="3" name="Content Placeholder 2"/>
          <p:cNvSpPr>
            <a:spLocks noGrp="1"/>
          </p:cNvSpPr>
          <p:nvPr>
            <p:ph idx="1"/>
          </p:nvPr>
        </p:nvSpPr>
        <p:spPr/>
        <p:txBody>
          <a:bodyPr/>
          <a:lstStyle/>
          <a:p>
            <a:r>
              <a:rPr lang="en-US" sz="2000" dirty="0">
                <a:solidFill>
                  <a:srgbClr val="7030A0"/>
                </a:solidFill>
              </a:rPr>
              <a:t>How does the switch decide which output port to place each packet on</a:t>
            </a:r>
            <a:r>
              <a:rPr lang="en-US" sz="2000" dirty="0" smtClean="0">
                <a:solidFill>
                  <a:srgbClr val="7030A0"/>
                </a:solidFill>
              </a:rPr>
              <a:t>?</a:t>
            </a:r>
          </a:p>
          <a:p>
            <a:endParaRPr lang="en-US" sz="2000" dirty="0"/>
          </a:p>
          <a:p>
            <a:r>
              <a:rPr lang="en-US" sz="2000" dirty="0"/>
              <a:t>It looks at the header of the packet for an identifier that it uses to make the decision</a:t>
            </a:r>
          </a:p>
          <a:p>
            <a:r>
              <a:rPr lang="en-US" sz="2000" dirty="0"/>
              <a:t>Two common approaches</a:t>
            </a:r>
          </a:p>
          <a:p>
            <a:pPr marL="1028700" indent="-457200">
              <a:buFont typeface="+mj-lt"/>
              <a:buAutoNum type="alphaLcParenR"/>
            </a:pPr>
            <a:r>
              <a:rPr lang="en-US" sz="2000" b="1" dirty="0"/>
              <a:t>Datagram</a:t>
            </a:r>
            <a:r>
              <a:rPr lang="en-US" sz="2000" dirty="0"/>
              <a:t> or Connectionless </a:t>
            </a:r>
            <a:r>
              <a:rPr lang="en-US" sz="2000" dirty="0" smtClean="0"/>
              <a:t>Approach.</a:t>
            </a:r>
            <a:endParaRPr lang="en-US" sz="2000" dirty="0"/>
          </a:p>
          <a:p>
            <a:pPr marL="1028700" indent="-457200">
              <a:buFont typeface="+mj-lt"/>
              <a:buAutoNum type="alphaLcParenR"/>
            </a:pPr>
            <a:r>
              <a:rPr lang="en-US" sz="2000" b="1" dirty="0"/>
              <a:t>Virtual circuit </a:t>
            </a:r>
            <a:r>
              <a:rPr lang="en-US" sz="2000" dirty="0"/>
              <a:t>or Connection-oriented </a:t>
            </a:r>
            <a:r>
              <a:rPr lang="en-US" sz="2000" dirty="0" smtClean="0"/>
              <a:t>Approach.</a:t>
            </a:r>
            <a:endParaRPr lang="en-US" sz="2000" dirty="0"/>
          </a:p>
          <a:p>
            <a:r>
              <a:rPr lang="en-US" sz="2000" dirty="0"/>
              <a:t>A third approach </a:t>
            </a:r>
            <a:r>
              <a:rPr lang="en-US" sz="2000" b="1" dirty="0"/>
              <a:t>source </a:t>
            </a:r>
            <a:r>
              <a:rPr lang="en-US" sz="2000" b="1" dirty="0" smtClean="0"/>
              <a:t>routing </a:t>
            </a:r>
            <a:r>
              <a:rPr lang="en-US" sz="2000" dirty="0"/>
              <a:t>is less </a:t>
            </a:r>
            <a:r>
              <a:rPr lang="en-US" sz="2000" dirty="0" smtClean="0"/>
              <a:t>common.</a:t>
            </a:r>
            <a:endParaRPr lang="en-US" sz="2000" dirty="0"/>
          </a:p>
        </p:txBody>
      </p:sp>
    </p:spTree>
    <p:extLst>
      <p:ext uri="{BB962C8B-B14F-4D97-AF65-F5344CB8AC3E}">
        <p14:creationId xmlns:p14="http://schemas.microsoft.com/office/powerpoint/2010/main" val="3233235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Supernetting</a:t>
            </a:r>
            <a:r>
              <a:rPr lang="id-ID" dirty="0" smtClean="0"/>
              <a:t> [Ex.2]</a:t>
            </a:r>
            <a:endParaRPr lang="en-US" dirty="0"/>
          </a:p>
        </p:txBody>
      </p:sp>
      <p:pic>
        <p:nvPicPr>
          <p:cNvPr id="7" name="Picture 5" descr="f03-22-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916832"/>
            <a:ext cx="6750232" cy="374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0822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34249967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ARP</a:t>
            </a:r>
            <a:endParaRPr lang="id-ID" dirty="0"/>
          </a:p>
        </p:txBody>
      </p:sp>
      <p:sp>
        <p:nvSpPr>
          <p:cNvPr id="3" name="Content Placeholder 2"/>
          <p:cNvSpPr>
            <a:spLocks noGrp="1"/>
          </p:cNvSpPr>
          <p:nvPr>
            <p:ph idx="1"/>
          </p:nvPr>
        </p:nvSpPr>
        <p:spPr/>
        <p:txBody>
          <a:bodyPr/>
          <a:lstStyle/>
          <a:p>
            <a:r>
              <a:rPr lang="en-US" sz="1800" dirty="0"/>
              <a:t>Map IP addresses into physical addresses</a:t>
            </a:r>
          </a:p>
          <a:p>
            <a:pPr lvl="1"/>
            <a:r>
              <a:rPr lang="en-US" sz="1800" dirty="0"/>
              <a:t>destination host</a:t>
            </a:r>
          </a:p>
          <a:p>
            <a:pPr lvl="1"/>
            <a:r>
              <a:rPr lang="en-US" sz="1800" dirty="0"/>
              <a:t>next hop </a:t>
            </a:r>
            <a:r>
              <a:rPr lang="en-US" sz="1800" dirty="0" smtClean="0"/>
              <a:t>router</a:t>
            </a:r>
            <a:endParaRPr lang="id-ID" sz="1800" dirty="0" smtClean="0"/>
          </a:p>
          <a:p>
            <a:pPr lvl="1"/>
            <a:endParaRPr lang="en-US" sz="1800" dirty="0"/>
          </a:p>
          <a:p>
            <a:r>
              <a:rPr lang="en-US" sz="1800" dirty="0"/>
              <a:t>Techniques</a:t>
            </a:r>
          </a:p>
          <a:p>
            <a:pPr lvl="1"/>
            <a:r>
              <a:rPr lang="en-US" sz="1800" dirty="0"/>
              <a:t>encode physical address in host part of IP address</a:t>
            </a:r>
          </a:p>
          <a:p>
            <a:pPr lvl="1"/>
            <a:r>
              <a:rPr lang="en-US" sz="1800" dirty="0" smtClean="0"/>
              <a:t>table-based</a:t>
            </a:r>
            <a:endParaRPr lang="id-ID" sz="1800" dirty="0" smtClean="0"/>
          </a:p>
          <a:p>
            <a:pPr lvl="1"/>
            <a:endParaRPr lang="en-US" sz="1800" dirty="0"/>
          </a:p>
          <a:p>
            <a:r>
              <a:rPr lang="en-US" sz="1800" i="1" dirty="0">
                <a:solidFill>
                  <a:srgbClr val="7030A0"/>
                </a:solidFill>
              </a:rPr>
              <a:t>ARP (Address Resolution Protocol)</a:t>
            </a:r>
          </a:p>
          <a:p>
            <a:pPr lvl="1"/>
            <a:r>
              <a:rPr lang="en-US" sz="1800" dirty="0"/>
              <a:t>table of IP to physical address bindings</a:t>
            </a:r>
          </a:p>
          <a:p>
            <a:pPr lvl="1"/>
            <a:r>
              <a:rPr lang="en-US" sz="1800" dirty="0"/>
              <a:t>broadcast request if IP address not in table</a:t>
            </a:r>
          </a:p>
          <a:p>
            <a:pPr lvl="1"/>
            <a:r>
              <a:rPr lang="en-US" sz="1800" dirty="0"/>
              <a:t>target machine responds with its physical address</a:t>
            </a:r>
          </a:p>
          <a:p>
            <a:pPr lvl="1"/>
            <a:r>
              <a:rPr lang="en-US" sz="1800" dirty="0"/>
              <a:t>table entries are discarded if not </a:t>
            </a:r>
            <a:r>
              <a:rPr lang="en-US" sz="1800" dirty="0" smtClean="0"/>
              <a:t>refreshed</a:t>
            </a:r>
            <a:r>
              <a:rPr lang="id-ID" sz="1800" dirty="0" smtClean="0"/>
              <a:t> (</a:t>
            </a:r>
            <a:r>
              <a:rPr lang="id-ID" sz="1800" i="1" dirty="0" smtClean="0"/>
              <a:t>ARP cache</a:t>
            </a:r>
            <a:r>
              <a:rPr lang="id-ID" sz="1800" dirty="0" smtClean="0"/>
              <a:t>)</a:t>
            </a:r>
            <a:endParaRPr lang="en-US" sz="1800" dirty="0"/>
          </a:p>
          <a:p>
            <a:endParaRPr lang="id-ID" sz="1800" dirty="0"/>
          </a:p>
        </p:txBody>
      </p:sp>
    </p:spTree>
    <p:extLst>
      <p:ext uri="{BB962C8B-B14F-4D97-AF65-F5344CB8AC3E}">
        <p14:creationId xmlns:p14="http://schemas.microsoft.com/office/powerpoint/2010/main" val="3419156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DHCP</a:t>
            </a:r>
            <a:endParaRPr lang="id-ID" dirty="0"/>
          </a:p>
        </p:txBody>
      </p:sp>
      <p:sp>
        <p:nvSpPr>
          <p:cNvPr id="3" name="Content Placeholder 2"/>
          <p:cNvSpPr>
            <a:spLocks noGrp="1"/>
          </p:cNvSpPr>
          <p:nvPr>
            <p:ph idx="1"/>
          </p:nvPr>
        </p:nvSpPr>
        <p:spPr>
          <a:xfrm>
            <a:off x="609600" y="1228724"/>
            <a:ext cx="8023225" cy="5368627"/>
          </a:xfrm>
        </p:spPr>
        <p:txBody>
          <a:bodyPr/>
          <a:lstStyle/>
          <a:p>
            <a:pPr algn="just"/>
            <a:r>
              <a:rPr lang="en-US" sz="1800" dirty="0"/>
              <a:t>Drawbacks of manual configuration</a:t>
            </a:r>
          </a:p>
          <a:p>
            <a:pPr lvl="1" algn="just"/>
            <a:r>
              <a:rPr lang="en-US" sz="1800" dirty="0"/>
              <a:t>A lot of work to configure all the hosts in a large network</a:t>
            </a:r>
          </a:p>
          <a:p>
            <a:pPr lvl="1" algn="just"/>
            <a:r>
              <a:rPr lang="en-US" sz="1800" dirty="0"/>
              <a:t>Configuration process is error-prune</a:t>
            </a:r>
          </a:p>
          <a:p>
            <a:pPr algn="just"/>
            <a:r>
              <a:rPr lang="en-US" sz="1800" dirty="0"/>
              <a:t>Automated </a:t>
            </a:r>
            <a:r>
              <a:rPr lang="en-US" sz="1800" dirty="0" smtClean="0"/>
              <a:t>Configuration </a:t>
            </a:r>
            <a:r>
              <a:rPr lang="en-US" sz="1800" dirty="0"/>
              <a:t>Process is </a:t>
            </a:r>
            <a:r>
              <a:rPr lang="en-US" sz="1800" dirty="0" smtClean="0"/>
              <a:t>required</a:t>
            </a:r>
            <a:endParaRPr lang="id-ID" sz="1800" dirty="0" smtClean="0"/>
          </a:p>
          <a:p>
            <a:pPr algn="just"/>
            <a:endParaRPr lang="id-ID" sz="1800" dirty="0" smtClean="0"/>
          </a:p>
          <a:p>
            <a:pPr algn="just"/>
            <a:endParaRPr lang="id-ID" sz="1800" dirty="0"/>
          </a:p>
          <a:p>
            <a:pPr algn="just"/>
            <a:endParaRPr lang="id-ID" sz="1800" dirty="0" smtClean="0"/>
          </a:p>
          <a:p>
            <a:pPr algn="just"/>
            <a:endParaRPr lang="id-ID" sz="1800" dirty="0"/>
          </a:p>
          <a:p>
            <a:pPr algn="just"/>
            <a:endParaRPr lang="id-ID" sz="1800" dirty="0" smtClean="0"/>
          </a:p>
          <a:p>
            <a:pPr algn="just"/>
            <a:endParaRPr lang="id-ID" sz="1800" dirty="0"/>
          </a:p>
          <a:p>
            <a:pPr algn="just"/>
            <a:endParaRPr lang="id-ID" sz="1800" dirty="0" smtClean="0"/>
          </a:p>
          <a:p>
            <a:pPr algn="just"/>
            <a:endParaRPr lang="id-ID" sz="1800" dirty="0" smtClean="0"/>
          </a:p>
          <a:p>
            <a:pPr algn="just"/>
            <a:r>
              <a:rPr lang="en-US" sz="1800" dirty="0" smtClean="0"/>
              <a:t>DHCP </a:t>
            </a:r>
            <a:r>
              <a:rPr lang="en-US" sz="1800" dirty="0"/>
              <a:t>server is responsible for providing configuration information to hosts</a:t>
            </a:r>
          </a:p>
          <a:p>
            <a:pPr algn="just"/>
            <a:r>
              <a:rPr lang="en-US" sz="1800" dirty="0"/>
              <a:t>There is at least one DHCP server for an administrative domain</a:t>
            </a:r>
          </a:p>
          <a:p>
            <a:pPr algn="just"/>
            <a:r>
              <a:rPr lang="en-US" sz="1800" dirty="0"/>
              <a:t>DHCP server maintains a pool of available addresses</a:t>
            </a:r>
          </a:p>
          <a:p>
            <a:endParaRPr lang="id-ID" sz="2000" dirty="0"/>
          </a:p>
        </p:txBody>
      </p:sp>
      <p:pic>
        <p:nvPicPr>
          <p:cNvPr id="4" name="Picture 5" descr="f03-24-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708920"/>
            <a:ext cx="3888432" cy="235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1531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ICMP</a:t>
            </a:r>
            <a:endParaRPr lang="id-ID" dirty="0"/>
          </a:p>
        </p:txBody>
      </p:sp>
      <p:sp>
        <p:nvSpPr>
          <p:cNvPr id="3" name="Content Placeholder 2"/>
          <p:cNvSpPr>
            <a:spLocks noGrp="1"/>
          </p:cNvSpPr>
          <p:nvPr>
            <p:ph idx="1"/>
          </p:nvPr>
        </p:nvSpPr>
        <p:spPr/>
        <p:txBody>
          <a:bodyPr/>
          <a:lstStyle/>
          <a:p>
            <a:pPr algn="just">
              <a:lnSpc>
                <a:spcPct val="80000"/>
              </a:lnSpc>
            </a:pPr>
            <a:endParaRPr lang="id-ID" sz="1800" dirty="0" smtClean="0"/>
          </a:p>
          <a:p>
            <a:pPr algn="just">
              <a:lnSpc>
                <a:spcPct val="80000"/>
              </a:lnSpc>
            </a:pPr>
            <a:r>
              <a:rPr lang="id-ID" sz="1800" i="1" dirty="0">
                <a:solidFill>
                  <a:srgbClr val="7030A0"/>
                </a:solidFill>
              </a:rPr>
              <a:t>Internet Control Message </a:t>
            </a:r>
            <a:r>
              <a:rPr lang="id-ID" sz="1800" i="1" dirty="0" smtClean="0">
                <a:solidFill>
                  <a:srgbClr val="7030A0"/>
                </a:solidFill>
              </a:rPr>
              <a:t>Protocol (ICMP)</a:t>
            </a:r>
            <a:endParaRPr lang="id-ID" sz="1800" i="1" dirty="0">
              <a:solidFill>
                <a:srgbClr val="7030A0"/>
              </a:solidFill>
            </a:endParaRPr>
          </a:p>
          <a:p>
            <a:pPr algn="just">
              <a:lnSpc>
                <a:spcPct val="80000"/>
              </a:lnSpc>
            </a:pPr>
            <a:endParaRPr lang="id-ID" sz="1800" dirty="0" smtClean="0"/>
          </a:p>
          <a:p>
            <a:pPr algn="just">
              <a:lnSpc>
                <a:spcPct val="80000"/>
              </a:lnSpc>
            </a:pPr>
            <a:r>
              <a:rPr lang="en-US" sz="1800" dirty="0" smtClean="0"/>
              <a:t>Defines </a:t>
            </a:r>
            <a:r>
              <a:rPr lang="en-US" sz="1800" dirty="0"/>
              <a:t>a collection of error messages that are sent back to the source host whenever a router or host is unable to process an IP datagram successfully</a:t>
            </a:r>
          </a:p>
          <a:p>
            <a:pPr lvl="1" algn="just">
              <a:lnSpc>
                <a:spcPct val="80000"/>
              </a:lnSpc>
            </a:pPr>
            <a:r>
              <a:rPr lang="en-US" sz="1800" dirty="0"/>
              <a:t>Destination host unreachable due to link /node failure</a:t>
            </a:r>
          </a:p>
          <a:p>
            <a:pPr lvl="1" algn="just">
              <a:lnSpc>
                <a:spcPct val="80000"/>
              </a:lnSpc>
            </a:pPr>
            <a:r>
              <a:rPr lang="en-US" sz="1800" dirty="0"/>
              <a:t>Reassembly process failed</a:t>
            </a:r>
          </a:p>
          <a:p>
            <a:pPr lvl="1" algn="just">
              <a:lnSpc>
                <a:spcPct val="80000"/>
              </a:lnSpc>
            </a:pPr>
            <a:r>
              <a:rPr lang="en-US" sz="1800" dirty="0"/>
              <a:t>TTL had reached 0 (so datagrams don't cycle forever)</a:t>
            </a:r>
          </a:p>
          <a:p>
            <a:pPr lvl="1" algn="just">
              <a:lnSpc>
                <a:spcPct val="80000"/>
              </a:lnSpc>
            </a:pPr>
            <a:r>
              <a:rPr lang="en-US" sz="1800" dirty="0"/>
              <a:t>IP header checksum failed</a:t>
            </a:r>
          </a:p>
          <a:p>
            <a:pPr algn="just">
              <a:lnSpc>
                <a:spcPct val="80000"/>
              </a:lnSpc>
            </a:pPr>
            <a:endParaRPr lang="en-US" sz="1800" dirty="0"/>
          </a:p>
          <a:p>
            <a:pPr algn="just">
              <a:lnSpc>
                <a:spcPct val="80000"/>
              </a:lnSpc>
            </a:pPr>
            <a:r>
              <a:rPr lang="en-US" sz="1800" dirty="0"/>
              <a:t>ICMP-Redirect </a:t>
            </a:r>
          </a:p>
          <a:p>
            <a:pPr lvl="1" algn="just">
              <a:lnSpc>
                <a:spcPct val="80000"/>
              </a:lnSpc>
            </a:pPr>
            <a:r>
              <a:rPr lang="en-US" sz="1800" dirty="0"/>
              <a:t>From router to a source host</a:t>
            </a:r>
          </a:p>
          <a:p>
            <a:pPr lvl="1" algn="just">
              <a:lnSpc>
                <a:spcPct val="80000"/>
              </a:lnSpc>
            </a:pPr>
            <a:r>
              <a:rPr lang="en-US" sz="1800" dirty="0"/>
              <a:t>With a better route information</a:t>
            </a:r>
          </a:p>
          <a:p>
            <a:pPr algn="just"/>
            <a:endParaRPr lang="id-ID" sz="1800" dirty="0"/>
          </a:p>
        </p:txBody>
      </p:sp>
    </p:spTree>
    <p:extLst>
      <p:ext uri="{BB962C8B-B14F-4D97-AF65-F5344CB8AC3E}">
        <p14:creationId xmlns:p14="http://schemas.microsoft.com/office/powerpoint/2010/main" val="31432236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32258696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609600" y="3933056"/>
            <a:ext cx="8023225" cy="2376263"/>
          </a:xfrm>
        </p:spPr>
        <p:txBody>
          <a:bodyPr/>
          <a:lstStyle/>
          <a:p>
            <a:pPr lvl="1">
              <a:buSzPct val="100000"/>
              <a:buFont typeface="Wingdings" panose="05000000000000000000" pitchFamily="2" charset="2"/>
              <a:buNone/>
            </a:pPr>
            <a:r>
              <a:rPr lang="en-US" sz="2000" dirty="0" smtClean="0"/>
              <a:t>Forwarding versus Routing</a:t>
            </a:r>
          </a:p>
          <a:p>
            <a:pPr lvl="2">
              <a:buSzPct val="100000"/>
              <a:buFontTx/>
              <a:buChar char="–"/>
            </a:pPr>
            <a:r>
              <a:rPr lang="en-US" sz="2000" dirty="0" smtClean="0"/>
              <a:t> </a:t>
            </a:r>
            <a:r>
              <a:rPr lang="en-US" sz="2000" b="1" dirty="0" smtClean="0">
                <a:solidFill>
                  <a:srgbClr val="7030A0"/>
                </a:solidFill>
              </a:rPr>
              <a:t>Forwarding</a:t>
            </a:r>
            <a:r>
              <a:rPr lang="en-US" sz="2000" dirty="0" smtClean="0"/>
              <a:t>: </a:t>
            </a:r>
          </a:p>
          <a:p>
            <a:pPr lvl="3">
              <a:buSzPct val="100000"/>
              <a:buFontTx/>
              <a:buChar char="–"/>
            </a:pPr>
            <a:r>
              <a:rPr lang="en-US" dirty="0" smtClean="0"/>
              <a:t> to select an output port based on destination address and routing table</a:t>
            </a:r>
          </a:p>
          <a:p>
            <a:pPr lvl="2">
              <a:buSzPct val="100000"/>
              <a:buFontTx/>
              <a:buChar char="–"/>
            </a:pPr>
            <a:r>
              <a:rPr lang="en-US" sz="2000" dirty="0" smtClean="0"/>
              <a:t> </a:t>
            </a:r>
            <a:r>
              <a:rPr lang="en-US" sz="2000" b="1" dirty="0" smtClean="0">
                <a:solidFill>
                  <a:srgbClr val="7030A0"/>
                </a:solidFill>
              </a:rPr>
              <a:t>Routing</a:t>
            </a:r>
            <a:r>
              <a:rPr lang="en-US" sz="2000" dirty="0" smtClean="0"/>
              <a:t>: </a:t>
            </a:r>
          </a:p>
          <a:p>
            <a:pPr lvl="3">
              <a:buSzPct val="100000"/>
              <a:buFontTx/>
              <a:buChar char="–"/>
            </a:pPr>
            <a:r>
              <a:rPr lang="en-US" dirty="0" smtClean="0"/>
              <a:t> process by which routing table is built</a:t>
            </a:r>
          </a:p>
        </p:txBody>
      </p:sp>
      <p:sp>
        <p:nvSpPr>
          <p:cNvPr id="2" name="Title 1"/>
          <p:cNvSpPr>
            <a:spLocks noGrp="1"/>
          </p:cNvSpPr>
          <p:nvPr>
            <p:ph type="title"/>
          </p:nvPr>
        </p:nvSpPr>
        <p:spPr/>
        <p:txBody>
          <a:bodyPr/>
          <a:lstStyle/>
          <a:p>
            <a:r>
              <a:rPr lang="id-ID" dirty="0" smtClean="0"/>
              <a:t>Routing</a:t>
            </a:r>
            <a:endParaRPr lang="id-ID" dirty="0"/>
          </a:p>
        </p:txBody>
      </p:sp>
      <p:pic>
        <p:nvPicPr>
          <p:cNvPr id="3" name="Picture 2"/>
          <p:cNvPicPr>
            <a:picLocks noChangeAspect="1"/>
          </p:cNvPicPr>
          <p:nvPr/>
        </p:nvPicPr>
        <p:blipFill>
          <a:blip r:embed="rId3"/>
          <a:stretch>
            <a:fillRect/>
          </a:stretch>
        </p:blipFill>
        <p:spPr>
          <a:xfrm>
            <a:off x="5652120" y="1340768"/>
            <a:ext cx="2658374" cy="1815988"/>
          </a:xfrm>
          <a:prstGeom prst="rect">
            <a:avLst/>
          </a:prstGeom>
        </p:spPr>
      </p:pic>
    </p:spTree>
    <p:extLst>
      <p:ext uri="{BB962C8B-B14F-4D97-AF65-F5344CB8AC3E}">
        <p14:creationId xmlns:p14="http://schemas.microsoft.com/office/powerpoint/2010/main" val="1505042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pPr lvl="1">
              <a:buSzPct val="100000"/>
              <a:buFontTx/>
              <a:buChar char="•"/>
            </a:pPr>
            <a:r>
              <a:rPr lang="en-US" smtClean="0"/>
              <a:t>Forwarding table VS Routing table</a:t>
            </a:r>
          </a:p>
          <a:p>
            <a:pPr lvl="2">
              <a:buSzPct val="100000"/>
              <a:buFontTx/>
              <a:buChar char="•"/>
            </a:pPr>
            <a:r>
              <a:rPr lang="en-US" smtClean="0"/>
              <a:t>Forwarding table </a:t>
            </a:r>
          </a:p>
          <a:p>
            <a:pPr lvl="3">
              <a:buSzPct val="100000"/>
              <a:buFontTx/>
              <a:buChar char="•"/>
            </a:pPr>
            <a:r>
              <a:rPr lang="en-US" smtClean="0"/>
              <a:t>Used when a packet is being forwarded and so must contain enough information to accomplish the forwarding function</a:t>
            </a:r>
          </a:p>
          <a:p>
            <a:pPr lvl="3">
              <a:buSzPct val="100000"/>
              <a:buFontTx/>
              <a:buChar char="•"/>
            </a:pPr>
            <a:r>
              <a:rPr lang="en-US" smtClean="0"/>
              <a:t>A row in the forwarding table contains the mapping from a network number to an outgoing interface and some MAC information, such as Ethernet Address of the next hop</a:t>
            </a:r>
          </a:p>
          <a:p>
            <a:pPr lvl="2">
              <a:buSzPct val="100000"/>
              <a:buFontTx/>
              <a:buChar char="•"/>
            </a:pPr>
            <a:r>
              <a:rPr lang="en-US" smtClean="0"/>
              <a:t>Routing table </a:t>
            </a:r>
          </a:p>
          <a:p>
            <a:pPr lvl="3">
              <a:buSzPct val="100000"/>
              <a:buFontTx/>
              <a:buChar char="•"/>
            </a:pPr>
            <a:r>
              <a:rPr lang="en-US" smtClean="0"/>
              <a:t>Built by the routing algorithm as a precursor to build the forwarding table</a:t>
            </a:r>
          </a:p>
          <a:p>
            <a:pPr lvl="3">
              <a:buSzPct val="100000"/>
              <a:buFontTx/>
              <a:buChar char="•"/>
            </a:pPr>
            <a:r>
              <a:rPr lang="en-US" smtClean="0"/>
              <a:t>Generally contains mapping from network numbers to next hops</a:t>
            </a:r>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p:txBody>
      </p:sp>
      <p:sp>
        <p:nvSpPr>
          <p:cNvPr id="2" name="Title 1"/>
          <p:cNvSpPr>
            <a:spLocks noGrp="1"/>
          </p:cNvSpPr>
          <p:nvPr>
            <p:ph type="title"/>
          </p:nvPr>
        </p:nvSpPr>
        <p:spPr/>
        <p:txBody>
          <a:bodyPr/>
          <a:lstStyle/>
          <a:p>
            <a:r>
              <a:rPr lang="id-ID" dirty="0" smtClean="0"/>
              <a:t>Routing Table</a:t>
            </a:r>
            <a:endParaRPr lang="id-ID" dirty="0"/>
          </a:p>
        </p:txBody>
      </p:sp>
    </p:spTree>
    <p:extLst>
      <p:ext uri="{BB962C8B-B14F-4D97-AF65-F5344CB8AC3E}">
        <p14:creationId xmlns:p14="http://schemas.microsoft.com/office/powerpoint/2010/main" val="22979823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p:txBody>
          <a:bodyPr/>
          <a:lstStyle/>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r>
              <a:rPr lang="en-US" sz="2000" dirty="0" smtClean="0"/>
              <a:t>Example rows from (a) routing and (b) forwarding tables</a:t>
            </a:r>
          </a:p>
        </p:txBody>
      </p:sp>
      <p:pic>
        <p:nvPicPr>
          <p:cNvPr id="10240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557338"/>
            <a:ext cx="6697662"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tle 1"/>
          <p:cNvSpPr>
            <a:spLocks noGrp="1"/>
          </p:cNvSpPr>
          <p:nvPr>
            <p:ph type="title"/>
          </p:nvPr>
        </p:nvSpPr>
        <p:spPr/>
        <p:txBody>
          <a:bodyPr/>
          <a:lstStyle/>
          <a:p>
            <a:r>
              <a:rPr lang="id-ID" dirty="0" smtClean="0"/>
              <a:t>Example</a:t>
            </a:r>
            <a:endParaRPr lang="id-ID" dirty="0"/>
          </a:p>
        </p:txBody>
      </p:sp>
    </p:spTree>
    <p:extLst>
      <p:ext uri="{BB962C8B-B14F-4D97-AF65-F5344CB8AC3E}">
        <p14:creationId xmlns:p14="http://schemas.microsoft.com/office/powerpoint/2010/main" val="1029837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p:txBody>
          <a:bodyPr/>
          <a:lstStyle/>
          <a:p>
            <a:pPr lvl="1">
              <a:buSzPct val="100000"/>
              <a:buFontTx/>
              <a:buChar char="•"/>
            </a:pPr>
            <a:endParaRPr lang="id-ID" sz="2000" dirty="0" smtClean="0"/>
          </a:p>
          <a:p>
            <a:pPr lvl="1">
              <a:buSzPct val="100000"/>
              <a:buFontTx/>
              <a:buChar char="•"/>
            </a:pPr>
            <a:r>
              <a:rPr lang="en-US" sz="2000" dirty="0" smtClean="0"/>
              <a:t>Network as a Graph</a:t>
            </a:r>
          </a:p>
          <a:p>
            <a:pPr lvl="1">
              <a:buSzPct val="100000"/>
              <a:buFontTx/>
              <a:buChar char="•"/>
            </a:pPr>
            <a:endParaRPr lang="en-US" sz="2000" dirty="0" smtClean="0"/>
          </a:p>
          <a:p>
            <a:pPr lvl="1">
              <a:buSzPct val="100000"/>
              <a:buFontTx/>
              <a:buChar char="•"/>
            </a:pPr>
            <a:endParaRPr lang="en-US" sz="2000" dirty="0" smtClean="0"/>
          </a:p>
          <a:p>
            <a:pPr lvl="1">
              <a:buSzPct val="100000"/>
              <a:buFontTx/>
              <a:buChar char="•"/>
            </a:pPr>
            <a:endParaRPr lang="en-US" sz="2000" dirty="0" smtClean="0"/>
          </a:p>
          <a:p>
            <a:pPr lvl="1">
              <a:buSzPct val="100000"/>
              <a:buFontTx/>
              <a:buChar char="•"/>
            </a:pPr>
            <a:endParaRPr lang="en-US" sz="2000" dirty="0" smtClean="0"/>
          </a:p>
          <a:p>
            <a:pPr lvl="1">
              <a:buSzPct val="100000"/>
              <a:buFontTx/>
              <a:buChar char="•"/>
            </a:pPr>
            <a:endParaRPr lang="id-ID" sz="2000" dirty="0" smtClean="0"/>
          </a:p>
          <a:p>
            <a:pPr lvl="1">
              <a:buSzPct val="100000"/>
              <a:buFontTx/>
              <a:buChar char="•"/>
            </a:pPr>
            <a:endParaRPr lang="en-US" sz="2000" dirty="0" smtClean="0"/>
          </a:p>
          <a:p>
            <a:pPr lvl="1">
              <a:buSzPct val="100000"/>
              <a:buFontTx/>
              <a:buChar char="•"/>
            </a:pPr>
            <a:r>
              <a:rPr lang="en-US" sz="2000" dirty="0" smtClean="0"/>
              <a:t>The basic problem of routing is to find the lowest-cost path between any two nodes</a:t>
            </a:r>
          </a:p>
          <a:p>
            <a:pPr lvl="2">
              <a:buSzPct val="100000"/>
              <a:buFontTx/>
              <a:buChar char="•"/>
            </a:pPr>
            <a:r>
              <a:rPr lang="en-US" sz="2000" dirty="0" smtClean="0"/>
              <a:t>Where the cost of a path equals the sum of the costs of all the edges that make up the path</a:t>
            </a:r>
            <a:r>
              <a:rPr lang="id-ID" sz="2000" dirty="0" smtClean="0"/>
              <a:t>.</a:t>
            </a: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p:txBody>
      </p:sp>
      <p:pic>
        <p:nvPicPr>
          <p:cNvPr id="103428" name="Picture 5" descr="f03-28-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132856"/>
            <a:ext cx="4127847" cy="18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id-ID" dirty="0" smtClean="0"/>
              <a:t>Routing Example</a:t>
            </a:r>
            <a:endParaRPr lang="id-ID" dirty="0"/>
          </a:p>
        </p:txBody>
      </p:sp>
    </p:spTree>
    <p:extLst>
      <p:ext uri="{BB962C8B-B14F-4D97-AF65-F5344CB8AC3E}">
        <p14:creationId xmlns:p14="http://schemas.microsoft.com/office/powerpoint/2010/main" val="1120557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Datagram </a:t>
            </a:r>
            <a:r>
              <a:rPr lang="en-US" dirty="0" smtClean="0"/>
              <a:t>Approach</a:t>
            </a:r>
            <a:endParaRPr lang="en-US" dirty="0"/>
          </a:p>
        </p:txBody>
      </p:sp>
      <p:sp>
        <p:nvSpPr>
          <p:cNvPr id="3" name="Content Placeholder 2"/>
          <p:cNvSpPr>
            <a:spLocks noGrp="1"/>
          </p:cNvSpPr>
          <p:nvPr>
            <p:ph idx="1"/>
          </p:nvPr>
        </p:nvSpPr>
        <p:spPr>
          <a:xfrm>
            <a:off x="609600" y="1228725"/>
            <a:ext cx="8023225" cy="1696219"/>
          </a:xfrm>
        </p:spPr>
        <p:txBody>
          <a:bodyPr/>
          <a:lstStyle/>
          <a:p>
            <a:pPr marL="342900" lvl="2" indent="-342900">
              <a:buClr>
                <a:schemeClr val="hlink"/>
              </a:buClr>
              <a:buFont typeface="Wingdings" pitchFamily="2" charset="2"/>
              <a:buChar char="v"/>
            </a:pPr>
            <a:endParaRPr lang="en-US" sz="2000" dirty="0"/>
          </a:p>
          <a:p>
            <a:pPr marL="342900" lvl="2" indent="-342900">
              <a:buClr>
                <a:schemeClr val="hlink"/>
              </a:buClr>
              <a:buFont typeface="Wingdings" pitchFamily="2" charset="2"/>
              <a:buChar char="v"/>
            </a:pPr>
            <a:r>
              <a:rPr lang="en-US" sz="2000" dirty="0" smtClean="0"/>
              <a:t>Every </a:t>
            </a:r>
            <a:r>
              <a:rPr lang="en-US" sz="2000" dirty="0"/>
              <a:t>packet contains enough information to enable any switch to decide how to get it </a:t>
            </a:r>
            <a:r>
              <a:rPr lang="en-US" sz="2000" dirty="0" smtClean="0"/>
              <a:t>to destination</a:t>
            </a:r>
          </a:p>
          <a:p>
            <a:pPr marL="342900" lvl="2" indent="-342900">
              <a:buClr>
                <a:schemeClr val="hlink"/>
              </a:buClr>
              <a:buFont typeface="Wingdings" pitchFamily="2" charset="2"/>
              <a:buChar char="v"/>
            </a:pPr>
            <a:r>
              <a:rPr lang="en-US" sz="2000" dirty="0"/>
              <a:t>To decide how to forward a packet, a switch consults a </a:t>
            </a:r>
            <a:r>
              <a:rPr lang="en-US" sz="2000" i="1" dirty="0">
                <a:solidFill>
                  <a:srgbClr val="FF0000"/>
                </a:solidFill>
              </a:rPr>
              <a:t>forwarding table</a:t>
            </a:r>
            <a:r>
              <a:rPr lang="en-US" sz="2000" dirty="0"/>
              <a:t> (sometimes called a </a:t>
            </a:r>
            <a:r>
              <a:rPr lang="en-US" sz="2000" i="1" dirty="0">
                <a:solidFill>
                  <a:srgbClr val="FF0000"/>
                </a:solidFill>
              </a:rPr>
              <a:t>routing table</a:t>
            </a:r>
            <a:r>
              <a:rPr lang="en-US" sz="2000" dirty="0"/>
              <a:t>) 	</a:t>
            </a:r>
            <a:endParaRPr lang="en-US" sz="1800" dirty="0"/>
          </a:p>
          <a:p>
            <a:pPr marL="0" lvl="2" indent="0">
              <a:buClr>
                <a:schemeClr val="hlink"/>
              </a:buClr>
              <a:buNone/>
            </a:pPr>
            <a:endParaRPr lang="en-US" sz="2000" dirty="0" smtClean="0"/>
          </a:p>
          <a:p>
            <a:pPr marL="0" lvl="2" indent="0">
              <a:buClr>
                <a:schemeClr val="hlink"/>
              </a:buClr>
              <a:buNone/>
            </a:pPr>
            <a:endParaRPr lang="en-US" sz="2000" dirty="0"/>
          </a:p>
        </p:txBody>
      </p:sp>
      <p:pic>
        <p:nvPicPr>
          <p:cNvPr id="4" name="Picture 5" descr="f03-02-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084289"/>
            <a:ext cx="3908693" cy="344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gray">
          <a:xfrm>
            <a:off x="5551735" y="3027541"/>
            <a:ext cx="2908697" cy="3353787"/>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fontAlgn="base">
              <a:spcBef>
                <a:spcPct val="20000"/>
              </a:spcBef>
              <a:spcAft>
                <a:spcPct val="0"/>
              </a:spcAft>
              <a:buClr>
                <a:schemeClr val="tx1"/>
              </a:buClr>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Tx/>
              <a:buNone/>
            </a:pPr>
            <a:r>
              <a:rPr lang="en-US" sz="1400" kern="0" dirty="0" smtClean="0"/>
              <a:t>Destination	Port</a:t>
            </a:r>
          </a:p>
          <a:p>
            <a:pPr>
              <a:buFontTx/>
              <a:buNone/>
            </a:pPr>
            <a:r>
              <a:rPr lang="en-US" sz="1400" kern="0" dirty="0" smtClean="0"/>
              <a:t>-------------------------</a:t>
            </a:r>
          </a:p>
          <a:p>
            <a:pPr>
              <a:buFontTx/>
              <a:buNone/>
            </a:pPr>
            <a:r>
              <a:rPr lang="en-US" sz="1400" kern="0" dirty="0" smtClean="0"/>
              <a:t>A			3</a:t>
            </a:r>
          </a:p>
          <a:p>
            <a:pPr>
              <a:buFontTx/>
              <a:buNone/>
            </a:pPr>
            <a:r>
              <a:rPr lang="en-US" sz="1400" kern="0" dirty="0" smtClean="0"/>
              <a:t>B			0</a:t>
            </a:r>
          </a:p>
          <a:p>
            <a:pPr>
              <a:buFontTx/>
              <a:buNone/>
            </a:pPr>
            <a:r>
              <a:rPr lang="en-US" sz="1400" kern="0" dirty="0" smtClean="0"/>
              <a:t>C			3</a:t>
            </a:r>
          </a:p>
          <a:p>
            <a:pPr>
              <a:buFontTx/>
              <a:buNone/>
            </a:pPr>
            <a:r>
              <a:rPr lang="en-US" sz="1400" kern="0" dirty="0" smtClean="0"/>
              <a:t>D			3</a:t>
            </a:r>
          </a:p>
          <a:p>
            <a:pPr>
              <a:buFontTx/>
              <a:buNone/>
            </a:pPr>
            <a:r>
              <a:rPr lang="en-US" sz="1400" kern="0" dirty="0" smtClean="0"/>
              <a:t>E			2</a:t>
            </a:r>
          </a:p>
          <a:p>
            <a:pPr>
              <a:buFontTx/>
              <a:buNone/>
            </a:pPr>
            <a:r>
              <a:rPr lang="en-US" sz="1400" kern="0" dirty="0" smtClean="0"/>
              <a:t>F			1</a:t>
            </a:r>
          </a:p>
          <a:p>
            <a:pPr>
              <a:buFontTx/>
              <a:buNone/>
            </a:pPr>
            <a:r>
              <a:rPr lang="en-US" sz="1400" kern="0" dirty="0" smtClean="0"/>
              <a:t>G			0</a:t>
            </a:r>
          </a:p>
          <a:p>
            <a:pPr>
              <a:buFontTx/>
              <a:buNone/>
            </a:pPr>
            <a:r>
              <a:rPr lang="en-US" sz="1400" kern="0" dirty="0" smtClean="0"/>
              <a:t>H			0</a:t>
            </a:r>
          </a:p>
          <a:p>
            <a:pPr>
              <a:buFontTx/>
              <a:buNone/>
            </a:pPr>
            <a:endParaRPr lang="en-US" sz="1400" kern="0" dirty="0" smtClean="0"/>
          </a:p>
          <a:p>
            <a:pPr algn="ctr">
              <a:buFontTx/>
              <a:buNone/>
            </a:pPr>
            <a:r>
              <a:rPr lang="en-US" sz="1400" kern="0" dirty="0" smtClean="0"/>
              <a:t>Forwarding Table for Switch 2</a:t>
            </a:r>
          </a:p>
        </p:txBody>
      </p:sp>
    </p:spTree>
    <p:extLst>
      <p:ext uri="{BB962C8B-B14F-4D97-AF65-F5344CB8AC3E}">
        <p14:creationId xmlns:p14="http://schemas.microsoft.com/office/powerpoint/2010/main" val="3459042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Routing Protocol</a:t>
            </a:r>
            <a:endParaRPr lang="id-ID" dirty="0"/>
          </a:p>
        </p:txBody>
      </p:sp>
      <p:pic>
        <p:nvPicPr>
          <p:cNvPr id="5" name="Picture 4"/>
          <p:cNvPicPr>
            <a:picLocks noChangeAspect="1"/>
          </p:cNvPicPr>
          <p:nvPr/>
        </p:nvPicPr>
        <p:blipFill>
          <a:blip r:embed="rId2"/>
          <a:stretch>
            <a:fillRect/>
          </a:stretch>
        </p:blipFill>
        <p:spPr>
          <a:xfrm>
            <a:off x="539552" y="1268760"/>
            <a:ext cx="8136904" cy="5177102"/>
          </a:xfrm>
          <a:prstGeom prst="rect">
            <a:avLst/>
          </a:prstGeom>
        </p:spPr>
      </p:pic>
    </p:spTree>
    <p:extLst>
      <p:ext uri="{BB962C8B-B14F-4D97-AF65-F5344CB8AC3E}">
        <p14:creationId xmlns:p14="http://schemas.microsoft.com/office/powerpoint/2010/main" val="13941190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Protocol Evolution</a:t>
            </a:r>
            <a:endParaRPr lang="en-US" dirty="0"/>
          </a:p>
        </p:txBody>
      </p:sp>
      <p:pic>
        <p:nvPicPr>
          <p:cNvPr id="2050" name="Picture 2" descr="C:\Documents and Settings\GanDeWa\My Documents\evolution.bmp"/>
          <p:cNvPicPr>
            <a:picLocks noChangeAspect="1" noChangeArrowheads="1"/>
          </p:cNvPicPr>
          <p:nvPr/>
        </p:nvPicPr>
        <p:blipFill>
          <a:blip r:embed="rId2"/>
          <a:srcRect/>
          <a:stretch>
            <a:fillRect/>
          </a:stretch>
        </p:blipFill>
        <p:spPr bwMode="auto">
          <a:xfrm>
            <a:off x="1571604" y="2135180"/>
            <a:ext cx="6286544" cy="4030124"/>
          </a:xfrm>
          <a:prstGeom prst="rect">
            <a:avLst/>
          </a:prstGeom>
          <a:noFill/>
        </p:spPr>
      </p:pic>
      <p:pic>
        <p:nvPicPr>
          <p:cNvPr id="3074" name="Picture 2" descr="C:\Documents and Settings\GanDeWa\My Documents\Downloads\images2.jpeg"/>
          <p:cNvPicPr>
            <a:picLocks noChangeAspect="1" noChangeArrowheads="1"/>
          </p:cNvPicPr>
          <p:nvPr/>
        </p:nvPicPr>
        <p:blipFill>
          <a:blip r:embed="rId3"/>
          <a:srcRect/>
          <a:stretch>
            <a:fillRect/>
          </a:stretch>
        </p:blipFill>
        <p:spPr bwMode="auto">
          <a:xfrm>
            <a:off x="1071538" y="1000108"/>
            <a:ext cx="1000132" cy="944050"/>
          </a:xfrm>
          <a:prstGeom prst="rect">
            <a:avLst/>
          </a:prstGeom>
          <a:noFill/>
        </p:spPr>
      </p:pic>
    </p:spTree>
    <p:extLst>
      <p:ext uri="{BB962C8B-B14F-4D97-AF65-F5344CB8AC3E}">
        <p14:creationId xmlns:p14="http://schemas.microsoft.com/office/powerpoint/2010/main" val="28694183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18625406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Distance Vector</a:t>
            </a:r>
            <a:endParaRPr lang="id-ID" dirty="0"/>
          </a:p>
        </p:txBody>
      </p:sp>
      <p:sp>
        <p:nvSpPr>
          <p:cNvPr id="3" name="Content Placeholder 2"/>
          <p:cNvSpPr>
            <a:spLocks noGrp="1"/>
          </p:cNvSpPr>
          <p:nvPr>
            <p:ph idx="1"/>
          </p:nvPr>
        </p:nvSpPr>
        <p:spPr>
          <a:xfrm>
            <a:off x="609600" y="1228724"/>
            <a:ext cx="8023225" cy="5224611"/>
          </a:xfrm>
        </p:spPr>
        <p:txBody>
          <a:bodyPr/>
          <a:lstStyle/>
          <a:p>
            <a:pPr algn="just"/>
            <a:r>
              <a:rPr lang="en-US" sz="1600" dirty="0"/>
              <a:t>Each node constructs a one dimensional array (a vector) containing the “</a:t>
            </a:r>
            <a:r>
              <a:rPr lang="en-US" sz="1600" b="1" dirty="0"/>
              <a:t>distances</a:t>
            </a:r>
            <a:r>
              <a:rPr lang="en-US" sz="1600" dirty="0"/>
              <a:t>” (costs) to all other nodes and distributes that vector to its immediate </a:t>
            </a:r>
            <a:r>
              <a:rPr lang="en-US" sz="1600" dirty="0" smtClean="0"/>
              <a:t>neighbors</a:t>
            </a:r>
            <a:r>
              <a:rPr lang="id-ID" sz="1600" dirty="0" smtClean="0"/>
              <a:t>.</a:t>
            </a:r>
            <a:endParaRPr lang="en-US" sz="1600" dirty="0"/>
          </a:p>
          <a:p>
            <a:pPr algn="just"/>
            <a:r>
              <a:rPr lang="en-US" sz="1600" dirty="0"/>
              <a:t>Starting assumption is that each node knows the cost of the link to each of its directly connected </a:t>
            </a:r>
            <a:r>
              <a:rPr lang="en-US" sz="1600" dirty="0" smtClean="0"/>
              <a:t>neighbors</a:t>
            </a:r>
            <a:r>
              <a:rPr lang="id-ID" sz="1600" dirty="0" smtClean="0"/>
              <a:t>.</a:t>
            </a:r>
          </a:p>
          <a:p>
            <a:pPr algn="just"/>
            <a:endParaRPr lang="id-ID" sz="1600" dirty="0"/>
          </a:p>
          <a:p>
            <a:pPr algn="just"/>
            <a:endParaRPr lang="id-ID" sz="1600" dirty="0" smtClean="0"/>
          </a:p>
          <a:p>
            <a:pPr algn="just"/>
            <a:endParaRPr lang="id-ID" sz="1600" dirty="0"/>
          </a:p>
          <a:p>
            <a:pPr algn="just"/>
            <a:endParaRPr lang="id-ID" sz="1600" dirty="0" smtClean="0"/>
          </a:p>
          <a:p>
            <a:pPr algn="just"/>
            <a:endParaRPr lang="id-ID" sz="1600" dirty="0"/>
          </a:p>
          <a:p>
            <a:pPr algn="just"/>
            <a:endParaRPr lang="en-US" sz="1600" dirty="0" smtClean="0"/>
          </a:p>
          <a:p>
            <a:pPr algn="just"/>
            <a:endParaRPr lang="id-ID" sz="1600" dirty="0" smtClean="0"/>
          </a:p>
          <a:p>
            <a:pPr algn="just"/>
            <a:endParaRPr lang="id-ID" sz="1600" dirty="0" smtClean="0"/>
          </a:p>
          <a:p>
            <a:pPr algn="just"/>
            <a:endParaRPr lang="en-US" sz="1600" dirty="0"/>
          </a:p>
          <a:p>
            <a:pPr algn="just"/>
            <a:r>
              <a:rPr lang="en-US" sz="1600" dirty="0"/>
              <a:t>Each router maintains a table of [</a:t>
            </a:r>
            <a:r>
              <a:rPr lang="en-US" sz="1600" b="1" dirty="0"/>
              <a:t>Destination, Cost, </a:t>
            </a:r>
            <a:r>
              <a:rPr lang="en-US" sz="1600" b="1" dirty="0" err="1"/>
              <a:t>NextHop</a:t>
            </a:r>
            <a:r>
              <a:rPr lang="en-US" sz="1600" dirty="0"/>
              <a:t>] tuples, and exchanges a list of (Destination, Cost) pairs with its directly connected </a:t>
            </a:r>
            <a:r>
              <a:rPr lang="en-US" sz="1600" b="1" dirty="0"/>
              <a:t>neighbors</a:t>
            </a:r>
            <a:r>
              <a:rPr lang="en-US" sz="1600" dirty="0"/>
              <a:t>.</a:t>
            </a:r>
            <a:endParaRPr lang="id-ID" sz="1600" dirty="0"/>
          </a:p>
        </p:txBody>
      </p:sp>
      <p:pic>
        <p:nvPicPr>
          <p:cNvPr id="4" name="Picture 5" descr="f03-29-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7" y="2924944"/>
            <a:ext cx="403225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00026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a:t>
            </a:r>
            <a:endParaRPr lang="en-US" dirty="0"/>
          </a:p>
        </p:txBody>
      </p:sp>
      <p:pic>
        <p:nvPicPr>
          <p:cNvPr id="3074" name="Picture 2"/>
          <p:cNvPicPr>
            <a:picLocks noChangeAspect="1" noChangeArrowheads="1"/>
          </p:cNvPicPr>
          <p:nvPr/>
        </p:nvPicPr>
        <p:blipFill>
          <a:blip r:embed="rId2"/>
          <a:srcRect/>
          <a:stretch>
            <a:fillRect/>
          </a:stretch>
        </p:blipFill>
        <p:spPr bwMode="auto">
          <a:xfrm>
            <a:off x="642910" y="2786058"/>
            <a:ext cx="3071834" cy="167418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714744" y="2071678"/>
            <a:ext cx="4838368" cy="3357586"/>
          </a:xfrm>
          <a:prstGeom prst="rect">
            <a:avLst/>
          </a:prstGeom>
          <a:noFill/>
          <a:ln w="9525">
            <a:noFill/>
            <a:miter lim="800000"/>
            <a:headEnd/>
            <a:tailEnd/>
          </a:ln>
          <a:effectLst/>
        </p:spPr>
      </p:pic>
    </p:spTree>
    <p:extLst>
      <p:ext uri="{BB962C8B-B14F-4D97-AF65-F5344CB8AC3E}">
        <p14:creationId xmlns:p14="http://schemas.microsoft.com/office/powerpoint/2010/main" val="256750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a:t>
            </a:r>
            <a:endParaRPr lang="en-US" dirty="0"/>
          </a:p>
        </p:txBody>
      </p:sp>
      <p:pic>
        <p:nvPicPr>
          <p:cNvPr id="3074" name="Picture 2"/>
          <p:cNvPicPr>
            <a:picLocks noChangeAspect="1" noChangeArrowheads="1"/>
          </p:cNvPicPr>
          <p:nvPr/>
        </p:nvPicPr>
        <p:blipFill>
          <a:blip r:embed="rId2"/>
          <a:srcRect/>
          <a:stretch>
            <a:fillRect/>
          </a:stretch>
        </p:blipFill>
        <p:spPr bwMode="auto">
          <a:xfrm>
            <a:off x="2928926" y="1285860"/>
            <a:ext cx="3071834" cy="1674187"/>
          </a:xfrm>
          <a:prstGeom prst="rect">
            <a:avLst/>
          </a:prstGeom>
          <a:noFill/>
          <a:ln w="9525">
            <a:noFill/>
            <a:miter lim="800000"/>
            <a:headEnd/>
            <a:tailEnd/>
          </a:ln>
          <a:effectLst/>
        </p:spPr>
      </p:pic>
      <p:pic>
        <p:nvPicPr>
          <p:cNvPr id="4098" name="Picture 2"/>
          <p:cNvPicPr>
            <a:picLocks noChangeAspect="1" noChangeArrowheads="1"/>
          </p:cNvPicPr>
          <p:nvPr/>
        </p:nvPicPr>
        <p:blipFill rotWithShape="1">
          <a:blip r:embed="rId3"/>
          <a:srcRect b="9659"/>
          <a:stretch/>
        </p:blipFill>
        <p:spPr bwMode="auto">
          <a:xfrm>
            <a:off x="857224" y="3143249"/>
            <a:ext cx="3571899" cy="2950048"/>
          </a:xfrm>
          <a:prstGeom prst="rect">
            <a:avLst/>
          </a:prstGeom>
          <a:noFill/>
          <a:ln w="9525">
            <a:noFill/>
            <a:miter lim="800000"/>
            <a:headEnd/>
            <a:tailEnd/>
          </a:ln>
          <a:effectLst/>
        </p:spPr>
      </p:pic>
      <p:pic>
        <p:nvPicPr>
          <p:cNvPr id="4099" name="Picture 3"/>
          <p:cNvPicPr>
            <a:picLocks noChangeAspect="1" noChangeArrowheads="1"/>
          </p:cNvPicPr>
          <p:nvPr/>
        </p:nvPicPr>
        <p:blipFill rotWithShape="1">
          <a:blip r:embed="rId4"/>
          <a:srcRect b="8420"/>
          <a:stretch/>
        </p:blipFill>
        <p:spPr bwMode="auto">
          <a:xfrm>
            <a:off x="4854083" y="3214686"/>
            <a:ext cx="3504131" cy="2878610"/>
          </a:xfrm>
          <a:prstGeom prst="rect">
            <a:avLst/>
          </a:prstGeom>
          <a:noFill/>
          <a:ln w="9525">
            <a:noFill/>
            <a:miter lim="800000"/>
            <a:headEnd/>
            <a:tailEnd/>
          </a:ln>
          <a:effectLst/>
        </p:spPr>
      </p:pic>
    </p:spTree>
    <p:extLst>
      <p:ext uri="{BB962C8B-B14F-4D97-AF65-F5344CB8AC3E}">
        <p14:creationId xmlns:p14="http://schemas.microsoft.com/office/powerpoint/2010/main" val="7505302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a:t>
            </a:r>
            <a:endParaRPr lang="en-US" dirty="0"/>
          </a:p>
        </p:txBody>
      </p:sp>
      <p:pic>
        <p:nvPicPr>
          <p:cNvPr id="5122" name="Picture 2"/>
          <p:cNvPicPr>
            <a:picLocks noChangeAspect="1" noChangeArrowheads="1"/>
          </p:cNvPicPr>
          <p:nvPr/>
        </p:nvPicPr>
        <p:blipFill rotWithShape="1">
          <a:blip r:embed="rId2"/>
          <a:srcRect b="7469"/>
          <a:stretch/>
        </p:blipFill>
        <p:spPr bwMode="auto">
          <a:xfrm>
            <a:off x="4067189" y="1844824"/>
            <a:ext cx="4367207" cy="322668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642910" y="2857496"/>
            <a:ext cx="3071834" cy="1674187"/>
          </a:xfrm>
          <a:prstGeom prst="rect">
            <a:avLst/>
          </a:prstGeom>
          <a:noFill/>
          <a:ln w="9525">
            <a:noFill/>
            <a:miter lim="800000"/>
            <a:headEnd/>
            <a:tailEnd/>
          </a:ln>
          <a:effectLst/>
        </p:spPr>
      </p:pic>
      <p:sp>
        <p:nvSpPr>
          <p:cNvPr id="6" name="TextBox 5"/>
          <p:cNvSpPr txBox="1"/>
          <p:nvPr/>
        </p:nvSpPr>
        <p:spPr>
          <a:xfrm>
            <a:off x="4143372" y="1345156"/>
            <a:ext cx="421484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COMPLETE</a:t>
            </a:r>
            <a:endParaRPr lang="en-US" dirty="0"/>
          </a:p>
        </p:txBody>
      </p:sp>
    </p:spTree>
    <p:extLst>
      <p:ext uri="{BB962C8B-B14F-4D97-AF65-F5344CB8AC3E}">
        <p14:creationId xmlns:p14="http://schemas.microsoft.com/office/powerpoint/2010/main" val="2208335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392806" y="1340768"/>
            <a:ext cx="5800725" cy="2505075"/>
          </a:xfrm>
          <a:prstGeom prst="rect">
            <a:avLst/>
          </a:prstGeom>
        </p:spPr>
      </p:pic>
      <p:sp>
        <p:nvSpPr>
          <p:cNvPr id="2" name="Title 1"/>
          <p:cNvSpPr>
            <a:spLocks noGrp="1"/>
          </p:cNvSpPr>
          <p:nvPr>
            <p:ph type="title"/>
          </p:nvPr>
        </p:nvSpPr>
        <p:spPr/>
        <p:txBody>
          <a:bodyPr/>
          <a:lstStyle/>
          <a:p>
            <a:r>
              <a:rPr lang="id-ID" dirty="0" smtClean="0"/>
              <a:t>DV Example : RIP</a:t>
            </a:r>
            <a:endParaRPr lang="id-ID" dirty="0"/>
          </a:p>
        </p:txBody>
      </p:sp>
      <p:graphicFrame>
        <p:nvGraphicFramePr>
          <p:cNvPr id="6" name="Table 5"/>
          <p:cNvGraphicFramePr>
            <a:graphicFrameLocks noGrp="1"/>
          </p:cNvGraphicFramePr>
          <p:nvPr>
            <p:extLst>
              <p:ext uri="{D42A27DB-BD31-4B8C-83A1-F6EECF244321}">
                <p14:modId xmlns:p14="http://schemas.microsoft.com/office/powerpoint/2010/main" val="1268553310"/>
              </p:ext>
            </p:extLst>
          </p:nvPr>
        </p:nvGraphicFramePr>
        <p:xfrm>
          <a:off x="837699" y="3994262"/>
          <a:ext cx="7262693" cy="2468880"/>
        </p:xfrm>
        <a:graphic>
          <a:graphicData uri="http://schemas.openxmlformats.org/drawingml/2006/table">
            <a:tbl>
              <a:tblPr firstRow="1" bandRow="1">
                <a:tableStyleId>{F5AB1C69-6EDB-4FF4-983F-18BD219EF322}</a:tableStyleId>
              </a:tblPr>
              <a:tblGrid>
                <a:gridCol w="7262693"/>
              </a:tblGrid>
              <a:tr h="1018914">
                <a:tc>
                  <a:txBody>
                    <a:bodyPr/>
                    <a:lstStyle/>
                    <a:p>
                      <a:r>
                        <a:rPr lang="en-US" sz="1200" b="0" dirty="0" smtClean="0">
                          <a:solidFill>
                            <a:sysClr val="windowText" lastClr="000000"/>
                          </a:solidFill>
                          <a:latin typeface="Consolas" panose="020B0609020204030204" pitchFamily="49" charset="0"/>
                          <a:cs typeface="Consolas" panose="020B0609020204030204" pitchFamily="49" charset="0"/>
                        </a:rPr>
                        <a:t>R1# </a:t>
                      </a:r>
                      <a:r>
                        <a:rPr lang="en-US" sz="1200" b="0" dirty="0" err="1" smtClean="0">
                          <a:solidFill>
                            <a:sysClr val="windowText" lastClr="000000"/>
                          </a:solidFill>
                          <a:latin typeface="Consolas" panose="020B0609020204030204" pitchFamily="49" charset="0"/>
                          <a:cs typeface="Consolas" panose="020B0609020204030204" pitchFamily="49" charset="0"/>
                        </a:rPr>
                        <a:t>sh</a:t>
                      </a:r>
                      <a:r>
                        <a:rPr lang="id-ID" sz="1200" b="0" dirty="0" smtClean="0">
                          <a:solidFill>
                            <a:sysClr val="windowText" lastClr="000000"/>
                          </a:solidFill>
                          <a:latin typeface="Consolas" panose="020B0609020204030204" pitchFamily="49" charset="0"/>
                          <a:cs typeface="Consolas" panose="020B0609020204030204" pitchFamily="49" charset="0"/>
                        </a:rPr>
                        <a:t>ow</a:t>
                      </a:r>
                      <a:r>
                        <a:rPr lang="en-US" sz="1200" b="0" dirty="0" smtClean="0">
                          <a:solidFill>
                            <a:sysClr val="windowText" lastClr="000000"/>
                          </a:solidFill>
                          <a:latin typeface="Consolas" panose="020B0609020204030204" pitchFamily="49" charset="0"/>
                          <a:cs typeface="Consolas" panose="020B0609020204030204" pitchFamily="49" charset="0"/>
                        </a:rPr>
                        <a:t> </a:t>
                      </a:r>
                      <a:r>
                        <a:rPr lang="id-ID" sz="1200" b="0" dirty="0" smtClean="0">
                          <a:solidFill>
                            <a:sysClr val="windowText" lastClr="000000"/>
                          </a:solidFill>
                          <a:latin typeface="Consolas" panose="020B0609020204030204" pitchFamily="49" charset="0"/>
                          <a:cs typeface="Consolas" panose="020B0609020204030204" pitchFamily="49" charset="0"/>
                        </a:rPr>
                        <a:t>ip</a:t>
                      </a:r>
                      <a:r>
                        <a:rPr lang="id-ID" sz="1200" b="0" baseline="0" dirty="0" smtClean="0">
                          <a:solidFill>
                            <a:sysClr val="windowText" lastClr="000000"/>
                          </a:solidFill>
                          <a:latin typeface="Consolas" panose="020B0609020204030204" pitchFamily="49" charset="0"/>
                          <a:cs typeface="Consolas" panose="020B0609020204030204" pitchFamily="49" charset="0"/>
                        </a:rPr>
                        <a:t> route</a:t>
                      </a:r>
                      <a:endParaRPr lang="en-US" sz="1200" b="0" dirty="0" smtClean="0">
                        <a:solidFill>
                          <a:sysClr val="windowText" lastClr="000000"/>
                        </a:solidFill>
                        <a:latin typeface="Consolas" panose="020B0609020204030204" pitchFamily="49" charset="0"/>
                        <a:cs typeface="Consolas" panose="020B0609020204030204" pitchFamily="49" charset="0"/>
                      </a:endParaRPr>
                    </a:p>
                    <a:p>
                      <a:endParaRPr lang="en-US" sz="1200" b="0" dirty="0" smtClean="0">
                        <a:solidFill>
                          <a:sysClr val="windowText" lastClr="000000"/>
                        </a:solidFill>
                        <a:latin typeface="Consolas" panose="020B0609020204030204" pitchFamily="49" charset="0"/>
                        <a:cs typeface="Consolas" panose="020B0609020204030204" pitchFamily="49" charset="0"/>
                      </a:endParaRPr>
                    </a:p>
                    <a:p>
                      <a:r>
                        <a:rPr lang="en-US" sz="1200" b="0" dirty="0" smtClean="0">
                          <a:solidFill>
                            <a:sysClr val="windowText" lastClr="000000"/>
                          </a:solidFill>
                          <a:latin typeface="Consolas" panose="020B0609020204030204" pitchFamily="49" charset="0"/>
                          <a:cs typeface="Consolas" panose="020B0609020204030204" pitchFamily="49" charset="0"/>
                        </a:rPr>
                        <a:t> 172.16.0.0/30 is </a:t>
                      </a:r>
                      <a:r>
                        <a:rPr lang="en-US" sz="1200" b="0" dirty="0" err="1" smtClean="0">
                          <a:solidFill>
                            <a:sysClr val="windowText" lastClr="000000"/>
                          </a:solidFill>
                          <a:latin typeface="Consolas" panose="020B0609020204030204" pitchFamily="49" charset="0"/>
                          <a:cs typeface="Consolas" panose="020B0609020204030204" pitchFamily="49" charset="0"/>
                        </a:rPr>
                        <a:t>subnetted</a:t>
                      </a:r>
                      <a:r>
                        <a:rPr lang="en-US" sz="1200" b="0" dirty="0" smtClean="0">
                          <a:solidFill>
                            <a:sysClr val="windowText" lastClr="000000"/>
                          </a:solidFill>
                          <a:latin typeface="Consolas" panose="020B0609020204030204" pitchFamily="49" charset="0"/>
                          <a:cs typeface="Consolas" panose="020B0609020204030204" pitchFamily="49" charset="0"/>
                        </a:rPr>
                        <a:t>, 2 subnets</a:t>
                      </a:r>
                    </a:p>
                    <a:p>
                      <a:r>
                        <a:rPr lang="en-US" sz="1200" b="0" dirty="0" smtClean="0">
                          <a:solidFill>
                            <a:sysClr val="windowText" lastClr="000000"/>
                          </a:solidFill>
                          <a:latin typeface="Consolas" panose="020B0609020204030204" pitchFamily="49" charset="0"/>
                          <a:cs typeface="Consolas" panose="020B0609020204030204" pitchFamily="49" charset="0"/>
                        </a:rPr>
                        <a:t>R       172.16.1.164 [</a:t>
                      </a:r>
                      <a:r>
                        <a:rPr lang="en-US" sz="1200" b="0" dirty="0" smtClean="0">
                          <a:solidFill>
                            <a:srgbClr val="FF0000"/>
                          </a:solidFill>
                          <a:latin typeface="Consolas" panose="020B0609020204030204" pitchFamily="49" charset="0"/>
                          <a:cs typeface="Consolas" panose="020B0609020204030204" pitchFamily="49" charset="0"/>
                        </a:rPr>
                        <a:t>120/1</a:t>
                      </a:r>
                      <a:r>
                        <a:rPr lang="en-US" sz="1200" b="0" dirty="0" smtClean="0">
                          <a:solidFill>
                            <a:sysClr val="windowText" lastClr="000000"/>
                          </a:solidFill>
                          <a:latin typeface="Consolas" panose="020B0609020204030204" pitchFamily="49" charset="0"/>
                          <a:cs typeface="Consolas" panose="020B0609020204030204" pitchFamily="49" charset="0"/>
                        </a:rPr>
                        <a:t>] via 172.16.1.162, 00:00:09, FastEthernet0/0</a:t>
                      </a:r>
                    </a:p>
                    <a:p>
                      <a:r>
                        <a:rPr lang="en-US" sz="1200" b="0" dirty="0" smtClean="0">
                          <a:solidFill>
                            <a:sysClr val="windowText" lastClr="000000"/>
                          </a:solidFill>
                          <a:latin typeface="Consolas" panose="020B0609020204030204" pitchFamily="49" charset="0"/>
                          <a:cs typeface="Consolas" panose="020B0609020204030204" pitchFamily="49" charset="0"/>
                        </a:rPr>
                        <a:t>C       172.16.1.160 is directly connected, FastEthernet0/0</a:t>
                      </a:r>
                    </a:p>
                    <a:p>
                      <a:r>
                        <a:rPr lang="en-US" sz="1200" b="0" dirty="0" smtClean="0">
                          <a:solidFill>
                            <a:sysClr val="windowText" lastClr="000000"/>
                          </a:solidFill>
                          <a:latin typeface="Consolas" panose="020B0609020204030204" pitchFamily="49" charset="0"/>
                          <a:cs typeface="Consolas" panose="020B0609020204030204" pitchFamily="49" charset="0"/>
                        </a:rPr>
                        <a:t>R    172.18.0.0/16 [</a:t>
                      </a:r>
                      <a:r>
                        <a:rPr lang="en-US" sz="1200" b="0" dirty="0" smtClean="0">
                          <a:solidFill>
                            <a:srgbClr val="FF0000"/>
                          </a:solidFill>
                          <a:latin typeface="Consolas" panose="020B0609020204030204" pitchFamily="49" charset="0"/>
                          <a:cs typeface="Consolas" panose="020B0609020204030204" pitchFamily="49" charset="0"/>
                        </a:rPr>
                        <a:t>120/1</a:t>
                      </a:r>
                      <a:r>
                        <a:rPr lang="en-US" sz="1200" b="0" dirty="0" smtClean="0">
                          <a:solidFill>
                            <a:sysClr val="windowText" lastClr="000000"/>
                          </a:solidFill>
                          <a:latin typeface="Consolas" panose="020B0609020204030204" pitchFamily="49" charset="0"/>
                          <a:cs typeface="Consolas" panose="020B0609020204030204" pitchFamily="49" charset="0"/>
                        </a:rPr>
                        <a:t>] via 172.16.1.162, 00:00:09, FastEthernet0/0</a:t>
                      </a:r>
                    </a:p>
                    <a:p>
                      <a:r>
                        <a:rPr lang="en-US" sz="1200" b="0" dirty="0" smtClean="0">
                          <a:solidFill>
                            <a:sysClr val="windowText" lastClr="000000"/>
                          </a:solidFill>
                          <a:latin typeface="Consolas" panose="020B0609020204030204" pitchFamily="49" charset="0"/>
                          <a:cs typeface="Consolas" panose="020B0609020204030204" pitchFamily="49" charset="0"/>
                        </a:rPr>
                        <a:t>R    192.168.4.0/24 [</a:t>
                      </a:r>
                      <a:r>
                        <a:rPr lang="en-US" sz="1200" b="0" dirty="0" smtClean="0">
                          <a:solidFill>
                            <a:srgbClr val="FF0000"/>
                          </a:solidFill>
                          <a:latin typeface="Consolas" panose="020B0609020204030204" pitchFamily="49" charset="0"/>
                          <a:cs typeface="Consolas" panose="020B0609020204030204" pitchFamily="49" charset="0"/>
                        </a:rPr>
                        <a:t>120/2</a:t>
                      </a:r>
                      <a:r>
                        <a:rPr lang="en-US" sz="1200" b="0" dirty="0" smtClean="0">
                          <a:solidFill>
                            <a:sysClr val="windowText" lastClr="000000"/>
                          </a:solidFill>
                          <a:latin typeface="Consolas" panose="020B0609020204030204" pitchFamily="49" charset="0"/>
                          <a:cs typeface="Consolas" panose="020B0609020204030204" pitchFamily="49" charset="0"/>
                        </a:rPr>
                        <a:t>] via 172.16.1.162, 00:00:09, FastEthernet0/0</a:t>
                      </a:r>
                    </a:p>
                    <a:p>
                      <a:r>
                        <a:rPr lang="en-US" sz="1200" b="0" dirty="0" smtClean="0">
                          <a:solidFill>
                            <a:sysClr val="windowText" lastClr="000000"/>
                          </a:solidFill>
                          <a:latin typeface="Consolas" panose="020B0609020204030204" pitchFamily="49" charset="0"/>
                          <a:cs typeface="Consolas" panose="020B0609020204030204" pitchFamily="49" charset="0"/>
                        </a:rPr>
                        <a:t>     10.0.0.0/30 is </a:t>
                      </a:r>
                      <a:r>
                        <a:rPr lang="en-US" sz="1200" b="0" dirty="0" err="1" smtClean="0">
                          <a:solidFill>
                            <a:sysClr val="windowText" lastClr="000000"/>
                          </a:solidFill>
                          <a:latin typeface="Consolas" panose="020B0609020204030204" pitchFamily="49" charset="0"/>
                          <a:cs typeface="Consolas" panose="020B0609020204030204" pitchFamily="49" charset="0"/>
                        </a:rPr>
                        <a:t>subnetted</a:t>
                      </a:r>
                      <a:r>
                        <a:rPr lang="en-US" sz="1200" b="0" dirty="0" smtClean="0">
                          <a:solidFill>
                            <a:sysClr val="windowText" lastClr="000000"/>
                          </a:solidFill>
                          <a:latin typeface="Consolas" panose="020B0609020204030204" pitchFamily="49" charset="0"/>
                          <a:cs typeface="Consolas" panose="020B0609020204030204" pitchFamily="49" charset="0"/>
                        </a:rPr>
                        <a:t>, 1 subnets</a:t>
                      </a:r>
                    </a:p>
                    <a:p>
                      <a:r>
                        <a:rPr lang="en-US" sz="1200" b="0" dirty="0" smtClean="0">
                          <a:solidFill>
                            <a:sysClr val="windowText" lastClr="000000"/>
                          </a:solidFill>
                          <a:latin typeface="Consolas" panose="020B0609020204030204" pitchFamily="49" charset="0"/>
                          <a:cs typeface="Consolas" panose="020B0609020204030204" pitchFamily="49" charset="0"/>
                        </a:rPr>
                        <a:t>C       10.10.10.16 is directly connected, Serial1/0</a:t>
                      </a:r>
                    </a:p>
                    <a:p>
                      <a:r>
                        <a:rPr lang="en-US" sz="1200" b="0" dirty="0" smtClean="0">
                          <a:solidFill>
                            <a:sysClr val="windowText" lastClr="000000"/>
                          </a:solidFill>
                          <a:latin typeface="Consolas" panose="020B0609020204030204" pitchFamily="49" charset="0"/>
                          <a:cs typeface="Consolas" panose="020B0609020204030204" pitchFamily="49" charset="0"/>
                        </a:rPr>
                        <a:t>     192.168.1.0/27 is </a:t>
                      </a:r>
                      <a:r>
                        <a:rPr lang="en-US" sz="1200" b="0" dirty="0" err="1" smtClean="0">
                          <a:solidFill>
                            <a:sysClr val="windowText" lastClr="000000"/>
                          </a:solidFill>
                          <a:latin typeface="Consolas" panose="020B0609020204030204" pitchFamily="49" charset="0"/>
                          <a:cs typeface="Consolas" panose="020B0609020204030204" pitchFamily="49" charset="0"/>
                        </a:rPr>
                        <a:t>subnetted</a:t>
                      </a:r>
                      <a:r>
                        <a:rPr lang="en-US" sz="1200" b="0" dirty="0" smtClean="0">
                          <a:solidFill>
                            <a:sysClr val="windowText" lastClr="000000"/>
                          </a:solidFill>
                          <a:latin typeface="Consolas" panose="020B0609020204030204" pitchFamily="49" charset="0"/>
                          <a:cs typeface="Consolas" panose="020B0609020204030204" pitchFamily="49" charset="0"/>
                        </a:rPr>
                        <a:t>, 1 subnets</a:t>
                      </a:r>
                    </a:p>
                    <a:p>
                      <a:r>
                        <a:rPr lang="en-US" sz="1200" b="0" dirty="0" smtClean="0">
                          <a:solidFill>
                            <a:sysClr val="windowText" lastClr="000000"/>
                          </a:solidFill>
                          <a:latin typeface="Consolas" panose="020B0609020204030204" pitchFamily="49" charset="0"/>
                          <a:cs typeface="Consolas" panose="020B0609020204030204" pitchFamily="49" charset="0"/>
                        </a:rPr>
                        <a:t>C       192.168.1.0 is directly connected, Loopback1</a:t>
                      </a:r>
                    </a:p>
                    <a:p>
                      <a:r>
                        <a:rPr lang="en-US" sz="1200" b="0" dirty="0" smtClean="0">
                          <a:solidFill>
                            <a:sysClr val="windowText" lastClr="000000"/>
                          </a:solidFill>
                          <a:latin typeface="Consolas" panose="020B0609020204030204" pitchFamily="49" charset="0"/>
                          <a:cs typeface="Consolas" panose="020B0609020204030204" pitchFamily="49" charset="0"/>
                        </a:rPr>
                        <a:t>R    192.168.2.0/24 [</a:t>
                      </a:r>
                      <a:r>
                        <a:rPr lang="en-US" sz="1200" b="0" dirty="0" smtClean="0">
                          <a:solidFill>
                            <a:srgbClr val="FF0000"/>
                          </a:solidFill>
                          <a:latin typeface="Consolas" panose="020B0609020204030204" pitchFamily="49" charset="0"/>
                          <a:cs typeface="Consolas" panose="020B0609020204030204" pitchFamily="49" charset="0"/>
                        </a:rPr>
                        <a:t>120/1</a:t>
                      </a:r>
                      <a:r>
                        <a:rPr lang="en-US" sz="1200" b="0" dirty="0" smtClean="0">
                          <a:solidFill>
                            <a:sysClr val="windowText" lastClr="000000"/>
                          </a:solidFill>
                          <a:latin typeface="Consolas" panose="020B0609020204030204" pitchFamily="49" charset="0"/>
                          <a:cs typeface="Consolas" panose="020B0609020204030204" pitchFamily="49" charset="0"/>
                        </a:rPr>
                        <a:t>] via 172.16.1.162, 00:00:11, FastEthernet0/0</a:t>
                      </a:r>
                    </a:p>
                    <a:p>
                      <a:r>
                        <a:rPr lang="en-US" sz="1200" b="0" dirty="0" smtClean="0">
                          <a:solidFill>
                            <a:sysClr val="windowText" lastClr="000000"/>
                          </a:solidFill>
                          <a:latin typeface="Consolas" panose="020B0609020204030204" pitchFamily="49" charset="0"/>
                          <a:cs typeface="Consolas" panose="020B0609020204030204" pitchFamily="49" charset="0"/>
                        </a:rPr>
                        <a:t>R    192.168.3.0/24 [</a:t>
                      </a:r>
                      <a:r>
                        <a:rPr lang="en-US" sz="1200" b="0" dirty="0" smtClean="0">
                          <a:solidFill>
                            <a:srgbClr val="FF0000"/>
                          </a:solidFill>
                          <a:latin typeface="Consolas" panose="020B0609020204030204" pitchFamily="49" charset="0"/>
                          <a:cs typeface="Consolas" panose="020B0609020204030204" pitchFamily="49" charset="0"/>
                        </a:rPr>
                        <a:t>120/1</a:t>
                      </a:r>
                      <a:r>
                        <a:rPr lang="en-US" sz="1200" b="0" dirty="0" smtClean="0">
                          <a:solidFill>
                            <a:sysClr val="windowText" lastClr="000000"/>
                          </a:solidFill>
                          <a:latin typeface="Consolas" panose="020B0609020204030204" pitchFamily="49" charset="0"/>
                          <a:cs typeface="Consolas" panose="020B0609020204030204" pitchFamily="49" charset="0"/>
                        </a:rPr>
                        <a:t>] via 10.10.10.18, 00:00:03, Serial1/0</a:t>
                      </a:r>
                      <a:endParaRPr lang="en-US" sz="1200" b="0" dirty="0">
                        <a:solidFill>
                          <a:sysClr val="windowText" lastClr="0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837699" y="1340768"/>
            <a:ext cx="3158237" cy="830997"/>
          </a:xfrm>
          <a:prstGeom prst="rect">
            <a:avLst/>
          </a:prstGeom>
          <a:noFill/>
        </p:spPr>
        <p:txBody>
          <a:bodyPr wrap="none" rtlCol="0">
            <a:spAutoFit/>
          </a:bodyPr>
          <a:lstStyle/>
          <a:p>
            <a:pPr marL="0" indent="0">
              <a:buNone/>
            </a:pPr>
            <a:r>
              <a:rPr lang="en-US" sz="1200" dirty="0">
                <a:solidFill>
                  <a:sysClr val="windowText" lastClr="000000"/>
                </a:solidFill>
                <a:latin typeface="Consolas" panose="020B0609020204030204" pitchFamily="49" charset="0"/>
                <a:cs typeface="Consolas" panose="020B0609020204030204" pitchFamily="49" charset="0"/>
              </a:rPr>
              <a:t>R1(</a:t>
            </a:r>
            <a:r>
              <a:rPr lang="en-US" sz="1200" dirty="0" err="1">
                <a:solidFill>
                  <a:sysClr val="windowText" lastClr="000000"/>
                </a:solidFill>
                <a:latin typeface="Consolas" panose="020B0609020204030204" pitchFamily="49" charset="0"/>
                <a:cs typeface="Consolas" panose="020B0609020204030204" pitchFamily="49" charset="0"/>
              </a:rPr>
              <a:t>config</a:t>
            </a:r>
            <a:r>
              <a:rPr lang="en-US" sz="1200" dirty="0">
                <a:solidFill>
                  <a:sysClr val="windowText" lastClr="000000"/>
                </a:solidFill>
                <a:latin typeface="Consolas" panose="020B0609020204030204" pitchFamily="49" charset="0"/>
                <a:cs typeface="Consolas" panose="020B0609020204030204" pitchFamily="49" charset="0"/>
              </a:rPr>
              <a:t>)# router rip</a:t>
            </a:r>
          </a:p>
          <a:p>
            <a:pPr marL="0" indent="0">
              <a:buNone/>
            </a:pPr>
            <a:r>
              <a:rPr lang="en-US" sz="1200" dirty="0">
                <a:solidFill>
                  <a:sysClr val="windowText" lastClr="000000"/>
                </a:solidFill>
                <a:latin typeface="Consolas" panose="020B0609020204030204" pitchFamily="49" charset="0"/>
                <a:cs typeface="Consolas" panose="020B0609020204030204" pitchFamily="49" charset="0"/>
              </a:rPr>
              <a:t>R1(</a:t>
            </a:r>
            <a:r>
              <a:rPr lang="en-US" sz="1200" dirty="0" err="1">
                <a:solidFill>
                  <a:sysClr val="windowText" lastClr="000000"/>
                </a:solidFill>
                <a:latin typeface="Consolas" panose="020B0609020204030204" pitchFamily="49" charset="0"/>
                <a:cs typeface="Consolas" panose="020B0609020204030204" pitchFamily="49" charset="0"/>
              </a:rPr>
              <a:t>config</a:t>
            </a:r>
            <a:r>
              <a:rPr lang="en-US" sz="1200" dirty="0">
                <a:solidFill>
                  <a:sysClr val="windowText" lastClr="000000"/>
                </a:solidFill>
                <a:latin typeface="Consolas" panose="020B0609020204030204" pitchFamily="49" charset="0"/>
                <a:cs typeface="Consolas" panose="020B0609020204030204" pitchFamily="49" charset="0"/>
              </a:rPr>
              <a:t>-router)# net 192.168.1.0</a:t>
            </a:r>
          </a:p>
          <a:p>
            <a:pPr marL="0" indent="0">
              <a:buNone/>
            </a:pPr>
            <a:r>
              <a:rPr lang="en-US" sz="1200" dirty="0">
                <a:solidFill>
                  <a:sysClr val="windowText" lastClr="000000"/>
                </a:solidFill>
                <a:latin typeface="Consolas" panose="020B0609020204030204" pitchFamily="49" charset="0"/>
                <a:cs typeface="Consolas" panose="020B0609020204030204" pitchFamily="49" charset="0"/>
              </a:rPr>
              <a:t>R1(</a:t>
            </a:r>
            <a:r>
              <a:rPr lang="en-US" sz="1200" dirty="0" err="1">
                <a:solidFill>
                  <a:sysClr val="windowText" lastClr="000000"/>
                </a:solidFill>
                <a:latin typeface="Consolas" panose="020B0609020204030204" pitchFamily="49" charset="0"/>
                <a:cs typeface="Consolas" panose="020B0609020204030204" pitchFamily="49" charset="0"/>
              </a:rPr>
              <a:t>config</a:t>
            </a:r>
            <a:r>
              <a:rPr lang="en-US" sz="1200" dirty="0">
                <a:solidFill>
                  <a:sysClr val="windowText" lastClr="000000"/>
                </a:solidFill>
                <a:latin typeface="Consolas" panose="020B0609020204030204" pitchFamily="49" charset="0"/>
                <a:cs typeface="Consolas" panose="020B0609020204030204" pitchFamily="49" charset="0"/>
              </a:rPr>
              <a:t>-router)# net 172.16.1.160</a:t>
            </a:r>
          </a:p>
          <a:p>
            <a:pPr marL="0" indent="0">
              <a:buNone/>
            </a:pPr>
            <a:r>
              <a:rPr lang="en-US" sz="1200" dirty="0">
                <a:solidFill>
                  <a:sysClr val="windowText" lastClr="000000"/>
                </a:solidFill>
                <a:latin typeface="Consolas" panose="020B0609020204030204" pitchFamily="49" charset="0"/>
                <a:cs typeface="Consolas" panose="020B0609020204030204" pitchFamily="49" charset="0"/>
              </a:rPr>
              <a:t>R1(</a:t>
            </a:r>
            <a:r>
              <a:rPr lang="en-US" sz="1200" dirty="0" err="1">
                <a:solidFill>
                  <a:sysClr val="windowText" lastClr="000000"/>
                </a:solidFill>
                <a:latin typeface="Consolas" panose="020B0609020204030204" pitchFamily="49" charset="0"/>
                <a:cs typeface="Consolas" panose="020B0609020204030204" pitchFamily="49" charset="0"/>
              </a:rPr>
              <a:t>config</a:t>
            </a:r>
            <a:r>
              <a:rPr lang="en-US" sz="1200" dirty="0">
                <a:solidFill>
                  <a:sysClr val="windowText" lastClr="000000"/>
                </a:solidFill>
                <a:latin typeface="Consolas" panose="020B0609020204030204" pitchFamily="49" charset="0"/>
                <a:cs typeface="Consolas" panose="020B0609020204030204" pitchFamily="49" charset="0"/>
              </a:rPr>
              <a:t>-router)# net </a:t>
            </a:r>
            <a:r>
              <a:rPr lang="en-US" sz="1200" dirty="0" smtClean="0">
                <a:solidFill>
                  <a:sysClr val="windowText" lastClr="000000"/>
                </a:solidFill>
                <a:latin typeface="Consolas" panose="020B0609020204030204" pitchFamily="49" charset="0"/>
                <a:cs typeface="Consolas" panose="020B0609020204030204" pitchFamily="49" charset="0"/>
              </a:rPr>
              <a:t>10.10.10.16</a:t>
            </a:r>
            <a:endParaRPr lang="en-US" sz="1200" dirty="0"/>
          </a:p>
        </p:txBody>
      </p:sp>
    </p:spTree>
    <p:extLst>
      <p:ext uri="{BB962C8B-B14F-4D97-AF65-F5344CB8AC3E}">
        <p14:creationId xmlns:p14="http://schemas.microsoft.com/office/powerpoint/2010/main" val="35290086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p:txBody>
          <a:bodyPr/>
          <a:lstStyle/>
          <a:p>
            <a:pPr algn="just">
              <a:lnSpc>
                <a:spcPct val="80000"/>
              </a:lnSpc>
            </a:pPr>
            <a:endParaRPr lang="en-US" sz="1800" dirty="0" smtClean="0"/>
          </a:p>
          <a:p>
            <a:pPr algn="just">
              <a:lnSpc>
                <a:spcPct val="80000"/>
              </a:lnSpc>
            </a:pPr>
            <a:endParaRPr lang="id-ID" sz="1800" dirty="0" smtClean="0"/>
          </a:p>
          <a:p>
            <a:pPr algn="just">
              <a:lnSpc>
                <a:spcPct val="80000"/>
              </a:lnSpc>
            </a:pPr>
            <a:r>
              <a:rPr lang="en-US" sz="1800" dirty="0" smtClean="0"/>
              <a:t>Each </a:t>
            </a:r>
            <a:r>
              <a:rPr lang="en-US" sz="1800" dirty="0"/>
              <a:t>node is assumed to be capable of finding out </a:t>
            </a:r>
            <a:r>
              <a:rPr lang="en-US" sz="1800" dirty="0">
                <a:solidFill>
                  <a:srgbClr val="7030A0"/>
                </a:solidFill>
              </a:rPr>
              <a:t>the state of the link</a:t>
            </a:r>
            <a:r>
              <a:rPr lang="en-US" sz="1800" dirty="0"/>
              <a:t> to its neighbors (up or down) and </a:t>
            </a:r>
            <a:r>
              <a:rPr lang="en-US" sz="1800" dirty="0">
                <a:solidFill>
                  <a:srgbClr val="FF0000"/>
                </a:solidFill>
              </a:rPr>
              <a:t>the cost of each link</a:t>
            </a:r>
            <a:r>
              <a:rPr lang="en-US" sz="1800" dirty="0"/>
              <a:t>.</a:t>
            </a:r>
          </a:p>
          <a:p>
            <a:pPr algn="just">
              <a:lnSpc>
                <a:spcPct val="80000"/>
              </a:lnSpc>
            </a:pPr>
            <a:endParaRPr lang="en-US" sz="1800" dirty="0"/>
          </a:p>
          <a:p>
            <a:pPr algn="just">
              <a:lnSpc>
                <a:spcPct val="80000"/>
              </a:lnSpc>
            </a:pPr>
            <a:r>
              <a:rPr lang="en-US" sz="1800" dirty="0"/>
              <a:t>Every node knows how to reach its directly connected neighbors, and if we make sure that the totality of this knowledge is disseminated to every node, then every node will have enough knowledge of the network to </a:t>
            </a:r>
            <a:r>
              <a:rPr lang="en-US" sz="1800" dirty="0">
                <a:solidFill>
                  <a:srgbClr val="FF0000"/>
                </a:solidFill>
              </a:rPr>
              <a:t>build a complete map of the network</a:t>
            </a:r>
            <a:r>
              <a:rPr lang="en-US" sz="1800" dirty="0"/>
              <a:t>.</a:t>
            </a:r>
            <a:endParaRPr lang="en-US" sz="1800" dirty="0" smtClean="0"/>
          </a:p>
        </p:txBody>
      </p:sp>
      <p:sp>
        <p:nvSpPr>
          <p:cNvPr id="3" name="Title 2"/>
          <p:cNvSpPr>
            <a:spLocks noGrp="1"/>
          </p:cNvSpPr>
          <p:nvPr>
            <p:ph type="title"/>
          </p:nvPr>
        </p:nvSpPr>
        <p:spPr/>
        <p:txBody>
          <a:bodyPr/>
          <a:lstStyle/>
          <a:p>
            <a:r>
              <a:rPr lang="en-US" dirty="0"/>
              <a:t>Link State Routing</a:t>
            </a:r>
            <a:endParaRPr lang="id-ID" dirty="0"/>
          </a:p>
        </p:txBody>
      </p:sp>
    </p:spTree>
    <p:extLst>
      <p:ext uri="{BB962C8B-B14F-4D97-AF65-F5344CB8AC3E}">
        <p14:creationId xmlns:p14="http://schemas.microsoft.com/office/powerpoint/2010/main" val="21695282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p:txBody>
          <a:bodyPr/>
          <a:lstStyle/>
          <a:p>
            <a:pPr algn="just">
              <a:lnSpc>
                <a:spcPct val="80000"/>
              </a:lnSpc>
              <a:buFontTx/>
              <a:buNone/>
            </a:pPr>
            <a:r>
              <a:rPr lang="id-ID" sz="1800" dirty="0" smtClean="0"/>
              <a:t>	</a:t>
            </a:r>
            <a:r>
              <a:rPr lang="en-US" sz="1800" dirty="0" smtClean="0"/>
              <a:t>Reliable Flooding</a:t>
            </a:r>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id-ID" sz="1800" dirty="0" smtClean="0"/>
          </a:p>
          <a:p>
            <a:pPr algn="just">
              <a:lnSpc>
                <a:spcPct val="80000"/>
              </a:lnSpc>
              <a:buFontTx/>
              <a:buNone/>
            </a:pPr>
            <a:endParaRPr lang="id-ID" sz="1800" dirty="0"/>
          </a:p>
          <a:p>
            <a:pPr algn="just">
              <a:lnSpc>
                <a:spcPct val="80000"/>
              </a:lnSpc>
              <a:buFontTx/>
              <a:buNone/>
            </a:pPr>
            <a:endParaRPr lang="id-ID" sz="1800" dirty="0" smtClean="0"/>
          </a:p>
          <a:p>
            <a:pPr algn="just">
              <a:lnSpc>
                <a:spcPct val="80000"/>
              </a:lnSpc>
              <a:buFontTx/>
              <a:buNone/>
            </a:pPr>
            <a:endParaRPr lang="id-ID" sz="1800" dirty="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 typeface="Wingdings" panose="05000000000000000000" pitchFamily="2" charset="2"/>
              <a:buNone/>
            </a:pPr>
            <a:r>
              <a:rPr lang="id-ID" sz="1800" dirty="0" smtClean="0"/>
              <a:t>	</a:t>
            </a:r>
            <a:r>
              <a:rPr lang="en-US" sz="1800" dirty="0" smtClean="0"/>
              <a:t>Flooding of link-state packets. (a) LSP arrives at node X; (b) X floods LSP to A and C; (c) A and C flood LSP to B (but not X); (d) flooding is complete</a:t>
            </a:r>
          </a:p>
        </p:txBody>
      </p:sp>
      <p:pic>
        <p:nvPicPr>
          <p:cNvPr id="117764" name="Picture 5" descr="f03-32-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700213"/>
            <a:ext cx="575786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Link State Routing</a:t>
            </a:r>
            <a:endParaRPr lang="id-ID" dirty="0"/>
          </a:p>
        </p:txBody>
      </p:sp>
    </p:spTree>
    <p:extLst>
      <p:ext uri="{BB962C8B-B14F-4D97-AF65-F5344CB8AC3E}">
        <p14:creationId xmlns:p14="http://schemas.microsoft.com/office/powerpoint/2010/main" val="176652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942656" y="983357"/>
            <a:ext cx="3733800" cy="2733675"/>
          </a:xfrm>
          <a:prstGeom prst="rect">
            <a:avLst/>
          </a:prstGeom>
        </p:spPr>
      </p:pic>
      <p:sp>
        <p:nvSpPr>
          <p:cNvPr id="2" name="Title 1"/>
          <p:cNvSpPr>
            <a:spLocks noGrp="1"/>
          </p:cNvSpPr>
          <p:nvPr>
            <p:ph type="title"/>
          </p:nvPr>
        </p:nvSpPr>
        <p:spPr/>
        <p:txBody>
          <a:bodyPr/>
          <a:lstStyle/>
          <a:p>
            <a:r>
              <a:rPr lang="en-US" dirty="0" smtClean="0"/>
              <a:t>MAC Add Table in CISCO</a:t>
            </a:r>
            <a:endParaRPr lang="en-US" dirty="0"/>
          </a:p>
        </p:txBody>
      </p:sp>
      <p:sp>
        <p:nvSpPr>
          <p:cNvPr id="3" name="Content Placeholder 2"/>
          <p:cNvSpPr>
            <a:spLocks noGrp="1"/>
          </p:cNvSpPr>
          <p:nvPr>
            <p:ph idx="1"/>
          </p:nvPr>
        </p:nvSpPr>
        <p:spPr>
          <a:xfrm>
            <a:off x="609600" y="1228724"/>
            <a:ext cx="5690591" cy="5296620"/>
          </a:xfrm>
        </p:spPr>
        <p:txBody>
          <a:bodyPr/>
          <a:lstStyle/>
          <a:p>
            <a:pPr marL="0" indent="0">
              <a:buNone/>
            </a:pPr>
            <a:endParaRPr lang="id-ID" sz="1600" dirty="0" smtClean="0">
              <a:latin typeface="Consolas" panose="020B0609020204030204" pitchFamily="49" charset="0"/>
              <a:cs typeface="Consolas" panose="020B0609020204030204" pitchFamily="49" charset="0"/>
            </a:endParaRPr>
          </a:p>
          <a:p>
            <a:pPr marL="0" indent="0">
              <a:buNone/>
            </a:pPr>
            <a:endParaRPr lang="id-ID" sz="1600" dirty="0" smtClean="0">
              <a:latin typeface="Consolas" panose="020B0609020204030204" pitchFamily="49" charset="0"/>
              <a:cs typeface="Consolas" panose="020B0609020204030204" pitchFamily="49" charset="0"/>
            </a:endParaRPr>
          </a:p>
          <a:p>
            <a:pPr marL="0" indent="0">
              <a:buNone/>
            </a:pPr>
            <a:endParaRPr lang="id-ID"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GBS_SW</a:t>
            </a:r>
            <a:r>
              <a:rPr lang="id-ID" sz="1600" dirty="0" smtClean="0">
                <a:latin typeface="Consolas" panose="020B0609020204030204" pitchFamily="49" charset="0"/>
                <a:cs typeface="Consolas" panose="020B0609020204030204" pitchFamily="49" charset="0"/>
              </a:rPr>
              <a:t>#</a:t>
            </a:r>
            <a:r>
              <a:rPr lang="id-ID" sz="1600" dirty="0" smtClean="0">
                <a:solidFill>
                  <a:srgbClr val="FF0000"/>
                </a:solidFill>
                <a:latin typeface="Consolas" panose="020B0609020204030204" pitchFamily="49" charset="0"/>
                <a:cs typeface="Consolas" panose="020B0609020204030204" pitchFamily="49" charset="0"/>
              </a:rPr>
              <a:t>sh mac-address-table</a:t>
            </a:r>
            <a:r>
              <a:rPr lang="id-ID" sz="1600" dirty="0" smtClean="0">
                <a:latin typeface="Consolas" panose="020B0609020204030204" pitchFamily="49" charset="0"/>
                <a:cs typeface="Consolas" panose="020B0609020204030204" pitchFamily="49" charset="0"/>
              </a:rPr>
              <a:t> </a:t>
            </a:r>
          </a:p>
          <a:p>
            <a:pPr marL="0" indent="0">
              <a:buNone/>
            </a:pPr>
            <a:r>
              <a:rPr lang="id-ID" sz="1600" dirty="0" smtClean="0">
                <a:latin typeface="Consolas" panose="020B0609020204030204" pitchFamily="49" charset="0"/>
                <a:cs typeface="Consolas" panose="020B0609020204030204" pitchFamily="49" charset="0"/>
              </a:rPr>
              <a:t> </a:t>
            </a:r>
          </a:p>
          <a:p>
            <a:pPr marL="0" indent="0">
              <a:buNone/>
            </a:pPr>
            <a:r>
              <a:rPr lang="id-ID" sz="1600" dirty="0" smtClean="0">
                <a:latin typeface="Consolas" panose="020B0609020204030204" pitchFamily="49" charset="0"/>
                <a:cs typeface="Consolas" panose="020B0609020204030204" pitchFamily="49" charset="0"/>
              </a:rPr>
              <a:t>         Mac Address Table</a:t>
            </a:r>
          </a:p>
          <a:p>
            <a:pPr marL="0" indent="0">
              <a:buNone/>
            </a:pPr>
            <a:r>
              <a:rPr lang="id-ID" sz="1600" dirty="0" smtClean="0">
                <a:latin typeface="Consolas" panose="020B0609020204030204" pitchFamily="49" charset="0"/>
                <a:cs typeface="Consolas" panose="020B0609020204030204" pitchFamily="49" charset="0"/>
              </a:rPr>
              <a:t>-------------------------------------------</a:t>
            </a:r>
          </a:p>
          <a:p>
            <a:pPr marL="0" indent="0">
              <a:buNone/>
            </a:pPr>
            <a:endParaRPr lang="id-ID" sz="1600" dirty="0" smtClean="0">
              <a:latin typeface="Consolas" panose="020B0609020204030204" pitchFamily="49" charset="0"/>
              <a:cs typeface="Consolas" panose="020B0609020204030204" pitchFamily="49" charset="0"/>
            </a:endParaRPr>
          </a:p>
          <a:p>
            <a:pPr marL="0" indent="0">
              <a:buNone/>
            </a:pPr>
            <a:r>
              <a:rPr lang="id-ID" sz="1600" dirty="0" smtClean="0">
                <a:latin typeface="Consolas" panose="020B0609020204030204" pitchFamily="49" charset="0"/>
                <a:cs typeface="Consolas" panose="020B0609020204030204" pitchFamily="49" charset="0"/>
              </a:rPr>
              <a:t>Vlan    Mac Address       Type        Ports</a:t>
            </a:r>
          </a:p>
          <a:p>
            <a:pPr marL="0" indent="0">
              <a:buNone/>
            </a:pPr>
            <a:r>
              <a:rPr lang="id-ID" sz="1600" dirty="0" smtClean="0">
                <a:latin typeface="Consolas" panose="020B0609020204030204" pitchFamily="49" charset="0"/>
                <a:cs typeface="Consolas" panose="020B0609020204030204" pitchFamily="49" charset="0"/>
              </a:rPr>
              <a:t>----    -----------       --------    -----</a:t>
            </a:r>
          </a:p>
          <a:p>
            <a:pPr marL="0" indent="0">
              <a:buNone/>
            </a:pPr>
            <a:r>
              <a:rPr lang="id-ID" sz="1600" dirty="0" smtClean="0">
                <a:latin typeface="Consolas" panose="020B0609020204030204" pitchFamily="49" charset="0"/>
                <a:cs typeface="Consolas" panose="020B0609020204030204" pitchFamily="49" charset="0"/>
              </a:rPr>
              <a:t>   1    0009.7cba.c915    DYNAMIC     Fa0/1</a:t>
            </a:r>
          </a:p>
          <a:p>
            <a:pPr marL="0" indent="0">
              <a:buNone/>
            </a:pPr>
            <a:r>
              <a:rPr lang="id-ID" sz="1600" dirty="0" smtClean="0">
                <a:latin typeface="Consolas" panose="020B0609020204030204" pitchFamily="49" charset="0"/>
                <a:cs typeface="Consolas" panose="020B0609020204030204" pitchFamily="49" charset="0"/>
              </a:rPr>
              <a:t>   1    </a:t>
            </a:r>
            <a:r>
              <a:rPr lang="id-ID" sz="1600" b="1" dirty="0" smtClean="0">
                <a:solidFill>
                  <a:srgbClr val="0070C0"/>
                </a:solidFill>
                <a:latin typeface="Consolas" panose="020B0609020204030204" pitchFamily="49" charset="0"/>
                <a:cs typeface="Consolas" panose="020B0609020204030204" pitchFamily="49" charset="0"/>
              </a:rPr>
              <a:t>000b.be7a.69bc</a:t>
            </a:r>
            <a:r>
              <a:rPr lang="id-ID" sz="1600" dirty="0" smtClean="0">
                <a:latin typeface="Consolas" panose="020B0609020204030204" pitchFamily="49" charset="0"/>
                <a:cs typeface="Consolas" panose="020B0609020204030204" pitchFamily="49" charset="0"/>
              </a:rPr>
              <a:t>    DYNAMIC     Fa0/3</a:t>
            </a:r>
          </a:p>
          <a:p>
            <a:pPr marL="0" indent="0">
              <a:buNone/>
            </a:pPr>
            <a:r>
              <a:rPr lang="id-ID" sz="1600" dirty="0" smtClean="0">
                <a:latin typeface="Consolas" panose="020B0609020204030204" pitchFamily="49" charset="0"/>
                <a:cs typeface="Consolas" panose="020B0609020204030204" pitchFamily="49" charset="0"/>
              </a:rPr>
              <a:t>   1    0030.a368.e65a    DYNAMIC     Fa0/1</a:t>
            </a:r>
          </a:p>
          <a:p>
            <a:pPr marL="0" indent="0">
              <a:buNone/>
            </a:pPr>
            <a:r>
              <a:rPr lang="id-ID" sz="1600" dirty="0" smtClean="0">
                <a:latin typeface="Consolas" panose="020B0609020204030204" pitchFamily="49" charset="0"/>
                <a:cs typeface="Consolas" panose="020B0609020204030204" pitchFamily="49" charset="0"/>
              </a:rPr>
              <a:t>   1    0060.2f58.3453    DYNAMIC     Fa0/4</a:t>
            </a:r>
          </a:p>
          <a:p>
            <a:pPr marL="0" indent="0">
              <a:buNone/>
            </a:pPr>
            <a:r>
              <a:rPr lang="id-ID" sz="1600" dirty="0" smtClean="0">
                <a:latin typeface="Consolas" panose="020B0609020204030204" pitchFamily="49" charset="0"/>
                <a:cs typeface="Consolas" panose="020B0609020204030204" pitchFamily="49" charset="0"/>
              </a:rPr>
              <a:t>   1    0060.5c94.ee01    DYNAMIC     Fa0/1</a:t>
            </a:r>
          </a:p>
          <a:p>
            <a:pPr marL="0" indent="0">
              <a:buNone/>
            </a:pPr>
            <a:r>
              <a:rPr lang="id-ID" sz="1600" dirty="0" smtClean="0">
                <a:latin typeface="Consolas" panose="020B0609020204030204" pitchFamily="49" charset="0"/>
                <a:cs typeface="Consolas" panose="020B0609020204030204" pitchFamily="49" charset="0"/>
              </a:rPr>
              <a:t>   1    0060.7083.2b34    DYNAMIC     Fa0/1</a:t>
            </a:r>
          </a:p>
          <a:p>
            <a:pPr marL="0" indent="0">
              <a:buNone/>
            </a:pPr>
            <a:r>
              <a:rPr lang="id-ID" sz="1600" dirty="0" smtClean="0">
                <a:latin typeface="Consolas" panose="020B0609020204030204" pitchFamily="49" charset="0"/>
                <a:cs typeface="Consolas" panose="020B0609020204030204" pitchFamily="49" charset="0"/>
              </a:rPr>
              <a:t>   1    00e0.a3bc.03a8    DYNAMIC     Fa0/2</a:t>
            </a:r>
          </a:p>
          <a:p>
            <a:pPr marL="0" indent="0">
              <a:buNone/>
            </a:pPr>
            <a:r>
              <a:rPr lang="en-US" sz="1600" dirty="0" smtClean="0">
                <a:latin typeface="Consolas" panose="020B0609020204030204" pitchFamily="49" charset="0"/>
                <a:cs typeface="Consolas" panose="020B0609020204030204" pitchFamily="49" charset="0"/>
              </a:rPr>
              <a:t>GBS_SW</a:t>
            </a:r>
            <a:r>
              <a:rPr lang="id-ID" sz="1600" dirty="0" smtClean="0">
                <a:latin typeface="Consolas" panose="020B0609020204030204" pitchFamily="49" charset="0"/>
                <a:cs typeface="Consolas" panose="020B0609020204030204" pitchFamily="49" charset="0"/>
              </a:rPr>
              <a:t>#</a:t>
            </a:r>
            <a:endParaRPr lang="id-ID" sz="1600" dirty="0">
              <a:latin typeface="Consolas" panose="020B0609020204030204" pitchFamily="49" charset="0"/>
              <a:cs typeface="Consolas" panose="020B0609020204030204" pitchFamily="49" charset="0"/>
            </a:endParaRPr>
          </a:p>
        </p:txBody>
      </p:sp>
      <p:sp>
        <p:nvSpPr>
          <p:cNvPr id="14" name="Curved Up Arrow 13"/>
          <p:cNvSpPr/>
          <p:nvPr/>
        </p:nvSpPr>
        <p:spPr>
          <a:xfrm rot="10800000">
            <a:off x="1115616" y="1213217"/>
            <a:ext cx="4896544" cy="792088"/>
          </a:xfrm>
          <a:prstGeom prst="curved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Left Arrow 15"/>
          <p:cNvSpPr/>
          <p:nvPr/>
        </p:nvSpPr>
        <p:spPr>
          <a:xfrm>
            <a:off x="5652120" y="4293096"/>
            <a:ext cx="2880320" cy="6480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CLIENT</a:t>
            </a:r>
            <a:r>
              <a:rPr lang="id-ID" dirty="0" smtClean="0"/>
              <a:t>...?</a:t>
            </a:r>
            <a:endParaRPr lang="en-US" dirty="0"/>
          </a:p>
        </p:txBody>
      </p:sp>
    </p:spTree>
    <p:extLst>
      <p:ext uri="{BB962C8B-B14F-4D97-AF65-F5344CB8AC3E}">
        <p14:creationId xmlns:p14="http://schemas.microsoft.com/office/powerpoint/2010/main" val="27364240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p:txBody>
          <a:bodyPr/>
          <a:lstStyle/>
          <a:p>
            <a:pPr marL="0" indent="0" algn="just">
              <a:buNone/>
            </a:pPr>
            <a:endParaRPr lang="id-ID" sz="1800" dirty="0" smtClean="0"/>
          </a:p>
          <a:p>
            <a:pPr marL="0" indent="0" algn="just">
              <a:buNone/>
            </a:pPr>
            <a:r>
              <a:rPr lang="en-US" sz="1800" dirty="0" smtClean="0"/>
              <a:t>The algorithm </a:t>
            </a:r>
            <a:r>
              <a:rPr lang="en-US" sz="1800" dirty="0"/>
              <a:t>works </a:t>
            </a:r>
            <a:r>
              <a:rPr lang="en-US" sz="1800" dirty="0" smtClean="0"/>
              <a:t>as</a:t>
            </a:r>
            <a:r>
              <a:rPr lang="id-ID" sz="1800" dirty="0" smtClean="0"/>
              <a:t> </a:t>
            </a:r>
            <a:r>
              <a:rPr lang="en-US" sz="1800" dirty="0" smtClean="0"/>
              <a:t>follows</a:t>
            </a:r>
            <a:r>
              <a:rPr lang="en-US" sz="1800" dirty="0"/>
              <a:t>:</a:t>
            </a:r>
            <a:endParaRPr lang="id-ID" sz="1800" dirty="0" smtClean="0"/>
          </a:p>
          <a:p>
            <a:pPr algn="just">
              <a:buFont typeface="+mj-lt"/>
              <a:buAutoNum type="arabicParenR"/>
            </a:pPr>
            <a:endParaRPr lang="id-ID" sz="1800" dirty="0"/>
          </a:p>
          <a:p>
            <a:pPr algn="just">
              <a:buFont typeface="+mj-lt"/>
              <a:buAutoNum type="arabicParenR"/>
            </a:pPr>
            <a:r>
              <a:rPr lang="en-US" sz="1800" dirty="0" smtClean="0"/>
              <a:t>Initialize </a:t>
            </a:r>
            <a:r>
              <a:rPr lang="en-US" sz="1800" dirty="0"/>
              <a:t>the </a:t>
            </a:r>
            <a:r>
              <a:rPr lang="en-US" sz="1800" dirty="0">
                <a:solidFill>
                  <a:srgbClr val="FF0000"/>
                </a:solidFill>
              </a:rPr>
              <a:t>Confirmed</a:t>
            </a:r>
            <a:r>
              <a:rPr lang="en-US" sz="1800" dirty="0"/>
              <a:t> list with an entry for myself; this entry has a cost of 0.</a:t>
            </a:r>
          </a:p>
          <a:p>
            <a:pPr algn="just">
              <a:buFont typeface="+mj-lt"/>
              <a:buAutoNum type="arabicParenR"/>
            </a:pPr>
            <a:r>
              <a:rPr lang="en-US" sz="1800" dirty="0" smtClean="0"/>
              <a:t>For </a:t>
            </a:r>
            <a:r>
              <a:rPr lang="en-US" sz="1800" dirty="0"/>
              <a:t>the node just added to the Confirmed list in the previous step, call it node Next and select its LSP.</a:t>
            </a:r>
          </a:p>
          <a:p>
            <a:pPr algn="just">
              <a:buFont typeface="+mj-lt"/>
              <a:buAutoNum type="arabicParenR"/>
            </a:pPr>
            <a:r>
              <a:rPr lang="en-US" sz="1800" dirty="0" smtClean="0"/>
              <a:t>For </a:t>
            </a:r>
            <a:r>
              <a:rPr lang="en-US" sz="1800" dirty="0"/>
              <a:t>each neighbor (Neighbor) of Next, calculate the cost (</a:t>
            </a:r>
            <a:r>
              <a:rPr lang="en-US" sz="1800" dirty="0">
                <a:solidFill>
                  <a:srgbClr val="FF0000"/>
                </a:solidFill>
              </a:rPr>
              <a:t>Cost</a:t>
            </a:r>
            <a:r>
              <a:rPr lang="en-US" sz="1800" dirty="0"/>
              <a:t>) to reach this Neighbor as the sum of the cost from myself to Next and from Next to Neighbor.</a:t>
            </a:r>
          </a:p>
          <a:p>
            <a:pPr algn="just">
              <a:buFont typeface="+mj-lt"/>
              <a:buAutoNum type="arabicParenR"/>
            </a:pPr>
            <a:r>
              <a:rPr lang="en-US" sz="1800" dirty="0" smtClean="0"/>
              <a:t>If </a:t>
            </a:r>
            <a:r>
              <a:rPr lang="en-US" sz="1800" dirty="0"/>
              <a:t>the </a:t>
            </a:r>
            <a:r>
              <a:rPr lang="en-US" sz="1800" dirty="0">
                <a:solidFill>
                  <a:srgbClr val="FF0000"/>
                </a:solidFill>
              </a:rPr>
              <a:t>Tentative</a:t>
            </a:r>
            <a:r>
              <a:rPr lang="en-US" sz="1800" dirty="0"/>
              <a:t> list is empty, stop. Otherwise, pick the entry from the Tentative list with the lowest cost, move it to the Confirmed list, and return to step 2.</a:t>
            </a:r>
            <a:endParaRPr lang="en-US" sz="1600" dirty="0" smtClean="0"/>
          </a:p>
        </p:txBody>
      </p:sp>
      <p:sp>
        <p:nvSpPr>
          <p:cNvPr id="2" name="Title 1"/>
          <p:cNvSpPr>
            <a:spLocks noGrp="1"/>
          </p:cNvSpPr>
          <p:nvPr>
            <p:ph type="title"/>
          </p:nvPr>
        </p:nvSpPr>
        <p:spPr/>
        <p:txBody>
          <a:bodyPr/>
          <a:lstStyle/>
          <a:p>
            <a:r>
              <a:rPr lang="en-US" dirty="0"/>
              <a:t>Shortest Path Routing</a:t>
            </a:r>
            <a:endParaRPr lang="id-ID" dirty="0"/>
          </a:p>
        </p:txBody>
      </p:sp>
    </p:spTree>
    <p:extLst>
      <p:ext uri="{BB962C8B-B14F-4D97-AF65-F5344CB8AC3E}">
        <p14:creationId xmlns:p14="http://schemas.microsoft.com/office/powerpoint/2010/main" val="4206365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9" name="Picture 5" descr="f03-33-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981075"/>
            <a:ext cx="2808287"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64643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Title 1"/>
          <p:cNvSpPr>
            <a:spLocks noGrp="1"/>
          </p:cNvSpPr>
          <p:nvPr>
            <p:ph type="title"/>
          </p:nvPr>
        </p:nvSpPr>
        <p:spPr>
          <a:xfrm>
            <a:off x="990600" y="122238"/>
            <a:ext cx="6705600" cy="563562"/>
          </a:xfrm>
        </p:spPr>
        <p:txBody>
          <a:bodyPr/>
          <a:lstStyle/>
          <a:p>
            <a:r>
              <a:rPr lang="en-US" dirty="0"/>
              <a:t>Shortest Path Routing</a:t>
            </a:r>
            <a:endParaRPr lang="id-ID" dirty="0"/>
          </a:p>
        </p:txBody>
      </p:sp>
    </p:spTree>
    <p:extLst>
      <p:ext uri="{BB962C8B-B14F-4D97-AF65-F5344CB8AC3E}">
        <p14:creationId xmlns:p14="http://schemas.microsoft.com/office/powerpoint/2010/main" val="1124737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327" t="11296" r="42912" b="41068"/>
          <a:stretch/>
        </p:blipFill>
        <p:spPr>
          <a:xfrm>
            <a:off x="3817447" y="980728"/>
            <a:ext cx="4824536" cy="2304256"/>
          </a:xfrm>
          <a:prstGeom prst="rect">
            <a:avLst/>
          </a:prstGeom>
        </p:spPr>
      </p:pic>
      <p:sp>
        <p:nvSpPr>
          <p:cNvPr id="2" name="Title 1"/>
          <p:cNvSpPr>
            <a:spLocks noGrp="1"/>
          </p:cNvSpPr>
          <p:nvPr>
            <p:ph type="title"/>
          </p:nvPr>
        </p:nvSpPr>
        <p:spPr/>
        <p:txBody>
          <a:bodyPr/>
          <a:lstStyle/>
          <a:p>
            <a:r>
              <a:rPr lang="id-ID" dirty="0" smtClean="0"/>
              <a:t>LS Example : OSPF </a:t>
            </a:r>
            <a:endParaRPr lang="id-ID" dirty="0"/>
          </a:p>
        </p:txBody>
      </p:sp>
      <p:sp>
        <p:nvSpPr>
          <p:cNvPr id="3" name="Content Placeholder 2"/>
          <p:cNvSpPr>
            <a:spLocks noGrp="1"/>
          </p:cNvSpPr>
          <p:nvPr>
            <p:ph idx="1"/>
          </p:nvPr>
        </p:nvSpPr>
        <p:spPr>
          <a:xfrm>
            <a:off x="609600" y="2708920"/>
            <a:ext cx="8023225" cy="3960440"/>
          </a:xfrm>
        </p:spPr>
        <p:txBody>
          <a:bodyPr/>
          <a:lstStyle/>
          <a:p>
            <a:pPr marL="0" indent="0">
              <a:buNone/>
            </a:pPr>
            <a:r>
              <a:rPr lang="en-US" sz="1200" dirty="0">
                <a:solidFill>
                  <a:srgbClr val="000000"/>
                </a:solidFill>
                <a:latin typeface="Consolas" panose="020B0609020204030204" pitchFamily="49" charset="0"/>
                <a:cs typeface="Consolas" panose="020B0609020204030204" pitchFamily="49" charset="0"/>
              </a:rPr>
              <a:t>R1# </a:t>
            </a:r>
            <a:r>
              <a:rPr lang="en-US" sz="1200" dirty="0" err="1">
                <a:solidFill>
                  <a:srgbClr val="000000"/>
                </a:solidFill>
                <a:latin typeface="Consolas" panose="020B0609020204030204" pitchFamily="49" charset="0"/>
                <a:cs typeface="Consolas" panose="020B0609020204030204" pitchFamily="49" charset="0"/>
              </a:rPr>
              <a:t>sh</a:t>
            </a:r>
            <a:r>
              <a:rPr lang="en-US" sz="1200" dirty="0">
                <a:solidFill>
                  <a:srgbClr val="000000"/>
                </a:solidFill>
                <a:latin typeface="Consolas" panose="020B0609020204030204" pitchFamily="49" charset="0"/>
                <a:cs typeface="Consolas" panose="020B0609020204030204" pitchFamily="49" charset="0"/>
              </a:rPr>
              <a:t> </a:t>
            </a:r>
            <a:r>
              <a:rPr lang="id-ID" sz="1200" dirty="0" smtClean="0">
                <a:solidFill>
                  <a:srgbClr val="000000"/>
                </a:solidFill>
                <a:latin typeface="Consolas" panose="020B0609020204030204" pitchFamily="49" charset="0"/>
                <a:cs typeface="Consolas" panose="020B0609020204030204" pitchFamily="49" charset="0"/>
              </a:rPr>
              <a:t>ip route</a:t>
            </a:r>
          </a:p>
          <a:p>
            <a:pPr marL="0" indent="0">
              <a:buNone/>
            </a:pP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id-ID" sz="1200" dirty="0">
                <a:solidFill>
                  <a:srgbClr val="000000"/>
                </a:solidFill>
                <a:latin typeface="Consolas" panose="020B0609020204030204" pitchFamily="49" charset="0"/>
                <a:cs typeface="Consolas" panose="020B0609020204030204" pitchFamily="49" charset="0"/>
              </a:rPr>
              <a:t> 172.16.0.0/30 is subnetted, 2 subnets</a:t>
            </a:r>
          </a:p>
          <a:p>
            <a:pPr marL="0" indent="0">
              <a:buNone/>
            </a:pPr>
            <a:r>
              <a:rPr lang="id-ID" sz="1200" dirty="0">
                <a:solidFill>
                  <a:srgbClr val="000000"/>
                </a:solidFill>
                <a:latin typeface="Consolas" panose="020B0609020204030204" pitchFamily="49" charset="0"/>
                <a:cs typeface="Consolas" panose="020B0609020204030204" pitchFamily="49" charset="0"/>
              </a:rPr>
              <a:t>O       172.16.1.164 [</a:t>
            </a:r>
            <a:r>
              <a:rPr lang="id-ID" sz="1200" dirty="0">
                <a:solidFill>
                  <a:srgbClr val="FF0000"/>
                </a:solidFill>
                <a:latin typeface="Consolas" panose="020B0609020204030204" pitchFamily="49" charset="0"/>
                <a:cs typeface="Consolas" panose="020B0609020204030204" pitchFamily="49" charset="0"/>
              </a:rPr>
              <a:t>110/2</a:t>
            </a:r>
            <a:r>
              <a:rPr lang="id-ID" sz="1200" dirty="0">
                <a:solidFill>
                  <a:srgbClr val="000000"/>
                </a:solidFill>
                <a:latin typeface="Consolas" panose="020B0609020204030204" pitchFamily="49" charset="0"/>
                <a:cs typeface="Consolas" panose="020B0609020204030204" pitchFamily="49" charset="0"/>
              </a:rPr>
              <a:t>] via 172.16.1.162, 00:00:02, FastEthernet0/0</a:t>
            </a:r>
          </a:p>
          <a:p>
            <a:pPr marL="0" indent="0">
              <a:buNone/>
            </a:pPr>
            <a:r>
              <a:rPr lang="id-ID" sz="1200" dirty="0">
                <a:solidFill>
                  <a:srgbClr val="000000"/>
                </a:solidFill>
                <a:latin typeface="Consolas" panose="020B0609020204030204" pitchFamily="49" charset="0"/>
                <a:cs typeface="Consolas" panose="020B0609020204030204" pitchFamily="49" charset="0"/>
              </a:rPr>
              <a:t>C       172.16.1.160 is directly connected, FastEthernet0/0</a:t>
            </a:r>
          </a:p>
          <a:p>
            <a:pPr marL="0" indent="0">
              <a:buNone/>
            </a:pPr>
            <a:r>
              <a:rPr lang="id-ID" sz="1200" dirty="0">
                <a:solidFill>
                  <a:srgbClr val="000000"/>
                </a:solidFill>
                <a:latin typeface="Consolas" panose="020B0609020204030204" pitchFamily="49" charset="0"/>
                <a:cs typeface="Consolas" panose="020B0609020204030204" pitchFamily="49" charset="0"/>
              </a:rPr>
              <a:t>     172.18.0.0/30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O IA    172.18.1.0 [</a:t>
            </a:r>
            <a:r>
              <a:rPr lang="id-ID" sz="1200" dirty="0">
                <a:solidFill>
                  <a:srgbClr val="FF0000"/>
                </a:solidFill>
                <a:latin typeface="Consolas" panose="020B0609020204030204" pitchFamily="49" charset="0"/>
                <a:cs typeface="Consolas" panose="020B0609020204030204" pitchFamily="49" charset="0"/>
              </a:rPr>
              <a:t>110/65</a:t>
            </a:r>
            <a:r>
              <a:rPr lang="id-ID" sz="1200" dirty="0">
                <a:solidFill>
                  <a:srgbClr val="000000"/>
                </a:solidFill>
                <a:latin typeface="Consolas" panose="020B0609020204030204" pitchFamily="49" charset="0"/>
                <a:cs typeface="Consolas" panose="020B0609020204030204" pitchFamily="49" charset="0"/>
              </a:rPr>
              <a:t>] via 172.16.1.162, 00:00:02, FastEthernet0/0</a:t>
            </a:r>
          </a:p>
          <a:p>
            <a:pPr marL="0" indent="0">
              <a:buNone/>
            </a:pPr>
            <a:r>
              <a:rPr lang="id-ID" sz="1200" dirty="0">
                <a:solidFill>
                  <a:srgbClr val="000000"/>
                </a:solidFill>
                <a:latin typeface="Consolas" panose="020B0609020204030204" pitchFamily="49" charset="0"/>
                <a:cs typeface="Consolas" panose="020B0609020204030204" pitchFamily="49" charset="0"/>
              </a:rPr>
              <a:t>     192.168.4.0/32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O IA    192.168.4.1 [</a:t>
            </a:r>
            <a:r>
              <a:rPr lang="id-ID" sz="1200" dirty="0">
                <a:solidFill>
                  <a:srgbClr val="FF0000"/>
                </a:solidFill>
                <a:latin typeface="Consolas" panose="020B0609020204030204" pitchFamily="49" charset="0"/>
                <a:cs typeface="Consolas" panose="020B0609020204030204" pitchFamily="49" charset="0"/>
              </a:rPr>
              <a:t>110/66</a:t>
            </a:r>
            <a:r>
              <a:rPr lang="id-ID" sz="1200" dirty="0">
                <a:solidFill>
                  <a:srgbClr val="000000"/>
                </a:solidFill>
                <a:latin typeface="Consolas" panose="020B0609020204030204" pitchFamily="49" charset="0"/>
                <a:cs typeface="Consolas" panose="020B0609020204030204" pitchFamily="49" charset="0"/>
              </a:rPr>
              <a:t>] via 172.16.1.162, 00:00:02, FastEthernet0/0</a:t>
            </a:r>
          </a:p>
          <a:p>
            <a:pPr marL="0" indent="0">
              <a:buNone/>
            </a:pPr>
            <a:r>
              <a:rPr lang="id-ID" sz="1200" dirty="0">
                <a:solidFill>
                  <a:srgbClr val="000000"/>
                </a:solidFill>
                <a:latin typeface="Consolas" panose="020B0609020204030204" pitchFamily="49" charset="0"/>
                <a:cs typeface="Consolas" panose="020B0609020204030204" pitchFamily="49" charset="0"/>
              </a:rPr>
              <a:t>     10.0.0.0/30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C       10.10.10.16 is directly connected, Serial1/0</a:t>
            </a:r>
          </a:p>
          <a:p>
            <a:pPr marL="0" indent="0">
              <a:buNone/>
            </a:pPr>
            <a:r>
              <a:rPr lang="id-ID" sz="1200" dirty="0">
                <a:solidFill>
                  <a:srgbClr val="000000"/>
                </a:solidFill>
                <a:latin typeface="Consolas" panose="020B0609020204030204" pitchFamily="49" charset="0"/>
                <a:cs typeface="Consolas" panose="020B0609020204030204" pitchFamily="49" charset="0"/>
              </a:rPr>
              <a:t>     192.168.1.0/27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C       192.168.1.0 is directly connected, Loopback1</a:t>
            </a:r>
          </a:p>
          <a:p>
            <a:pPr marL="0" indent="0">
              <a:buNone/>
            </a:pPr>
            <a:r>
              <a:rPr lang="id-ID" sz="1200" dirty="0">
                <a:solidFill>
                  <a:srgbClr val="000000"/>
                </a:solidFill>
                <a:latin typeface="Consolas" panose="020B0609020204030204" pitchFamily="49" charset="0"/>
                <a:cs typeface="Consolas" panose="020B0609020204030204" pitchFamily="49" charset="0"/>
              </a:rPr>
              <a:t>     192.168.2.0/32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O       192.168.2.1 [</a:t>
            </a:r>
            <a:r>
              <a:rPr lang="id-ID" sz="1200" dirty="0">
                <a:solidFill>
                  <a:srgbClr val="FF0000"/>
                </a:solidFill>
                <a:latin typeface="Consolas" panose="020B0609020204030204" pitchFamily="49" charset="0"/>
                <a:cs typeface="Consolas" panose="020B0609020204030204" pitchFamily="49" charset="0"/>
              </a:rPr>
              <a:t>110/2</a:t>
            </a:r>
            <a:r>
              <a:rPr lang="id-ID" sz="1200" dirty="0">
                <a:solidFill>
                  <a:srgbClr val="000000"/>
                </a:solidFill>
                <a:latin typeface="Consolas" panose="020B0609020204030204" pitchFamily="49" charset="0"/>
                <a:cs typeface="Consolas" panose="020B0609020204030204" pitchFamily="49" charset="0"/>
              </a:rPr>
              <a:t>] via 172.16.1.162, 00:00:04, FastEthernet0/0</a:t>
            </a:r>
          </a:p>
          <a:p>
            <a:pPr marL="0" indent="0">
              <a:buNone/>
            </a:pPr>
            <a:r>
              <a:rPr lang="id-ID" sz="1200" dirty="0">
                <a:solidFill>
                  <a:srgbClr val="000000"/>
                </a:solidFill>
                <a:latin typeface="Consolas" panose="020B0609020204030204" pitchFamily="49" charset="0"/>
                <a:cs typeface="Consolas" panose="020B0609020204030204" pitchFamily="49" charset="0"/>
              </a:rPr>
              <a:t>     192.168.3.0/32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O       192.168.3.1 [</a:t>
            </a:r>
            <a:r>
              <a:rPr lang="id-ID" sz="1200" dirty="0">
                <a:solidFill>
                  <a:srgbClr val="FF0000"/>
                </a:solidFill>
                <a:latin typeface="Consolas" panose="020B0609020204030204" pitchFamily="49" charset="0"/>
                <a:cs typeface="Consolas" panose="020B0609020204030204" pitchFamily="49" charset="0"/>
              </a:rPr>
              <a:t>110/3</a:t>
            </a:r>
            <a:r>
              <a:rPr lang="id-ID" sz="1200" dirty="0">
                <a:solidFill>
                  <a:srgbClr val="000000"/>
                </a:solidFill>
                <a:latin typeface="Consolas" panose="020B0609020204030204" pitchFamily="49" charset="0"/>
                <a:cs typeface="Consolas" panose="020B0609020204030204" pitchFamily="49" charset="0"/>
              </a:rPr>
              <a:t>] via 172.16.1.162, 00:00:06, FastEthernet0/0</a:t>
            </a:r>
            <a:endParaRPr lang="id-ID" sz="1200" dirty="0" smtClean="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250422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Task Chapter 3</a:t>
            </a:r>
            <a:endParaRPr lang="id-ID" dirty="0"/>
          </a:p>
        </p:txBody>
      </p:sp>
      <p:sp>
        <p:nvSpPr>
          <p:cNvPr id="3" name="Content Placeholder 2"/>
          <p:cNvSpPr>
            <a:spLocks noGrp="1"/>
          </p:cNvSpPr>
          <p:nvPr>
            <p:ph idx="1"/>
          </p:nvPr>
        </p:nvSpPr>
        <p:spPr/>
        <p:txBody>
          <a:bodyPr/>
          <a:lstStyle/>
          <a:p>
            <a:endParaRPr lang="id-ID" b="1" dirty="0" smtClean="0">
              <a:solidFill>
                <a:srgbClr val="00B050"/>
              </a:solidFill>
            </a:endParaRPr>
          </a:p>
          <a:p>
            <a:pPr marL="0" indent="0">
              <a:buNone/>
            </a:pPr>
            <a:r>
              <a:rPr lang="en-US" b="1" dirty="0" smtClean="0">
                <a:solidFill>
                  <a:srgbClr val="00B050"/>
                </a:solidFill>
              </a:rPr>
              <a:t>[</a:t>
            </a:r>
            <a:r>
              <a:rPr lang="id-ID" b="1" dirty="0" smtClean="0">
                <a:solidFill>
                  <a:srgbClr val="00B050"/>
                </a:solidFill>
              </a:rPr>
              <a:t>B</a:t>
            </a:r>
            <a:r>
              <a:rPr lang="en-US" b="1" dirty="0" err="1" smtClean="0">
                <a:solidFill>
                  <a:srgbClr val="00B050"/>
                </a:solidFill>
              </a:rPr>
              <a:t>ahasa</a:t>
            </a:r>
            <a:r>
              <a:rPr lang="id-ID" b="1" dirty="0">
                <a:solidFill>
                  <a:srgbClr val="00B050"/>
                </a:solidFill>
              </a:rPr>
              <a:t>/handwriting</a:t>
            </a:r>
            <a:r>
              <a:rPr lang="en-US" b="1" dirty="0" smtClean="0">
                <a:solidFill>
                  <a:srgbClr val="00B050"/>
                </a:solidFill>
              </a:rPr>
              <a:t>]</a:t>
            </a:r>
            <a:endParaRPr lang="id-ID" b="1" dirty="0" smtClean="0">
              <a:solidFill>
                <a:srgbClr val="00B050"/>
              </a:solidFill>
            </a:endParaRPr>
          </a:p>
          <a:p>
            <a:pPr marL="0" indent="0">
              <a:buNone/>
            </a:pPr>
            <a:r>
              <a:rPr lang="en-US" b="1" dirty="0" smtClean="0">
                <a:solidFill>
                  <a:srgbClr val="00B0F0"/>
                </a:solidFill>
              </a:rPr>
              <a:t>[</a:t>
            </a:r>
            <a:r>
              <a:rPr lang="id-ID" b="1" dirty="0" smtClean="0">
                <a:solidFill>
                  <a:srgbClr val="00B0F0"/>
                </a:solidFill>
              </a:rPr>
              <a:t>Deadline</a:t>
            </a:r>
            <a:r>
              <a:rPr lang="en-US" b="1" dirty="0" smtClean="0">
                <a:solidFill>
                  <a:srgbClr val="00B0F0"/>
                </a:solidFill>
              </a:rPr>
              <a:t>-</a:t>
            </a:r>
            <a:r>
              <a:rPr lang="id-ID" b="1" dirty="0" smtClean="0">
                <a:solidFill>
                  <a:srgbClr val="00B0F0"/>
                </a:solidFill>
              </a:rPr>
              <a:t>03/10</a:t>
            </a:r>
            <a:r>
              <a:rPr lang="en-US" b="1" dirty="0" smtClean="0">
                <a:solidFill>
                  <a:srgbClr val="00B0F0"/>
                </a:solidFill>
              </a:rPr>
              <a:t>/1</a:t>
            </a:r>
            <a:r>
              <a:rPr lang="id-ID" b="1" dirty="0">
                <a:solidFill>
                  <a:srgbClr val="00B0F0"/>
                </a:solidFill>
              </a:rPr>
              <a:t>3</a:t>
            </a:r>
            <a:r>
              <a:rPr lang="en-US" b="1" dirty="0" smtClean="0">
                <a:solidFill>
                  <a:srgbClr val="00B0F0"/>
                </a:solidFill>
              </a:rPr>
              <a:t>]</a:t>
            </a:r>
            <a:endParaRPr lang="id-ID" b="1" dirty="0" smtClean="0">
              <a:solidFill>
                <a:srgbClr val="00B0F0"/>
              </a:solidFill>
            </a:endParaRPr>
          </a:p>
          <a:p>
            <a:pPr marL="0" indent="0">
              <a:buNone/>
            </a:pPr>
            <a:r>
              <a:rPr lang="id-ID" b="1" dirty="0" smtClean="0">
                <a:solidFill>
                  <a:srgbClr val="00B0F0"/>
                </a:solidFill>
              </a:rPr>
              <a:t>[12.01pm]</a:t>
            </a:r>
            <a:endParaRPr lang="en-US" b="1" dirty="0">
              <a:solidFill>
                <a:srgbClr val="00B0F0"/>
              </a:solidFill>
            </a:endParaRPr>
          </a:p>
          <a:p>
            <a:endParaRPr lang="id-ID" b="1" dirty="0" smtClean="0">
              <a:solidFill>
                <a:srgbClr val="FF0000"/>
              </a:solidFill>
            </a:endParaRPr>
          </a:p>
          <a:p>
            <a:pPr marL="1793875" indent="-1793875">
              <a:buNone/>
              <a:tabLst>
                <a:tab pos="1439863" algn="l"/>
              </a:tabLst>
            </a:pPr>
            <a:r>
              <a:rPr lang="id-ID" b="1" dirty="0" smtClean="0">
                <a:solidFill>
                  <a:srgbClr val="FF0000"/>
                </a:solidFill>
              </a:rPr>
              <a:t>No.</a:t>
            </a:r>
            <a:r>
              <a:rPr lang="en-US" b="1" dirty="0" smtClean="0">
                <a:solidFill>
                  <a:srgbClr val="FF0000"/>
                </a:solidFill>
              </a:rPr>
              <a:t> 1</a:t>
            </a:r>
            <a:r>
              <a:rPr lang="id-ID" b="1" dirty="0" smtClean="0">
                <a:solidFill>
                  <a:srgbClr val="FF0000"/>
                </a:solidFill>
              </a:rPr>
              <a:t>	</a:t>
            </a:r>
            <a:r>
              <a:rPr lang="en-US" b="1" dirty="0" smtClean="0">
                <a:solidFill>
                  <a:srgbClr val="FF0000"/>
                </a:solidFill>
              </a:rPr>
              <a:t>: </a:t>
            </a:r>
            <a:r>
              <a:rPr lang="id-ID" b="1" dirty="0" smtClean="0">
                <a:solidFill>
                  <a:srgbClr val="FF0000"/>
                </a:solidFill>
              </a:rPr>
              <a:t>	</a:t>
            </a:r>
            <a:r>
              <a:rPr lang="en-US" b="1" dirty="0" smtClean="0">
                <a:solidFill>
                  <a:srgbClr val="FF0000"/>
                </a:solidFill>
              </a:rPr>
              <a:t>Exercise </a:t>
            </a:r>
            <a:r>
              <a:rPr lang="id-ID" b="1" dirty="0">
                <a:solidFill>
                  <a:srgbClr val="FF0000"/>
                </a:solidFill>
              </a:rPr>
              <a:t>Chapter 3, </a:t>
            </a:r>
            <a:r>
              <a:rPr lang="en-US" b="1" dirty="0" smtClean="0">
                <a:solidFill>
                  <a:srgbClr val="FF0000"/>
                </a:solidFill>
              </a:rPr>
              <a:t>Peterson</a:t>
            </a:r>
            <a:r>
              <a:rPr lang="id-ID" b="1" dirty="0" smtClean="0">
                <a:solidFill>
                  <a:srgbClr val="FF0000"/>
                </a:solidFill>
              </a:rPr>
              <a:t> 5</a:t>
            </a:r>
            <a:r>
              <a:rPr lang="id-ID" b="1" baseline="30000" dirty="0" smtClean="0">
                <a:solidFill>
                  <a:srgbClr val="FF0000"/>
                </a:solidFill>
              </a:rPr>
              <a:t>th</a:t>
            </a:r>
            <a:r>
              <a:rPr lang="id-ID" b="1" dirty="0" smtClean="0">
                <a:solidFill>
                  <a:srgbClr val="FF0000"/>
                </a:solidFill>
              </a:rPr>
              <a:t> Ed.</a:t>
            </a:r>
            <a:r>
              <a:rPr lang="en-US" b="1" dirty="0" smtClean="0">
                <a:solidFill>
                  <a:srgbClr val="FF0000"/>
                </a:solidFill>
              </a:rPr>
              <a:t> Page </a:t>
            </a:r>
            <a:r>
              <a:rPr lang="id-ID" b="1" dirty="0">
                <a:solidFill>
                  <a:srgbClr val="FF0000"/>
                </a:solidFill>
              </a:rPr>
              <a:t>294</a:t>
            </a:r>
            <a:r>
              <a:rPr lang="en-US" b="1" dirty="0">
                <a:solidFill>
                  <a:srgbClr val="FF0000"/>
                </a:solidFill>
              </a:rPr>
              <a:t>, no. </a:t>
            </a:r>
            <a:r>
              <a:rPr lang="id-ID" b="1" dirty="0">
                <a:solidFill>
                  <a:srgbClr val="FF0000"/>
                </a:solidFill>
              </a:rPr>
              <a:t>46</a:t>
            </a:r>
            <a:r>
              <a:rPr lang="en-US" b="1" dirty="0" smtClean="0">
                <a:solidFill>
                  <a:srgbClr val="FF0000"/>
                </a:solidFill>
              </a:rPr>
              <a:t>!</a:t>
            </a:r>
            <a:endParaRPr lang="id-ID" b="1" dirty="0" smtClean="0">
              <a:solidFill>
                <a:srgbClr val="FF0000"/>
              </a:solidFill>
            </a:endParaRPr>
          </a:p>
          <a:p>
            <a:pPr marL="1793875" indent="-1793875">
              <a:buNone/>
              <a:tabLst>
                <a:tab pos="1439863" algn="l"/>
              </a:tabLst>
            </a:pPr>
            <a:r>
              <a:rPr lang="id-ID" b="1" dirty="0" smtClean="0">
                <a:solidFill>
                  <a:srgbClr val="FF0000"/>
                </a:solidFill>
              </a:rPr>
              <a:t>No. 2	</a:t>
            </a:r>
            <a:r>
              <a:rPr lang="en-US" b="1" dirty="0" smtClean="0">
                <a:solidFill>
                  <a:srgbClr val="FF0000"/>
                </a:solidFill>
              </a:rPr>
              <a:t>: </a:t>
            </a:r>
            <a:r>
              <a:rPr lang="id-ID" b="1" dirty="0" smtClean="0">
                <a:solidFill>
                  <a:srgbClr val="FF0000"/>
                </a:solidFill>
              </a:rPr>
              <a:t>	</a:t>
            </a:r>
            <a:r>
              <a:rPr lang="en-US" b="1" dirty="0" smtClean="0">
                <a:solidFill>
                  <a:srgbClr val="FF0000"/>
                </a:solidFill>
              </a:rPr>
              <a:t>Exercise </a:t>
            </a:r>
            <a:r>
              <a:rPr lang="id-ID" b="1" dirty="0">
                <a:solidFill>
                  <a:srgbClr val="FF0000"/>
                </a:solidFill>
              </a:rPr>
              <a:t>Chapter 3, </a:t>
            </a:r>
            <a:r>
              <a:rPr lang="en-US" b="1" dirty="0" smtClean="0">
                <a:solidFill>
                  <a:srgbClr val="FF0000"/>
                </a:solidFill>
              </a:rPr>
              <a:t>Peterson</a:t>
            </a:r>
            <a:r>
              <a:rPr lang="id-ID" b="1" dirty="0" smtClean="0">
                <a:solidFill>
                  <a:srgbClr val="FF0000"/>
                </a:solidFill>
              </a:rPr>
              <a:t> 5</a:t>
            </a:r>
            <a:r>
              <a:rPr lang="id-ID" b="1" baseline="30000" dirty="0" smtClean="0">
                <a:solidFill>
                  <a:srgbClr val="FF0000"/>
                </a:solidFill>
              </a:rPr>
              <a:t>th</a:t>
            </a:r>
            <a:r>
              <a:rPr lang="id-ID" b="1" dirty="0" smtClean="0">
                <a:solidFill>
                  <a:srgbClr val="FF0000"/>
                </a:solidFill>
              </a:rPr>
              <a:t> Ed.</a:t>
            </a:r>
            <a:r>
              <a:rPr lang="en-US" b="1" dirty="0" smtClean="0">
                <a:solidFill>
                  <a:srgbClr val="FF0000"/>
                </a:solidFill>
              </a:rPr>
              <a:t> </a:t>
            </a:r>
            <a:r>
              <a:rPr lang="en-US" b="1" dirty="0">
                <a:solidFill>
                  <a:srgbClr val="FF0000"/>
                </a:solidFill>
              </a:rPr>
              <a:t>Page </a:t>
            </a:r>
            <a:r>
              <a:rPr lang="id-ID" b="1" dirty="0" smtClean="0">
                <a:solidFill>
                  <a:srgbClr val="FF0000"/>
                </a:solidFill>
              </a:rPr>
              <a:t>295</a:t>
            </a:r>
            <a:r>
              <a:rPr lang="en-US" b="1" dirty="0" smtClean="0">
                <a:solidFill>
                  <a:srgbClr val="FF0000"/>
                </a:solidFill>
              </a:rPr>
              <a:t>, </a:t>
            </a:r>
            <a:r>
              <a:rPr lang="en-US" b="1" dirty="0">
                <a:solidFill>
                  <a:srgbClr val="FF0000"/>
                </a:solidFill>
              </a:rPr>
              <a:t>no. </a:t>
            </a:r>
            <a:r>
              <a:rPr lang="id-ID" b="1" dirty="0" smtClean="0">
                <a:solidFill>
                  <a:srgbClr val="FF0000"/>
                </a:solidFill>
              </a:rPr>
              <a:t>48</a:t>
            </a:r>
            <a:r>
              <a:rPr lang="en-US" b="1" dirty="0" smtClean="0">
                <a:solidFill>
                  <a:srgbClr val="FF0000"/>
                </a:solidFill>
              </a:rPr>
              <a:t>!</a:t>
            </a:r>
            <a:endParaRPr lang="id-ID" b="1" dirty="0">
              <a:solidFill>
                <a:srgbClr val="FF0000"/>
              </a:solidFill>
            </a:endParaRPr>
          </a:p>
          <a:p>
            <a:endParaRPr lang="id-ID" dirty="0"/>
          </a:p>
        </p:txBody>
      </p:sp>
    </p:spTree>
    <p:extLst>
      <p:ext uri="{BB962C8B-B14F-4D97-AF65-F5344CB8AC3E}">
        <p14:creationId xmlns:p14="http://schemas.microsoft.com/office/powerpoint/2010/main" val="35434089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Bibliography</a:t>
            </a:r>
            <a:endParaRPr lang="id-ID" dirty="0"/>
          </a:p>
        </p:txBody>
      </p:sp>
      <p:sp>
        <p:nvSpPr>
          <p:cNvPr id="3" name="Content Placeholder 2"/>
          <p:cNvSpPr>
            <a:spLocks noGrp="1"/>
          </p:cNvSpPr>
          <p:nvPr>
            <p:ph idx="1"/>
          </p:nvPr>
        </p:nvSpPr>
        <p:spPr/>
        <p:txBody>
          <a:bodyPr/>
          <a:lstStyle/>
          <a:p>
            <a:pPr marL="806450" indent="-806450">
              <a:buNone/>
            </a:pPr>
            <a:endParaRPr lang="id-ID" sz="1800" dirty="0" smtClean="0"/>
          </a:p>
          <a:p>
            <a:pPr marL="806450" indent="-806450">
              <a:buNone/>
            </a:pPr>
            <a:r>
              <a:rPr lang="id-ID" sz="1800" dirty="0" smtClean="0">
                <a:latin typeface="Consolas" panose="020B0609020204030204" pitchFamily="49" charset="0"/>
                <a:cs typeface="Consolas" panose="020B0609020204030204" pitchFamily="49" charset="0"/>
              </a:rPr>
              <a:t>Kurose</a:t>
            </a:r>
            <a:r>
              <a:rPr lang="id-ID" sz="1800" dirty="0">
                <a:latin typeface="Consolas" panose="020B0609020204030204" pitchFamily="49" charset="0"/>
                <a:cs typeface="Consolas" panose="020B0609020204030204" pitchFamily="49" charset="0"/>
              </a:rPr>
              <a:t>, J.F., and Ross, K.W., Computer Networking : A Top-Down Approach Sixth Edition, Pearson Education, Inc. USA, 2013</a:t>
            </a:r>
            <a:r>
              <a:rPr lang="id-ID" sz="1800" dirty="0" smtClean="0">
                <a:latin typeface="Consolas" panose="020B0609020204030204" pitchFamily="49" charset="0"/>
                <a:cs typeface="Consolas" panose="020B0609020204030204" pitchFamily="49" charset="0"/>
              </a:rPr>
              <a:t>.</a:t>
            </a:r>
          </a:p>
          <a:p>
            <a:pPr marL="806450" indent="-806450">
              <a:buNone/>
            </a:pPr>
            <a:endParaRPr lang="id-ID" sz="1800" dirty="0" smtClean="0">
              <a:latin typeface="Consolas" panose="020B0609020204030204" pitchFamily="49" charset="0"/>
              <a:cs typeface="Consolas" panose="020B0609020204030204" pitchFamily="49" charset="0"/>
            </a:endParaRPr>
          </a:p>
          <a:p>
            <a:pPr marL="806450" indent="-806450">
              <a:buNone/>
            </a:pPr>
            <a:r>
              <a:rPr lang="id-ID" sz="1800" dirty="0">
                <a:latin typeface="Consolas" panose="020B0609020204030204" pitchFamily="49" charset="0"/>
                <a:cs typeface="Consolas" panose="020B0609020204030204" pitchFamily="49" charset="0"/>
              </a:rPr>
              <a:t>Lammle T., Cisco Certified Network Associate : Study Guide Fifth Edition, Sybex, Inc. USA, 2005.</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a:latin typeface="Consolas" panose="020B0609020204030204" pitchFamily="49" charset="0"/>
                <a:cs typeface="Consolas" panose="020B0609020204030204" pitchFamily="49" charset="0"/>
              </a:rPr>
              <a:t>Peterson, L.L., and Davie, B.S., Computer Networks: A Systems Approach Fifth Edition, Morgan Kaufmann, Burlington USA, 2012.</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smtClean="0">
                <a:latin typeface="Consolas" panose="020B0609020204030204" pitchFamily="49" charset="0"/>
                <a:cs typeface="Consolas" panose="020B0609020204030204" pitchFamily="49" charset="0"/>
              </a:rPr>
              <a:t>Tanenbaum, </a:t>
            </a:r>
            <a:r>
              <a:rPr lang="id-ID" sz="1800" dirty="0">
                <a:latin typeface="Consolas" panose="020B0609020204030204" pitchFamily="49" charset="0"/>
                <a:cs typeface="Consolas" panose="020B0609020204030204" pitchFamily="49" charset="0"/>
              </a:rPr>
              <a:t>A.S., and </a:t>
            </a:r>
            <a:r>
              <a:rPr lang="id-ID" sz="1800" dirty="0" smtClean="0">
                <a:latin typeface="Consolas" panose="020B0609020204030204" pitchFamily="49" charset="0"/>
                <a:cs typeface="Consolas" panose="020B0609020204030204" pitchFamily="49" charset="0"/>
              </a:rPr>
              <a:t>Wetherall, </a:t>
            </a:r>
            <a:r>
              <a:rPr lang="id-ID" sz="1800" dirty="0">
                <a:latin typeface="Consolas" panose="020B0609020204030204" pitchFamily="49" charset="0"/>
                <a:cs typeface="Consolas" panose="020B0609020204030204" pitchFamily="49" charset="0"/>
              </a:rPr>
              <a:t>D.J., </a:t>
            </a:r>
            <a:r>
              <a:rPr lang="id-ID" sz="1800" dirty="0" smtClean="0">
                <a:latin typeface="Consolas" panose="020B0609020204030204" pitchFamily="49" charset="0"/>
                <a:cs typeface="Consolas" panose="020B0609020204030204" pitchFamily="49" charset="0"/>
              </a:rPr>
              <a:t>Computer Networks Fifth Edition, </a:t>
            </a:r>
            <a:r>
              <a:rPr lang="id-ID" sz="1800" dirty="0">
                <a:latin typeface="Consolas" panose="020B0609020204030204" pitchFamily="49" charset="0"/>
                <a:cs typeface="Consolas" panose="020B0609020204030204" pitchFamily="49" charset="0"/>
              </a:rPr>
              <a:t>Pearson Education, Inc., Boston USA, 2011.</a:t>
            </a:r>
          </a:p>
          <a:p>
            <a:pPr marL="806450" indent="-806450">
              <a:buNone/>
            </a:pPr>
            <a:endParaRPr lang="id-ID"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791970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620688"/>
            <a:ext cx="8215370" cy="2160240"/>
          </a:xfrm>
          <a:solidFill>
            <a:schemeClr val="bg1"/>
          </a:solidFill>
        </p:spPr>
        <p:txBody>
          <a:bodyPr/>
          <a:lstStyle/>
          <a:p>
            <a:r>
              <a:rPr lang="id-ID" sz="3200" i="0" dirty="0" smtClean="0"/>
              <a:t>THANK YOU</a:t>
            </a:r>
            <a:endParaRPr lang="en-US" sz="5400" i="0" dirty="0" smtClean="0">
              <a:latin typeface="Bradley Hand ITC" panose="03070402050302030203" pitchFamily="66" charset="0"/>
            </a:endParaRPr>
          </a:p>
        </p:txBody>
      </p:sp>
      <p:sp>
        <p:nvSpPr>
          <p:cNvPr id="4" name="Rectangle 3"/>
          <p:cNvSpPr/>
          <p:nvPr/>
        </p:nvSpPr>
        <p:spPr>
          <a:xfrm>
            <a:off x="714348" y="2780928"/>
            <a:ext cx="7715250"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endParaRPr lang="id-ID" dirty="0" smtClean="0">
              <a:solidFill>
                <a:schemeClr val="tx1"/>
              </a:solidFill>
            </a:endParaRPr>
          </a:p>
          <a:p>
            <a:pPr algn="ctr">
              <a:lnSpc>
                <a:spcPct val="150000"/>
              </a:lnSpc>
              <a:defRPr/>
            </a:pPr>
            <a:r>
              <a:rPr lang="id-ID" i="1" dirty="0" smtClean="0">
                <a:solidFill>
                  <a:srgbClr val="FF0000"/>
                </a:solidFill>
              </a:rPr>
              <a:t>gbs@ittelkom.ac.id</a:t>
            </a:r>
            <a:endParaRPr lang="en-US" i="1" dirty="0" smtClean="0">
              <a:solidFill>
                <a:srgbClr val="FF0000"/>
              </a:solidFill>
            </a:endParaRPr>
          </a:p>
          <a:p>
            <a:pPr algn="ctr">
              <a:lnSpc>
                <a:spcPct val="150000"/>
              </a:lnSpc>
              <a:defRPr/>
            </a:pPr>
            <a:r>
              <a:rPr lang="en-US" i="1" dirty="0" smtClean="0">
                <a:solidFill>
                  <a:srgbClr val="FF0000"/>
                </a:solidFill>
              </a:rPr>
              <a:t>gandeva.bayu.s@gmail.com</a:t>
            </a:r>
            <a:endParaRPr lang="id-ID" i="1" dirty="0" smtClean="0">
              <a:solidFill>
                <a:srgbClr val="FF0000"/>
              </a:solidFill>
            </a:endParaRPr>
          </a:p>
          <a:p>
            <a:pPr algn="ctr">
              <a:lnSpc>
                <a:spcPct val="150000"/>
              </a:lnSpc>
              <a:defRPr/>
            </a:pPr>
            <a:endParaRPr lang="id-ID" dirty="0">
              <a:solidFill>
                <a:srgbClr val="FF0000"/>
              </a:solidFill>
            </a:endParaRPr>
          </a:p>
          <a:p>
            <a:pPr algn="ctr">
              <a:lnSpc>
                <a:spcPct val="150000"/>
              </a:lnSpc>
              <a:defRPr/>
            </a:pPr>
            <a:endParaRPr lang="en-US" dirty="0" smtClean="0">
              <a:solidFill>
                <a:srgbClr val="FF0000"/>
              </a:solidFill>
            </a:endParaRPr>
          </a:p>
          <a:p>
            <a:pPr algn="ctr">
              <a:lnSpc>
                <a:spcPct val="150000"/>
              </a:lnSpc>
              <a:defRPr/>
            </a:pPr>
            <a:r>
              <a:rPr lang="id-ID" sz="2000" b="1" dirty="0" smtClean="0">
                <a:solidFill>
                  <a:schemeClr val="tx1"/>
                </a:solidFill>
                <a:latin typeface="Lucida Bright" pitchFamily="18" charset="0"/>
              </a:rPr>
              <a:t>TELKOM ENGINEERING SCHOOL</a:t>
            </a:r>
          </a:p>
          <a:p>
            <a:pPr algn="ctr">
              <a:lnSpc>
                <a:spcPct val="150000"/>
              </a:lnSpc>
              <a:defRPr/>
            </a:pPr>
            <a:r>
              <a:rPr lang="id-ID" sz="2000" b="1" dirty="0" smtClean="0">
                <a:solidFill>
                  <a:schemeClr val="tx1"/>
                </a:solidFill>
                <a:latin typeface="Lucida Bright" pitchFamily="18" charset="0"/>
              </a:rPr>
              <a:t>Telkom University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val="1732339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Virtual-Circuit Approach</a:t>
            </a:r>
            <a:endParaRPr lang="en-US" dirty="0"/>
          </a:p>
        </p:txBody>
      </p:sp>
      <p:sp>
        <p:nvSpPr>
          <p:cNvPr id="3" name="Content Placeholder 2"/>
          <p:cNvSpPr>
            <a:spLocks noGrp="1"/>
          </p:cNvSpPr>
          <p:nvPr>
            <p:ph idx="1"/>
          </p:nvPr>
        </p:nvSpPr>
        <p:spPr/>
        <p:txBody>
          <a:bodyPr/>
          <a:lstStyle/>
          <a:p>
            <a:pPr eaLnBrk="1" hangingPunct="1">
              <a:buFontTx/>
              <a:buNone/>
            </a:pPr>
            <a:r>
              <a:rPr lang="en-US" dirty="0"/>
              <a:t>Virtual Circuit Switching</a:t>
            </a:r>
          </a:p>
          <a:p>
            <a:pPr lvl="1" eaLnBrk="1" hangingPunct="1"/>
            <a:r>
              <a:rPr lang="en-US" sz="2400" dirty="0"/>
              <a:t>Widely used technique for </a:t>
            </a:r>
            <a:r>
              <a:rPr lang="en-US" sz="2400" dirty="0" smtClean="0">
                <a:solidFill>
                  <a:srgbClr val="C00000"/>
                </a:solidFill>
              </a:rPr>
              <a:t>Packet Switching</a:t>
            </a:r>
            <a:endParaRPr lang="en-US" sz="2400" dirty="0">
              <a:solidFill>
                <a:srgbClr val="C00000"/>
              </a:solidFill>
            </a:endParaRPr>
          </a:p>
          <a:p>
            <a:pPr lvl="1" eaLnBrk="1" hangingPunct="1"/>
            <a:r>
              <a:rPr lang="en-US" sz="2400" dirty="0"/>
              <a:t>Uses the concept of </a:t>
            </a:r>
            <a:r>
              <a:rPr lang="en-US" sz="2400" i="1" dirty="0" smtClean="0">
                <a:solidFill>
                  <a:srgbClr val="C00000"/>
                </a:solidFill>
              </a:rPr>
              <a:t>Virtual Circuit</a:t>
            </a:r>
            <a:r>
              <a:rPr lang="en-US" sz="2400" dirty="0" smtClean="0">
                <a:solidFill>
                  <a:srgbClr val="C00000"/>
                </a:solidFill>
              </a:rPr>
              <a:t> </a:t>
            </a:r>
            <a:r>
              <a:rPr lang="en-US" sz="2400" dirty="0">
                <a:solidFill>
                  <a:srgbClr val="C00000"/>
                </a:solidFill>
              </a:rPr>
              <a:t>(VC)</a:t>
            </a:r>
          </a:p>
          <a:p>
            <a:pPr lvl="1" eaLnBrk="1" hangingPunct="1"/>
            <a:r>
              <a:rPr lang="en-US" sz="2400" dirty="0"/>
              <a:t>Also called </a:t>
            </a:r>
            <a:r>
              <a:rPr lang="en-US" sz="2400" i="1" dirty="0">
                <a:solidFill>
                  <a:srgbClr val="C00000"/>
                </a:solidFill>
              </a:rPr>
              <a:t>a connection-oriented model</a:t>
            </a:r>
          </a:p>
          <a:p>
            <a:pPr lvl="1" eaLnBrk="1" hangingPunct="1"/>
            <a:r>
              <a:rPr lang="en-US" sz="2400" dirty="0"/>
              <a:t>First set up a virtual connection from the </a:t>
            </a:r>
            <a:r>
              <a:rPr lang="en-US" sz="2400" dirty="0">
                <a:solidFill>
                  <a:srgbClr val="C00000"/>
                </a:solidFill>
              </a:rPr>
              <a:t>source</a:t>
            </a:r>
            <a:r>
              <a:rPr lang="en-US" sz="2400" dirty="0"/>
              <a:t> host to the </a:t>
            </a:r>
            <a:r>
              <a:rPr lang="en-US" sz="2400" dirty="0">
                <a:solidFill>
                  <a:srgbClr val="C00000"/>
                </a:solidFill>
              </a:rPr>
              <a:t>destination</a:t>
            </a:r>
            <a:r>
              <a:rPr lang="en-US" sz="2400" dirty="0"/>
              <a:t> host and then send the data </a:t>
            </a:r>
          </a:p>
          <a:p>
            <a:pPr lvl="1">
              <a:lnSpc>
                <a:spcPct val="90000"/>
              </a:lnSpc>
              <a:buNone/>
            </a:pPr>
            <a:endParaRPr lang="en-US" sz="2000" dirty="0"/>
          </a:p>
          <a:p>
            <a:endParaRPr lang="en-US" dirty="0"/>
          </a:p>
        </p:txBody>
      </p:sp>
      <p:pic>
        <p:nvPicPr>
          <p:cNvPr id="4" name="Picture 5" descr="f03-04-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075708"/>
            <a:ext cx="6553200"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62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VCI</a:t>
            </a:r>
            <a:endParaRPr lang="en-US" dirty="0"/>
          </a:p>
        </p:txBody>
      </p:sp>
      <p:pic>
        <p:nvPicPr>
          <p:cNvPr id="4" name="Picture 5" descr="f03-04-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612" y="1339404"/>
            <a:ext cx="6553200"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1924731011"/>
              </p:ext>
            </p:extLst>
          </p:nvPr>
        </p:nvGraphicFramePr>
        <p:xfrm>
          <a:off x="1644352" y="3940264"/>
          <a:ext cx="6096000" cy="2225040"/>
        </p:xfrm>
        <a:graphic>
          <a:graphicData uri="http://schemas.openxmlformats.org/drawingml/2006/table">
            <a:tbl>
              <a:tblPr firstRow="1" bandRow="1">
                <a:tableStyleId>{21E4AEA4-8DFA-4A89-87EB-49C32662AFE0}</a:tableStyleId>
              </a:tblPr>
              <a:tblGrid>
                <a:gridCol w="1219200"/>
                <a:gridCol w="1219200"/>
                <a:gridCol w="1219200"/>
                <a:gridCol w="1219200"/>
                <a:gridCol w="1219200"/>
              </a:tblGrid>
              <a:tr h="370840">
                <a:tc>
                  <a:txBody>
                    <a:bodyPr/>
                    <a:lstStyle/>
                    <a:p>
                      <a:pPr algn="ctr"/>
                      <a:endParaRPr lang="en-US" dirty="0"/>
                    </a:p>
                  </a:txBody>
                  <a:tcPr/>
                </a:tc>
                <a:tc>
                  <a:txBody>
                    <a:bodyPr/>
                    <a:lstStyle/>
                    <a:p>
                      <a:pPr algn="ctr"/>
                      <a:r>
                        <a:rPr lang="en-US" dirty="0" smtClean="0">
                          <a:solidFill>
                            <a:schemeClr val="tx1"/>
                          </a:solidFill>
                        </a:rPr>
                        <a:t>In</a:t>
                      </a:r>
                      <a:r>
                        <a:rPr lang="en-US" baseline="0" dirty="0" smtClean="0">
                          <a:solidFill>
                            <a:schemeClr val="tx1"/>
                          </a:solidFill>
                        </a:rPr>
                        <a:t> </a:t>
                      </a:r>
                      <a:r>
                        <a:rPr lang="en-US" baseline="0" dirty="0" err="1" smtClean="0">
                          <a:solidFill>
                            <a:schemeClr val="tx1"/>
                          </a:solidFill>
                        </a:rPr>
                        <a:t>Int</a:t>
                      </a:r>
                      <a:endParaRPr lang="en-US" dirty="0">
                        <a:solidFill>
                          <a:schemeClr val="tx1"/>
                        </a:solidFill>
                      </a:endParaRPr>
                    </a:p>
                  </a:txBody>
                  <a:tcPr/>
                </a:tc>
                <a:tc>
                  <a:txBody>
                    <a:bodyPr/>
                    <a:lstStyle/>
                    <a:p>
                      <a:pPr algn="ctr"/>
                      <a:r>
                        <a:rPr lang="en-US" dirty="0" smtClean="0">
                          <a:solidFill>
                            <a:schemeClr val="tx1"/>
                          </a:solidFill>
                        </a:rPr>
                        <a:t>In VCI</a:t>
                      </a:r>
                      <a:endParaRPr lang="en-US" dirty="0">
                        <a:solidFill>
                          <a:schemeClr val="tx1"/>
                        </a:solidFill>
                      </a:endParaRPr>
                    </a:p>
                  </a:txBody>
                  <a:tcPr/>
                </a:tc>
                <a:tc>
                  <a:txBody>
                    <a:bodyPr/>
                    <a:lstStyle/>
                    <a:p>
                      <a:pPr algn="ctr"/>
                      <a:r>
                        <a:rPr lang="en-US" dirty="0" smtClean="0">
                          <a:solidFill>
                            <a:schemeClr val="tx1"/>
                          </a:solidFill>
                        </a:rPr>
                        <a:t>Out </a:t>
                      </a:r>
                      <a:r>
                        <a:rPr lang="en-US" dirty="0" err="1" smtClean="0">
                          <a:solidFill>
                            <a:schemeClr val="tx1"/>
                          </a:solidFill>
                        </a:rPr>
                        <a:t>Int</a:t>
                      </a:r>
                      <a:endParaRPr lang="en-US" dirty="0">
                        <a:solidFill>
                          <a:schemeClr val="tx1"/>
                        </a:solidFill>
                      </a:endParaRPr>
                    </a:p>
                  </a:txBody>
                  <a:tcPr/>
                </a:tc>
                <a:tc>
                  <a:txBody>
                    <a:bodyPr/>
                    <a:lstStyle/>
                    <a:p>
                      <a:pPr algn="ctr"/>
                      <a:r>
                        <a:rPr lang="en-US" dirty="0" smtClean="0">
                          <a:solidFill>
                            <a:schemeClr val="tx1"/>
                          </a:solidFill>
                        </a:rPr>
                        <a:t>Out VCI</a:t>
                      </a:r>
                    </a:p>
                  </a:txBody>
                  <a:tcPr/>
                </a:tc>
              </a:tr>
              <a:tr h="370840">
                <a:tc>
                  <a:txBody>
                    <a:bodyPr/>
                    <a:lstStyle/>
                    <a:p>
                      <a:pPr algn="ctr"/>
                      <a:r>
                        <a:rPr lang="en-US" dirty="0" smtClean="0"/>
                        <a:t>SW-1</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11</a:t>
                      </a:r>
                      <a:endParaRPr lang="en-US" dirty="0"/>
                    </a:p>
                  </a:txBody>
                  <a:tcPr/>
                </a:tc>
              </a:tr>
              <a:tr h="370840">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r h="370840">
                <a:tc>
                  <a:txBody>
                    <a:bodyPr/>
                    <a:lstStyle/>
                    <a:p>
                      <a:pPr algn="ctr"/>
                      <a:r>
                        <a:rPr lang="en-US" dirty="0" smtClean="0"/>
                        <a:t>SW-2</a:t>
                      </a:r>
                      <a:endParaRPr lang="en-US" dirty="0"/>
                    </a:p>
                  </a:txBody>
                  <a:tcPr/>
                </a:tc>
                <a:tc>
                  <a:txBody>
                    <a:bodyPr/>
                    <a:lstStyle/>
                    <a:p>
                      <a:pPr algn="ctr"/>
                      <a:r>
                        <a:rPr lang="en-US" dirty="0" smtClean="0"/>
                        <a:t>3</a:t>
                      </a:r>
                      <a:endParaRPr lang="en-US" dirty="0"/>
                    </a:p>
                  </a:txBody>
                  <a:tcPr/>
                </a:tc>
                <a:tc>
                  <a:txBody>
                    <a:bodyPr/>
                    <a:lstStyle/>
                    <a:p>
                      <a:pPr algn="ctr"/>
                      <a:r>
                        <a:rPr lang="en-US" dirty="0" smtClean="0"/>
                        <a:t>11</a:t>
                      </a:r>
                      <a:endParaRPr lang="en-US" dirty="0"/>
                    </a:p>
                  </a:txBody>
                  <a:tcPr/>
                </a:tc>
                <a:tc>
                  <a:txBody>
                    <a:bodyPr/>
                    <a:lstStyle/>
                    <a:p>
                      <a:pPr algn="ctr"/>
                      <a:r>
                        <a:rPr lang="en-US" dirty="0" smtClean="0"/>
                        <a:t>2</a:t>
                      </a:r>
                      <a:endParaRPr lang="en-US" dirty="0"/>
                    </a:p>
                  </a:txBody>
                  <a:tcPr/>
                </a:tc>
                <a:tc>
                  <a:txBody>
                    <a:bodyPr/>
                    <a:lstStyle/>
                    <a:p>
                      <a:pPr algn="ctr"/>
                      <a:r>
                        <a:rPr lang="en-US" dirty="0" smtClean="0"/>
                        <a:t>7</a:t>
                      </a:r>
                      <a:endParaRPr lang="en-US" dirty="0"/>
                    </a:p>
                  </a:txBody>
                  <a:tcPr/>
                </a:tc>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r h="370840">
                <a:tc>
                  <a:txBody>
                    <a:bodyPr/>
                    <a:lstStyle/>
                    <a:p>
                      <a:pPr algn="ctr"/>
                      <a:r>
                        <a:rPr lang="en-US" dirty="0" smtClean="0"/>
                        <a:t>SW-3</a:t>
                      </a:r>
                      <a:endParaRPr lang="en-US" dirty="0"/>
                    </a:p>
                  </a:txBody>
                  <a:tcPr/>
                </a:tc>
                <a:tc>
                  <a:txBody>
                    <a:bodyPr/>
                    <a:lstStyle/>
                    <a:p>
                      <a:pPr algn="ctr"/>
                      <a:r>
                        <a:rPr lang="en-US" dirty="0" smtClean="0"/>
                        <a:t>0</a:t>
                      </a:r>
                      <a:endParaRPr lang="en-US" dirty="0"/>
                    </a:p>
                  </a:txBody>
                  <a:tcPr/>
                </a:tc>
                <a:tc>
                  <a:txBody>
                    <a:bodyPr/>
                    <a:lstStyle/>
                    <a:p>
                      <a:pPr algn="ctr"/>
                      <a:r>
                        <a:rPr lang="en-US" dirty="0" smtClean="0"/>
                        <a:t>7</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r>
            </a:tbl>
          </a:graphicData>
        </a:graphic>
      </p:graphicFrame>
    </p:spTree>
    <p:extLst>
      <p:ext uri="{BB962C8B-B14F-4D97-AF65-F5344CB8AC3E}">
        <p14:creationId xmlns:p14="http://schemas.microsoft.com/office/powerpoint/2010/main" val="1153807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and Forwarding</a:t>
            </a:r>
          </a:p>
        </p:txBody>
      </p:sp>
      <p:sp>
        <p:nvSpPr>
          <p:cNvPr id="3" name="Content Placeholder 2"/>
          <p:cNvSpPr>
            <a:spLocks noGrp="1"/>
          </p:cNvSpPr>
          <p:nvPr>
            <p:ph idx="1"/>
          </p:nvPr>
        </p:nvSpPr>
        <p:spPr/>
        <p:txBody>
          <a:bodyPr/>
          <a:lstStyle/>
          <a:p>
            <a:r>
              <a:rPr lang="en-US" sz="1800" dirty="0"/>
              <a:t>Comparison with the </a:t>
            </a:r>
            <a:r>
              <a:rPr lang="en-US" sz="1800" b="1" dirty="0"/>
              <a:t>Datagram Model</a:t>
            </a:r>
          </a:p>
          <a:p>
            <a:pPr marL="914400">
              <a:buFont typeface="Wingdings" panose="05000000000000000000" pitchFamily="2" charset="2"/>
              <a:buChar char="ü"/>
            </a:pPr>
            <a:r>
              <a:rPr lang="en-US" sz="1800" dirty="0"/>
              <a:t>Datagram network has no connection establishment phase and each switch processes each packet independently</a:t>
            </a:r>
          </a:p>
          <a:p>
            <a:pPr marL="914400">
              <a:buFont typeface="Wingdings" panose="05000000000000000000" pitchFamily="2" charset="2"/>
              <a:buChar char="ü"/>
            </a:pPr>
            <a:r>
              <a:rPr lang="en-US" sz="1800" dirty="0"/>
              <a:t>Each arriving packet competes with all other packets for buffer space</a:t>
            </a:r>
          </a:p>
          <a:p>
            <a:pPr marL="914400">
              <a:buFont typeface="Wingdings" panose="05000000000000000000" pitchFamily="2" charset="2"/>
              <a:buChar char="ü"/>
            </a:pPr>
            <a:r>
              <a:rPr lang="en-US" sz="1800" dirty="0"/>
              <a:t>If there are no buffers, the incoming packet must be dropped</a:t>
            </a:r>
          </a:p>
          <a:p>
            <a:endParaRPr lang="en-US" sz="1800" dirty="0"/>
          </a:p>
          <a:p>
            <a:r>
              <a:rPr lang="en-US" sz="1800" dirty="0"/>
              <a:t>In </a:t>
            </a:r>
            <a:r>
              <a:rPr lang="en-US" sz="1800" b="1" dirty="0"/>
              <a:t>VC</a:t>
            </a:r>
            <a:r>
              <a:rPr lang="en-US" sz="1800" dirty="0"/>
              <a:t>, we could imagine providing each circuit with a different quality of service (</a:t>
            </a:r>
            <a:r>
              <a:rPr lang="en-US" sz="1800" dirty="0" err="1"/>
              <a:t>QoS</a:t>
            </a:r>
            <a:r>
              <a:rPr lang="en-US" sz="1800" dirty="0"/>
              <a:t>)</a:t>
            </a:r>
          </a:p>
          <a:p>
            <a:pPr marL="914400">
              <a:buFont typeface="Wingdings" panose="05000000000000000000" pitchFamily="2" charset="2"/>
              <a:buChar char="ü"/>
            </a:pPr>
            <a:r>
              <a:rPr lang="en-US" sz="1800" dirty="0"/>
              <a:t>The network gives the user some kind of performance related guarantee</a:t>
            </a:r>
          </a:p>
          <a:p>
            <a:endParaRPr lang="en-US" sz="1800" dirty="0" smtClean="0"/>
          </a:p>
          <a:p>
            <a:r>
              <a:rPr lang="en-US" sz="1800" dirty="0" smtClean="0"/>
              <a:t>Most </a:t>
            </a:r>
            <a:r>
              <a:rPr lang="en-US" sz="1800" dirty="0"/>
              <a:t>popular examples of VC technologies are </a:t>
            </a:r>
            <a:r>
              <a:rPr lang="en-US" sz="1800" dirty="0">
                <a:solidFill>
                  <a:srgbClr val="FF0000"/>
                </a:solidFill>
              </a:rPr>
              <a:t>Frame Relay </a:t>
            </a:r>
            <a:r>
              <a:rPr lang="en-US" sz="1800" dirty="0"/>
              <a:t>and </a:t>
            </a:r>
            <a:r>
              <a:rPr lang="en-US" sz="1800" dirty="0">
                <a:solidFill>
                  <a:srgbClr val="FF0000"/>
                </a:solidFill>
              </a:rPr>
              <a:t>ATM</a:t>
            </a:r>
          </a:p>
          <a:p>
            <a:pPr marL="914400">
              <a:buFont typeface="Wingdings" panose="05000000000000000000" pitchFamily="2" charset="2"/>
              <a:buChar char="ü"/>
            </a:pPr>
            <a:r>
              <a:rPr lang="en-US" sz="1800" dirty="0"/>
              <a:t>One of the applications of Frame Relay is </a:t>
            </a:r>
            <a:r>
              <a:rPr lang="en-US" sz="1800" i="1" dirty="0">
                <a:solidFill>
                  <a:srgbClr val="7030A0"/>
                </a:solidFill>
              </a:rPr>
              <a:t>the construction of VPN</a:t>
            </a:r>
          </a:p>
        </p:txBody>
      </p:sp>
    </p:spTree>
    <p:extLst>
      <p:ext uri="{BB962C8B-B14F-4D97-AF65-F5344CB8AC3E}">
        <p14:creationId xmlns:p14="http://schemas.microsoft.com/office/powerpoint/2010/main" val="2431258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F52C0"/>
        </a:dk1>
        <a:lt1>
          <a:srgbClr val="FFFFFF"/>
        </a:lt1>
        <a:dk2>
          <a:srgbClr val="000000"/>
        </a:dk2>
        <a:lt2>
          <a:srgbClr val="D6E1E2"/>
        </a:lt2>
        <a:accent1>
          <a:srgbClr val="E38B55"/>
        </a:accent1>
        <a:accent2>
          <a:srgbClr val="CB81D5"/>
        </a:accent2>
        <a:accent3>
          <a:srgbClr val="FFFFFF"/>
        </a:accent3>
        <a:accent4>
          <a:srgbClr val="1945A4"/>
        </a:accent4>
        <a:accent5>
          <a:srgbClr val="EFC4B4"/>
        </a:accent5>
        <a:accent6>
          <a:srgbClr val="B874C1"/>
        </a:accent6>
        <a:hlink>
          <a:srgbClr val="705FC3"/>
        </a:hlink>
        <a:folHlink>
          <a:srgbClr val="83A6A7"/>
        </a:folHlink>
      </a:clrScheme>
      <a:clrMap bg1="lt1" tx1="dk1" bg2="lt2" tx2="dk2" accent1="accent1" accent2="accent2" accent3="accent3" accent4="accent4" accent5="accent5" accent6="accent6" hlink="hlink" folHlink="folHlink"/>
    </a:extraClrScheme>
    <a:extraClrScheme>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clrMap bg1="lt1" tx1="dk1" bg2="lt2" tx2="dk2" accent1="accent1" accent2="accent2" accent3="accent3" accent4="accent4" accent5="accent5" accent6="accent6" hlink="hlink" folHlink="folHlink"/>
    </a:extraClrScheme>
    <a:extraClrScheme>
      <a:clrScheme name="sample 3">
        <a:dk1>
          <a:srgbClr val="1F2163"/>
        </a:dk1>
        <a:lt1>
          <a:srgbClr val="FFFFFF"/>
        </a:lt1>
        <a:dk2>
          <a:srgbClr val="000000"/>
        </a:dk2>
        <a:lt2>
          <a:srgbClr val="CCD8DA"/>
        </a:lt2>
        <a:accent1>
          <a:srgbClr val="4067CA"/>
        </a:accent1>
        <a:accent2>
          <a:srgbClr val="00B4B0"/>
        </a:accent2>
        <a:accent3>
          <a:srgbClr val="FFFFFF"/>
        </a:accent3>
        <a:accent4>
          <a:srgbClr val="191B53"/>
        </a:accent4>
        <a:accent5>
          <a:srgbClr val="AFB8E1"/>
        </a:accent5>
        <a:accent6>
          <a:srgbClr val="00A39F"/>
        </a:accent6>
        <a:hlink>
          <a:srgbClr val="6DB1DF"/>
        </a:hlink>
        <a:folHlink>
          <a:srgbClr val="9292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2190</TotalTime>
  <Words>3027</Words>
  <Application>Microsoft Office PowerPoint</Application>
  <PresentationFormat>On-screen Show (4:3)</PresentationFormat>
  <Paragraphs>633</Paragraphs>
  <Slides>65</Slides>
  <Notes>15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8" baseType="lpstr">
      <vt:lpstr>SimSun</vt:lpstr>
      <vt:lpstr>Arial</vt:lpstr>
      <vt:lpstr>Bradley Hand ITC</vt:lpstr>
      <vt:lpstr>Calibri</vt:lpstr>
      <vt:lpstr>Consolas</vt:lpstr>
      <vt:lpstr>Courier New</vt:lpstr>
      <vt:lpstr>Lucida Bright</vt:lpstr>
      <vt:lpstr>Tahoma</vt:lpstr>
      <vt:lpstr>Times New Roman</vt:lpstr>
      <vt:lpstr>Verdana</vt:lpstr>
      <vt:lpstr>Wingdings</vt:lpstr>
      <vt:lpstr>PowerPoint Template</vt:lpstr>
      <vt:lpstr>Microsoft Visio 2003-2010 Drawing</vt:lpstr>
      <vt:lpstr>Chapter 3 Internetworking</vt:lpstr>
      <vt:lpstr>Agenda</vt:lpstr>
      <vt:lpstr>Switching and Forwarding</vt:lpstr>
      <vt:lpstr>Switching and Forwarding</vt:lpstr>
      <vt:lpstr>a. Datagram Approach</vt:lpstr>
      <vt:lpstr>MAC Add Table in CISCO</vt:lpstr>
      <vt:lpstr>b. Virtual-Circuit Approach</vt:lpstr>
      <vt:lpstr>VCI</vt:lpstr>
      <vt:lpstr>Switching and Forwarding</vt:lpstr>
      <vt:lpstr>Switching and Forwarding</vt:lpstr>
      <vt:lpstr>Switching and Forwarding</vt:lpstr>
      <vt:lpstr>c. Source Routing</vt:lpstr>
      <vt:lpstr>Agenda</vt:lpstr>
      <vt:lpstr>Bridges and LAN Switches</vt:lpstr>
      <vt:lpstr>Bridges and LAN Switches</vt:lpstr>
      <vt:lpstr>Bridges and LAN Switches</vt:lpstr>
      <vt:lpstr>Spanning Tree Algorithm</vt:lpstr>
      <vt:lpstr>Spanning Tree Algorithm</vt:lpstr>
      <vt:lpstr>Spanning Tree Algorithm</vt:lpstr>
      <vt:lpstr>Agenda</vt:lpstr>
      <vt:lpstr>Internetworking</vt:lpstr>
      <vt:lpstr>Assigning Addresses</vt:lpstr>
      <vt:lpstr>Internet Protocols</vt:lpstr>
      <vt:lpstr>IP Fragmentation &amp; Reassembly</vt:lpstr>
      <vt:lpstr>IP Fragmentation &amp; Reassembly</vt:lpstr>
      <vt:lpstr>Role of IPv4 Protocols</vt:lpstr>
      <vt:lpstr>IPv4 Format</vt:lpstr>
      <vt:lpstr>IPv4 Class</vt:lpstr>
      <vt:lpstr>IPv4</vt:lpstr>
      <vt:lpstr>IPv4 Convert</vt:lpstr>
      <vt:lpstr>Subnetting</vt:lpstr>
      <vt:lpstr>Subnetting</vt:lpstr>
      <vt:lpstr>Subnetting (Ex.1)</vt:lpstr>
      <vt:lpstr>Subnetting (Ex.2)</vt:lpstr>
      <vt:lpstr>Subnetting (Ex.3)</vt:lpstr>
      <vt:lpstr>PowerPoint Presentation</vt:lpstr>
      <vt:lpstr>Supernetting</vt:lpstr>
      <vt:lpstr>Supernetting [Ex.1]</vt:lpstr>
      <vt:lpstr>Supernetting</vt:lpstr>
      <vt:lpstr>Supernetting [Ex.2]</vt:lpstr>
      <vt:lpstr>Agenda</vt:lpstr>
      <vt:lpstr>ARP</vt:lpstr>
      <vt:lpstr>DHCP</vt:lpstr>
      <vt:lpstr>ICMP</vt:lpstr>
      <vt:lpstr>Agenda</vt:lpstr>
      <vt:lpstr>Routing</vt:lpstr>
      <vt:lpstr>Routing Table</vt:lpstr>
      <vt:lpstr>Example</vt:lpstr>
      <vt:lpstr>Routing Example</vt:lpstr>
      <vt:lpstr>Routing Protocol</vt:lpstr>
      <vt:lpstr>Routing Protocol Evolution</vt:lpstr>
      <vt:lpstr>Agenda</vt:lpstr>
      <vt:lpstr>Distance Vector</vt:lpstr>
      <vt:lpstr>Distance Vector</vt:lpstr>
      <vt:lpstr>Distance Vector</vt:lpstr>
      <vt:lpstr>Distance Vector</vt:lpstr>
      <vt:lpstr>DV Example : RIP</vt:lpstr>
      <vt:lpstr>Link State Routing</vt:lpstr>
      <vt:lpstr>Link State Routing</vt:lpstr>
      <vt:lpstr>Shortest Path Routing</vt:lpstr>
      <vt:lpstr>Shortest Path Routing</vt:lpstr>
      <vt:lpstr>LS Example : OSPF </vt:lpstr>
      <vt:lpstr>Task Chapter 3</vt:lpstr>
      <vt:lpstr>Bibliography</vt:lpstr>
      <vt:lpstr>THANK YOU</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Multicast</dc:title>
  <dc:creator>Gandeva Bayu S</dc:creator>
  <cp:lastModifiedBy>gandeva</cp:lastModifiedBy>
  <cp:revision>357</cp:revision>
  <dcterms:created xsi:type="dcterms:W3CDTF">2007-01-06T23:56:46Z</dcterms:created>
  <dcterms:modified xsi:type="dcterms:W3CDTF">2013-10-08T02:43:56Z</dcterms:modified>
</cp:coreProperties>
</file>