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480" r:id="rId2"/>
    <p:sldId id="539" r:id="rId3"/>
    <p:sldId id="546" r:id="rId4"/>
    <p:sldId id="547" r:id="rId5"/>
    <p:sldId id="548" r:id="rId6"/>
    <p:sldId id="544" r:id="rId7"/>
    <p:sldId id="545" r:id="rId8"/>
    <p:sldId id="540" r:id="rId9"/>
    <p:sldId id="549" r:id="rId10"/>
    <p:sldId id="550" r:id="rId11"/>
    <p:sldId id="551" r:id="rId12"/>
    <p:sldId id="552" r:id="rId13"/>
    <p:sldId id="553" r:id="rId14"/>
    <p:sldId id="555" r:id="rId15"/>
    <p:sldId id="556" r:id="rId16"/>
    <p:sldId id="554" r:id="rId17"/>
    <p:sldId id="557" r:id="rId18"/>
    <p:sldId id="558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59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6" r:id="rId54"/>
    <p:sldId id="594" r:id="rId55"/>
    <p:sldId id="595" r:id="rId56"/>
    <p:sldId id="446" r:id="rId57"/>
    <p:sldId id="479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ABCC"/>
    <a:srgbClr val="1966B3"/>
    <a:srgbClr val="9900CC"/>
    <a:srgbClr val="99CC00"/>
    <a:srgbClr val="DDDDDD"/>
    <a:srgbClr val="C1D1D3"/>
    <a:srgbClr val="BD9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4" autoAdjust="0"/>
    <p:restoredTop sz="91382" autoAdjust="0"/>
  </p:normalViewPr>
  <p:slideViewPr>
    <p:cSldViewPr>
      <p:cViewPr varScale="1">
        <p:scale>
          <a:sx n="64" d="100"/>
          <a:sy n="64" d="100"/>
        </p:scale>
        <p:origin x="133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68652DCB-F754-49CB-AE32-DDA27AE87BA0}" type="datetimeFigureOut">
              <a:rPr lang="en-US"/>
              <a:pPr>
                <a:defRPr/>
              </a:pPr>
              <a:t>10/8/2013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3270736C-5345-48BF-B6D1-B0E9882FBF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sz="1300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BEA9EC86-3435-42C4-9EE9-2BB41CCD1E30}" type="datetime3">
              <a:rPr lang="en-US" sz="1300" smtClean="0">
                <a:latin typeface="Times New Roman" panose="02020603050405020304" pitchFamily="18" charset="0"/>
              </a:rPr>
              <a:pPr/>
              <a:t>8 October 2013</a:t>
            </a:fld>
            <a:endParaRPr 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sz="1300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FCDCD9DC-1402-40DB-88C0-2E0C1F9E0CB6}" type="slidenum">
              <a:rPr lang="en-US" sz="1300">
                <a:latin typeface="Times New Roman" panose="02020603050405020304" pitchFamily="18" charset="0"/>
              </a:rPr>
              <a:pPr/>
              <a:t>4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346891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19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499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656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1574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801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6334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8790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MSDP operation: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The source SR sends a Register to its domain’s RP, RP1; then RP1 sends a source-specific Join to SR and an MSDP Source Active to its MSDP peer in Domain B, RP2; then RP2 sends a source-specific Join to SR.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As a result, RP1 and RP2 are in the source-specific tree for source SR.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71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BIDIR-PIM operation: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R2 and R3 send Joins toward the RP address that terminate when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reach 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router on the RP address’s link.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A multicast packet from R1 is forwarded upstream to the RP address’s link and downstream wherever it intersects a group member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70736C-5345-48BF-B6D1-B0E9882FBF8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sz="1300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FC27FD76-86BB-4875-8510-9EA6C4FD9B0C}" type="datetime3">
              <a:rPr lang="en-US" sz="1300" smtClean="0">
                <a:latin typeface="Times New Roman" panose="02020603050405020304" pitchFamily="18" charset="0"/>
              </a:rPr>
              <a:pPr/>
              <a:t>8 October 2013</a:t>
            </a:fld>
            <a:endParaRPr 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sz="1300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D8379280-DEE0-45A5-968A-85C6D5D72460}" type="slidenum">
              <a:rPr lang="en-US" sz="1300">
                <a:latin typeface="Times New Roman" panose="02020603050405020304" pitchFamily="18" charset="0"/>
              </a:rPr>
              <a:pPr/>
              <a:t>7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411246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sz="1300" smtClean="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D3175ECD-AEE1-4AF7-9B20-DBB7A5D730CC}" type="datetime3">
              <a:rPr lang="en-US" sz="1300" smtClean="0">
                <a:latin typeface="Times New Roman" panose="02020603050405020304" pitchFamily="18" charset="0"/>
              </a:rPr>
              <a:pPr/>
              <a:t>8 October 2013</a:t>
            </a:fld>
            <a:endParaRPr 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sz="1300" smtClean="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10FB5546-73CF-4AB9-BD5D-8710F616DEC8}" type="slidenum">
              <a:rPr lang="en-US" sz="1300">
                <a:latin typeface="Times New Roman" panose="02020603050405020304" pitchFamily="18" charset="0"/>
              </a:rPr>
              <a:pPr/>
              <a:t>14</a:t>
            </a:fld>
            <a:endParaRPr lang="en-US" sz="1300">
              <a:latin typeface="Times New Roman" panose="02020603050405020304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630936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49AEA-5625-4D53-956B-2FC8CA5ADA15}" type="slidenum">
              <a:rPr lang="en-US"/>
              <a:pPr/>
              <a:t>24</a:t>
            </a:fld>
            <a:endParaRPr lang="en-US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43013" y="563563"/>
            <a:ext cx="4383087" cy="3287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7434" y="3997369"/>
            <a:ext cx="4295602" cy="430895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 lIns="86080" tIns="43040" rIns="86080" bIns="43040"/>
          <a:lstStyle/>
          <a:p>
            <a:pPr>
              <a:buFontTx/>
              <a:buNone/>
            </a:pPr>
            <a:r>
              <a:rPr lang="fr-CA"/>
              <a:t>	The generic allocation process is: </a:t>
            </a:r>
          </a:p>
          <a:p>
            <a:pPr lvl="1"/>
            <a:r>
              <a:rPr lang="fr-CA"/>
              <a:t>IANA allocates 2001::/16 to registries from the full address space</a:t>
            </a:r>
          </a:p>
          <a:p>
            <a:pPr lvl="1"/>
            <a:r>
              <a:rPr lang="fr-CA"/>
              <a:t>Slow-start allocation process:</a:t>
            </a:r>
          </a:p>
          <a:p>
            <a:pPr lvl="2"/>
            <a:r>
              <a:rPr lang="fr-CA"/>
              <a:t> Each registry gets a /23 prefix from IANA, within the 2001::/16 space</a:t>
            </a:r>
          </a:p>
          <a:p>
            <a:pPr lvl="2"/>
            <a:r>
              <a:rPr lang="fr-CA"/>
              <a:t> Registry allocates an initial /32 prefix to a new IPv6 ISP</a:t>
            </a:r>
          </a:p>
          <a:p>
            <a:pPr lvl="2"/>
            <a:r>
              <a:rPr lang="fr-CA"/>
              <a:t> ISP allocates a /48 prefix (out of the /32) to each customer</a:t>
            </a:r>
          </a:p>
        </p:txBody>
      </p:sp>
    </p:spTree>
    <p:extLst>
      <p:ext uri="{BB962C8B-B14F-4D97-AF65-F5344CB8AC3E}">
        <p14:creationId xmlns:p14="http://schemas.microsoft.com/office/powerpoint/2010/main" val="6114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6253C-5742-4287-909B-6B25F929062C}" type="slidenum">
              <a:rPr lang="en-US"/>
              <a:pPr/>
              <a:t>25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361" y="4343400"/>
            <a:ext cx="5031278" cy="411323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/>
          <a:lstStyle/>
          <a:p>
            <a:r>
              <a:rPr lang="en-US"/>
              <a:t>Current LANs like Ethernet use 48-bit MAC addresses defined by the IEEE 802 standards.  The IEEE has introduced a new, 64-bit address space called EUI-64, for new kinds of LANs.  There is a standard mapping from a 48-bit MAC into a 64-bit EUI-64.</a:t>
            </a:r>
          </a:p>
        </p:txBody>
      </p:sp>
    </p:spTree>
    <p:extLst>
      <p:ext uri="{BB962C8B-B14F-4D97-AF65-F5344CB8AC3E}">
        <p14:creationId xmlns:p14="http://schemas.microsoft.com/office/powerpoint/2010/main" val="223886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563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6142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292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458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latin typeface="Verdana" pitchFamily="34" charset="0"/>
                <a:cs typeface="+mn-cs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99" y="1223"/>
              <a:ext cx="264" cy="217"/>
              <a:chOff x="3451" y="877"/>
              <a:chExt cx="401" cy="341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6" y="102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61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51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9" y="946"/>
              <a:ext cx="266" cy="220"/>
              <a:chOff x="3451" y="876"/>
              <a:chExt cx="404" cy="342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8" y="1024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51" y="876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18"/>
              <a:ext cx="259" cy="226"/>
              <a:chOff x="3452" y="877"/>
              <a:chExt cx="403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39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63" y="1126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2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86" y="1395"/>
              <a:ext cx="259" cy="227"/>
              <a:chOff x="3450" y="880"/>
              <a:chExt cx="403" cy="341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37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61" y="1129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50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54" y="481"/>
              <a:ext cx="259" cy="227"/>
              <a:chOff x="3455" y="877"/>
              <a:chExt cx="402" cy="342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40" y="1025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65" y="1127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55" y="877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42" y="646"/>
              <a:ext cx="264" cy="221"/>
              <a:chOff x="3453" y="878"/>
              <a:chExt cx="401" cy="344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40" y="1029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63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53" y="878"/>
                <a:ext cx="183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29" y="971"/>
              <a:ext cx="264" cy="216"/>
              <a:chOff x="3453" y="882"/>
              <a:chExt cx="402" cy="340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1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3" y="88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43" y="1291"/>
              <a:ext cx="261" cy="226"/>
              <a:chOff x="3451" y="880"/>
              <a:chExt cx="403" cy="342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9" y="1027"/>
                <a:ext cx="110" cy="12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62" y="1130"/>
                <a:ext cx="92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51" y="880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12D6-48CD-4C5B-AEFF-6B1FDB1CF0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4F58A-EEC8-4B62-A257-C7C43864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10EA9-D600-4797-8B9F-4D80426D0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04DF-66D8-458D-AEDF-2FB497644D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98ED-2C93-4C9D-8A2A-2D7036109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46A82-5C52-4270-B722-1A2930E94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FEF08-B60C-4FFF-995F-AECE33613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3446B-2637-4790-937C-FF8654AC6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328E-59BD-4DAC-B55A-9C55FC483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008-649D-4E3B-8A23-6D8023627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8067A-FB48-4F2B-A506-BC6304B2E0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922CA6C-AC2C-425A-AEAF-1AC528843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6"/>
                <a:ext cx="90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48" y="876"/>
                <a:ext cx="180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7" y="1018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50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40" y="102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5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38" y="1024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51" y="876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6" y="1125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54" y="872"/>
                <a:ext cx="183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62" y="1133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60" y="1127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40" y="1031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51" y="882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en-US" sz="3200" i="0" dirty="0" smtClean="0"/>
              <a:t>Chapter 4</a:t>
            </a:r>
            <a:br>
              <a:rPr lang="en-US" sz="3200" i="0" dirty="0" smtClean="0"/>
            </a:br>
            <a:r>
              <a:rPr lang="en-US" sz="3200" i="0" dirty="0" smtClean="0"/>
              <a:t>Adv. Internetworking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Area</a:t>
            </a:r>
            <a:endParaRPr lang="en-US" dirty="0"/>
          </a:p>
        </p:txBody>
      </p:sp>
      <p:pic>
        <p:nvPicPr>
          <p:cNvPr id="4" name="Picture 5" descr="f04-02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68" y="1656690"/>
            <a:ext cx="6265863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19872" y="5805264"/>
            <a:ext cx="295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domain divided into </a:t>
            </a:r>
            <a:r>
              <a:rPr lang="en-US" b="1" dirty="0" smtClean="0"/>
              <a:t>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23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Interdomain Routing (BGP)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en-US" sz="2000" dirty="0" smtClean="0"/>
              <a:t>Internet </a:t>
            </a:r>
            <a:r>
              <a:rPr lang="en-US" sz="2000" dirty="0"/>
              <a:t>is organized as </a:t>
            </a:r>
            <a:r>
              <a:rPr lang="en-US" sz="2000" dirty="0" smtClean="0"/>
              <a:t>Autonomous Systems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AS</a:t>
            </a:r>
            <a:r>
              <a:rPr lang="en-US" sz="2000" dirty="0"/>
              <a:t>) each of which is under the control of a single administrative entity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Autonomous System (AS)</a:t>
            </a:r>
          </a:p>
          <a:p>
            <a:pPr lvl="1" algn="just">
              <a:defRPr/>
            </a:pPr>
            <a:r>
              <a:rPr lang="en-US" sz="2000" dirty="0"/>
              <a:t>corresponds to an </a:t>
            </a:r>
            <a:r>
              <a:rPr lang="en-US" sz="2000" dirty="0" smtClean="0"/>
              <a:t>administrative domain</a:t>
            </a:r>
            <a:endParaRPr lang="en-US" sz="2000" dirty="0"/>
          </a:p>
          <a:p>
            <a:pPr lvl="1" algn="just">
              <a:defRPr/>
            </a:pPr>
            <a:r>
              <a:rPr lang="en-US" sz="2000" dirty="0"/>
              <a:t>examples: University, company, backbone network</a:t>
            </a:r>
          </a:p>
          <a:p>
            <a:pPr algn="just">
              <a:defRPr/>
            </a:pPr>
            <a:endParaRPr lang="en-US" sz="2000" dirty="0"/>
          </a:p>
          <a:p>
            <a:pPr algn="just">
              <a:defRPr/>
            </a:pPr>
            <a:r>
              <a:rPr lang="en-US" sz="2000" dirty="0"/>
              <a:t>A corporation’s </a:t>
            </a:r>
            <a:r>
              <a:rPr lang="en-US" sz="2000" dirty="0" smtClean="0">
                <a:solidFill>
                  <a:srgbClr val="FF0000"/>
                </a:solidFill>
              </a:rPr>
              <a:t>Internal Network </a:t>
            </a:r>
            <a:r>
              <a:rPr lang="en-US" sz="2000" dirty="0"/>
              <a:t>might be </a:t>
            </a:r>
            <a:r>
              <a:rPr lang="en-US" sz="2000" dirty="0">
                <a:solidFill>
                  <a:srgbClr val="FF0000"/>
                </a:solidFill>
              </a:rPr>
              <a:t>a single AS</a:t>
            </a:r>
            <a:r>
              <a:rPr lang="en-US" sz="2000" dirty="0"/>
              <a:t>, as may the network of a single Internet </a:t>
            </a:r>
            <a:r>
              <a:rPr lang="en-US" sz="2000" dirty="0" smtClean="0"/>
              <a:t>Service Provider.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01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Interdomain Routing (BGP)</a:t>
            </a:r>
          </a:p>
        </p:txBody>
      </p:sp>
      <p:pic>
        <p:nvPicPr>
          <p:cNvPr id="4" name="Picture 5" descr="f04-03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1256407"/>
            <a:ext cx="42767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0387" y="6007795"/>
            <a:ext cx="533400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+mj-lt"/>
              </a:rPr>
              <a:t>A network with two autonomous system</a:t>
            </a:r>
          </a:p>
        </p:txBody>
      </p:sp>
    </p:spTree>
    <p:extLst>
      <p:ext uri="{BB962C8B-B14F-4D97-AF65-F5344CB8AC3E}">
        <p14:creationId xmlns:p14="http://schemas.microsoft.com/office/powerpoint/2010/main" val="5579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22461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en-US" sz="2000" dirty="0" smtClean="0"/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Idea</a:t>
            </a:r>
            <a:r>
              <a:rPr lang="en-US" sz="2000" dirty="0"/>
              <a:t>: Provide an additional way to hierarchically aggregate routing information in a large internet.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Improves scalability</a:t>
            </a:r>
          </a:p>
          <a:p>
            <a:pPr lvl="1" algn="just">
              <a:lnSpc>
                <a:spcPct val="90000"/>
              </a:lnSpc>
            </a:pP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000" dirty="0"/>
              <a:t>Divide the routing problem in two parts: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Routing within a single autonomous system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Routing between autonomous systems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000" dirty="0"/>
              <a:t> </a:t>
            </a:r>
          </a:p>
          <a:p>
            <a:pPr algn="just">
              <a:lnSpc>
                <a:spcPct val="90000"/>
              </a:lnSpc>
            </a:pPr>
            <a:r>
              <a:rPr lang="en-US" sz="2000" dirty="0"/>
              <a:t> Another name for autonomous systems in the Internet is routing domains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/>
              <a:t>Two-level route propagation hierarchy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Inter-domain routing protocol </a:t>
            </a:r>
            <a:r>
              <a:rPr lang="en-US" sz="2000" dirty="0"/>
              <a:t>(Internet-wide standard)</a:t>
            </a:r>
          </a:p>
          <a:p>
            <a:pPr lvl="2" algn="just"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Intra-domain routing protocol </a:t>
            </a:r>
            <a:r>
              <a:rPr lang="en-US" sz="2000" dirty="0"/>
              <a:t>(each AS selects its own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1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Internet</a:t>
            </a:r>
          </a:p>
        </p:txBody>
      </p:sp>
      <p:pic>
        <p:nvPicPr>
          <p:cNvPr id="5" name="Picture 5" descr="f04-04-978012385059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57" y="1223715"/>
            <a:ext cx="6464876" cy="339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35696" y="4235158"/>
            <a:ext cx="15827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3399"/>
              </a:buClr>
              <a:buSzPct val="55000"/>
              <a:buFont typeface="Wingdings" panose="05000000000000000000" pitchFamily="2" charset="2"/>
              <a:buNone/>
            </a:pPr>
            <a:r>
              <a:rPr lang="en-US" sz="1800" i="1">
                <a:solidFill>
                  <a:srgbClr val="0033CC"/>
                </a:solidFill>
                <a:latin typeface="Arial" panose="020B0604020202020204" pitchFamily="34" charset="0"/>
              </a:rPr>
              <a:t>Stub AS</a:t>
            </a:r>
            <a:endParaRPr lang="en-US" sz="180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03574" y="3877246"/>
            <a:ext cx="1871663" cy="34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3399"/>
              </a:buClr>
              <a:buSzPct val="55000"/>
              <a:buFont typeface="Wingdings" panose="05000000000000000000" pitchFamily="2" charset="2"/>
              <a:buNone/>
            </a:pPr>
            <a:r>
              <a:rPr lang="en-US" sz="1800" i="1" dirty="0">
                <a:solidFill>
                  <a:srgbClr val="0033CC"/>
                </a:solidFill>
                <a:latin typeface="Arial" panose="020B0604020202020204" pitchFamily="34" charset="0"/>
              </a:rPr>
              <a:t>Transit AS</a:t>
            </a:r>
            <a:endParaRPr lang="en-US" sz="1800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03574" y="2743338"/>
            <a:ext cx="2341562" cy="33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3399"/>
              </a:buClr>
              <a:buSzPct val="55000"/>
              <a:buFont typeface="Wingdings" panose="05000000000000000000" pitchFamily="2" charset="2"/>
              <a:buNone/>
            </a:pPr>
            <a:r>
              <a:rPr lang="en-US" sz="1800" i="1" dirty="0" err="1">
                <a:solidFill>
                  <a:srgbClr val="0033CC"/>
                </a:solidFill>
                <a:latin typeface="Arial" panose="020B0604020202020204" pitchFamily="34" charset="0"/>
              </a:rPr>
              <a:t>MultihomedAS</a:t>
            </a:r>
            <a:endParaRPr lang="en-US" sz="1800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680" y="5013176"/>
            <a:ext cx="5797853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85000"/>
              </a:lnSpc>
              <a:defRPr/>
            </a:pPr>
            <a:r>
              <a:rPr lang="en-US" sz="1400" b="1" i="1" dirty="0"/>
              <a:t>Stub AS</a:t>
            </a:r>
            <a:r>
              <a:rPr lang="en-US" sz="1400" dirty="0"/>
              <a:t>: an AS that has only a single connection to one other AS;	such an AS will only carry local traffic.</a:t>
            </a:r>
          </a:p>
          <a:p>
            <a:pPr lvl="1" algn="just">
              <a:lnSpc>
                <a:spcPct val="85000"/>
              </a:lnSpc>
              <a:defRPr/>
            </a:pPr>
            <a:endParaRPr lang="en-US" sz="1400" b="1" dirty="0"/>
          </a:p>
          <a:p>
            <a:pPr lvl="1" algn="just">
              <a:lnSpc>
                <a:spcPct val="85000"/>
              </a:lnSpc>
              <a:defRPr/>
            </a:pPr>
            <a:r>
              <a:rPr lang="en-US" sz="1400" b="1" i="1" dirty="0" err="1"/>
              <a:t>Multihomed</a:t>
            </a:r>
            <a:r>
              <a:rPr lang="en-US" sz="1400" b="1" i="1" dirty="0"/>
              <a:t> AS</a:t>
            </a:r>
            <a:r>
              <a:rPr lang="en-US" sz="1400" dirty="0"/>
              <a:t>: an AS that has connections to more than one other AS, but refuses to carry transit traffic.</a:t>
            </a:r>
          </a:p>
          <a:p>
            <a:pPr lvl="1" algn="just">
              <a:lnSpc>
                <a:spcPct val="85000"/>
              </a:lnSpc>
              <a:defRPr/>
            </a:pPr>
            <a:endParaRPr lang="en-US" sz="1400" dirty="0"/>
          </a:p>
          <a:p>
            <a:pPr lvl="1" algn="just">
              <a:lnSpc>
                <a:spcPct val="85000"/>
              </a:lnSpc>
              <a:defRPr/>
            </a:pPr>
            <a:r>
              <a:rPr lang="en-US" sz="1400" b="1" i="1" dirty="0"/>
              <a:t>Transit AS</a:t>
            </a:r>
            <a:r>
              <a:rPr lang="en-US" sz="1400" dirty="0"/>
              <a:t>: an AS that has connections to more than one other AS, and is designed to carry both transit and local traffic.</a:t>
            </a:r>
          </a:p>
        </p:txBody>
      </p:sp>
    </p:spTree>
    <p:extLst>
      <p:ext uri="{BB962C8B-B14F-4D97-AF65-F5344CB8AC3E}">
        <p14:creationId xmlns:p14="http://schemas.microsoft.com/office/powerpoint/2010/main" val="8584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EGP and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Inter-domain </a:t>
            </a:r>
            <a:r>
              <a:rPr lang="en-US" sz="2400" dirty="0"/>
              <a:t>Routing Protocols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Exterior Gateway Protocol (EGP)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Forced a tree-like topology onto the Internet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Did not allow for the topology to become general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Tree like structure: there is a single backbone and autonomous systems are connected only as parents and children and not as peers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Border Gateway Protocol (BGP)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Assumes that the Internet is an arbitrarily interconnected set of ASs.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Today’s Internet consists of an interconnection of multiple backbone networks (they are usually called service provider networks, and they are operated by private companies rather than the government)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Sites are connected to each other in arbitrary ways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Routing Protocol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136904" cy="51771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8184" y="1412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REMEMBER ME…!!!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267744" y="5525144"/>
            <a:ext cx="49688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2000" kern="0" dirty="0" smtClean="0"/>
              <a:t>Example of a network running BGP</a:t>
            </a:r>
          </a:p>
        </p:txBody>
      </p:sp>
      <p:pic>
        <p:nvPicPr>
          <p:cNvPr id="5" name="Picture 5" descr="f04-05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9" y="1772766"/>
            <a:ext cx="67754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Interdomain and </a:t>
            </a:r>
            <a:r>
              <a:rPr lang="en-US" dirty="0" err="1"/>
              <a:t>Intradomain</a:t>
            </a:r>
            <a:endParaRPr lang="en-US" dirty="0"/>
          </a:p>
        </p:txBody>
      </p:sp>
      <p:pic>
        <p:nvPicPr>
          <p:cNvPr id="5" name="Picture 5" descr="f04-09-978012385059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74" y="1090267"/>
            <a:ext cx="5016847" cy="457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6198" y="5757446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routers run an </a:t>
            </a:r>
            <a:r>
              <a:rPr lang="en-US" dirty="0" err="1"/>
              <a:t>intradomain</a:t>
            </a:r>
            <a:r>
              <a:rPr lang="en-US" dirty="0"/>
              <a:t> routing protocol (RIP/ OSPF).</a:t>
            </a:r>
          </a:p>
          <a:p>
            <a:pPr algn="ctr"/>
            <a:r>
              <a:rPr lang="en-US" dirty="0"/>
              <a:t>Border routers (A, D, E) also run BGP to other 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8142" y="213285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iBGP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eBGP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Need IPv6 ???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70C0"/>
                </a:solidFill>
              </a:rPr>
              <a:t>IPv4</a:t>
            </a:r>
            <a:r>
              <a:rPr lang="en-US" sz="2000" dirty="0" smtClean="0"/>
              <a:t> we have </a:t>
            </a:r>
            <a:r>
              <a:rPr lang="en-US" sz="2000" dirty="0" smtClean="0">
                <a:solidFill>
                  <a:srgbClr val="0070C0"/>
                </a:solidFill>
              </a:rPr>
              <a:t>VLSM/CIDR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70C0"/>
                </a:solidFill>
              </a:rPr>
              <a:t>NAT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IPv4 has only about 4.3 billion addresses available—in theory.</a:t>
            </a:r>
          </a:p>
          <a:p>
            <a:pPr algn="just"/>
            <a:r>
              <a:rPr lang="en-US" sz="2000" dirty="0" smtClean="0"/>
              <a:t>There really are only about 250 million addresses that can he assigned to devices.</a:t>
            </a:r>
          </a:p>
          <a:p>
            <a:pPr algn="just"/>
            <a:r>
              <a:rPr lang="en-US" sz="2000" dirty="0" smtClean="0"/>
              <a:t>The fact that there are about 6.5 billion people in the world today. [</a:t>
            </a:r>
            <a:r>
              <a:rPr lang="en-US" sz="2000" dirty="0" smtClean="0">
                <a:solidFill>
                  <a:srgbClr val="00B050"/>
                </a:solidFill>
              </a:rPr>
              <a:t>LAMMLE-2007</a:t>
            </a:r>
            <a:r>
              <a:rPr lang="en-US" sz="2000" dirty="0" smtClean="0"/>
              <a:t>]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Now, the number of people and devices that connect to networks increases each and every day.</a:t>
            </a:r>
          </a:p>
          <a:p>
            <a:pPr algn="just"/>
            <a:r>
              <a:rPr lang="en-US" sz="2000" i="1" dirty="0" smtClean="0">
                <a:solidFill>
                  <a:srgbClr val="0070C0"/>
                </a:solidFill>
              </a:rPr>
              <a:t>The Next-Generation Internet Protocol </a:t>
            </a:r>
            <a:r>
              <a:rPr lang="en-US" sz="2000" dirty="0" smtClean="0"/>
              <a:t>– IPV6.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4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Adv. Internetworking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i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ANA, Routing Area, BGP, IPv6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Multicast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Multicast Address, DVMRP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Multiprotocol Label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Switching (MPLS)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Among Mobile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4510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IPv4 and IPv6 Headers</a:t>
            </a:r>
            <a:endParaRPr lang="en-US" sz="4000" dirty="0"/>
          </a:p>
        </p:txBody>
      </p:sp>
      <p:pic>
        <p:nvPicPr>
          <p:cNvPr id="1026" name="Picture 2" descr="C:\Documents and Settings\gandeva\My Documents\Download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5954033" cy="4000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919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IPv6 is…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IPv6, formerly named </a:t>
            </a:r>
            <a:r>
              <a:rPr lang="en-US" sz="2000" dirty="0" err="1" smtClean="0"/>
              <a:t>IPng</a:t>
            </a:r>
            <a:r>
              <a:rPr lang="en-US" sz="2000" dirty="0" smtClean="0"/>
              <a:t> (</a:t>
            </a:r>
            <a:r>
              <a:rPr lang="en-US" sz="2000" b="1" i="1" dirty="0" smtClean="0">
                <a:solidFill>
                  <a:srgbClr val="006666"/>
                </a:solidFill>
                <a:latin typeface="Bookman Old Style" pitchFamily="18" charset="0"/>
              </a:rPr>
              <a:t>next generation</a:t>
            </a:r>
            <a:r>
              <a:rPr lang="en-US" sz="2000" dirty="0" smtClean="0"/>
              <a:t>), is the latest version of the Internet Protocol (IP).</a:t>
            </a:r>
          </a:p>
          <a:p>
            <a:pPr algn="just"/>
            <a:r>
              <a:rPr lang="en-US" sz="2000" dirty="0" smtClean="0"/>
              <a:t>IP is a packet-based protocol used to exchange data, voice, and video traffic over digital networks.</a:t>
            </a:r>
          </a:p>
          <a:p>
            <a:pPr algn="just"/>
            <a:r>
              <a:rPr lang="en-US" sz="2000" dirty="0" smtClean="0"/>
              <a:t>IPv6 quadruples the number of network address bits from 32 bits (in IPv4) to 128 bits.</a:t>
            </a:r>
          </a:p>
        </p:txBody>
      </p:sp>
    </p:spTree>
    <p:extLst>
      <p:ext uri="{BB962C8B-B14F-4D97-AF65-F5344CB8AC3E}">
        <p14:creationId xmlns:p14="http://schemas.microsoft.com/office/powerpoint/2010/main" val="11988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Benefits of IPv6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Flexibility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0070C0"/>
                </a:solidFill>
              </a:rPr>
              <a:t>Shortened Expression</a:t>
            </a:r>
          </a:p>
          <a:p>
            <a:r>
              <a:rPr lang="en-US" sz="2000" dirty="0" smtClean="0"/>
              <a:t>Efficiency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0070C0"/>
                </a:solidFill>
              </a:rPr>
              <a:t>A lot of address (3.4x 10</a:t>
            </a:r>
            <a:r>
              <a:rPr lang="en-US" sz="2000" i="1" baseline="30000" dirty="0" smtClean="0">
                <a:solidFill>
                  <a:srgbClr val="0070C0"/>
                </a:solidFill>
              </a:rPr>
              <a:t>38</a:t>
            </a:r>
            <a:r>
              <a:rPr lang="en-US" sz="2000" i="1" dirty="0" smtClean="0">
                <a:solidFill>
                  <a:srgbClr val="0070C0"/>
                </a:solidFill>
              </a:rPr>
              <a:t> ≈ definitely enough)</a:t>
            </a:r>
          </a:p>
          <a:p>
            <a:r>
              <a:rPr lang="en-US" sz="2000" dirty="0" smtClean="0"/>
              <a:t>Capability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0070C0"/>
                </a:solidFill>
              </a:rPr>
              <a:t>Migrating to IPV6 (tunnel or dual stack)</a:t>
            </a:r>
          </a:p>
          <a:p>
            <a:r>
              <a:rPr lang="en-US" sz="2000" dirty="0" smtClean="0"/>
              <a:t>Support Security and Mobility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0070C0"/>
                </a:solidFill>
              </a:rPr>
              <a:t>Extension's header IPv6</a:t>
            </a:r>
          </a:p>
        </p:txBody>
      </p:sp>
    </p:spTree>
    <p:extLst>
      <p:ext uri="{BB962C8B-B14F-4D97-AF65-F5344CB8AC3E}">
        <p14:creationId xmlns:p14="http://schemas.microsoft.com/office/powerpoint/2010/main" val="41197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IPv6 Addressing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Actually </a:t>
            </a:r>
            <a:r>
              <a:rPr lang="en-US" sz="2400" dirty="0" smtClean="0">
                <a:solidFill>
                  <a:srgbClr val="0070C0"/>
                </a:solidFill>
              </a:rPr>
              <a:t>128 bit</a:t>
            </a:r>
            <a:r>
              <a:rPr lang="en-US" sz="2400" dirty="0" smtClean="0"/>
              <a:t>s in length.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address is expressed in hexadecimal </a:t>
            </a:r>
            <a:r>
              <a:rPr lang="en-US" sz="2400" dirty="0" smtClean="0">
                <a:solidFill>
                  <a:srgbClr val="0070C0"/>
                </a:solidFill>
              </a:rPr>
              <a:t>just like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7030A0"/>
                </a:solidFill>
              </a:rPr>
              <a:t>MAC address</a:t>
            </a:r>
            <a:r>
              <a:rPr lang="en-US" sz="2400" dirty="0" smtClean="0"/>
              <a:t> is, so you could say this address has </a:t>
            </a:r>
            <a:r>
              <a:rPr lang="en-US" sz="2400" i="1" dirty="0" smtClean="0">
                <a:solidFill>
                  <a:srgbClr val="0070C0"/>
                </a:solidFill>
              </a:rPr>
              <a:t>eight 16-bit hexadecimal</a:t>
            </a:r>
            <a:r>
              <a:rPr lang="en-US" sz="2400" i="1" dirty="0" smtClean="0"/>
              <a:t> </a:t>
            </a:r>
            <a:r>
              <a:rPr lang="en-US" sz="2400" dirty="0" smtClean="0"/>
              <a:t>colon-delimited blocks.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How about HTTP connection in IPv6?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143116"/>
            <a:ext cx="3819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715016"/>
            <a:ext cx="5695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504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Address Allocation</a:t>
            </a:r>
            <a:r>
              <a:rPr lang="en-GB" sz="4000" dirty="0"/>
              <a:t> Policy</a:t>
            </a:r>
            <a:endParaRPr lang="en-US" sz="4000" dirty="0"/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4114800"/>
            <a:ext cx="7715305" cy="2438400"/>
          </a:xfrm>
        </p:spPr>
        <p:txBody>
          <a:bodyPr/>
          <a:lstStyle/>
          <a:p>
            <a:pPr>
              <a:lnSpc>
                <a:spcPct val="85000"/>
              </a:lnSpc>
              <a:buNone/>
            </a:pPr>
            <a:r>
              <a:rPr lang="en-US" sz="2000" dirty="0"/>
              <a:t>The allocation process is</a:t>
            </a:r>
            <a:r>
              <a:rPr lang="en-GB" sz="2000" dirty="0"/>
              <a:t> under reviewed by the Registries</a:t>
            </a:r>
            <a:r>
              <a:rPr lang="en-US" sz="2000" dirty="0"/>
              <a:t>: 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IANA allocates 2001::/16 to registries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Each registry gets a /23 prefix from IANA</a:t>
            </a:r>
          </a:p>
          <a:p>
            <a:pPr lvl="1">
              <a:lnSpc>
                <a:spcPct val="85000"/>
              </a:lnSpc>
            </a:pPr>
            <a:r>
              <a:rPr lang="en-GB" sz="1600" dirty="0" err="1"/>
              <a:t>Formely</a:t>
            </a:r>
            <a:r>
              <a:rPr lang="en-GB" sz="1600" dirty="0"/>
              <a:t>, all ISP were getting a /35</a:t>
            </a:r>
          </a:p>
          <a:p>
            <a:pPr lvl="1">
              <a:lnSpc>
                <a:spcPct val="85000"/>
              </a:lnSpc>
            </a:pPr>
            <a:r>
              <a:rPr lang="en-GB" sz="1600" dirty="0"/>
              <a:t>With the new policy, </a:t>
            </a:r>
            <a:r>
              <a:rPr lang="en-US" sz="1600" dirty="0"/>
              <a:t>Registry allocates a </a:t>
            </a:r>
            <a:r>
              <a:rPr lang="en-GB" sz="1600" dirty="0"/>
              <a:t>/32 </a:t>
            </a:r>
            <a:r>
              <a:rPr lang="en-US" sz="1600" dirty="0"/>
              <a:t>prefix to a</a:t>
            </a:r>
            <a:r>
              <a:rPr lang="en-GB" sz="1600" dirty="0"/>
              <a:t>n </a:t>
            </a:r>
            <a:r>
              <a:rPr lang="en-US" sz="1600" dirty="0"/>
              <a:t>IPv6 ISP</a:t>
            </a:r>
            <a:endParaRPr lang="en-GB" sz="1600" dirty="0"/>
          </a:p>
          <a:p>
            <a:pPr lvl="1">
              <a:lnSpc>
                <a:spcPct val="85000"/>
              </a:lnSpc>
            </a:pPr>
            <a:r>
              <a:rPr lang="en-GB" sz="1600" dirty="0"/>
              <a:t>Then the</a:t>
            </a:r>
            <a:r>
              <a:rPr lang="en-US" sz="1600" dirty="0"/>
              <a:t> ISP allocates a /48 prefix to each customer</a:t>
            </a:r>
            <a:r>
              <a:rPr lang="en-GB" sz="1600" dirty="0"/>
              <a:t> (or potentially /64)</a:t>
            </a:r>
          </a:p>
          <a:p>
            <a:pPr lvl="1">
              <a:lnSpc>
                <a:spcPct val="85000"/>
              </a:lnSpc>
            </a:pPr>
            <a:r>
              <a:rPr lang="en-GB" sz="1600" dirty="0"/>
              <a:t>ftp://ftp.cs.duke.edu/pub/narten/ietf/global-ipv6-assign-2002-06-26.txt</a:t>
            </a:r>
          </a:p>
        </p:txBody>
      </p:sp>
      <p:sp>
        <p:nvSpPr>
          <p:cNvPr id="1179652" name="Rectangle 4"/>
          <p:cNvSpPr>
            <a:spLocks noChangeArrowheads="1"/>
          </p:cNvSpPr>
          <p:nvPr/>
        </p:nvSpPr>
        <p:spPr bwMode="auto">
          <a:xfrm>
            <a:off x="1235107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3" name="Rectangle 5"/>
          <p:cNvSpPr>
            <a:spLocks noChangeArrowheads="1"/>
          </p:cNvSpPr>
          <p:nvPr/>
        </p:nvSpPr>
        <p:spPr bwMode="auto">
          <a:xfrm>
            <a:off x="2152682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4" name="Rectangle 6"/>
          <p:cNvSpPr>
            <a:spLocks noChangeArrowheads="1"/>
          </p:cNvSpPr>
          <p:nvPr/>
        </p:nvSpPr>
        <p:spPr bwMode="auto">
          <a:xfrm>
            <a:off x="3063907" y="1943100"/>
            <a:ext cx="914400" cy="48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5" name="Rectangle 7"/>
          <p:cNvSpPr>
            <a:spLocks noChangeArrowheads="1"/>
          </p:cNvSpPr>
          <p:nvPr/>
        </p:nvSpPr>
        <p:spPr bwMode="auto">
          <a:xfrm>
            <a:off x="3981482" y="1943100"/>
            <a:ext cx="914400" cy="482600"/>
          </a:xfrm>
          <a:prstGeom prst="rect">
            <a:avLst/>
          </a:prstGeom>
          <a:solidFill>
            <a:srgbClr val="3366FF"/>
          </a:solidFill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6" name="Rectangle 8"/>
          <p:cNvSpPr>
            <a:spLocks noChangeArrowheads="1"/>
          </p:cNvSpPr>
          <p:nvPr/>
        </p:nvSpPr>
        <p:spPr bwMode="auto">
          <a:xfrm>
            <a:off x="4892707" y="1943100"/>
            <a:ext cx="3649662" cy="4826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57" name="Text Box 9"/>
          <p:cNvSpPr txBox="1">
            <a:spLocks noChangeArrowheads="1"/>
          </p:cNvSpPr>
          <p:nvPr/>
        </p:nvSpPr>
        <p:spPr bwMode="auto">
          <a:xfrm>
            <a:off x="1290669" y="1993900"/>
            <a:ext cx="787400" cy="3683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2001</a:t>
            </a:r>
          </a:p>
        </p:txBody>
      </p:sp>
      <p:sp>
        <p:nvSpPr>
          <p:cNvPr id="1179658" name="Text Box 10"/>
          <p:cNvSpPr txBox="1">
            <a:spLocks noChangeArrowheads="1"/>
          </p:cNvSpPr>
          <p:nvPr/>
        </p:nvSpPr>
        <p:spPr bwMode="auto">
          <a:xfrm>
            <a:off x="2205069" y="2006600"/>
            <a:ext cx="787400" cy="3683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0410</a:t>
            </a:r>
          </a:p>
        </p:txBody>
      </p:sp>
      <p:sp>
        <p:nvSpPr>
          <p:cNvPr id="1179659" name="Line 11"/>
          <p:cNvSpPr>
            <a:spLocks noChangeShapeType="1"/>
          </p:cNvSpPr>
          <p:nvPr/>
        </p:nvSpPr>
        <p:spPr bwMode="auto">
          <a:xfrm>
            <a:off x="3233769" y="1778000"/>
            <a:ext cx="0" cy="1409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0" name="Line 12"/>
          <p:cNvSpPr>
            <a:spLocks noChangeShapeType="1"/>
          </p:cNvSpPr>
          <p:nvPr/>
        </p:nvSpPr>
        <p:spPr bwMode="auto">
          <a:xfrm>
            <a:off x="3983069" y="1752600"/>
            <a:ext cx="12700" cy="172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1" name="Line 13"/>
          <p:cNvSpPr>
            <a:spLocks noChangeShapeType="1"/>
          </p:cNvSpPr>
          <p:nvPr/>
        </p:nvSpPr>
        <p:spPr bwMode="auto">
          <a:xfrm>
            <a:off x="4903819" y="1752600"/>
            <a:ext cx="0" cy="210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1138269" y="2897188"/>
            <a:ext cx="1676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ISP prefix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138269" y="3263900"/>
            <a:ext cx="1676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Site prefix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1138269" y="3632200"/>
            <a:ext cx="16764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LAN prefix</a:t>
            </a:r>
          </a:p>
        </p:txBody>
      </p:sp>
      <p:sp>
        <p:nvSpPr>
          <p:cNvPr id="1179665" name="Line 17"/>
          <p:cNvSpPr>
            <a:spLocks noChangeShapeType="1"/>
          </p:cNvSpPr>
          <p:nvPr/>
        </p:nvSpPr>
        <p:spPr bwMode="auto">
          <a:xfrm flipV="1">
            <a:off x="2344769" y="34671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6" name="Line 18"/>
          <p:cNvSpPr>
            <a:spLocks noChangeShapeType="1"/>
          </p:cNvSpPr>
          <p:nvPr/>
        </p:nvSpPr>
        <p:spPr bwMode="auto">
          <a:xfrm flipV="1">
            <a:off x="2433669" y="3810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67" name="Text Box 19"/>
          <p:cNvSpPr txBox="1">
            <a:spLocks noChangeArrowheads="1"/>
          </p:cNvSpPr>
          <p:nvPr/>
        </p:nvSpPr>
        <p:spPr bwMode="auto">
          <a:xfrm>
            <a:off x="2954369" y="14605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/32</a:t>
            </a:r>
          </a:p>
        </p:txBody>
      </p:sp>
      <p:sp>
        <p:nvSpPr>
          <p:cNvPr id="1179668" name="Text Box 20"/>
          <p:cNvSpPr txBox="1">
            <a:spLocks noChangeArrowheads="1"/>
          </p:cNvSpPr>
          <p:nvPr/>
        </p:nvSpPr>
        <p:spPr bwMode="auto">
          <a:xfrm>
            <a:off x="3665569" y="14478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/48</a:t>
            </a:r>
          </a:p>
        </p:txBody>
      </p:sp>
      <p:sp>
        <p:nvSpPr>
          <p:cNvPr id="1179669" name="Text Box 21"/>
          <p:cNvSpPr txBox="1">
            <a:spLocks noChangeArrowheads="1"/>
          </p:cNvSpPr>
          <p:nvPr/>
        </p:nvSpPr>
        <p:spPr bwMode="auto">
          <a:xfrm>
            <a:off x="4630769" y="14478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/64</a:t>
            </a:r>
          </a:p>
        </p:txBody>
      </p:sp>
      <p:sp>
        <p:nvSpPr>
          <p:cNvPr id="1179670" name="Line 22"/>
          <p:cNvSpPr>
            <a:spLocks noChangeShapeType="1"/>
          </p:cNvSpPr>
          <p:nvPr/>
        </p:nvSpPr>
        <p:spPr bwMode="auto">
          <a:xfrm flipV="1">
            <a:off x="2306669" y="3086100"/>
            <a:ext cx="901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71" name="Text Box 23"/>
          <p:cNvSpPr txBox="1">
            <a:spLocks noChangeArrowheads="1"/>
          </p:cNvSpPr>
          <p:nvPr/>
        </p:nvSpPr>
        <p:spPr bwMode="auto">
          <a:xfrm>
            <a:off x="1125569" y="2528888"/>
            <a:ext cx="1676400" cy="3667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Registry</a:t>
            </a:r>
          </a:p>
        </p:txBody>
      </p:sp>
      <p:sp>
        <p:nvSpPr>
          <p:cNvPr id="1179672" name="Line 24"/>
          <p:cNvSpPr>
            <a:spLocks noChangeShapeType="1"/>
          </p:cNvSpPr>
          <p:nvPr/>
        </p:nvSpPr>
        <p:spPr bwMode="auto">
          <a:xfrm flipV="1">
            <a:off x="2078069" y="2717800"/>
            <a:ext cx="44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73" name="Line 25"/>
          <p:cNvSpPr>
            <a:spLocks noChangeShapeType="1"/>
          </p:cNvSpPr>
          <p:nvPr/>
        </p:nvSpPr>
        <p:spPr bwMode="auto">
          <a:xfrm>
            <a:off x="2535269" y="1778000"/>
            <a:ext cx="0" cy="11049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9674" name="Text Box 26"/>
          <p:cNvSpPr txBox="1">
            <a:spLocks noChangeArrowheads="1"/>
          </p:cNvSpPr>
          <p:nvPr/>
        </p:nvSpPr>
        <p:spPr bwMode="auto">
          <a:xfrm>
            <a:off x="2255869" y="1460500"/>
            <a:ext cx="584200" cy="3667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CA">
                <a:latin typeface="Helvetica" pitchFamily="34" charset="0"/>
              </a:rPr>
              <a:t>/23</a:t>
            </a:r>
          </a:p>
        </p:txBody>
      </p:sp>
      <p:sp>
        <p:nvSpPr>
          <p:cNvPr id="1179675" name="Text Box 27"/>
          <p:cNvSpPr txBox="1">
            <a:spLocks noChangeArrowheads="1"/>
          </p:cNvSpPr>
          <p:nvPr/>
        </p:nvSpPr>
        <p:spPr bwMode="auto">
          <a:xfrm>
            <a:off x="5429256" y="3398838"/>
            <a:ext cx="3346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r>
              <a:rPr lang="en-GB" dirty="0"/>
              <a:t>Bootstrap process - RFC2450</a:t>
            </a:r>
            <a:endParaRPr lang="en-US" dirty="0"/>
          </a:p>
        </p:txBody>
      </p:sp>
      <p:sp>
        <p:nvSpPr>
          <p:cNvPr id="1179676" name="Text Box 28"/>
          <p:cNvSpPr txBox="1">
            <a:spLocks noChangeArrowheads="1"/>
          </p:cNvSpPr>
          <p:nvPr/>
        </p:nvSpPr>
        <p:spPr bwMode="auto">
          <a:xfrm>
            <a:off x="5951569" y="2057400"/>
            <a:ext cx="13906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r>
              <a:rPr lang="en-GB"/>
              <a:t>Interface 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3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Interface IDs</a:t>
            </a:r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2144713"/>
            <a:ext cx="7920112" cy="32146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5000"/>
              </a:lnSpc>
              <a:buNone/>
            </a:pPr>
            <a:r>
              <a:rPr lang="en-US" sz="2400" dirty="0" smtClean="0"/>
              <a:t>Lowest-order </a:t>
            </a:r>
            <a:r>
              <a:rPr lang="en-US" sz="2400" dirty="0"/>
              <a:t>64-bit field of </a:t>
            </a:r>
            <a:r>
              <a:rPr lang="en-US" sz="2400" dirty="0" err="1"/>
              <a:t>unicast</a:t>
            </a:r>
            <a:r>
              <a:rPr lang="en-US" sz="2400" dirty="0"/>
              <a:t> address may be assigned in several different ways: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auto-configured from a 64-bit EUI-64, or expanded from a 48-bit  MAC address (e.g., Ethernet address)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auto-generated pseudo-random number</a:t>
            </a:r>
            <a:br>
              <a:rPr lang="en-US" sz="2400" dirty="0"/>
            </a:br>
            <a:r>
              <a:rPr lang="en-US" sz="2400" dirty="0"/>
              <a:t>(to address privacy concerns)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assigned via DHCP</a:t>
            </a:r>
          </a:p>
          <a:p>
            <a:pPr marL="915988" lvl="1" indent="-350838" algn="just">
              <a:lnSpc>
                <a:spcPct val="85000"/>
              </a:lnSpc>
              <a:buFontTx/>
              <a:buChar char="–"/>
            </a:pPr>
            <a:r>
              <a:rPr lang="en-US" sz="2400" dirty="0"/>
              <a:t>manually configured</a:t>
            </a:r>
          </a:p>
        </p:txBody>
      </p:sp>
    </p:spTree>
    <p:extLst>
      <p:ext uri="{BB962C8B-B14F-4D97-AF65-F5344CB8AC3E}">
        <p14:creationId xmlns:p14="http://schemas.microsoft.com/office/powerpoint/2010/main" val="7453259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Modified EUI-64 Interface ID</a:t>
            </a:r>
            <a:endParaRPr lang="en-US" dirty="0"/>
          </a:p>
        </p:txBody>
      </p:sp>
      <p:pic>
        <p:nvPicPr>
          <p:cNvPr id="4" name="Picture 10" descr="ipv6eui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84" y="1785926"/>
            <a:ext cx="6858016" cy="4523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9919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Address Type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We're all familiar with IPv4’s </a:t>
            </a:r>
            <a:r>
              <a:rPr lang="en-US" sz="2000" dirty="0" smtClean="0">
                <a:solidFill>
                  <a:srgbClr val="0070C0"/>
                </a:solidFill>
              </a:rPr>
              <a:t>unicast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broadcast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0070C0"/>
                </a:solidFill>
              </a:rPr>
              <a:t>multicast</a:t>
            </a:r>
            <a:r>
              <a:rPr lang="en-US" sz="2000" dirty="0" smtClean="0"/>
              <a:t> addresses that basically define who or at least how many other devices we're talking to.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IPv6 adds to that trio and introduces the </a:t>
            </a:r>
            <a:r>
              <a:rPr lang="en-US" sz="2000" dirty="0" err="1" smtClean="0">
                <a:solidFill>
                  <a:srgbClr val="0070C0"/>
                </a:solidFill>
              </a:rPr>
              <a:t>anycast</a:t>
            </a:r>
            <a:r>
              <a:rPr lang="en-US" sz="2000" dirty="0" smtClean="0"/>
              <a:t>. Broadcasts, as we know them, have been eliminated in IPv6 because of their cumbersome inefficiency.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Type of IPv6 Addressing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000" i="1" dirty="0" err="1" smtClean="0">
                <a:solidFill>
                  <a:srgbClr val="0070C0"/>
                </a:solidFill>
              </a:rPr>
              <a:t>Unicast</a:t>
            </a:r>
            <a:r>
              <a:rPr lang="en-US" sz="2000" i="1" dirty="0" smtClean="0">
                <a:solidFill>
                  <a:srgbClr val="0070C0"/>
                </a:solidFill>
              </a:rPr>
              <a:t> , Global </a:t>
            </a:r>
            <a:r>
              <a:rPr lang="en-US" sz="2000" i="1" dirty="0" err="1" smtClean="0">
                <a:solidFill>
                  <a:srgbClr val="0070C0"/>
                </a:solidFill>
              </a:rPr>
              <a:t>Unicast</a:t>
            </a:r>
            <a:r>
              <a:rPr lang="en-US" sz="2000" i="1" dirty="0" smtClean="0">
                <a:solidFill>
                  <a:srgbClr val="0070C0"/>
                </a:solidFill>
              </a:rPr>
              <a:t> Addresses, Link-local Addresses, Unique Local Addresses, Multicast,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i="1" dirty="0" err="1" smtClean="0">
                <a:solidFill>
                  <a:srgbClr val="0070C0"/>
                </a:solidFill>
              </a:rPr>
              <a:t>Anycast</a:t>
            </a:r>
            <a:endParaRPr lang="en-US" sz="20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Types of IPv6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2400" dirty="0" err="1" smtClean="0"/>
              <a:t>Unicast</a:t>
            </a:r>
            <a:endParaRPr lang="en-US" sz="2400" dirty="0" smtClean="0"/>
          </a:p>
          <a:p>
            <a:pPr marL="1028700" lvl="1" indent="-455613"/>
            <a:r>
              <a:rPr lang="en-US" sz="1900" dirty="0" smtClean="0"/>
              <a:t>Address of a single interface</a:t>
            </a:r>
          </a:p>
          <a:p>
            <a:pPr marL="1028700" lvl="1" indent="-455613"/>
            <a:r>
              <a:rPr lang="en-US" sz="1900" dirty="0" smtClean="0"/>
              <a:t>Delivery to single interface</a:t>
            </a:r>
          </a:p>
          <a:p>
            <a:pPr marL="1028700" lvl="1" indent="-455613"/>
            <a:endParaRPr lang="en-US" sz="1900" dirty="0" smtClean="0"/>
          </a:p>
          <a:p>
            <a:pPr marL="571500" indent="-571500"/>
            <a:r>
              <a:rPr lang="en-US" sz="2400" dirty="0" smtClean="0"/>
              <a:t>Multicast</a:t>
            </a:r>
          </a:p>
          <a:p>
            <a:pPr marL="1028700" lvl="1" indent="-455613"/>
            <a:r>
              <a:rPr lang="en-US" sz="1900" dirty="0" smtClean="0"/>
              <a:t>Address of a set of interfaces</a:t>
            </a:r>
          </a:p>
          <a:p>
            <a:pPr marL="1028700" lvl="1" indent="-455613"/>
            <a:r>
              <a:rPr lang="en-US" sz="1900" dirty="0" smtClean="0"/>
              <a:t>Delivery to all interfaces in the set</a:t>
            </a:r>
          </a:p>
          <a:p>
            <a:pPr marL="1028700" lvl="1" indent="-455613"/>
            <a:endParaRPr lang="en-US" sz="1900" dirty="0" smtClean="0"/>
          </a:p>
          <a:p>
            <a:pPr marL="571500" indent="-571500"/>
            <a:r>
              <a:rPr lang="en-US" sz="2400" dirty="0" err="1" smtClean="0"/>
              <a:t>Anycast</a:t>
            </a:r>
            <a:endParaRPr lang="en-US" sz="2400" dirty="0" smtClean="0"/>
          </a:p>
          <a:p>
            <a:pPr marL="1028700" lvl="1" indent="-455613"/>
            <a:r>
              <a:rPr lang="en-US" sz="1900" dirty="0" smtClean="0"/>
              <a:t>Address of a set of interfaces</a:t>
            </a:r>
          </a:p>
          <a:p>
            <a:pPr marL="1028700" lvl="1" indent="-455613"/>
            <a:r>
              <a:rPr lang="en-US" sz="1900" dirty="0" smtClean="0"/>
              <a:t>Delivery to a single interface in the set</a:t>
            </a:r>
          </a:p>
          <a:p>
            <a:pPr marL="1028700" lvl="1" indent="-455613"/>
            <a:endParaRPr lang="en-US" sz="1900" dirty="0" smtClean="0"/>
          </a:p>
          <a:p>
            <a:pPr marL="571500" indent="-571500"/>
            <a:r>
              <a:rPr lang="en-US" sz="2400" dirty="0" smtClean="0"/>
              <a:t>No more broadcast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Discovery Protocol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process of resolving a destination’s IP address to that destination’s MAC address is referred to as, unsurprisingly, address resolution.</a:t>
            </a:r>
          </a:p>
          <a:p>
            <a:pPr algn="just"/>
            <a:r>
              <a:rPr lang="en-US" sz="2400" dirty="0" smtClean="0"/>
              <a:t>In IPv4. this task is performed by the </a:t>
            </a:r>
            <a:r>
              <a:rPr lang="en-US" sz="2400" i="1" dirty="0" smtClean="0">
                <a:solidFill>
                  <a:srgbClr val="0070C0"/>
                </a:solidFill>
              </a:rPr>
              <a:t>Address Resolution Protocol (ARP)</a:t>
            </a:r>
            <a:r>
              <a:rPr lang="en-US" sz="2400" dirty="0" smtClean="0"/>
              <a:t>. In IPv6, this function is performed  by the </a:t>
            </a:r>
            <a:r>
              <a:rPr lang="en-US" sz="2400" i="1" dirty="0" smtClean="0">
                <a:solidFill>
                  <a:srgbClr val="0070C0"/>
                </a:solidFill>
              </a:rPr>
              <a:t>Neighbor Discovery protocol (ND)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1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5078"/>
                </a:solidFill>
                <a:latin typeface="Century Gothic" pitchFamily="34" charset="0"/>
                <a:ea typeface="ＭＳ Ｐゴシック" charset="-128"/>
              </a:rPr>
              <a:t>Provisioning </a:t>
            </a:r>
            <a:r>
              <a:rPr lang="en-US" dirty="0">
                <a:solidFill>
                  <a:srgbClr val="2B5078"/>
                </a:solidFill>
                <a:latin typeface="Century Gothic" pitchFamily="34" charset="0"/>
                <a:ea typeface="ＭＳ Ｐゴシック" charset="-128"/>
              </a:rPr>
              <a:t>Hierarchy</a:t>
            </a:r>
            <a:endParaRPr lang="en-US" dirty="0"/>
          </a:p>
        </p:txBody>
      </p:sp>
      <p:sp>
        <p:nvSpPr>
          <p:cNvPr id="4" name="Line 116"/>
          <p:cNvSpPr>
            <a:spLocks noChangeShapeType="1"/>
          </p:cNvSpPr>
          <p:nvPr/>
        </p:nvSpPr>
        <p:spPr bwMode="auto">
          <a:xfrm flipH="1">
            <a:off x="1365721" y="5112668"/>
            <a:ext cx="928688" cy="295275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Line 128"/>
          <p:cNvSpPr>
            <a:spLocks noChangeShapeType="1"/>
          </p:cNvSpPr>
          <p:nvPr/>
        </p:nvSpPr>
        <p:spPr bwMode="auto">
          <a:xfrm>
            <a:off x="2294409" y="5112668"/>
            <a:ext cx="998537" cy="295275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>
            <a:off x="2575396" y="3795043"/>
            <a:ext cx="2162175" cy="439738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>
            <a:off x="4737571" y="3795043"/>
            <a:ext cx="2076450" cy="439738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627784" y="1340768"/>
            <a:ext cx="4224337" cy="892175"/>
          </a:xfrm>
          <a:prstGeom prst="rect">
            <a:avLst/>
          </a:prstGeom>
          <a:solidFill>
            <a:srgbClr val="008CB5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itchFamily="-107" charset="0"/>
              <a:ea typeface="ＭＳ Ｐゴシック" pitchFamily="-107" charset="-128"/>
              <a:cs typeface="Arial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442171" y="1399506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white"/>
                </a:solidFill>
                <a:latin typeface="Century Gothic" pitchFamily="34" charset="0"/>
              </a:rPr>
              <a:t>ICANN / IANA</a:t>
            </a:r>
            <a:endParaRPr lang="en-US" sz="200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3137371" y="1704306"/>
            <a:ext cx="3295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prstClr val="white"/>
                </a:solidFill>
                <a:latin typeface="Century Gothic" pitchFamily="34" charset="0"/>
              </a:rPr>
              <a:t>(Internet Assigned Numbers Authority)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680171" y="1932906"/>
            <a:ext cx="4114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entury Gothic" pitchFamily="34" charset="0"/>
              </a:rPr>
              <a:t>Manage global unallocated IP address pool</a:t>
            </a:r>
            <a:endParaRPr lang="en-US" sz="140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1295871" y="4706268"/>
            <a:ext cx="1997075" cy="406400"/>
          </a:xfrm>
          <a:prstGeom prst="rect">
            <a:avLst/>
          </a:prstGeom>
          <a:solidFill>
            <a:srgbClr val="008CB5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1287934" y="4757068"/>
            <a:ext cx="20050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latin typeface="Century Gothic" pitchFamily="34" charset="0"/>
              </a:rPr>
              <a:t>ISPs</a:t>
            </a:r>
          </a:p>
        </p:txBody>
      </p:sp>
      <p:sp>
        <p:nvSpPr>
          <p:cNvPr id="14" name="Rectangle 49"/>
          <p:cNvSpPr>
            <a:spLocks noChangeArrowheads="1"/>
          </p:cNvSpPr>
          <p:nvPr/>
        </p:nvSpPr>
        <p:spPr bwMode="auto">
          <a:xfrm>
            <a:off x="2518246" y="5961981"/>
            <a:ext cx="1524000" cy="341312"/>
          </a:xfrm>
          <a:prstGeom prst="rect">
            <a:avLst/>
          </a:prstGeom>
          <a:solidFill>
            <a:srgbClr val="008CB5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2575396" y="5990556"/>
            <a:ext cx="1466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FFFF"/>
                </a:solidFill>
                <a:latin typeface="Century Gothic" pitchFamily="34" charset="0"/>
              </a:rPr>
              <a:t>End Users</a:t>
            </a: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851371" y="5971506"/>
            <a:ext cx="1022350" cy="341312"/>
          </a:xfrm>
          <a:prstGeom prst="rect">
            <a:avLst/>
          </a:prstGeom>
          <a:solidFill>
            <a:srgbClr val="008CB5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" name="Rectangle 61"/>
          <p:cNvSpPr>
            <a:spLocks noChangeArrowheads="1"/>
          </p:cNvSpPr>
          <p:nvPr/>
        </p:nvSpPr>
        <p:spPr bwMode="auto">
          <a:xfrm>
            <a:off x="851371" y="6000081"/>
            <a:ext cx="1016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FFFF"/>
                </a:solidFill>
                <a:latin typeface="Century Gothic" pitchFamily="34" charset="0"/>
              </a:rPr>
              <a:t>ISPs</a:t>
            </a:r>
          </a:p>
        </p:txBody>
      </p:sp>
      <p:pic>
        <p:nvPicPr>
          <p:cNvPr id="18" name="Picture 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7946" y="2940968"/>
            <a:ext cx="4194175" cy="838200"/>
          </a:xfrm>
          <a:prstGeom prst="rect">
            <a:avLst/>
          </a:prstGeom>
          <a:solidFill>
            <a:srgbClr val="D4E6FF"/>
          </a:solidFill>
          <a:ln w="9525">
            <a:noFill/>
            <a:miter lim="800000"/>
            <a:headEnd/>
            <a:tailEnd/>
          </a:ln>
        </p:spPr>
      </p:pic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2665884" y="2967956"/>
            <a:ext cx="4178300" cy="827087"/>
          </a:xfrm>
          <a:prstGeom prst="rect">
            <a:avLst/>
          </a:prstGeom>
          <a:solidFill>
            <a:srgbClr val="008CB5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0" name="Rectangle 70"/>
          <p:cNvSpPr>
            <a:spLocks noChangeArrowheads="1"/>
          </p:cNvSpPr>
          <p:nvPr/>
        </p:nvSpPr>
        <p:spPr bwMode="auto">
          <a:xfrm>
            <a:off x="4559771" y="3013993"/>
            <a:ext cx="48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FFFF"/>
                </a:solidFill>
                <a:latin typeface="Century Gothic" pitchFamily="34" charset="0"/>
              </a:rPr>
              <a:t>RIRs</a:t>
            </a:r>
          </a:p>
        </p:txBody>
      </p:sp>
      <p:sp>
        <p:nvSpPr>
          <p:cNvPr id="21" name="Rectangle 72"/>
          <p:cNvSpPr>
            <a:spLocks noChangeArrowheads="1"/>
          </p:cNvSpPr>
          <p:nvPr/>
        </p:nvSpPr>
        <p:spPr bwMode="auto">
          <a:xfrm>
            <a:off x="2918296" y="3334668"/>
            <a:ext cx="36972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Century Gothic" pitchFamily="34" charset="0"/>
              </a:rPr>
              <a:t>(</a:t>
            </a:r>
            <a:r>
              <a:rPr lang="en-US" sz="1400" b="1" dirty="0" smtClean="0">
                <a:solidFill>
                  <a:srgbClr val="FFFFFF"/>
                </a:solidFill>
                <a:latin typeface="Century Gothic" pitchFamily="34" charset="0"/>
              </a:rPr>
              <a:t>AFRINIC, </a:t>
            </a:r>
            <a:r>
              <a:rPr lang="en-US" sz="1400" b="1" dirty="0">
                <a:solidFill>
                  <a:srgbClr val="FFFFFF"/>
                </a:solidFill>
                <a:latin typeface="Century Gothic" pitchFamily="34" charset="0"/>
              </a:rPr>
              <a:t>APNIC, ARIN, LACNIC, RIPE NCC)</a:t>
            </a:r>
          </a:p>
        </p:txBody>
      </p:sp>
      <p:sp>
        <p:nvSpPr>
          <p:cNvPr id="22" name="Rectangle 82"/>
          <p:cNvSpPr>
            <a:spLocks noChangeArrowheads="1"/>
          </p:cNvSpPr>
          <p:nvPr/>
        </p:nvSpPr>
        <p:spPr bwMode="auto">
          <a:xfrm>
            <a:off x="2759546" y="3563268"/>
            <a:ext cx="39941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entury Gothic" pitchFamily="34" charset="0"/>
              </a:rPr>
              <a:t>Manage regional unallocated IP address pool</a:t>
            </a:r>
          </a:p>
        </p:txBody>
      </p:sp>
      <p:sp>
        <p:nvSpPr>
          <p:cNvPr id="23" name="Freeform 148"/>
          <p:cNvSpPr>
            <a:spLocks/>
          </p:cNvSpPr>
          <p:nvPr/>
        </p:nvSpPr>
        <p:spPr bwMode="auto">
          <a:xfrm>
            <a:off x="775171" y="5361906"/>
            <a:ext cx="1177925" cy="300037"/>
          </a:xfrm>
          <a:custGeom>
            <a:avLst/>
            <a:gdLst>
              <a:gd name="T0" fmla="*/ 2147483647 w 2016"/>
              <a:gd name="T1" fmla="*/ 2147483647 h 756"/>
              <a:gd name="T2" fmla="*/ 2147483647 w 2016"/>
              <a:gd name="T3" fmla="*/ 2147483647 h 756"/>
              <a:gd name="T4" fmla="*/ 2147483647 w 2016"/>
              <a:gd name="T5" fmla="*/ 2147483647 h 756"/>
              <a:gd name="T6" fmla="*/ 2147483647 w 2016"/>
              <a:gd name="T7" fmla="*/ 0 h 756"/>
              <a:gd name="T8" fmla="*/ 2147483647 w 2016"/>
              <a:gd name="T9" fmla="*/ 0 h 756"/>
              <a:gd name="T10" fmla="*/ 2147483647 w 2016"/>
              <a:gd name="T11" fmla="*/ 0 h 756"/>
              <a:gd name="T12" fmla="*/ 2147483647 w 2016"/>
              <a:gd name="T13" fmla="*/ 0 h 756"/>
              <a:gd name="T14" fmla="*/ 0 w 2016"/>
              <a:gd name="T15" fmla="*/ 2147483647 h 756"/>
              <a:gd name="T16" fmla="*/ 2147483647 w 2016"/>
              <a:gd name="T17" fmla="*/ 2147483647 h 7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6"/>
              <a:gd name="T28" fmla="*/ 0 h 756"/>
              <a:gd name="T29" fmla="*/ 2016 w 2016"/>
              <a:gd name="T30" fmla="*/ 756 h 7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6" h="756">
                <a:moveTo>
                  <a:pt x="378" y="756"/>
                </a:moveTo>
                <a:lnTo>
                  <a:pt x="1638" y="756"/>
                </a:lnTo>
                <a:cubicBezTo>
                  <a:pt x="1846" y="756"/>
                  <a:pt x="2016" y="586"/>
                  <a:pt x="2016" y="378"/>
                </a:cubicBezTo>
                <a:cubicBezTo>
                  <a:pt x="2016" y="169"/>
                  <a:pt x="1846" y="0"/>
                  <a:pt x="1638" y="0"/>
                </a:cubicBezTo>
                <a:cubicBezTo>
                  <a:pt x="1638" y="0"/>
                  <a:pt x="1638" y="0"/>
                  <a:pt x="1638" y="0"/>
                </a:cubicBezTo>
                <a:lnTo>
                  <a:pt x="378" y="0"/>
                </a:lnTo>
                <a:cubicBezTo>
                  <a:pt x="169" y="0"/>
                  <a:pt x="0" y="169"/>
                  <a:pt x="0" y="378"/>
                </a:cubicBezTo>
                <a:cubicBezTo>
                  <a:pt x="0" y="586"/>
                  <a:pt x="169" y="756"/>
                  <a:pt x="378" y="756"/>
                </a:cubicBezTo>
                <a:close/>
              </a:path>
            </a:pathLst>
          </a:custGeom>
          <a:solidFill>
            <a:srgbClr val="D4E6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149"/>
          <p:cNvSpPr>
            <a:spLocks noChangeArrowheads="1"/>
          </p:cNvSpPr>
          <p:nvPr/>
        </p:nvSpPr>
        <p:spPr bwMode="auto">
          <a:xfrm>
            <a:off x="843434" y="5407943"/>
            <a:ext cx="10302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entury Gothic" pitchFamily="34" charset="0"/>
              </a:rPr>
              <a:t>Re-Allocate</a:t>
            </a:r>
            <a:endParaRPr lang="en-US" sz="1400">
              <a:solidFill>
                <a:prstClr val="black"/>
              </a:solidFill>
              <a:latin typeface="Century Gothic" pitchFamily="34" charset="0"/>
            </a:endParaRPr>
          </a:p>
        </p:txBody>
      </p:sp>
      <p:sp>
        <p:nvSpPr>
          <p:cNvPr id="25" name="Freeform 150"/>
          <p:cNvSpPr>
            <a:spLocks/>
          </p:cNvSpPr>
          <p:nvPr/>
        </p:nvSpPr>
        <p:spPr bwMode="auto">
          <a:xfrm>
            <a:off x="2699221" y="5371431"/>
            <a:ext cx="1177925" cy="300037"/>
          </a:xfrm>
          <a:custGeom>
            <a:avLst/>
            <a:gdLst>
              <a:gd name="T0" fmla="*/ 2147483647 w 2016"/>
              <a:gd name="T1" fmla="*/ 2147483647 h 756"/>
              <a:gd name="T2" fmla="*/ 2147483647 w 2016"/>
              <a:gd name="T3" fmla="*/ 2147483647 h 756"/>
              <a:gd name="T4" fmla="*/ 2147483647 w 2016"/>
              <a:gd name="T5" fmla="*/ 2147483647 h 756"/>
              <a:gd name="T6" fmla="*/ 2147483647 w 2016"/>
              <a:gd name="T7" fmla="*/ 0 h 756"/>
              <a:gd name="T8" fmla="*/ 2147483647 w 2016"/>
              <a:gd name="T9" fmla="*/ 0 h 756"/>
              <a:gd name="T10" fmla="*/ 2147483647 w 2016"/>
              <a:gd name="T11" fmla="*/ 0 h 756"/>
              <a:gd name="T12" fmla="*/ 2147483647 w 2016"/>
              <a:gd name="T13" fmla="*/ 0 h 756"/>
              <a:gd name="T14" fmla="*/ 0 w 2016"/>
              <a:gd name="T15" fmla="*/ 2147483647 h 756"/>
              <a:gd name="T16" fmla="*/ 2147483647 w 2016"/>
              <a:gd name="T17" fmla="*/ 2147483647 h 7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6"/>
              <a:gd name="T28" fmla="*/ 0 h 756"/>
              <a:gd name="T29" fmla="*/ 2016 w 2016"/>
              <a:gd name="T30" fmla="*/ 756 h 7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6" h="756">
                <a:moveTo>
                  <a:pt x="378" y="756"/>
                </a:moveTo>
                <a:lnTo>
                  <a:pt x="1638" y="756"/>
                </a:lnTo>
                <a:cubicBezTo>
                  <a:pt x="1846" y="756"/>
                  <a:pt x="2016" y="586"/>
                  <a:pt x="2016" y="378"/>
                </a:cubicBezTo>
                <a:cubicBezTo>
                  <a:pt x="2016" y="169"/>
                  <a:pt x="1846" y="0"/>
                  <a:pt x="1638" y="0"/>
                </a:cubicBezTo>
                <a:cubicBezTo>
                  <a:pt x="1638" y="0"/>
                  <a:pt x="1638" y="0"/>
                  <a:pt x="1638" y="0"/>
                </a:cubicBezTo>
                <a:lnTo>
                  <a:pt x="378" y="0"/>
                </a:lnTo>
                <a:cubicBezTo>
                  <a:pt x="169" y="0"/>
                  <a:pt x="0" y="169"/>
                  <a:pt x="0" y="378"/>
                </a:cubicBezTo>
                <a:cubicBezTo>
                  <a:pt x="0" y="586"/>
                  <a:pt x="169" y="756"/>
                  <a:pt x="378" y="756"/>
                </a:cubicBezTo>
                <a:close/>
              </a:path>
            </a:pathLst>
          </a:custGeom>
          <a:solidFill>
            <a:srgbClr val="D4E6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151"/>
          <p:cNvSpPr>
            <a:spLocks noChangeArrowheads="1"/>
          </p:cNvSpPr>
          <p:nvPr/>
        </p:nvSpPr>
        <p:spPr bwMode="auto">
          <a:xfrm>
            <a:off x="2865909" y="5407943"/>
            <a:ext cx="8540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entury Gothic" pitchFamily="34" charset="0"/>
              </a:rPr>
              <a:t>Re-Assign</a:t>
            </a:r>
            <a:endParaRPr lang="en-US" sz="1400">
              <a:solidFill>
                <a:prstClr val="black"/>
              </a:solidFill>
              <a:latin typeface="Century Gothic" pitchFamily="34" charset="0"/>
            </a:endParaRPr>
          </a:p>
        </p:txBody>
      </p:sp>
      <p:sp>
        <p:nvSpPr>
          <p:cNvPr id="27" name="Rectangle 154"/>
          <p:cNvSpPr>
            <a:spLocks noChangeArrowheads="1"/>
          </p:cNvSpPr>
          <p:nvPr/>
        </p:nvSpPr>
        <p:spPr bwMode="auto">
          <a:xfrm>
            <a:off x="6261571" y="4723731"/>
            <a:ext cx="2057400" cy="409575"/>
          </a:xfrm>
          <a:prstGeom prst="rect">
            <a:avLst/>
          </a:prstGeom>
          <a:solidFill>
            <a:srgbClr val="008CB5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28" name="Rectangle 155"/>
          <p:cNvSpPr>
            <a:spLocks noChangeArrowheads="1"/>
          </p:cNvSpPr>
          <p:nvPr/>
        </p:nvSpPr>
        <p:spPr bwMode="auto">
          <a:xfrm>
            <a:off x="6337771" y="4790406"/>
            <a:ext cx="1905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FFFFFF"/>
                </a:solidFill>
                <a:latin typeface="Century Gothic" pitchFamily="34" charset="0"/>
              </a:rPr>
              <a:t>End Users</a:t>
            </a:r>
          </a:p>
        </p:txBody>
      </p:sp>
      <p:sp>
        <p:nvSpPr>
          <p:cNvPr id="29" name="Line 84"/>
          <p:cNvSpPr>
            <a:spLocks noChangeShapeType="1"/>
          </p:cNvSpPr>
          <p:nvPr/>
        </p:nvSpPr>
        <p:spPr bwMode="auto">
          <a:xfrm flipH="1" flipV="1">
            <a:off x="4737571" y="2232943"/>
            <a:ext cx="0" cy="735013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Freeform 92"/>
          <p:cNvSpPr>
            <a:spLocks/>
          </p:cNvSpPr>
          <p:nvPr/>
        </p:nvSpPr>
        <p:spPr bwMode="auto">
          <a:xfrm>
            <a:off x="4226396" y="2339306"/>
            <a:ext cx="1022350" cy="381000"/>
          </a:xfrm>
          <a:custGeom>
            <a:avLst/>
            <a:gdLst>
              <a:gd name="T0" fmla="*/ 2147483647 w 2112"/>
              <a:gd name="T1" fmla="*/ 2147483647 h 792"/>
              <a:gd name="T2" fmla="*/ 2147483647 w 2112"/>
              <a:gd name="T3" fmla="*/ 2147483647 h 792"/>
              <a:gd name="T4" fmla="*/ 2147483647 w 2112"/>
              <a:gd name="T5" fmla="*/ 2147483647 h 792"/>
              <a:gd name="T6" fmla="*/ 2147483647 w 2112"/>
              <a:gd name="T7" fmla="*/ 0 h 792"/>
              <a:gd name="T8" fmla="*/ 2147483647 w 2112"/>
              <a:gd name="T9" fmla="*/ 0 h 792"/>
              <a:gd name="T10" fmla="*/ 2147483647 w 2112"/>
              <a:gd name="T11" fmla="*/ 0 h 792"/>
              <a:gd name="T12" fmla="*/ 2147483647 w 2112"/>
              <a:gd name="T13" fmla="*/ 0 h 792"/>
              <a:gd name="T14" fmla="*/ 0 w 2112"/>
              <a:gd name="T15" fmla="*/ 2147483647 h 792"/>
              <a:gd name="T16" fmla="*/ 2147483647 w 2112"/>
              <a:gd name="T17" fmla="*/ 2147483647 h 7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12"/>
              <a:gd name="T28" fmla="*/ 0 h 792"/>
              <a:gd name="T29" fmla="*/ 2112 w 2112"/>
              <a:gd name="T30" fmla="*/ 792 h 7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12" h="792">
                <a:moveTo>
                  <a:pt x="396" y="792"/>
                </a:moveTo>
                <a:lnTo>
                  <a:pt x="1716" y="792"/>
                </a:lnTo>
                <a:cubicBezTo>
                  <a:pt x="1934" y="792"/>
                  <a:pt x="2112" y="614"/>
                  <a:pt x="2112" y="396"/>
                </a:cubicBezTo>
                <a:cubicBezTo>
                  <a:pt x="2112" y="177"/>
                  <a:pt x="1934" y="0"/>
                  <a:pt x="1716" y="0"/>
                </a:cubicBezTo>
                <a:cubicBezTo>
                  <a:pt x="1716" y="0"/>
                  <a:pt x="1716" y="0"/>
                  <a:pt x="1716" y="0"/>
                </a:cubicBezTo>
                <a:lnTo>
                  <a:pt x="396" y="0"/>
                </a:lnTo>
                <a:cubicBezTo>
                  <a:pt x="177" y="0"/>
                  <a:pt x="0" y="177"/>
                  <a:pt x="0" y="396"/>
                </a:cubicBezTo>
                <a:cubicBezTo>
                  <a:pt x="0" y="614"/>
                  <a:pt x="177" y="792"/>
                  <a:pt x="396" y="792"/>
                </a:cubicBezTo>
                <a:close/>
              </a:path>
            </a:pathLst>
          </a:custGeom>
          <a:solidFill>
            <a:srgbClr val="D4E6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4320059" y="2385343"/>
            <a:ext cx="928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entury Gothic" pitchFamily="34" charset="0"/>
              </a:rPr>
              <a:t>Allocate</a:t>
            </a:r>
            <a:endParaRPr lang="en-US" sz="1600">
              <a:solidFill>
                <a:prstClr val="black"/>
              </a:solidFill>
              <a:latin typeface="Century Gothic" pitchFamily="34" charset="0"/>
            </a:endParaRPr>
          </a:p>
        </p:txBody>
      </p:sp>
      <p:sp>
        <p:nvSpPr>
          <p:cNvPr id="32" name="Freeform 92"/>
          <p:cNvSpPr>
            <a:spLocks/>
          </p:cNvSpPr>
          <p:nvPr/>
        </p:nvSpPr>
        <p:spPr bwMode="auto">
          <a:xfrm>
            <a:off x="6718771" y="4090318"/>
            <a:ext cx="1022350" cy="381000"/>
          </a:xfrm>
          <a:custGeom>
            <a:avLst/>
            <a:gdLst>
              <a:gd name="T0" fmla="*/ 2147483647 w 2112"/>
              <a:gd name="T1" fmla="*/ 2147483647 h 792"/>
              <a:gd name="T2" fmla="*/ 2147483647 w 2112"/>
              <a:gd name="T3" fmla="*/ 2147483647 h 792"/>
              <a:gd name="T4" fmla="*/ 2147483647 w 2112"/>
              <a:gd name="T5" fmla="*/ 2147483647 h 792"/>
              <a:gd name="T6" fmla="*/ 2147483647 w 2112"/>
              <a:gd name="T7" fmla="*/ 0 h 792"/>
              <a:gd name="T8" fmla="*/ 2147483647 w 2112"/>
              <a:gd name="T9" fmla="*/ 0 h 792"/>
              <a:gd name="T10" fmla="*/ 2147483647 w 2112"/>
              <a:gd name="T11" fmla="*/ 0 h 792"/>
              <a:gd name="T12" fmla="*/ 2147483647 w 2112"/>
              <a:gd name="T13" fmla="*/ 0 h 792"/>
              <a:gd name="T14" fmla="*/ 0 w 2112"/>
              <a:gd name="T15" fmla="*/ 2147483647 h 792"/>
              <a:gd name="T16" fmla="*/ 2147483647 w 2112"/>
              <a:gd name="T17" fmla="*/ 2147483647 h 7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12"/>
              <a:gd name="T28" fmla="*/ 0 h 792"/>
              <a:gd name="T29" fmla="*/ 2112 w 2112"/>
              <a:gd name="T30" fmla="*/ 792 h 7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12" h="792">
                <a:moveTo>
                  <a:pt x="396" y="792"/>
                </a:moveTo>
                <a:lnTo>
                  <a:pt x="1716" y="792"/>
                </a:lnTo>
                <a:cubicBezTo>
                  <a:pt x="1934" y="792"/>
                  <a:pt x="2112" y="614"/>
                  <a:pt x="2112" y="396"/>
                </a:cubicBezTo>
                <a:cubicBezTo>
                  <a:pt x="2112" y="177"/>
                  <a:pt x="1934" y="0"/>
                  <a:pt x="1716" y="0"/>
                </a:cubicBezTo>
                <a:cubicBezTo>
                  <a:pt x="1716" y="0"/>
                  <a:pt x="1716" y="0"/>
                  <a:pt x="1716" y="0"/>
                </a:cubicBezTo>
                <a:lnTo>
                  <a:pt x="396" y="0"/>
                </a:lnTo>
                <a:cubicBezTo>
                  <a:pt x="177" y="0"/>
                  <a:pt x="0" y="177"/>
                  <a:pt x="0" y="396"/>
                </a:cubicBezTo>
                <a:cubicBezTo>
                  <a:pt x="0" y="614"/>
                  <a:pt x="177" y="792"/>
                  <a:pt x="396" y="792"/>
                </a:cubicBezTo>
                <a:close/>
              </a:path>
            </a:pathLst>
          </a:custGeom>
          <a:solidFill>
            <a:srgbClr val="D4E6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6812434" y="4136356"/>
            <a:ext cx="8350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entury Gothic" pitchFamily="34" charset="0"/>
              </a:rPr>
              <a:t>Assign</a:t>
            </a:r>
            <a:endParaRPr lang="en-US" sz="1600">
              <a:solidFill>
                <a:prstClr val="black"/>
              </a:solidFill>
              <a:latin typeface="Century Gothic" pitchFamily="34" charset="0"/>
            </a:endParaRPr>
          </a:p>
        </p:txBody>
      </p:sp>
      <p:sp>
        <p:nvSpPr>
          <p:cNvPr id="34" name="Line 84"/>
          <p:cNvSpPr>
            <a:spLocks noChangeShapeType="1"/>
          </p:cNvSpPr>
          <p:nvPr/>
        </p:nvSpPr>
        <p:spPr bwMode="auto">
          <a:xfrm flipH="1" flipV="1">
            <a:off x="7252171" y="4471318"/>
            <a:ext cx="0" cy="279400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Line 84"/>
          <p:cNvSpPr>
            <a:spLocks noChangeShapeType="1"/>
          </p:cNvSpPr>
          <p:nvPr/>
        </p:nvSpPr>
        <p:spPr bwMode="auto">
          <a:xfrm flipH="1" flipV="1">
            <a:off x="2226146" y="4425281"/>
            <a:ext cx="0" cy="279400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Line 84"/>
          <p:cNvSpPr>
            <a:spLocks noChangeShapeType="1"/>
          </p:cNvSpPr>
          <p:nvPr/>
        </p:nvSpPr>
        <p:spPr bwMode="auto">
          <a:xfrm flipH="1" flipV="1">
            <a:off x="3292946" y="5682581"/>
            <a:ext cx="0" cy="279400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Line 84"/>
          <p:cNvSpPr>
            <a:spLocks noChangeShapeType="1"/>
          </p:cNvSpPr>
          <p:nvPr/>
        </p:nvSpPr>
        <p:spPr bwMode="auto">
          <a:xfrm flipH="1" flipV="1">
            <a:off x="1365721" y="5682581"/>
            <a:ext cx="0" cy="279400"/>
          </a:xfrm>
          <a:prstGeom prst="line">
            <a:avLst/>
          </a:prstGeom>
          <a:noFill/>
          <a:ln w="31750" cap="rnd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Freeform 92"/>
          <p:cNvSpPr>
            <a:spLocks/>
          </p:cNvSpPr>
          <p:nvPr/>
        </p:nvSpPr>
        <p:spPr bwMode="auto">
          <a:xfrm>
            <a:off x="1734021" y="4090318"/>
            <a:ext cx="1022350" cy="381000"/>
          </a:xfrm>
          <a:custGeom>
            <a:avLst/>
            <a:gdLst>
              <a:gd name="T0" fmla="*/ 2147483647 w 2112"/>
              <a:gd name="T1" fmla="*/ 2147483647 h 792"/>
              <a:gd name="T2" fmla="*/ 2147483647 w 2112"/>
              <a:gd name="T3" fmla="*/ 2147483647 h 792"/>
              <a:gd name="T4" fmla="*/ 2147483647 w 2112"/>
              <a:gd name="T5" fmla="*/ 2147483647 h 792"/>
              <a:gd name="T6" fmla="*/ 2147483647 w 2112"/>
              <a:gd name="T7" fmla="*/ 0 h 792"/>
              <a:gd name="T8" fmla="*/ 2147483647 w 2112"/>
              <a:gd name="T9" fmla="*/ 0 h 792"/>
              <a:gd name="T10" fmla="*/ 2147483647 w 2112"/>
              <a:gd name="T11" fmla="*/ 0 h 792"/>
              <a:gd name="T12" fmla="*/ 2147483647 w 2112"/>
              <a:gd name="T13" fmla="*/ 0 h 792"/>
              <a:gd name="T14" fmla="*/ 0 w 2112"/>
              <a:gd name="T15" fmla="*/ 2147483647 h 792"/>
              <a:gd name="T16" fmla="*/ 2147483647 w 2112"/>
              <a:gd name="T17" fmla="*/ 2147483647 h 7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12"/>
              <a:gd name="T28" fmla="*/ 0 h 792"/>
              <a:gd name="T29" fmla="*/ 2112 w 2112"/>
              <a:gd name="T30" fmla="*/ 792 h 7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12" h="792">
                <a:moveTo>
                  <a:pt x="396" y="792"/>
                </a:moveTo>
                <a:lnTo>
                  <a:pt x="1716" y="792"/>
                </a:lnTo>
                <a:cubicBezTo>
                  <a:pt x="1934" y="792"/>
                  <a:pt x="2112" y="614"/>
                  <a:pt x="2112" y="396"/>
                </a:cubicBezTo>
                <a:cubicBezTo>
                  <a:pt x="2112" y="177"/>
                  <a:pt x="1934" y="0"/>
                  <a:pt x="1716" y="0"/>
                </a:cubicBezTo>
                <a:cubicBezTo>
                  <a:pt x="1716" y="0"/>
                  <a:pt x="1716" y="0"/>
                  <a:pt x="1716" y="0"/>
                </a:cubicBezTo>
                <a:lnTo>
                  <a:pt x="396" y="0"/>
                </a:lnTo>
                <a:cubicBezTo>
                  <a:pt x="177" y="0"/>
                  <a:pt x="0" y="177"/>
                  <a:pt x="0" y="396"/>
                </a:cubicBezTo>
                <a:cubicBezTo>
                  <a:pt x="0" y="614"/>
                  <a:pt x="177" y="792"/>
                  <a:pt x="396" y="792"/>
                </a:cubicBezTo>
                <a:close/>
              </a:path>
            </a:pathLst>
          </a:custGeom>
          <a:solidFill>
            <a:srgbClr val="D4E6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1827684" y="4136356"/>
            <a:ext cx="8350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entury Gothic" pitchFamily="34" charset="0"/>
              </a:rPr>
              <a:t>Allocate</a:t>
            </a:r>
            <a:endParaRPr lang="en-US" sz="1600">
              <a:solidFill>
                <a:prstClr val="black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IPv6 Neighbor Discovery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Neighbor discovery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is</a:t>
            </a:r>
            <a:r>
              <a:rPr lang="en-US" sz="2400" dirty="0" smtClean="0"/>
              <a:t> a function that enables a node to identify other hosts and routers on its links. </a:t>
            </a:r>
          </a:p>
          <a:p>
            <a:pPr algn="just"/>
            <a:r>
              <a:rPr lang="en-US" sz="2400" dirty="0" smtClean="0"/>
              <a:t>The node needs to know of at least one router so that it knows where to forward packets if a target node is not on its local link.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Neighbor discovery also </a:t>
            </a:r>
            <a:r>
              <a:rPr lang="en-US" sz="2400" dirty="0" smtClean="0"/>
              <a:t>allows a router to redirect a node to use a more appropriate router if the node has initially made an incorrect choice.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 are two ways that neighbor discovery are performed in IPv6.  </a:t>
            </a:r>
            <a:r>
              <a:rPr lang="en-US" sz="2400" b="1" i="1" dirty="0" err="1" smtClean="0">
                <a:solidFill>
                  <a:srgbClr val="006666"/>
                </a:solidFill>
              </a:rPr>
              <a:t>Statelessly</a:t>
            </a:r>
            <a:r>
              <a:rPr lang="en-US" sz="2400" b="1" i="1" dirty="0" smtClean="0">
                <a:solidFill>
                  <a:srgbClr val="006666"/>
                </a:solidFill>
              </a:rPr>
              <a:t> via ICMPv6 </a:t>
            </a:r>
            <a:r>
              <a:rPr lang="en-US" sz="2400" dirty="0" smtClean="0"/>
              <a:t>and </a:t>
            </a:r>
            <a:r>
              <a:rPr lang="en-US" sz="2400" b="1" i="1" dirty="0" err="1" smtClean="0">
                <a:solidFill>
                  <a:srgbClr val="006666"/>
                </a:solidFill>
              </a:rPr>
              <a:t>Statefuly</a:t>
            </a:r>
            <a:r>
              <a:rPr lang="en-US" sz="2400" b="1" i="1" dirty="0" smtClean="0">
                <a:solidFill>
                  <a:srgbClr val="006666"/>
                </a:solidFill>
              </a:rPr>
              <a:t> via DHCPv6. </a:t>
            </a:r>
            <a:endParaRPr lang="en-US" sz="2400" b="1" i="1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21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Migration Techniques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A wide range of techniques have been identified and implemented, basically falling into three categories: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(1)	</a:t>
            </a:r>
            <a:r>
              <a:rPr lang="en-US" sz="2400" b="1" dirty="0" smtClean="0">
                <a:solidFill>
                  <a:srgbClr val="006666"/>
                </a:solidFill>
              </a:rPr>
              <a:t>dual-stack</a:t>
            </a:r>
            <a:r>
              <a:rPr lang="en-US" sz="2400" dirty="0" smtClean="0"/>
              <a:t> techniques, to allow IPv4 and IPv6 to co-exist in the same devices and networks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(2)	</a:t>
            </a:r>
            <a:r>
              <a:rPr lang="en-US" sz="2400" b="1" dirty="0" smtClean="0">
                <a:solidFill>
                  <a:srgbClr val="006666"/>
                </a:solidFill>
              </a:rPr>
              <a:t>tunneling</a:t>
            </a:r>
            <a:r>
              <a:rPr lang="en-US" sz="2400" dirty="0" smtClean="0"/>
              <a:t> techniques, to avoid order dependencies when upgrading hosts, routers, or regions</a:t>
            </a:r>
          </a:p>
          <a:p>
            <a:pPr marL="974725" lvl="1" indent="-517525" algn="just">
              <a:lnSpc>
                <a:spcPct val="90000"/>
              </a:lnSpc>
              <a:spcBef>
                <a:spcPct val="60000"/>
              </a:spcBef>
              <a:buNone/>
            </a:pPr>
            <a:r>
              <a:rPr lang="en-US" sz="2400" dirty="0" smtClean="0"/>
              <a:t>(3)	</a:t>
            </a:r>
            <a:r>
              <a:rPr lang="en-US" sz="2400" b="1" dirty="0" smtClean="0">
                <a:solidFill>
                  <a:srgbClr val="006666"/>
                </a:solidFill>
              </a:rPr>
              <a:t>translation</a:t>
            </a:r>
            <a:r>
              <a:rPr lang="en-US" sz="2400" dirty="0" smtClean="0"/>
              <a:t> techniques, to allow IPv6-only devices to communicate with IPv4-only devices</a:t>
            </a:r>
          </a:p>
          <a:p>
            <a:pPr marL="0" indent="0" algn="just"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en-US" sz="2400" dirty="0" smtClean="0"/>
              <a:t>Expect all of these to be used, in combination</a:t>
            </a:r>
          </a:p>
        </p:txBody>
      </p:sp>
    </p:spTree>
    <p:extLst>
      <p:ext uri="{BB962C8B-B14F-4D97-AF65-F5344CB8AC3E}">
        <p14:creationId xmlns:p14="http://schemas.microsoft.com/office/powerpoint/2010/main" val="361796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 1: 6to4 Tunnel</a:t>
            </a:r>
            <a:endParaRPr lang="en-US" sz="4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 bwMode="auto">
          <a:xfrm>
            <a:off x="1214414" y="1785926"/>
            <a:ext cx="7539038" cy="3976688"/>
            <a:chOff x="0" y="962"/>
            <a:chExt cx="5958" cy="2792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65" y="962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89" y="1938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57" y="2954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47" y="1374"/>
              <a:ext cx="2026" cy="14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5" y="1946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AutoShape 9"/>
            <p:cNvCxnSpPr>
              <a:cxnSpLocks noChangeAspect="1" noChangeShapeType="1"/>
            </p:cNvCxnSpPr>
            <p:nvPr/>
          </p:nvCxnSpPr>
          <p:spPr bwMode="auto">
            <a:xfrm flipV="1">
              <a:off x="1958" y="2092"/>
              <a:ext cx="89" cy="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AutoShape 10"/>
            <p:cNvCxnSpPr>
              <a:cxnSpLocks noChangeAspect="1" noChangeShapeType="1"/>
            </p:cNvCxnSpPr>
            <p:nvPr/>
          </p:nvCxnSpPr>
          <p:spPr bwMode="auto">
            <a:xfrm flipV="1">
              <a:off x="4073" y="2091"/>
              <a:ext cx="116" cy="1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AutoShape 11"/>
            <p:cNvCxnSpPr>
              <a:cxnSpLocks noChangeAspect="1" noChangeShapeType="1"/>
            </p:cNvCxnSpPr>
            <p:nvPr/>
          </p:nvCxnSpPr>
          <p:spPr bwMode="auto">
            <a:xfrm flipH="1">
              <a:off x="3060" y="1267"/>
              <a:ext cx="2" cy="10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7" y="1605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02" y="1868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6" y="1916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" name="Text Box 15"/>
            <p:cNvSpPr txBox="1">
              <a:spLocks noChangeAspect="1" noChangeArrowheads="1"/>
            </p:cNvSpPr>
            <p:nvPr/>
          </p:nvSpPr>
          <p:spPr bwMode="auto">
            <a:xfrm>
              <a:off x="2834" y="1916"/>
              <a:ext cx="537" cy="24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IPv4 </a:t>
              </a:r>
            </a:p>
          </p:txBody>
        </p:sp>
        <p:sp>
          <p:nvSpPr>
            <p:cNvPr id="17" name="Text Box 16"/>
            <p:cNvSpPr txBox="1">
              <a:spLocks noChangeAspect="1" noChangeArrowheads="1"/>
            </p:cNvSpPr>
            <p:nvPr/>
          </p:nvSpPr>
          <p:spPr bwMode="auto">
            <a:xfrm>
              <a:off x="713" y="1983"/>
              <a:ext cx="445" cy="2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sp>
          <p:nvSpPr>
            <p:cNvPr id="18" name="Text Box 17"/>
            <p:cNvSpPr txBox="1">
              <a:spLocks noChangeAspect="1" noChangeArrowheads="1"/>
            </p:cNvSpPr>
            <p:nvPr/>
          </p:nvSpPr>
          <p:spPr bwMode="auto">
            <a:xfrm>
              <a:off x="5069" y="1933"/>
              <a:ext cx="445" cy="22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cxnSp>
          <p:nvCxnSpPr>
            <p:cNvPr id="19" name="AutoShape 18"/>
            <p:cNvCxnSpPr>
              <a:cxnSpLocks noChangeAspect="1" noChangeShapeType="1"/>
            </p:cNvCxnSpPr>
            <p:nvPr/>
          </p:nvCxnSpPr>
          <p:spPr bwMode="auto">
            <a:xfrm flipV="1">
              <a:off x="1280" y="2099"/>
              <a:ext cx="85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AutoShape 19"/>
            <p:cNvCxnSpPr>
              <a:cxnSpLocks noChangeAspect="1" noChangeShapeType="1"/>
            </p:cNvCxnSpPr>
            <p:nvPr/>
          </p:nvCxnSpPr>
          <p:spPr bwMode="auto">
            <a:xfrm flipV="1">
              <a:off x="4782" y="2071"/>
              <a:ext cx="120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AutoShape 20"/>
            <p:cNvCxnSpPr>
              <a:cxnSpLocks noChangeAspect="1" noChangeShapeType="1"/>
            </p:cNvCxnSpPr>
            <p:nvPr/>
          </p:nvCxnSpPr>
          <p:spPr bwMode="auto">
            <a:xfrm flipH="1">
              <a:off x="3054" y="2810"/>
              <a:ext cx="6" cy="144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" name="Text Box 21"/>
            <p:cNvSpPr txBox="1">
              <a:spLocks noChangeAspect="1" noChangeArrowheads="1"/>
            </p:cNvSpPr>
            <p:nvPr/>
          </p:nvSpPr>
          <p:spPr bwMode="auto">
            <a:xfrm>
              <a:off x="0" y="3025"/>
              <a:ext cx="2678" cy="49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6to4 prefix is 2002::/16 + IPv4 address.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2002:a.b.c.d::/48</a:t>
              </a:r>
            </a:p>
            <a:p>
              <a:pPr eaLnBrk="0" hangingPunct="0"/>
              <a:endParaRPr lang="en-US" sz="1400" b="1">
                <a:latin typeface="Arial" charset="0"/>
              </a:endParaRPr>
            </a:p>
          </p:txBody>
        </p:sp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14" y="2860"/>
              <a:ext cx="1370" cy="7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24" name="AutoShape 23"/>
            <p:cNvCxnSpPr>
              <a:cxnSpLocks noChangeAspect="1" noChangeShapeType="1"/>
            </p:cNvCxnSpPr>
            <p:nvPr/>
          </p:nvCxnSpPr>
          <p:spPr bwMode="auto">
            <a:xfrm flipH="1" flipV="1">
              <a:off x="3350" y="3107"/>
              <a:ext cx="864" cy="108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 Box 24"/>
            <p:cNvSpPr txBox="1">
              <a:spLocks noChangeAspect="1" noChangeArrowheads="1"/>
            </p:cNvSpPr>
            <p:nvPr/>
          </p:nvSpPr>
          <p:spPr bwMode="auto">
            <a:xfrm>
              <a:off x="4459" y="3121"/>
              <a:ext cx="956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folHlink"/>
                  </a:solidFill>
                  <a:latin typeface="Arial" charset="0"/>
                </a:rPr>
                <a:t>IPv6 Internet</a:t>
              </a:r>
            </a:p>
          </p:txBody>
        </p:sp>
        <p:sp>
          <p:nvSpPr>
            <p:cNvPr id="26" name="Text Box 25"/>
            <p:cNvSpPr txBox="1">
              <a:spLocks noChangeAspect="1" noChangeArrowheads="1"/>
            </p:cNvSpPr>
            <p:nvPr/>
          </p:nvSpPr>
          <p:spPr bwMode="auto">
            <a:xfrm>
              <a:off x="3145" y="3255"/>
              <a:ext cx="2813" cy="49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6to4 relay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2002:B00:1::1</a:t>
              </a:r>
              <a:br>
                <a:rPr lang="en-US" sz="1400" b="1">
                  <a:latin typeface="Arial" charset="0"/>
                </a:rPr>
              </a:br>
              <a:r>
                <a:rPr lang="en-US" sz="1400" b="1">
                  <a:latin typeface="Arial" charset="0"/>
                </a:rPr>
                <a:t>Announces 2002::/16 to the IPv6 Internet</a:t>
              </a:r>
            </a:p>
          </p:txBody>
        </p:sp>
        <p:sp>
          <p:nvSpPr>
            <p:cNvPr id="27" name="Text Box 26"/>
            <p:cNvSpPr txBox="1">
              <a:spLocks noChangeAspect="1" noChangeArrowheads="1"/>
            </p:cNvSpPr>
            <p:nvPr/>
          </p:nvSpPr>
          <p:spPr bwMode="auto">
            <a:xfrm>
              <a:off x="1480" y="2205"/>
              <a:ext cx="777" cy="2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130.67.0.1</a:t>
              </a:r>
            </a:p>
          </p:txBody>
        </p:sp>
        <p:sp>
          <p:nvSpPr>
            <p:cNvPr id="28" name="Text Box 27"/>
            <p:cNvSpPr txBox="1">
              <a:spLocks noChangeAspect="1" noChangeArrowheads="1"/>
            </p:cNvSpPr>
            <p:nvPr/>
          </p:nvSpPr>
          <p:spPr bwMode="auto">
            <a:xfrm>
              <a:off x="4297" y="2197"/>
              <a:ext cx="854" cy="20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148.122.0.1</a:t>
              </a:r>
            </a:p>
          </p:txBody>
        </p:sp>
        <p:sp>
          <p:nvSpPr>
            <p:cNvPr id="29" name="Text Box 28"/>
            <p:cNvSpPr txBox="1">
              <a:spLocks noChangeAspect="1" noChangeArrowheads="1"/>
            </p:cNvSpPr>
            <p:nvPr/>
          </p:nvSpPr>
          <p:spPr bwMode="auto">
            <a:xfrm>
              <a:off x="3106" y="2804"/>
              <a:ext cx="621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11.0.0.1</a:t>
              </a:r>
            </a:p>
          </p:txBody>
        </p:sp>
        <p:sp>
          <p:nvSpPr>
            <p:cNvPr id="30" name="Text Box 29"/>
            <p:cNvSpPr txBox="1">
              <a:spLocks noChangeAspect="1" noChangeArrowheads="1"/>
            </p:cNvSpPr>
            <p:nvPr/>
          </p:nvSpPr>
          <p:spPr bwMode="auto">
            <a:xfrm>
              <a:off x="148" y="1344"/>
              <a:ext cx="1196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2002:8243:1::/48</a:t>
              </a:r>
            </a:p>
          </p:txBody>
        </p:sp>
        <p:sp>
          <p:nvSpPr>
            <p:cNvPr id="31" name="Text Box 30"/>
            <p:cNvSpPr txBox="1">
              <a:spLocks noChangeAspect="1" noChangeArrowheads="1"/>
            </p:cNvSpPr>
            <p:nvPr/>
          </p:nvSpPr>
          <p:spPr bwMode="auto">
            <a:xfrm>
              <a:off x="4468" y="1608"/>
              <a:ext cx="1219" cy="20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2002:947A:1::/48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0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Ex 2: Configured Tunnel</a:t>
            </a:r>
            <a:endParaRPr lang="en-US" sz="4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2976" y="1928802"/>
            <a:ext cx="7643834" cy="3508372"/>
            <a:chOff x="130" y="970"/>
            <a:chExt cx="5711" cy="2273"/>
          </a:xfrm>
        </p:grpSpPr>
        <p:pic>
          <p:nvPicPr>
            <p:cNvPr id="5" name="Picture 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5" y="970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89" y="1938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93" y="2938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0" y="1509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7" y="1374"/>
              <a:ext cx="2026" cy="14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5" y="1946"/>
              <a:ext cx="593" cy="3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11" name="AutoShape 10"/>
            <p:cNvCxnSpPr>
              <a:cxnSpLocks noChangeShapeType="1"/>
            </p:cNvCxnSpPr>
            <p:nvPr/>
          </p:nvCxnSpPr>
          <p:spPr bwMode="auto">
            <a:xfrm>
              <a:off x="1958" y="2099"/>
              <a:ext cx="1232" cy="839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AutoShape 11"/>
            <p:cNvCxnSpPr>
              <a:cxnSpLocks noChangeShapeType="1"/>
            </p:cNvCxnSpPr>
            <p:nvPr/>
          </p:nvCxnSpPr>
          <p:spPr bwMode="auto">
            <a:xfrm flipV="1">
              <a:off x="1958" y="2091"/>
              <a:ext cx="2231" cy="8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AutoShape 12"/>
            <p:cNvCxnSpPr>
              <a:cxnSpLocks noChangeShapeType="1"/>
            </p:cNvCxnSpPr>
            <p:nvPr/>
          </p:nvCxnSpPr>
          <p:spPr bwMode="auto">
            <a:xfrm flipV="1">
              <a:off x="3190" y="2091"/>
              <a:ext cx="999" cy="847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AutoShape 13"/>
            <p:cNvCxnSpPr>
              <a:cxnSpLocks noChangeShapeType="1"/>
            </p:cNvCxnSpPr>
            <p:nvPr/>
          </p:nvCxnSpPr>
          <p:spPr bwMode="auto">
            <a:xfrm flipV="1">
              <a:off x="1958" y="1275"/>
              <a:ext cx="1224" cy="824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AutoShape 14"/>
            <p:cNvCxnSpPr>
              <a:cxnSpLocks noChangeShapeType="1"/>
            </p:cNvCxnSpPr>
            <p:nvPr/>
          </p:nvCxnSpPr>
          <p:spPr bwMode="auto">
            <a:xfrm>
              <a:off x="3182" y="1275"/>
              <a:ext cx="1007" cy="816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AutoShape 15"/>
            <p:cNvCxnSpPr>
              <a:cxnSpLocks noChangeShapeType="1"/>
            </p:cNvCxnSpPr>
            <p:nvPr/>
          </p:nvCxnSpPr>
          <p:spPr bwMode="auto">
            <a:xfrm>
              <a:off x="3182" y="1275"/>
              <a:ext cx="8" cy="1663"/>
            </a:xfrm>
            <a:prstGeom prst="straightConnector1">
              <a:avLst/>
            </a:prstGeom>
            <a:noFill/>
            <a:ln w="28575">
              <a:solidFill>
                <a:srgbClr val="F57B49"/>
              </a:solidFill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17" name="Picture 1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7" y="1605"/>
              <a:ext cx="661" cy="4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1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02" y="1868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6" y="1916"/>
              <a:ext cx="754" cy="4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242" y="1829"/>
              <a:ext cx="428" cy="21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latin typeface="Arial" charset="0"/>
                </a:rPr>
                <a:t>IPv4 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714" y="1965"/>
              <a:ext cx="394" cy="19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066" y="1917"/>
              <a:ext cx="394" cy="19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folHlink"/>
                  </a:solidFill>
                  <a:latin typeface="Arial" charset="0"/>
                </a:rPr>
                <a:t>IPv6</a:t>
              </a:r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auto">
            <a:xfrm flipV="1">
              <a:off x="1280" y="2099"/>
              <a:ext cx="85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AutoShape 23"/>
            <p:cNvCxnSpPr>
              <a:cxnSpLocks noChangeShapeType="1"/>
            </p:cNvCxnSpPr>
            <p:nvPr/>
          </p:nvCxnSpPr>
          <p:spPr bwMode="auto">
            <a:xfrm flipV="1">
              <a:off x="4782" y="2071"/>
              <a:ext cx="120" cy="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30" y="1301"/>
              <a:ext cx="841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3ffe:c00:1::/48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880" y="1181"/>
              <a:ext cx="841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3ffe:c00:2::/48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562" y="2197"/>
              <a:ext cx="619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130.67.0.1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4114" y="2213"/>
              <a:ext cx="681" cy="18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eaLnBrk="0" hangingPunct="0"/>
              <a:r>
                <a:rPr lang="en-US" sz="1400" b="1">
                  <a:latin typeface="Arial" charset="0"/>
                </a:rPr>
                <a:t>148.122.0.1</a:t>
              </a:r>
            </a:p>
          </p:txBody>
        </p:sp>
      </p:grp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142976" y="5572140"/>
            <a:ext cx="4419600" cy="102711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73025" tIns="36512" rIns="73025" bIns="36512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 dirty="0">
                <a:latin typeface="Courier New" pitchFamily="49" charset="0"/>
              </a:rPr>
              <a:t>--------------------------------------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|IPv4 header|IPv6 header IPv6 payload|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--------------------------------------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IPv4 protocol type = 41</a:t>
            </a:r>
          </a:p>
        </p:txBody>
      </p:sp>
    </p:spTree>
    <p:extLst>
      <p:ext uri="{BB962C8B-B14F-4D97-AF65-F5344CB8AC3E}">
        <p14:creationId xmlns:p14="http://schemas.microsoft.com/office/powerpoint/2010/main" val="1102925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28725"/>
            <a:ext cx="7613847" cy="4921250"/>
          </a:xfrm>
        </p:spPr>
        <p:txBody>
          <a:bodyPr/>
          <a:lstStyle/>
          <a:p>
            <a:pPr>
              <a:buNone/>
            </a:pP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id-ID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Adv. Internetworking</a:t>
            </a:r>
          </a:p>
          <a:p>
            <a:pPr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000" i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ANA, Routing Area, BGP, IPv6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Multicast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Multicast Address, IGMP, Multicast Routing, DVMRP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Multiprotocol Label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Switching (MPLS)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Among Mobile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6246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Trio Cast</a:t>
            </a:r>
            <a:endParaRPr lang="en-US" dirty="0"/>
          </a:p>
        </p:txBody>
      </p:sp>
      <p:pic>
        <p:nvPicPr>
          <p:cNvPr id="1027" name="Picture 1" descr="800px-Unicas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25176"/>
            <a:ext cx="2471142" cy="16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800px-Broadca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76" y="1525176"/>
            <a:ext cx="2471142" cy="16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 descr="800px-Multica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20" y="4017226"/>
            <a:ext cx="2471142" cy="16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0337" y="328301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UNICAST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5890165" y="32879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BROADCAST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2040563" y="5844868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MULTICAST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84" y="4018256"/>
            <a:ext cx="2471142" cy="1646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06300" y="58448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ANYCAST (IPV6)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39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Example Analogy Multicast :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One-to-many</a:t>
            </a:r>
          </a:p>
          <a:p>
            <a:pPr lvl="1"/>
            <a:r>
              <a:rPr lang="en-US" sz="2000" dirty="0" smtClean="0"/>
              <a:t>Radio station broadcast</a:t>
            </a:r>
          </a:p>
          <a:p>
            <a:pPr lvl="1"/>
            <a:r>
              <a:rPr lang="en-US" sz="2000" dirty="0" smtClean="0"/>
              <a:t>Transmitting news, stock-price</a:t>
            </a:r>
          </a:p>
          <a:p>
            <a:pPr lvl="1"/>
            <a:r>
              <a:rPr lang="en-US" sz="2000" dirty="0" smtClean="0"/>
              <a:t>Software updates to multiple hosts</a:t>
            </a:r>
          </a:p>
          <a:p>
            <a:endParaRPr lang="en-US" sz="2000" dirty="0" smtClean="0"/>
          </a:p>
          <a:p>
            <a:r>
              <a:rPr lang="en-US" sz="2000" dirty="0" smtClean="0"/>
              <a:t>Many-to-many</a:t>
            </a:r>
          </a:p>
          <a:p>
            <a:pPr lvl="1"/>
            <a:r>
              <a:rPr lang="en-US" sz="2000" dirty="0" smtClean="0"/>
              <a:t>Multimedia teleconferencing</a:t>
            </a:r>
          </a:p>
          <a:p>
            <a:pPr lvl="1"/>
            <a:r>
              <a:rPr lang="en-US" sz="2000" dirty="0" smtClean="0"/>
              <a:t>Online multi-player games</a:t>
            </a:r>
          </a:p>
          <a:p>
            <a:pPr lvl="1"/>
            <a:r>
              <a:rPr lang="en-US" sz="2000" dirty="0" smtClean="0"/>
              <a:t>Distributed simulations</a:t>
            </a:r>
          </a:p>
        </p:txBody>
      </p:sp>
    </p:spTree>
    <p:extLst>
      <p:ext uri="{BB962C8B-B14F-4D97-AF65-F5344CB8AC3E}">
        <p14:creationId xmlns:p14="http://schemas.microsoft.com/office/powerpoint/2010/main" val="502617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Problem Identification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Without</a:t>
            </a:r>
            <a:r>
              <a:rPr lang="en-US" sz="2000" dirty="0" smtClean="0"/>
              <a:t> multicast support:</a:t>
            </a:r>
          </a:p>
          <a:p>
            <a:pPr lvl="1" algn="just"/>
            <a:r>
              <a:rPr lang="en-US" sz="2000" dirty="0" smtClean="0"/>
              <a:t>A source needs to </a:t>
            </a:r>
            <a:r>
              <a:rPr lang="en-US" sz="2000" dirty="0" smtClean="0">
                <a:solidFill>
                  <a:srgbClr val="7030A0"/>
                </a:solidFill>
              </a:rPr>
              <a:t>send a separate packet </a:t>
            </a:r>
            <a:r>
              <a:rPr lang="en-US" sz="2000" dirty="0" smtClean="0"/>
              <a:t>with the identical data to each member of the group</a:t>
            </a:r>
          </a:p>
          <a:p>
            <a:pPr lvl="2" algn="just"/>
            <a:r>
              <a:rPr lang="en-US" sz="2000" dirty="0" smtClean="0"/>
              <a:t>This redundancy consumes more bandwidth</a:t>
            </a:r>
          </a:p>
          <a:p>
            <a:pPr lvl="2" algn="just"/>
            <a:r>
              <a:rPr lang="en-US" sz="2000" dirty="0" smtClean="0"/>
              <a:t>Redundant traffic is not evenly distributed, concentrated near the sending host</a:t>
            </a:r>
          </a:p>
          <a:p>
            <a:pPr lvl="1" algn="just"/>
            <a:r>
              <a:rPr lang="en-US" sz="2000" dirty="0" smtClean="0"/>
              <a:t>Source needs to </a:t>
            </a:r>
            <a:r>
              <a:rPr lang="en-US" sz="2000" dirty="0" smtClean="0">
                <a:solidFill>
                  <a:srgbClr val="7030A0"/>
                </a:solidFill>
              </a:rPr>
              <a:t>keep track of the IP address</a:t>
            </a:r>
            <a:r>
              <a:rPr lang="en-US" sz="2000" dirty="0" smtClean="0"/>
              <a:t> of each member in the group</a:t>
            </a:r>
          </a:p>
          <a:p>
            <a:pPr lvl="2" algn="just"/>
            <a:r>
              <a:rPr lang="en-US" sz="2000" dirty="0" smtClean="0"/>
              <a:t>Group may be dynamic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To support many-to-many and one-to-many IP provides </a:t>
            </a:r>
            <a:r>
              <a:rPr lang="en-US" sz="2000" dirty="0" smtClean="0">
                <a:solidFill>
                  <a:srgbClr val="FF0000"/>
                </a:solidFill>
              </a:rPr>
              <a:t>an IP-level multicast</a:t>
            </a:r>
          </a:p>
        </p:txBody>
      </p:sp>
    </p:spTree>
    <p:extLst>
      <p:ext uri="{BB962C8B-B14F-4D97-AF65-F5344CB8AC3E}">
        <p14:creationId xmlns:p14="http://schemas.microsoft.com/office/powerpoint/2010/main" val="36532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 smtClean="0"/>
              <a:t>M’cast</a:t>
            </a:r>
            <a:endParaRPr lang="en-US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Basic IP multicast model is many-to-many based on multicast groups</a:t>
            </a:r>
          </a:p>
          <a:p>
            <a:pPr lvl="1" algn="just"/>
            <a:r>
              <a:rPr lang="en-US" sz="2400" dirty="0" smtClean="0">
                <a:solidFill>
                  <a:srgbClr val="7030A0"/>
                </a:solidFill>
              </a:rPr>
              <a:t>Each</a:t>
            </a:r>
            <a:r>
              <a:rPr lang="en-US" sz="2400" dirty="0" smtClean="0"/>
              <a:t> group has its </a:t>
            </a:r>
            <a:r>
              <a:rPr lang="en-US" sz="2400" dirty="0" smtClean="0">
                <a:solidFill>
                  <a:srgbClr val="7030A0"/>
                </a:solidFill>
              </a:rPr>
              <a:t>own</a:t>
            </a:r>
            <a:r>
              <a:rPr lang="en-US" sz="2400" dirty="0" smtClean="0"/>
              <a:t> IP multicast address</a:t>
            </a:r>
          </a:p>
          <a:p>
            <a:pPr lvl="1" algn="just"/>
            <a:r>
              <a:rPr lang="en-US" sz="2400" dirty="0" smtClean="0"/>
              <a:t>Hosts that are members of a group </a:t>
            </a:r>
            <a:r>
              <a:rPr lang="en-US" sz="2400" dirty="0" smtClean="0">
                <a:solidFill>
                  <a:srgbClr val="7030A0"/>
                </a:solidFill>
              </a:rPr>
              <a:t>receive copies of any packets </a:t>
            </a:r>
            <a:r>
              <a:rPr lang="en-US" sz="2400" dirty="0" smtClean="0"/>
              <a:t>sent to that group’s multicast address</a:t>
            </a:r>
          </a:p>
          <a:p>
            <a:pPr lvl="1" algn="just"/>
            <a:r>
              <a:rPr lang="en-US" sz="2400" dirty="0" smtClean="0"/>
              <a:t>A host </a:t>
            </a:r>
            <a:r>
              <a:rPr lang="en-US" sz="2400" dirty="0" smtClean="0">
                <a:solidFill>
                  <a:srgbClr val="7030A0"/>
                </a:solidFill>
              </a:rPr>
              <a:t>can</a:t>
            </a:r>
            <a:r>
              <a:rPr lang="en-US" sz="2400" dirty="0" smtClean="0"/>
              <a:t> be in multiple groups</a:t>
            </a:r>
          </a:p>
          <a:p>
            <a:pPr lvl="1" algn="just"/>
            <a:r>
              <a:rPr lang="en-US" sz="2400" dirty="0" smtClean="0"/>
              <a:t>A host </a:t>
            </a:r>
            <a:r>
              <a:rPr lang="en-US" sz="2400" dirty="0" smtClean="0">
                <a:solidFill>
                  <a:srgbClr val="7030A0"/>
                </a:solidFill>
              </a:rPr>
              <a:t>can</a:t>
            </a:r>
            <a:r>
              <a:rPr lang="en-US" sz="2400" dirty="0" smtClean="0"/>
              <a:t> join and leave groups </a:t>
            </a:r>
          </a:p>
        </p:txBody>
      </p:sp>
    </p:spTree>
    <p:extLst>
      <p:ext uri="{BB962C8B-B14F-4D97-AF65-F5344CB8AC3E}">
        <p14:creationId xmlns:p14="http://schemas.microsoft.com/office/powerpoint/2010/main" val="3273327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 smtClean="0"/>
              <a:t>M’cast</a:t>
            </a:r>
            <a:endParaRPr 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Using IP multicast to send the identical packet to each member of the group</a:t>
            </a:r>
          </a:p>
          <a:p>
            <a:pPr lvl="1" algn="just"/>
            <a:r>
              <a:rPr lang="en-US" sz="2400" dirty="0" smtClean="0"/>
              <a:t>A host sends </a:t>
            </a:r>
            <a:r>
              <a:rPr lang="en-US" sz="2400" dirty="0" smtClean="0">
                <a:solidFill>
                  <a:srgbClr val="7030A0"/>
                </a:solidFill>
              </a:rPr>
              <a:t>a single copy of the packet </a:t>
            </a:r>
            <a:r>
              <a:rPr lang="en-US" sz="2400" dirty="0" smtClean="0"/>
              <a:t>addressed to the group’s multicast address</a:t>
            </a:r>
          </a:p>
          <a:p>
            <a:pPr lvl="1" algn="just"/>
            <a:r>
              <a:rPr lang="en-US" sz="2400" dirty="0" smtClean="0"/>
              <a:t>The sending host </a:t>
            </a:r>
            <a:r>
              <a:rPr lang="en-US" sz="2400" dirty="0" smtClean="0">
                <a:solidFill>
                  <a:srgbClr val="7030A0"/>
                </a:solidFill>
              </a:rPr>
              <a:t>does not need to know </a:t>
            </a:r>
            <a:r>
              <a:rPr lang="en-US" sz="2400" dirty="0" smtClean="0"/>
              <a:t>the individual unicast IP address of each member</a:t>
            </a:r>
          </a:p>
          <a:p>
            <a:pPr lvl="1" algn="just"/>
            <a:r>
              <a:rPr lang="en-US" sz="2400" dirty="0" smtClean="0"/>
              <a:t>Sending host </a:t>
            </a:r>
            <a:r>
              <a:rPr lang="en-US" sz="2400" dirty="0" smtClean="0">
                <a:solidFill>
                  <a:srgbClr val="7030A0"/>
                </a:solidFill>
              </a:rPr>
              <a:t>does not send multiple copies </a:t>
            </a:r>
            <a:r>
              <a:rPr lang="en-US" sz="2400" dirty="0" smtClean="0"/>
              <a:t>of the packet</a:t>
            </a:r>
          </a:p>
        </p:txBody>
      </p:sp>
    </p:spTree>
    <p:extLst>
      <p:ext uri="{BB962C8B-B14F-4D97-AF65-F5344CB8AC3E}">
        <p14:creationId xmlns:p14="http://schemas.microsoft.com/office/powerpoint/2010/main" val="599365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dirty="0" smtClean="0"/>
              <a:t>RIR Service Region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7"/>
          <a:stretch/>
        </p:blipFill>
        <p:spPr>
          <a:xfrm>
            <a:off x="990600" y="1700808"/>
            <a:ext cx="7315200" cy="3978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05187" y="5678835"/>
            <a:ext cx="4686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Regional Internet Registries (RIRs</a:t>
            </a:r>
            <a:r>
              <a:rPr lang="en-US" dirty="0" smtClean="0"/>
              <a:t>)</a:t>
            </a:r>
          </a:p>
          <a:p>
            <a:pPr algn="ctr"/>
            <a:r>
              <a:rPr lang="en-US" dirty="0"/>
              <a:t>Internet Assigned Numbers </a:t>
            </a:r>
            <a:r>
              <a:rPr lang="en-US" dirty="0" smtClean="0"/>
              <a:t>Authority (IANA)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Overview </a:t>
            </a:r>
            <a:r>
              <a:rPr lang="en-US" dirty="0" err="1" smtClean="0"/>
              <a:t>M’cast</a:t>
            </a:r>
            <a:endParaRPr 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en-US" sz="2400" dirty="0" smtClean="0"/>
          </a:p>
          <a:p>
            <a:r>
              <a:rPr lang="en-US" sz="2400" dirty="0">
                <a:solidFill>
                  <a:srgbClr val="7030A0"/>
                </a:solidFill>
              </a:rPr>
              <a:t>One-to-many</a:t>
            </a:r>
            <a:r>
              <a:rPr lang="en-US" sz="2400" dirty="0"/>
              <a:t> multicast</a:t>
            </a:r>
          </a:p>
          <a:p>
            <a:pPr lvl="1"/>
            <a:r>
              <a:rPr lang="en-US" sz="2400" dirty="0"/>
              <a:t>Source specific multicast (SSM)</a:t>
            </a:r>
          </a:p>
          <a:p>
            <a:pPr lvl="1"/>
            <a:r>
              <a:rPr lang="en-US" sz="2400" dirty="0"/>
              <a:t>A receiving host specifies both a multicast group and a specific sending host</a:t>
            </a:r>
          </a:p>
          <a:p>
            <a:r>
              <a:rPr lang="en-US" sz="2400" dirty="0">
                <a:solidFill>
                  <a:srgbClr val="7030A0"/>
                </a:solidFill>
              </a:rPr>
              <a:t>Many-to-many</a:t>
            </a:r>
            <a:r>
              <a:rPr lang="en-US" sz="2400" dirty="0"/>
              <a:t> model</a:t>
            </a:r>
          </a:p>
          <a:p>
            <a:pPr lvl="1"/>
            <a:r>
              <a:rPr lang="en-US" sz="2400" dirty="0"/>
              <a:t>Any source multicast (ASM)</a:t>
            </a:r>
          </a:p>
        </p:txBody>
      </p:sp>
    </p:spTree>
    <p:extLst>
      <p:ext uri="{BB962C8B-B14F-4D97-AF65-F5344CB8AC3E}">
        <p14:creationId xmlns:p14="http://schemas.microsoft.com/office/powerpoint/2010/main" val="2827831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How does a group get started and how does it terminate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is </a:t>
            </a:r>
            <a:r>
              <a:rPr lang="en-US" sz="2000" dirty="0" smtClean="0"/>
              <a:t>the group </a:t>
            </a:r>
            <a:r>
              <a:rPr lang="en-US" sz="2000" dirty="0"/>
              <a:t>address </a:t>
            </a:r>
            <a:r>
              <a:rPr lang="en-US" sz="2000" dirty="0" smtClean="0"/>
              <a:t>chosen?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are new hosts added to the group (either as senders </a:t>
            </a:r>
            <a:r>
              <a:rPr lang="en-US" sz="2000" dirty="0" smtClean="0"/>
              <a:t>or receivers)?</a:t>
            </a:r>
          </a:p>
          <a:p>
            <a:r>
              <a:rPr lang="en-US" sz="2000" dirty="0" smtClean="0"/>
              <a:t>Can </a:t>
            </a:r>
            <a:r>
              <a:rPr lang="en-US" sz="2000" dirty="0"/>
              <a:t>anyone join a group (and send to, or receive from, that group) or </a:t>
            </a:r>
            <a:r>
              <a:rPr lang="en-US" sz="2000" dirty="0" smtClean="0"/>
              <a:t>is group </a:t>
            </a:r>
            <a:r>
              <a:rPr lang="en-US" sz="2000" dirty="0"/>
              <a:t>membership restricted and, if so, by </a:t>
            </a:r>
            <a:r>
              <a:rPr lang="en-US" sz="2000" dirty="0" smtClean="0"/>
              <a:t>whom?</a:t>
            </a:r>
          </a:p>
          <a:p>
            <a:r>
              <a:rPr lang="en-US" sz="2000" dirty="0" smtClean="0"/>
              <a:t>Do </a:t>
            </a:r>
            <a:r>
              <a:rPr lang="en-US" sz="2000" dirty="0"/>
              <a:t>group members know </a:t>
            </a:r>
            <a:r>
              <a:rPr lang="en-US" sz="2000" dirty="0" smtClean="0"/>
              <a:t>the identities </a:t>
            </a:r>
            <a:r>
              <a:rPr lang="en-US" sz="2000" dirty="0"/>
              <a:t>of the other group members as part of the network-layer </a:t>
            </a:r>
            <a:r>
              <a:rPr lang="en-US" sz="2000" dirty="0" smtClean="0"/>
              <a:t>protocol?</a:t>
            </a:r>
          </a:p>
          <a:p>
            <a:r>
              <a:rPr lang="en-US" sz="2000" dirty="0" smtClean="0"/>
              <a:t>How do </a:t>
            </a:r>
            <a:r>
              <a:rPr lang="en-US" sz="2000" dirty="0"/>
              <a:t>the network nodes interoperate with each other to deliver a multicast datagram </a:t>
            </a:r>
            <a:r>
              <a:rPr lang="en-US" sz="2000" dirty="0" smtClean="0"/>
              <a:t>to all </a:t>
            </a:r>
            <a:r>
              <a:rPr lang="en-US" sz="2000" dirty="0"/>
              <a:t>group members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Internet Group Management Protocol (IGMP)</a:t>
            </a:r>
          </a:p>
        </p:txBody>
      </p:sp>
    </p:spTree>
    <p:extLst>
      <p:ext uri="{BB962C8B-B14F-4D97-AF65-F5344CB8AC3E}">
        <p14:creationId xmlns:p14="http://schemas.microsoft.com/office/powerpoint/2010/main" val="2730145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IGMP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24" y="1124744"/>
            <a:ext cx="6292552" cy="54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08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host signals its desire to join or leave a multicast group by communicating with its local router using a special protocol</a:t>
            </a:r>
          </a:p>
          <a:p>
            <a:pPr lvl="1" algn="just"/>
            <a:r>
              <a:rPr lang="en-US" sz="2000" dirty="0"/>
              <a:t>In IPv4, the protocol is Internet Group Management Protocol (</a:t>
            </a:r>
            <a:r>
              <a:rPr lang="en-US" sz="2000" dirty="0">
                <a:solidFill>
                  <a:srgbClr val="FF0000"/>
                </a:solidFill>
              </a:rPr>
              <a:t>IGMP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In IPv6, the protocol is Multicast Listener Discovery (</a:t>
            </a:r>
            <a:r>
              <a:rPr lang="en-US" sz="2000" dirty="0">
                <a:solidFill>
                  <a:srgbClr val="FF0000"/>
                </a:solidFill>
              </a:rPr>
              <a:t>MLD</a:t>
            </a:r>
            <a:r>
              <a:rPr lang="en-US" sz="2000" dirty="0"/>
              <a:t>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router has the responsibility for making multicast behave correctly with regard to the host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714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Routing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992888" cy="34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7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Multicast Routing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To support multicast, a router must additionally have </a:t>
            </a:r>
            <a:r>
              <a:rPr lang="en-US" sz="2400" dirty="0" smtClean="0">
                <a:solidFill>
                  <a:srgbClr val="FF0000"/>
                </a:solidFill>
              </a:rPr>
              <a:t>multicast forwarding tables </a:t>
            </a:r>
            <a:r>
              <a:rPr lang="en-US" sz="2400" dirty="0" smtClean="0"/>
              <a:t>that indicate, based on multicast address, which links to use to forward the multicast packet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Unicast forwarding tables </a:t>
            </a:r>
            <a:r>
              <a:rPr lang="en-US" sz="2400" dirty="0" smtClean="0"/>
              <a:t>collectively specify a set of paths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Multicast forwarding tables </a:t>
            </a:r>
            <a:r>
              <a:rPr lang="en-US" sz="2400" dirty="0" smtClean="0"/>
              <a:t>collectively specify a set of trees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Multicast distribution trees</a:t>
            </a:r>
          </a:p>
        </p:txBody>
      </p:sp>
    </p:spTree>
    <p:extLst>
      <p:ext uri="{BB962C8B-B14F-4D97-AF65-F5344CB8AC3E}">
        <p14:creationId xmlns:p14="http://schemas.microsoft.com/office/powerpoint/2010/main" val="281932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Multicast Routing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To support source specific multicast, the multicast forwarding tables must indicate which links to use based on </a:t>
            </a:r>
            <a:r>
              <a:rPr lang="en-US" sz="2400" dirty="0" smtClean="0">
                <a:solidFill>
                  <a:srgbClr val="FF0000"/>
                </a:solidFill>
              </a:rPr>
              <a:t>the combination of multicast address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the unicast IP address of the source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i="1" dirty="0" smtClean="0"/>
              <a:t>Multicast Routing </a:t>
            </a:r>
            <a:r>
              <a:rPr lang="en-US" sz="2400" i="1" dirty="0" smtClean="0"/>
              <a:t>is the process by which multicast distribution trees are determined.</a:t>
            </a:r>
          </a:p>
        </p:txBody>
      </p:sp>
    </p:spTree>
    <p:extLst>
      <p:ext uri="{BB962C8B-B14F-4D97-AF65-F5344CB8AC3E}">
        <p14:creationId xmlns:p14="http://schemas.microsoft.com/office/powerpoint/2010/main" val="3527770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Distance-Vector Multicast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8724"/>
            <a:ext cx="8023225" cy="5152603"/>
          </a:xfrm>
          <a:noFill/>
        </p:spPr>
        <p:txBody>
          <a:bodyPr/>
          <a:lstStyle/>
          <a:p>
            <a:pPr algn="just"/>
            <a:r>
              <a:rPr lang="en-US" sz="2000" dirty="0">
                <a:solidFill>
                  <a:srgbClr val="FF0000"/>
                </a:solidFill>
              </a:rPr>
              <a:t>DVMRP</a:t>
            </a:r>
            <a:r>
              <a:rPr lang="en-US" sz="2000" dirty="0"/>
              <a:t> is one of several multicast </a:t>
            </a:r>
            <a:r>
              <a:rPr lang="en-US" sz="2000" dirty="0" smtClean="0"/>
              <a:t>routing protocols </a:t>
            </a:r>
            <a:r>
              <a:rPr lang="en-US" sz="2000" dirty="0"/>
              <a:t>described as </a:t>
            </a:r>
            <a:r>
              <a:rPr lang="en-US" sz="2000" i="1" dirty="0">
                <a:solidFill>
                  <a:srgbClr val="7030A0"/>
                </a:solidFill>
              </a:rPr>
              <a:t>ﬂood-and-prune protocols</a:t>
            </a:r>
            <a:r>
              <a:rPr lang="en-US" sz="2000" i="1" dirty="0" smtClean="0"/>
              <a:t>.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Given a unicast routing table, </a:t>
            </a:r>
            <a:r>
              <a:rPr lang="en-US" sz="2000" dirty="0">
                <a:solidFill>
                  <a:srgbClr val="7030A0"/>
                </a:solidFill>
              </a:rPr>
              <a:t>each router knows </a:t>
            </a:r>
            <a:r>
              <a:rPr lang="en-US" sz="2000" dirty="0"/>
              <a:t>that the current </a:t>
            </a:r>
            <a:r>
              <a:rPr lang="en-US" sz="2000" dirty="0" smtClean="0">
                <a:solidFill>
                  <a:srgbClr val="7030A0"/>
                </a:solidFill>
              </a:rPr>
              <a:t>shortest path </a:t>
            </a:r>
            <a:r>
              <a:rPr lang="en-US" sz="2000" dirty="0"/>
              <a:t>to a given destination goes through </a:t>
            </a:r>
            <a:r>
              <a:rPr lang="en-US" sz="2000" b="1" dirty="0" err="1" smtClean="0">
                <a:solidFill>
                  <a:srgbClr val="00B050"/>
                </a:solidFill>
              </a:rPr>
              <a:t>NextHop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Thus</a:t>
            </a:r>
            <a:r>
              <a:rPr lang="en-US" sz="2000" dirty="0"/>
              <a:t>, whenever </a:t>
            </a:r>
            <a:r>
              <a:rPr lang="en-US" sz="2000" dirty="0" smtClean="0"/>
              <a:t>it receives </a:t>
            </a:r>
            <a:r>
              <a:rPr lang="en-US" sz="2000" dirty="0"/>
              <a:t>a multicast packet from source </a:t>
            </a:r>
            <a:r>
              <a:rPr lang="en-US" sz="2000" b="1" dirty="0">
                <a:solidFill>
                  <a:srgbClr val="00B050"/>
                </a:solidFill>
              </a:rPr>
              <a:t>S</a:t>
            </a:r>
            <a:r>
              <a:rPr lang="en-US" sz="2000" dirty="0"/>
              <a:t>, the router forwards the </a:t>
            </a:r>
            <a:r>
              <a:rPr lang="en-US" sz="2000" dirty="0" smtClean="0"/>
              <a:t>packet on </a:t>
            </a:r>
            <a:r>
              <a:rPr lang="en-US" sz="2000" dirty="0"/>
              <a:t>all outgoing links (except the one on which the packet </a:t>
            </a:r>
            <a:r>
              <a:rPr lang="en-US" sz="2000" dirty="0" smtClean="0"/>
              <a:t>arrived)</a:t>
            </a:r>
          </a:p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IFF</a:t>
            </a:r>
            <a:r>
              <a:rPr lang="en-US" sz="2000" dirty="0" smtClean="0"/>
              <a:t> </a:t>
            </a:r>
            <a:r>
              <a:rPr lang="en-US" sz="2000" dirty="0"/>
              <a:t>the packet arrived over the link that is on the shortest path to </a:t>
            </a:r>
            <a:r>
              <a:rPr lang="en-US" sz="2000" b="1" dirty="0">
                <a:solidFill>
                  <a:srgbClr val="00B050"/>
                </a:solidFill>
              </a:rPr>
              <a:t>S</a:t>
            </a:r>
            <a:r>
              <a:rPr lang="en-US" sz="2000" dirty="0"/>
              <a:t> (i.e</a:t>
            </a:r>
            <a:r>
              <a:rPr lang="en-US" sz="2000" dirty="0" smtClean="0"/>
              <a:t>., the </a:t>
            </a:r>
            <a:r>
              <a:rPr lang="en-US" sz="2000" dirty="0"/>
              <a:t>packet came </a:t>
            </a:r>
            <a:r>
              <a:rPr lang="en-US" sz="2000" i="1" dirty="0"/>
              <a:t>from the </a:t>
            </a:r>
            <a:r>
              <a:rPr lang="en-US" sz="2000" b="1" i="1" dirty="0" err="1">
                <a:solidFill>
                  <a:srgbClr val="00B050"/>
                </a:solidFill>
              </a:rPr>
              <a:t>NextHop</a:t>
            </a:r>
            <a:r>
              <a:rPr lang="en-US" sz="2000" i="1" dirty="0">
                <a:solidFill>
                  <a:srgbClr val="00B050"/>
                </a:solidFill>
              </a:rPr>
              <a:t> </a:t>
            </a:r>
            <a:r>
              <a:rPr lang="en-US" sz="2000" i="1" dirty="0" smtClean="0"/>
              <a:t>associated </a:t>
            </a:r>
            <a:r>
              <a:rPr lang="en-US" sz="2000" i="1" dirty="0"/>
              <a:t>with </a:t>
            </a:r>
            <a:r>
              <a:rPr lang="en-US" sz="2000" b="1" i="1" dirty="0">
                <a:solidFill>
                  <a:srgbClr val="00B050"/>
                </a:solidFill>
              </a:rPr>
              <a:t>S</a:t>
            </a:r>
            <a:r>
              <a:rPr lang="en-US" sz="2000" i="1" dirty="0"/>
              <a:t> in the routing table).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strategy </a:t>
            </a:r>
            <a:r>
              <a:rPr lang="en-US" sz="2000" dirty="0">
                <a:solidFill>
                  <a:srgbClr val="7030A0"/>
                </a:solidFill>
              </a:rPr>
              <a:t>effectively ﬂoods </a:t>
            </a:r>
            <a:r>
              <a:rPr lang="en-US" sz="2000" dirty="0"/>
              <a:t>packets outward from S but does not </a:t>
            </a:r>
            <a:r>
              <a:rPr lang="en-US" sz="2000" dirty="0" smtClean="0"/>
              <a:t>loop packets </a:t>
            </a:r>
            <a:r>
              <a:rPr lang="en-US" sz="2000" dirty="0"/>
              <a:t>back toward 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7408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90600"/>
            <a:ext cx="8077200" cy="5462736"/>
          </a:xfrm>
          <a:noFill/>
        </p:spPr>
        <p:txBody>
          <a:bodyPr/>
          <a:lstStyle/>
          <a:p>
            <a:pPr algn="just">
              <a:buFontTx/>
              <a:buNone/>
            </a:pPr>
            <a:endParaRPr lang="en-US" sz="2000" dirty="0" smtClean="0"/>
          </a:p>
          <a:p>
            <a:pPr algn="just">
              <a:buFontTx/>
              <a:buNone/>
            </a:pPr>
            <a:r>
              <a:rPr lang="en-US" sz="2000" dirty="0" smtClean="0"/>
              <a:t>Reverse Path Broadcast (RPB)</a:t>
            </a:r>
          </a:p>
          <a:p>
            <a:pPr marL="0" indent="0" algn="just">
              <a:buNone/>
            </a:pPr>
            <a:r>
              <a:rPr lang="en-US" sz="2000" dirty="0" smtClean="0"/>
              <a:t>Goal: Prune networks that have no hosts in group G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Step 1</a:t>
            </a:r>
            <a:r>
              <a:rPr lang="en-US" sz="2000" dirty="0" smtClean="0"/>
              <a:t>: Determine LAN that  is a </a:t>
            </a:r>
            <a:r>
              <a:rPr lang="en-US" sz="2000" i="1" dirty="0" smtClean="0"/>
              <a:t>leaf</a:t>
            </a:r>
            <a:r>
              <a:rPr lang="en-US" sz="2000" dirty="0" smtClean="0"/>
              <a:t> with no members in G</a:t>
            </a:r>
          </a:p>
          <a:p>
            <a:pPr lvl="1" algn="just"/>
            <a:r>
              <a:rPr lang="en-US" sz="2000" dirty="0" smtClean="0"/>
              <a:t>leaf if parent is only router on the LAN</a:t>
            </a:r>
          </a:p>
          <a:p>
            <a:pPr lvl="1" algn="just"/>
            <a:r>
              <a:rPr lang="en-US" sz="2000" dirty="0" smtClean="0"/>
              <a:t>determine if any hosts are members of G using IGMP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Step 2</a:t>
            </a:r>
            <a:r>
              <a:rPr lang="en-US" sz="2000" dirty="0" smtClean="0"/>
              <a:t>: Propagate “no members of G here” information</a:t>
            </a:r>
          </a:p>
          <a:p>
            <a:pPr lvl="1" algn="just"/>
            <a:r>
              <a:rPr lang="en-US" sz="2000" dirty="0" smtClean="0"/>
              <a:t>augment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&lt;Destination, Cost&gt; </a:t>
            </a:r>
            <a:r>
              <a:rPr lang="en-US" sz="2000" dirty="0" smtClean="0"/>
              <a:t>update sent to neighbors with set of groups for which this network is interested in receiving multicast packets.</a:t>
            </a:r>
          </a:p>
          <a:p>
            <a:pPr lvl="1" algn="just"/>
            <a:r>
              <a:rPr lang="en-US" sz="2000" dirty="0" smtClean="0"/>
              <a:t>only happens </a:t>
            </a:r>
            <a:r>
              <a:rPr lang="en-US" sz="2000" dirty="0" smtClean="0">
                <a:solidFill>
                  <a:srgbClr val="FF0000"/>
                </a:solidFill>
              </a:rPr>
              <a:t>when</a:t>
            </a:r>
            <a:r>
              <a:rPr lang="en-US" sz="2000" dirty="0" smtClean="0"/>
              <a:t> multicast address becomes active.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Distance-Vector Multicast</a:t>
            </a:r>
          </a:p>
        </p:txBody>
      </p:sp>
    </p:spTree>
    <p:extLst>
      <p:ext uri="{BB962C8B-B14F-4D97-AF65-F5344CB8AC3E}">
        <p14:creationId xmlns:p14="http://schemas.microsoft.com/office/powerpoint/2010/main" val="4119670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400" dirty="0" smtClean="0"/>
              <a:t>Protocol Independent Multicast (PIM)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52736"/>
            <a:ext cx="700309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5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Subscriptions WWW in 2013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760"/>
            <a:ext cx="6619875" cy="457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59468" y="6254443"/>
            <a:ext cx="3516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1" dirty="0" smtClean="0">
                <a:solidFill>
                  <a:srgbClr val="7030A0"/>
                </a:solidFill>
              </a:rPr>
              <a:t>Source : ITU </a:t>
            </a:r>
            <a:r>
              <a:rPr lang="en-US" sz="1400" b="1" i="1" dirty="0">
                <a:solidFill>
                  <a:srgbClr val="7030A0"/>
                </a:solidFill>
              </a:rPr>
              <a:t>World Telecommunication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561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400" dirty="0" smtClean="0"/>
              <a:t>Protocol Independent Multicast (PIM)</a:t>
            </a:r>
          </a:p>
        </p:txBody>
      </p:sp>
      <p:pic>
        <p:nvPicPr>
          <p:cNvPr id="7475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875" y="1268413"/>
            <a:ext cx="4164013" cy="32004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971550" y="4691063"/>
            <a:ext cx="7777163" cy="12017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33CC"/>
                </a:solidFill>
                <a:latin typeface="+mj-lt"/>
              </a:rPr>
              <a:t>Delivery of a packet along a shared tree. R1 tunnels the packet to the RP, which forwards it along the shared tree to R4 and R5.</a:t>
            </a:r>
          </a:p>
        </p:txBody>
      </p:sp>
      <p:pic>
        <p:nvPicPr>
          <p:cNvPr id="74757" name="Picture 5" descr="f04-15-9780123850591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052513"/>
            <a:ext cx="4243388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570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Interdomain</a:t>
            </a:r>
            <a:r>
              <a:rPr lang="en-US" dirty="0"/>
              <a:t> Multicast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PIM-SM protocol is typically not used across domains, only within a domain.</a:t>
            </a:r>
          </a:p>
          <a:p>
            <a:r>
              <a:rPr lang="en-US" sz="2000" dirty="0"/>
              <a:t>To extend multicast across domains using PIM-SM, the </a:t>
            </a:r>
            <a:r>
              <a:rPr lang="en-US" sz="2000" dirty="0" smtClean="0"/>
              <a:t>Multicast Source </a:t>
            </a:r>
            <a:r>
              <a:rPr lang="en-US" sz="2000" dirty="0"/>
              <a:t>Discovery Protocol (MSDP).</a:t>
            </a:r>
          </a:p>
          <a:p>
            <a:endParaRPr lang="en-US" sz="2000" dirty="0" smtClean="0"/>
          </a:p>
          <a:p>
            <a:r>
              <a:rPr lang="en-US" sz="2000" dirty="0" smtClean="0"/>
              <a:t>MSDP </a:t>
            </a:r>
            <a:r>
              <a:rPr lang="en-US" sz="2000" dirty="0"/>
              <a:t>is used to connect different domains—each running PIM-SM internally, with its own RPs—by connecting the RPs of the different domains.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RP has one or more MSDP peer RPs in other domains.</a:t>
            </a:r>
          </a:p>
          <a:p>
            <a:r>
              <a:rPr lang="en-US" sz="2000" dirty="0"/>
              <a:t>Each pair of MSDP peers is connected by a TCP connection over which the MSDP protocol runs.</a:t>
            </a:r>
          </a:p>
        </p:txBody>
      </p:sp>
    </p:spTree>
    <p:extLst>
      <p:ext uri="{BB962C8B-B14F-4D97-AF65-F5344CB8AC3E}">
        <p14:creationId xmlns:p14="http://schemas.microsoft.com/office/powerpoint/2010/main" val="2434799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Source-Specific </a:t>
            </a:r>
            <a:r>
              <a:rPr lang="en-US" dirty="0" smtClean="0"/>
              <a:t>Multicast (SSM)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In the original PIM design, this optimization was invisible to hosts—only routers joined source-speciﬁc trees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However</a:t>
            </a:r>
            <a:r>
              <a:rPr lang="en-US" sz="2000" dirty="0"/>
              <a:t>, once the need for a one-to-many service model was recognized, it was decided to make the </a:t>
            </a:r>
            <a:r>
              <a:rPr lang="en-US" sz="2000" dirty="0" smtClean="0"/>
              <a:t>source-speciﬁc </a:t>
            </a:r>
            <a:r>
              <a:rPr lang="en-US" sz="2000" dirty="0"/>
              <a:t>routing capability of PIM-SM explicitly available to hosts.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PIM-SSM introduces a new concept, the channel, which is the combination of a source address S and a group address G. The group address G looks just like a normal IP multicast address, and both IPv4 and IPv6 have allocated </a:t>
            </a:r>
            <a:r>
              <a:rPr lang="en-US" sz="2000" dirty="0" err="1"/>
              <a:t>subranges</a:t>
            </a:r>
            <a:r>
              <a:rPr lang="en-US" sz="2000" dirty="0"/>
              <a:t> of the multicast address space for SSM.</a:t>
            </a:r>
          </a:p>
        </p:txBody>
      </p:sp>
    </p:spTree>
    <p:extLst>
      <p:ext uri="{BB962C8B-B14F-4D97-AF65-F5344CB8AC3E}">
        <p14:creationId xmlns:p14="http://schemas.microsoft.com/office/powerpoint/2010/main" val="26540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Source-Specific </a:t>
            </a:r>
            <a:r>
              <a:rPr lang="en-US" dirty="0" smtClean="0"/>
              <a:t>Multicast (SSM)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76" y="1340768"/>
            <a:ext cx="5739448" cy="48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Trees (BIDIR-PIM)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BIDIR-PIM is a recent variant of PIMSM that is well suited to many-to-many multicasting within a domain, especially when senders and receivers to a group may be the same, as in a multiparty videoconference.</a:t>
            </a:r>
          </a:p>
          <a:p>
            <a:endParaRPr lang="en-US" sz="2000" dirty="0"/>
          </a:p>
          <a:p>
            <a:r>
              <a:rPr lang="en-US" sz="2000" dirty="0"/>
              <a:t>BIDIR-PIM’s trees are bidirectional—a router that receives a multicast packet from a downstream branch can forward it both up the tree and down other branches.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4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Trees (BIDIR-PIM)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32" y="1052736"/>
            <a:ext cx="4824536" cy="54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Bibliography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450" indent="-806450">
              <a:buNone/>
            </a:pPr>
            <a:endParaRPr lang="id-ID" sz="1800" dirty="0" smtClean="0"/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Kurose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, J.F., and Ross, K.W., Computer Networking : A Top-Down Approach Sixth Edition, Pearson Education, Inc. USA, 2013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806450" indent="-806450">
              <a:buNone/>
            </a:pPr>
            <a:endParaRPr lang="id-ID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Lammle T., Cisco Certified Network Associate : Study Guide Fifth Edition, Sybex, Inc. USA, 2005.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Peterson, L.L., and Davie, B.S., Computer Networks: A Systems Approach Fifth Edition, Morgan Kaufmann, Burlington USA, 2012.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6450" indent="-806450">
              <a:buNone/>
            </a:pP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Tanenbaum,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A.S., and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Wetherall,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D.J., </a:t>
            </a:r>
            <a:r>
              <a:rPr lang="id-ID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Computer Networks Fifth Edition, </a:t>
            </a:r>
            <a:r>
              <a:rPr lang="id-ID" sz="1800" dirty="0">
                <a:latin typeface="Consolas" panose="020B0609020204030204" pitchFamily="49" charset="0"/>
                <a:cs typeface="Consolas" panose="020B0609020204030204" pitchFamily="49" charset="0"/>
              </a:rPr>
              <a:t>Pearson Education, Inc., Boston USA, 2011.</a:t>
            </a:r>
          </a:p>
          <a:p>
            <a:pPr marL="806450" indent="-806450">
              <a:buNone/>
            </a:pPr>
            <a:endParaRPr lang="id-ID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620688"/>
            <a:ext cx="8215370" cy="2160240"/>
          </a:xfrm>
          <a:solidFill>
            <a:schemeClr val="bg1"/>
          </a:solidFill>
        </p:spPr>
        <p:txBody>
          <a:bodyPr/>
          <a:lstStyle/>
          <a:p>
            <a:r>
              <a:rPr lang="id-ID" sz="3200" i="0" dirty="0" smtClean="0"/>
              <a:t>THANK YOU</a:t>
            </a:r>
            <a:endParaRPr lang="en-US" sz="5400" i="0" dirty="0" smtClean="0">
              <a:latin typeface="Bradley Hand ITC" panose="03070402050302030203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348" y="2780928"/>
            <a:ext cx="771525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Gandeva Bayu Satrya (GBS)</a:t>
            </a:r>
            <a:endParaRPr lang="id-ID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i="1" dirty="0" smtClean="0">
                <a:solidFill>
                  <a:srgbClr val="FF0000"/>
                </a:solidFill>
              </a:rPr>
              <a:t>gbs@ittelkom.ac.id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i="1" dirty="0" smtClean="0">
                <a:solidFill>
                  <a:srgbClr val="FF0000"/>
                </a:solidFill>
              </a:rPr>
              <a:t>gandeva.bayu.s@gmail.com</a:t>
            </a:r>
            <a:endParaRPr lang="id-ID" i="1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id-ID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ENGINEERING SCHOOL</a:t>
            </a:r>
          </a:p>
          <a:p>
            <a:pPr algn="ctr">
              <a:lnSpc>
                <a:spcPct val="150000"/>
              </a:lnSpc>
              <a:defRPr/>
            </a:pPr>
            <a:r>
              <a:rPr lang="id-ID" sz="2000" b="1" dirty="0" smtClean="0">
                <a:solidFill>
                  <a:schemeClr val="tx1"/>
                </a:solidFill>
                <a:latin typeface="Lucida Bright" pitchFamily="18" charset="0"/>
              </a:rPr>
              <a:t>Telkom University</a:t>
            </a:r>
            <a:endParaRPr lang="en-US" sz="2000" b="1" dirty="0">
              <a:solidFill>
                <a:schemeClr val="tx1"/>
              </a:solidFill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Identification :</a:t>
            </a:r>
          </a:p>
          <a:p>
            <a:pPr algn="just"/>
            <a:r>
              <a:rPr lang="en-US" sz="2000" dirty="0" smtClean="0"/>
              <a:t>Internet’s </a:t>
            </a:r>
            <a:r>
              <a:rPr lang="en-US" sz="2000" dirty="0"/>
              <a:t>topology has grown much </a:t>
            </a:r>
            <a:r>
              <a:rPr lang="en-US" sz="2000" dirty="0">
                <a:solidFill>
                  <a:srgbClr val="FF0000"/>
                </a:solidFill>
              </a:rPr>
              <a:t>more complex </a:t>
            </a:r>
            <a:r>
              <a:rPr lang="en-US" sz="2000" dirty="0"/>
              <a:t>than </a:t>
            </a:r>
            <a:r>
              <a:rPr lang="en-US" sz="2000" dirty="0" smtClean="0"/>
              <a:t>this ﬁgure suggests.</a:t>
            </a:r>
          </a:p>
          <a:p>
            <a:pPr algn="just"/>
            <a:r>
              <a:rPr lang="en-US" sz="2000" dirty="0"/>
              <a:t>each provider and end-user is likely to </a:t>
            </a:r>
            <a:r>
              <a:rPr lang="en-US" sz="2000" dirty="0" smtClean="0"/>
              <a:t>be an </a:t>
            </a:r>
            <a:r>
              <a:rPr lang="en-US" sz="2000" dirty="0">
                <a:solidFill>
                  <a:srgbClr val="FF0000"/>
                </a:solidFill>
              </a:rPr>
              <a:t>administratively independent </a:t>
            </a:r>
            <a:r>
              <a:rPr lang="en-US" sz="2000" dirty="0"/>
              <a:t>entity.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Problem Solving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</a:rPr>
              <a:t>The ﬁrst is the scalability of routing</a:t>
            </a:r>
            <a:r>
              <a:rPr lang="en-US" sz="2000" dirty="0" smtClean="0">
                <a:solidFill>
                  <a:srgbClr val="FF0000"/>
                </a:solidFill>
              </a:rPr>
              <a:t>. (</a:t>
            </a:r>
            <a:r>
              <a:rPr lang="en-US" sz="2000" dirty="0" smtClean="0">
                <a:solidFill>
                  <a:srgbClr val="7030A0"/>
                </a:solidFill>
              </a:rPr>
              <a:t>AS &amp; CIDR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000" dirty="0" smtClean="0"/>
              <a:t>	We </a:t>
            </a:r>
            <a:r>
              <a:rPr lang="en-US" sz="2000" dirty="0"/>
              <a:t>need to ﬁnd ways to minimize the number of network numbers </a:t>
            </a:r>
            <a:r>
              <a:rPr lang="en-US" sz="2000" dirty="0" smtClean="0"/>
              <a:t>that get </a:t>
            </a:r>
            <a:r>
              <a:rPr lang="en-US" sz="2000" dirty="0"/>
              <a:t>carried around in routing protocols and stored in the routing tables </a:t>
            </a:r>
            <a:r>
              <a:rPr lang="en-US" sz="2000" dirty="0" smtClean="0"/>
              <a:t>of routers.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second is address </a:t>
            </a:r>
            <a:r>
              <a:rPr lang="en-US" sz="2000" dirty="0" smtClean="0">
                <a:solidFill>
                  <a:srgbClr val="FF0000"/>
                </a:solidFill>
              </a:rPr>
              <a:t>utilization. (</a:t>
            </a:r>
            <a:r>
              <a:rPr lang="en-US" sz="2000" dirty="0" smtClean="0">
                <a:solidFill>
                  <a:srgbClr val="7030A0"/>
                </a:solidFill>
              </a:rPr>
              <a:t>IPv6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buNone/>
            </a:pPr>
            <a:r>
              <a:rPr lang="en-US" sz="2000" dirty="0" smtClean="0"/>
              <a:t>	That </a:t>
            </a:r>
            <a:r>
              <a:rPr lang="en-US" sz="2000" dirty="0"/>
              <a:t>is, making sure that the </a:t>
            </a:r>
            <a:r>
              <a:rPr lang="en-US" sz="2000" dirty="0" smtClean="0"/>
              <a:t>IP address </a:t>
            </a:r>
            <a:r>
              <a:rPr lang="en-US" sz="2000" dirty="0"/>
              <a:t>space does not get consumed too quickly.</a:t>
            </a:r>
          </a:p>
        </p:txBody>
      </p:sp>
    </p:spTree>
    <p:extLst>
      <p:ext uri="{BB962C8B-B14F-4D97-AF65-F5344CB8AC3E}">
        <p14:creationId xmlns:p14="http://schemas.microsoft.com/office/powerpoint/2010/main" val="293626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268760"/>
            <a:ext cx="7561263" cy="52609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Internet</a:t>
            </a:r>
          </a:p>
        </p:txBody>
      </p:sp>
    </p:spTree>
    <p:extLst>
      <p:ext uri="{BB962C8B-B14F-4D97-AF65-F5344CB8AC3E}">
        <p14:creationId xmlns:p14="http://schemas.microsoft.com/office/powerpoint/2010/main" val="10114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We’ll </a:t>
            </a:r>
            <a:r>
              <a:rPr lang="en-US" sz="2000" dirty="0"/>
              <a:t>examine how link-state routing protocols (such as OSPF and IS-IS) can </a:t>
            </a:r>
            <a:r>
              <a:rPr lang="en-US" sz="2000" dirty="0" smtClean="0"/>
              <a:t>be used </a:t>
            </a:r>
            <a:r>
              <a:rPr lang="en-US" sz="2000" dirty="0"/>
              <a:t>to partition a routing domain into subdomains called </a:t>
            </a:r>
            <a:r>
              <a:rPr lang="en-US" sz="2000" dirty="0">
                <a:solidFill>
                  <a:srgbClr val="FF0000"/>
                </a:solidFill>
              </a:rPr>
              <a:t>areas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An area is a set of routers that are </a:t>
            </a:r>
            <a:r>
              <a:rPr lang="en-US" sz="2000" dirty="0">
                <a:solidFill>
                  <a:srgbClr val="FF0000"/>
                </a:solidFill>
              </a:rPr>
              <a:t>administratively conﬁgured</a:t>
            </a:r>
            <a:r>
              <a:rPr lang="en-US" sz="2000" dirty="0"/>
              <a:t> </a:t>
            </a:r>
            <a:r>
              <a:rPr lang="en-US" sz="2000" dirty="0" smtClean="0"/>
              <a:t>to exchange </a:t>
            </a:r>
            <a:r>
              <a:rPr lang="en-US" sz="2000" dirty="0"/>
              <a:t>link-state information with each </a:t>
            </a:r>
            <a:r>
              <a:rPr lang="en-US" sz="2000" dirty="0" smtClean="0"/>
              <a:t>other.</a:t>
            </a:r>
          </a:p>
          <a:p>
            <a:pPr algn="just"/>
            <a:r>
              <a:rPr lang="en-US" sz="2000" dirty="0" smtClean="0"/>
              <a:t>There </a:t>
            </a:r>
            <a:r>
              <a:rPr lang="en-US" sz="2000" dirty="0"/>
              <a:t>is one </a:t>
            </a:r>
            <a:r>
              <a:rPr lang="en-US" sz="2000" dirty="0" smtClean="0"/>
              <a:t>special area—the </a:t>
            </a:r>
            <a:r>
              <a:rPr lang="en-US" sz="2000" dirty="0" smtClean="0">
                <a:solidFill>
                  <a:srgbClr val="FF0000"/>
                </a:solidFill>
              </a:rPr>
              <a:t>Backbone Area</a:t>
            </a:r>
            <a:r>
              <a:rPr lang="en-US" sz="2000" dirty="0"/>
              <a:t>, also known as area 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86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Area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4"/>
            <a:ext cx="7725588" cy="41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2399</TotalTime>
  <Words>2597</Words>
  <Application>Microsoft Office PowerPoint</Application>
  <PresentationFormat>On-screen Show (4:3)</PresentationFormat>
  <Paragraphs>409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MS PGothic</vt:lpstr>
      <vt:lpstr>Arial</vt:lpstr>
      <vt:lpstr>Bookman Old Style</vt:lpstr>
      <vt:lpstr>Bradley Hand ITC</vt:lpstr>
      <vt:lpstr>Calibri</vt:lpstr>
      <vt:lpstr>Century Gothic</vt:lpstr>
      <vt:lpstr>Consolas</vt:lpstr>
      <vt:lpstr>Courier New</vt:lpstr>
      <vt:lpstr>Helvetica</vt:lpstr>
      <vt:lpstr>Lucida Bright</vt:lpstr>
      <vt:lpstr>Tahoma</vt:lpstr>
      <vt:lpstr>Times New Roman</vt:lpstr>
      <vt:lpstr>Verdana</vt:lpstr>
      <vt:lpstr>Wingdings</vt:lpstr>
      <vt:lpstr>PowerPoint Template</vt:lpstr>
      <vt:lpstr>Chapter 4 Adv. Internetworking</vt:lpstr>
      <vt:lpstr>Agenda</vt:lpstr>
      <vt:lpstr>Provisioning Hierarchy</vt:lpstr>
      <vt:lpstr>RIR Service Region</vt:lpstr>
      <vt:lpstr>Subscriptions WWW in 2013</vt:lpstr>
      <vt:lpstr>Problems</vt:lpstr>
      <vt:lpstr>The Global Internet</vt:lpstr>
      <vt:lpstr>Routing Area</vt:lpstr>
      <vt:lpstr>Routing Area</vt:lpstr>
      <vt:lpstr>Routing Area</vt:lpstr>
      <vt:lpstr>Interdomain Routing (BGP)</vt:lpstr>
      <vt:lpstr>Interdomain Routing (BGP)</vt:lpstr>
      <vt:lpstr>Route Propagation</vt:lpstr>
      <vt:lpstr>The Global Internet</vt:lpstr>
      <vt:lpstr>EGP and BGP</vt:lpstr>
      <vt:lpstr>Routing Protocol</vt:lpstr>
      <vt:lpstr>BGP Example</vt:lpstr>
      <vt:lpstr>Interdomain and Intradomain</vt:lpstr>
      <vt:lpstr>Need IPv6 ???</vt:lpstr>
      <vt:lpstr>IPv4 and IPv6 Headers</vt:lpstr>
      <vt:lpstr>IPv6 is…</vt:lpstr>
      <vt:lpstr>Benefits of IPv6</vt:lpstr>
      <vt:lpstr>IPv6 Addressing</vt:lpstr>
      <vt:lpstr>Address Allocation Policy</vt:lpstr>
      <vt:lpstr>Interface IDs</vt:lpstr>
      <vt:lpstr>Modified EUI-64 Interface ID</vt:lpstr>
      <vt:lpstr>Address Type</vt:lpstr>
      <vt:lpstr>Types of IPv6 Addresses</vt:lpstr>
      <vt:lpstr>Discovery Protocol</vt:lpstr>
      <vt:lpstr>IPv6 Neighbor Discovery</vt:lpstr>
      <vt:lpstr>Migration Techniques</vt:lpstr>
      <vt:lpstr>Ex 1: 6to4 Tunnel</vt:lpstr>
      <vt:lpstr>Ex 2: Configured Tunnel</vt:lpstr>
      <vt:lpstr>Agenda</vt:lpstr>
      <vt:lpstr>Trio Cast</vt:lpstr>
      <vt:lpstr>Overview</vt:lpstr>
      <vt:lpstr>Problem Identification</vt:lpstr>
      <vt:lpstr>Overview M’cast</vt:lpstr>
      <vt:lpstr>Overview M’cast</vt:lpstr>
      <vt:lpstr>Overview M’cast</vt:lpstr>
      <vt:lpstr>IGMP</vt:lpstr>
      <vt:lpstr>IGMP</vt:lpstr>
      <vt:lpstr>Multicast Group</vt:lpstr>
      <vt:lpstr>Multicast Routing</vt:lpstr>
      <vt:lpstr>Multicast Routing</vt:lpstr>
      <vt:lpstr>Multicast Routing</vt:lpstr>
      <vt:lpstr>Distance-Vector Multicast</vt:lpstr>
      <vt:lpstr>Distance-Vector Multicast</vt:lpstr>
      <vt:lpstr>Protocol Independent Multicast (PIM)</vt:lpstr>
      <vt:lpstr>Protocol Independent Multicast (PIM)</vt:lpstr>
      <vt:lpstr>Interdomain Multicast</vt:lpstr>
      <vt:lpstr>Source-Specific Multicast (SSM)</vt:lpstr>
      <vt:lpstr>Source-Specific Multicast (SSM)</vt:lpstr>
      <vt:lpstr>Bidirectional Trees (BIDIR-PIM)</vt:lpstr>
      <vt:lpstr>Bidirectional Trees (BIDIR-PIM)</vt:lpstr>
      <vt:lpstr>Bibliography</vt:lpstr>
      <vt:lpstr>THANK YOU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</dc:title>
  <dc:creator>Gandeva Bayu S</dc:creator>
  <cp:lastModifiedBy>gandeva</cp:lastModifiedBy>
  <cp:revision>425</cp:revision>
  <dcterms:created xsi:type="dcterms:W3CDTF">2007-01-06T23:56:46Z</dcterms:created>
  <dcterms:modified xsi:type="dcterms:W3CDTF">2013-10-08T01:49:11Z</dcterms:modified>
</cp:coreProperties>
</file>