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480" r:id="rId2"/>
    <p:sldId id="550" r:id="rId3"/>
    <p:sldId id="540" r:id="rId4"/>
    <p:sldId id="541" r:id="rId5"/>
    <p:sldId id="542" r:id="rId6"/>
    <p:sldId id="543" r:id="rId7"/>
    <p:sldId id="544" r:id="rId8"/>
    <p:sldId id="545" r:id="rId9"/>
    <p:sldId id="546" r:id="rId10"/>
    <p:sldId id="547" r:id="rId11"/>
    <p:sldId id="551" r:id="rId12"/>
    <p:sldId id="548" r:id="rId13"/>
    <p:sldId id="553" r:id="rId14"/>
    <p:sldId id="552" r:id="rId15"/>
    <p:sldId id="554" r:id="rId16"/>
    <p:sldId id="556" r:id="rId17"/>
    <p:sldId id="557" r:id="rId18"/>
    <p:sldId id="558" r:id="rId19"/>
    <p:sldId id="559" r:id="rId20"/>
    <p:sldId id="560" r:id="rId21"/>
    <p:sldId id="561" r:id="rId22"/>
    <p:sldId id="562" r:id="rId23"/>
    <p:sldId id="563" r:id="rId24"/>
    <p:sldId id="564" r:id="rId25"/>
    <p:sldId id="565" r:id="rId26"/>
    <p:sldId id="566" r:id="rId27"/>
    <p:sldId id="567" r:id="rId28"/>
    <p:sldId id="568" r:id="rId29"/>
    <p:sldId id="569" r:id="rId30"/>
    <p:sldId id="570" r:id="rId31"/>
    <p:sldId id="571" r:id="rId32"/>
    <p:sldId id="572" r:id="rId33"/>
    <p:sldId id="573" r:id="rId34"/>
    <p:sldId id="574" r:id="rId35"/>
    <p:sldId id="575" r:id="rId36"/>
    <p:sldId id="576" r:id="rId37"/>
    <p:sldId id="577" r:id="rId38"/>
    <p:sldId id="578" r:id="rId39"/>
    <p:sldId id="579" r:id="rId40"/>
    <p:sldId id="580" r:id="rId41"/>
    <p:sldId id="581" r:id="rId42"/>
    <p:sldId id="582" r:id="rId43"/>
    <p:sldId id="583" r:id="rId44"/>
    <p:sldId id="586" r:id="rId45"/>
    <p:sldId id="584" r:id="rId46"/>
    <p:sldId id="585" r:id="rId47"/>
    <p:sldId id="587" r:id="rId48"/>
    <p:sldId id="588" r:id="rId49"/>
    <p:sldId id="446" r:id="rId50"/>
    <p:sldId id="479" r:id="rId5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AABCC"/>
    <a:srgbClr val="1966B3"/>
    <a:srgbClr val="9900CC"/>
    <a:srgbClr val="99CC00"/>
    <a:srgbClr val="DDDDDD"/>
    <a:srgbClr val="C1D1D3"/>
    <a:srgbClr val="BD9E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74" autoAdjust="0"/>
    <p:restoredTop sz="94434" autoAdjust="0"/>
  </p:normalViewPr>
  <p:slideViewPr>
    <p:cSldViewPr>
      <p:cViewPr varScale="1">
        <p:scale>
          <a:sx n="67" d="100"/>
          <a:sy n="67" d="100"/>
        </p:scale>
        <p:origin x="1242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 smtClean="0">
                <a:cs typeface="+mn-cs"/>
              </a:defRPr>
            </a:lvl1pPr>
          </a:lstStyle>
          <a:p>
            <a:pPr>
              <a:defRPr/>
            </a:pPr>
            <a:fld id="{68652DCB-F754-49CB-AE32-DDA27AE87BA0}" type="datetimeFigureOut">
              <a:rPr lang="en-US"/>
              <a:pPr>
                <a:defRPr/>
              </a:pPr>
              <a:t>11/11/2013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 smtClean="0">
                <a:cs typeface="+mn-cs"/>
              </a:defRPr>
            </a:lvl1pPr>
          </a:lstStyle>
          <a:p>
            <a:pPr>
              <a:defRPr/>
            </a:pPr>
            <a:fld id="{3270736C-5345-48BF-B6D1-B0E9882FBF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041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At the heart of TCP is the sliding window algorithm (discussed in Chapter 2)</a:t>
            </a:r>
          </a:p>
        </p:txBody>
      </p:sp>
    </p:spTree>
    <p:extLst>
      <p:ext uri="{BB962C8B-B14F-4D97-AF65-F5344CB8AC3E}">
        <p14:creationId xmlns:p14="http://schemas.microsoft.com/office/powerpoint/2010/main" val="2234432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59610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62957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30774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23187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20485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101487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64955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63313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0741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44701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5760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Maximum Segment Lifetime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70736C-5345-48BF-B6D1-B0E9882FBF8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27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Maximum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Segment Lifetime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70736C-5345-48BF-B6D1-B0E9882FBF8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54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Maximum Segment Lifetime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70736C-5345-48BF-B6D1-B0E9882FBF8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220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3150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06433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8"/>
          <p:cNvSpPr>
            <a:spLocks noChangeArrowheads="1"/>
          </p:cNvSpPr>
          <p:nvPr/>
        </p:nvSpPr>
        <p:spPr bwMode="gray">
          <a:xfrm rot="5400000">
            <a:off x="7904162" y="1163638"/>
            <a:ext cx="2098675" cy="38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5451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gray">
          <a:xfrm>
            <a:off x="3886200" y="57150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latin typeface="Verdana" pitchFamily="34" charset="0"/>
                <a:cs typeface="+mn-cs"/>
              </a:rPr>
              <a:t>LOGO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 rot="421294">
            <a:off x="971550" y="692150"/>
            <a:ext cx="1871663" cy="1944688"/>
            <a:chOff x="521" y="482"/>
            <a:chExt cx="1134" cy="1142"/>
          </a:xfrm>
        </p:grpSpPr>
        <p:sp>
          <p:nvSpPr>
            <p:cNvPr id="7" name="Oval 32"/>
            <p:cNvSpPr>
              <a:spLocks noChangeArrowheads="1"/>
            </p:cNvSpPr>
            <p:nvPr userDrawn="1"/>
          </p:nvSpPr>
          <p:spPr bwMode="gray">
            <a:xfrm rot="-128649">
              <a:off x="851" y="811"/>
              <a:ext cx="479" cy="494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8" name="Group 33"/>
            <p:cNvGrpSpPr>
              <a:grpSpLocks/>
            </p:cNvGrpSpPr>
            <p:nvPr userDrawn="1"/>
          </p:nvGrpSpPr>
          <p:grpSpPr bwMode="auto">
            <a:xfrm rot="56277">
              <a:off x="1299" y="1223"/>
              <a:ext cx="264" cy="217"/>
              <a:chOff x="3451" y="877"/>
              <a:chExt cx="401" cy="341"/>
            </a:xfrm>
          </p:grpSpPr>
          <p:sp>
            <p:nvSpPr>
              <p:cNvPr id="37" name="Oval 34"/>
              <p:cNvSpPr>
                <a:spLocks noChangeArrowheads="1"/>
              </p:cNvSpPr>
              <p:nvPr/>
            </p:nvSpPr>
            <p:spPr bwMode="gray">
              <a:xfrm>
                <a:off x="3636" y="1025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8" name="Oval 35"/>
              <p:cNvSpPr>
                <a:spLocks noChangeArrowheads="1"/>
              </p:cNvSpPr>
              <p:nvPr/>
            </p:nvSpPr>
            <p:spPr bwMode="gray">
              <a:xfrm>
                <a:off x="3761" y="1127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9" name="Oval 36"/>
              <p:cNvSpPr>
                <a:spLocks noChangeArrowheads="1"/>
              </p:cNvSpPr>
              <p:nvPr/>
            </p:nvSpPr>
            <p:spPr bwMode="gray">
              <a:xfrm>
                <a:off x="3451" y="877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9" name="Group 37"/>
            <p:cNvGrpSpPr>
              <a:grpSpLocks/>
            </p:cNvGrpSpPr>
            <p:nvPr userDrawn="1"/>
          </p:nvGrpSpPr>
          <p:grpSpPr bwMode="auto">
            <a:xfrm rot="-2383151">
              <a:off x="1389" y="946"/>
              <a:ext cx="266" cy="220"/>
              <a:chOff x="3451" y="876"/>
              <a:chExt cx="404" cy="342"/>
            </a:xfrm>
          </p:grpSpPr>
          <p:sp>
            <p:nvSpPr>
              <p:cNvPr id="34" name="Oval 38"/>
              <p:cNvSpPr>
                <a:spLocks noChangeArrowheads="1"/>
              </p:cNvSpPr>
              <p:nvPr/>
            </p:nvSpPr>
            <p:spPr bwMode="gray">
              <a:xfrm>
                <a:off x="3638" y="1024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5" name="Oval 39"/>
              <p:cNvSpPr>
                <a:spLocks noChangeArrowheads="1"/>
              </p:cNvSpPr>
              <p:nvPr/>
            </p:nvSpPr>
            <p:spPr bwMode="gray">
              <a:xfrm>
                <a:off x="3764" y="1127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6" name="Oval 40"/>
              <p:cNvSpPr>
                <a:spLocks noChangeArrowheads="1"/>
              </p:cNvSpPr>
              <p:nvPr/>
            </p:nvSpPr>
            <p:spPr bwMode="gray">
              <a:xfrm>
                <a:off x="3451" y="876"/>
                <a:ext cx="183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" name="Group 41"/>
            <p:cNvGrpSpPr>
              <a:grpSpLocks/>
            </p:cNvGrpSpPr>
            <p:nvPr userDrawn="1"/>
          </p:nvGrpSpPr>
          <p:grpSpPr bwMode="auto">
            <a:xfrm rot="-4925197">
              <a:off x="1295" y="618"/>
              <a:ext cx="259" cy="226"/>
              <a:chOff x="3452" y="877"/>
              <a:chExt cx="403" cy="341"/>
            </a:xfrm>
          </p:grpSpPr>
          <p:sp>
            <p:nvSpPr>
              <p:cNvPr id="31" name="Oval 42"/>
              <p:cNvSpPr>
                <a:spLocks noChangeArrowheads="1"/>
              </p:cNvSpPr>
              <p:nvPr/>
            </p:nvSpPr>
            <p:spPr bwMode="gray">
              <a:xfrm>
                <a:off x="3639" y="1025"/>
                <a:ext cx="110" cy="125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" name="Oval 43"/>
              <p:cNvSpPr>
                <a:spLocks noChangeArrowheads="1"/>
              </p:cNvSpPr>
              <p:nvPr/>
            </p:nvSpPr>
            <p:spPr bwMode="gray">
              <a:xfrm>
                <a:off x="3763" y="1126"/>
                <a:ext cx="92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3" name="Oval 44"/>
              <p:cNvSpPr>
                <a:spLocks noChangeArrowheads="1"/>
              </p:cNvSpPr>
              <p:nvPr/>
            </p:nvSpPr>
            <p:spPr bwMode="gray">
              <a:xfrm>
                <a:off x="3452" y="877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1" name="Group 45"/>
            <p:cNvGrpSpPr>
              <a:grpSpLocks/>
            </p:cNvGrpSpPr>
            <p:nvPr userDrawn="1"/>
          </p:nvGrpSpPr>
          <p:grpSpPr bwMode="auto">
            <a:xfrm rot="3149186">
              <a:off x="986" y="1395"/>
              <a:ext cx="259" cy="227"/>
              <a:chOff x="3450" y="880"/>
              <a:chExt cx="403" cy="341"/>
            </a:xfrm>
          </p:grpSpPr>
          <p:sp>
            <p:nvSpPr>
              <p:cNvPr id="28" name="Oval 46"/>
              <p:cNvSpPr>
                <a:spLocks noChangeArrowheads="1"/>
              </p:cNvSpPr>
              <p:nvPr/>
            </p:nvSpPr>
            <p:spPr bwMode="gray">
              <a:xfrm>
                <a:off x="3637" y="1027"/>
                <a:ext cx="110" cy="125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" name="Oval 47"/>
              <p:cNvSpPr>
                <a:spLocks noChangeArrowheads="1"/>
              </p:cNvSpPr>
              <p:nvPr/>
            </p:nvSpPr>
            <p:spPr bwMode="gray">
              <a:xfrm>
                <a:off x="3761" y="1129"/>
                <a:ext cx="92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0" name="Oval 48"/>
              <p:cNvSpPr>
                <a:spLocks noChangeArrowheads="1"/>
              </p:cNvSpPr>
              <p:nvPr/>
            </p:nvSpPr>
            <p:spPr bwMode="gray">
              <a:xfrm>
                <a:off x="3450" y="880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2" name="Group 49"/>
            <p:cNvGrpSpPr>
              <a:grpSpLocks/>
            </p:cNvGrpSpPr>
            <p:nvPr userDrawn="1"/>
          </p:nvGrpSpPr>
          <p:grpSpPr bwMode="auto">
            <a:xfrm rot="-7676986">
              <a:off x="954" y="481"/>
              <a:ext cx="259" cy="227"/>
              <a:chOff x="3455" y="877"/>
              <a:chExt cx="402" cy="342"/>
            </a:xfrm>
          </p:grpSpPr>
          <p:sp>
            <p:nvSpPr>
              <p:cNvPr id="25" name="Oval 50"/>
              <p:cNvSpPr>
                <a:spLocks noChangeArrowheads="1"/>
              </p:cNvSpPr>
              <p:nvPr/>
            </p:nvSpPr>
            <p:spPr bwMode="gray">
              <a:xfrm>
                <a:off x="3640" y="1025"/>
                <a:ext cx="110" cy="125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6" name="Oval 51"/>
              <p:cNvSpPr>
                <a:spLocks noChangeArrowheads="1"/>
              </p:cNvSpPr>
              <p:nvPr/>
            </p:nvSpPr>
            <p:spPr bwMode="gray">
              <a:xfrm>
                <a:off x="3765" y="1127"/>
                <a:ext cx="92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7" name="Oval 52"/>
              <p:cNvSpPr>
                <a:spLocks noChangeArrowheads="1"/>
              </p:cNvSpPr>
              <p:nvPr/>
            </p:nvSpPr>
            <p:spPr bwMode="gray">
              <a:xfrm>
                <a:off x="3455" y="877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3" name="Group 53"/>
            <p:cNvGrpSpPr>
              <a:grpSpLocks/>
            </p:cNvGrpSpPr>
            <p:nvPr userDrawn="1"/>
          </p:nvGrpSpPr>
          <p:grpSpPr bwMode="auto">
            <a:xfrm rot="-10348150">
              <a:off x="642" y="646"/>
              <a:ext cx="264" cy="221"/>
              <a:chOff x="3453" y="878"/>
              <a:chExt cx="401" cy="344"/>
            </a:xfrm>
          </p:grpSpPr>
          <p:sp>
            <p:nvSpPr>
              <p:cNvPr id="22" name="Oval 54"/>
              <p:cNvSpPr>
                <a:spLocks noChangeArrowheads="1"/>
              </p:cNvSpPr>
              <p:nvPr/>
            </p:nvSpPr>
            <p:spPr bwMode="gray">
              <a:xfrm>
                <a:off x="3640" y="1029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" name="Oval 55"/>
              <p:cNvSpPr>
                <a:spLocks noChangeArrowheads="1"/>
              </p:cNvSpPr>
              <p:nvPr/>
            </p:nvSpPr>
            <p:spPr bwMode="gray">
              <a:xfrm>
                <a:off x="3763" y="1131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4" name="Oval 56"/>
              <p:cNvSpPr>
                <a:spLocks noChangeArrowheads="1"/>
              </p:cNvSpPr>
              <p:nvPr/>
            </p:nvSpPr>
            <p:spPr bwMode="gray">
              <a:xfrm>
                <a:off x="3453" y="878"/>
                <a:ext cx="183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4" name="Group 57"/>
            <p:cNvGrpSpPr>
              <a:grpSpLocks/>
            </p:cNvGrpSpPr>
            <p:nvPr userDrawn="1"/>
          </p:nvGrpSpPr>
          <p:grpSpPr bwMode="auto">
            <a:xfrm rot="8606759">
              <a:off x="529" y="971"/>
              <a:ext cx="264" cy="216"/>
              <a:chOff x="3453" y="882"/>
              <a:chExt cx="402" cy="340"/>
            </a:xfrm>
          </p:grpSpPr>
          <p:sp>
            <p:nvSpPr>
              <p:cNvPr id="19" name="Oval 58"/>
              <p:cNvSpPr>
                <a:spLocks noChangeArrowheads="1"/>
              </p:cNvSpPr>
              <p:nvPr/>
            </p:nvSpPr>
            <p:spPr bwMode="gray">
              <a:xfrm>
                <a:off x="3639" y="1027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0" name="Oval 59"/>
              <p:cNvSpPr>
                <a:spLocks noChangeArrowheads="1"/>
              </p:cNvSpPr>
              <p:nvPr/>
            </p:nvSpPr>
            <p:spPr bwMode="gray">
              <a:xfrm>
                <a:off x="3764" y="1131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" name="Oval 60"/>
              <p:cNvSpPr>
                <a:spLocks noChangeArrowheads="1"/>
              </p:cNvSpPr>
              <p:nvPr/>
            </p:nvSpPr>
            <p:spPr bwMode="gray">
              <a:xfrm>
                <a:off x="3453" y="882"/>
                <a:ext cx="183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5" name="Group 61"/>
            <p:cNvGrpSpPr>
              <a:grpSpLocks/>
            </p:cNvGrpSpPr>
            <p:nvPr userDrawn="1"/>
          </p:nvGrpSpPr>
          <p:grpSpPr bwMode="auto">
            <a:xfrm rot="6279754">
              <a:off x="643" y="1291"/>
              <a:ext cx="261" cy="226"/>
              <a:chOff x="3451" y="880"/>
              <a:chExt cx="403" cy="342"/>
            </a:xfrm>
          </p:grpSpPr>
          <p:sp>
            <p:nvSpPr>
              <p:cNvPr id="16" name="Oval 62"/>
              <p:cNvSpPr>
                <a:spLocks noChangeArrowheads="1"/>
              </p:cNvSpPr>
              <p:nvPr/>
            </p:nvSpPr>
            <p:spPr bwMode="gray">
              <a:xfrm>
                <a:off x="3639" y="1027"/>
                <a:ext cx="110" cy="125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" name="Oval 63"/>
              <p:cNvSpPr>
                <a:spLocks noChangeArrowheads="1"/>
              </p:cNvSpPr>
              <p:nvPr/>
            </p:nvSpPr>
            <p:spPr bwMode="gray">
              <a:xfrm>
                <a:off x="3762" y="1130"/>
                <a:ext cx="92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8" name="Oval 64"/>
              <p:cNvSpPr>
                <a:spLocks noChangeArrowheads="1"/>
              </p:cNvSpPr>
              <p:nvPr/>
            </p:nvSpPr>
            <p:spPr bwMode="gray">
              <a:xfrm>
                <a:off x="3451" y="880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40" name="Rectangle 65"/>
          <p:cNvSpPr>
            <a:spLocks noChangeArrowheads="1"/>
          </p:cNvSpPr>
          <p:nvPr/>
        </p:nvSpPr>
        <p:spPr bwMode="gray">
          <a:xfrm>
            <a:off x="457200" y="0"/>
            <a:ext cx="7620000" cy="3048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24314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" name="Rectangle 66"/>
          <p:cNvSpPr>
            <a:spLocks noChangeArrowheads="1"/>
          </p:cNvSpPr>
          <p:nvPr/>
        </p:nvSpPr>
        <p:spPr bwMode="gray">
          <a:xfrm>
            <a:off x="6664325" y="-7938"/>
            <a:ext cx="2098675" cy="3127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gray">
          <a:xfrm rot="10800000">
            <a:off x="2549525" y="6553200"/>
            <a:ext cx="6230938" cy="3175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" name="Rectangle 69"/>
          <p:cNvSpPr>
            <a:spLocks noChangeArrowheads="1"/>
          </p:cNvSpPr>
          <p:nvPr/>
        </p:nvSpPr>
        <p:spPr bwMode="gray">
          <a:xfrm>
            <a:off x="8763000" y="-7938"/>
            <a:ext cx="381000" cy="314326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24314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4" name="Rectangle 70"/>
          <p:cNvSpPr>
            <a:spLocks noChangeArrowheads="1"/>
          </p:cNvSpPr>
          <p:nvPr/>
        </p:nvSpPr>
        <p:spPr bwMode="gray">
          <a:xfrm>
            <a:off x="457200" y="6554788"/>
            <a:ext cx="2098675" cy="3175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36471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" name="Rectangle 71"/>
          <p:cNvSpPr>
            <a:spLocks noChangeArrowheads="1"/>
          </p:cNvSpPr>
          <p:nvPr/>
        </p:nvSpPr>
        <p:spPr bwMode="gray">
          <a:xfrm>
            <a:off x="0" y="6553200"/>
            <a:ext cx="457200" cy="31908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" name="Rectangle 72"/>
          <p:cNvSpPr>
            <a:spLocks noChangeArrowheads="1"/>
          </p:cNvSpPr>
          <p:nvPr/>
        </p:nvSpPr>
        <p:spPr bwMode="gray">
          <a:xfrm>
            <a:off x="0" y="0"/>
            <a:ext cx="457200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7" name="Rectangle 73"/>
          <p:cNvSpPr>
            <a:spLocks noChangeArrowheads="1"/>
          </p:cNvSpPr>
          <p:nvPr/>
        </p:nvSpPr>
        <p:spPr bwMode="gray">
          <a:xfrm rot="5400000">
            <a:off x="-2213769" y="2510631"/>
            <a:ext cx="4876800" cy="4651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8" name="Rectangle 74"/>
          <p:cNvSpPr>
            <a:spLocks noChangeArrowheads="1"/>
          </p:cNvSpPr>
          <p:nvPr/>
        </p:nvSpPr>
        <p:spPr bwMode="gray">
          <a:xfrm rot="5400000">
            <a:off x="-575469" y="5520531"/>
            <a:ext cx="1600200" cy="4651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9" name="Rectangle 75"/>
          <p:cNvSpPr>
            <a:spLocks noChangeArrowheads="1"/>
          </p:cNvSpPr>
          <p:nvPr/>
        </p:nvSpPr>
        <p:spPr bwMode="ltGray">
          <a:xfrm>
            <a:off x="8769350" y="6538913"/>
            <a:ext cx="374650" cy="327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8824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" name="Rectangle 76"/>
          <p:cNvSpPr>
            <a:spLocks noChangeArrowheads="1"/>
          </p:cNvSpPr>
          <p:nvPr/>
        </p:nvSpPr>
        <p:spPr bwMode="gray">
          <a:xfrm rot="5400000">
            <a:off x="6557962" y="3967163"/>
            <a:ext cx="4791075" cy="381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" name="Rectangle 77"/>
          <p:cNvSpPr>
            <a:spLocks noChangeArrowheads="1"/>
          </p:cNvSpPr>
          <p:nvPr/>
        </p:nvSpPr>
        <p:spPr bwMode="gray">
          <a:xfrm>
            <a:off x="8763000" y="1752600"/>
            <a:ext cx="381000" cy="1524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72549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2" name="Line 80"/>
          <p:cNvSpPr>
            <a:spLocks noChangeShapeType="1"/>
          </p:cNvSpPr>
          <p:nvPr/>
        </p:nvSpPr>
        <p:spPr bwMode="auto">
          <a:xfrm>
            <a:off x="0" y="304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" name="Line 81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4" name="Line 82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5" name="Line 83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6" name="Line 84"/>
          <p:cNvSpPr>
            <a:spLocks noChangeShapeType="1"/>
          </p:cNvSpPr>
          <p:nvPr/>
        </p:nvSpPr>
        <p:spPr bwMode="auto">
          <a:xfrm flipH="1">
            <a:off x="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7" name="Line 85"/>
          <p:cNvSpPr>
            <a:spLocks noChangeShapeType="1"/>
          </p:cNvSpPr>
          <p:nvPr/>
        </p:nvSpPr>
        <p:spPr bwMode="auto">
          <a:xfrm>
            <a:off x="8763000" y="1752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8" name="Line 86"/>
          <p:cNvSpPr>
            <a:spLocks noChangeShapeType="1"/>
          </p:cNvSpPr>
          <p:nvPr/>
        </p:nvSpPr>
        <p:spPr bwMode="auto">
          <a:xfrm>
            <a:off x="87630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9" name="Line 87"/>
          <p:cNvSpPr>
            <a:spLocks noChangeShapeType="1"/>
          </p:cNvSpPr>
          <p:nvPr/>
        </p:nvSpPr>
        <p:spPr bwMode="auto">
          <a:xfrm>
            <a:off x="2543175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0" name="Line 88"/>
          <p:cNvSpPr>
            <a:spLocks noChangeShapeType="1"/>
          </p:cNvSpPr>
          <p:nvPr/>
        </p:nvSpPr>
        <p:spPr bwMode="auto">
          <a:xfrm flipV="1">
            <a:off x="6672263" y="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2057400"/>
            <a:ext cx="5791200" cy="16986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990975"/>
            <a:ext cx="57912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C12D6-48CD-4C5B-AEFF-6B1FDB1CF0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22238"/>
            <a:ext cx="2005012" cy="6027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8"/>
            <a:ext cx="5865813" cy="6027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4F58A-EEC8-4B62-A257-C7C43864BE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6705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228725"/>
            <a:ext cx="8023225" cy="4921250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10EA9-D600-4797-8B9F-4D80426D0D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104DF-66D8-458D-AEDF-2FB497644D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598ED-2C93-4C9D-8A2A-2D7036109E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28725"/>
            <a:ext cx="3935413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413" y="1228725"/>
            <a:ext cx="3935412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46A82-5C52-4270-B722-1A2930E949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FEF08-B60C-4FFF-995F-AECE336137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3446B-2637-4790-937C-FF8654AC63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5328E-59BD-4DAC-B55A-9C55FC4833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02008-649D-4E3B-8A23-6D80236278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8067A-FB48-4F2B-A506-BC6304B2E0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Rectangle 69"/>
          <p:cNvSpPr>
            <a:spLocks noChangeArrowheads="1"/>
          </p:cNvSpPr>
          <p:nvPr/>
        </p:nvSpPr>
        <p:spPr bwMode="gray">
          <a:xfrm>
            <a:off x="457200" y="0"/>
            <a:ext cx="8477250" cy="76835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228725"/>
            <a:ext cx="8023225" cy="492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791200" y="6248400"/>
            <a:ext cx="28956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429000" y="6338888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3922CA6C-AC2C-425A-AEAF-1AC528843B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0" y="0"/>
            <a:ext cx="457200" cy="7683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cs typeface="+mn-cs"/>
            </a:endParaRPr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0" y="762000"/>
            <a:ext cx="457200" cy="152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cs typeface="+mn-cs"/>
            </a:endParaRPr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>
            <a:off x="0" y="914400"/>
            <a:ext cx="457200" cy="419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42353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cs typeface="+mn-cs"/>
            </a:endParaRPr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gray">
          <a:xfrm>
            <a:off x="0" y="5105400"/>
            <a:ext cx="457200" cy="15446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42353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cs typeface="+mn-cs"/>
            </a:endParaRPr>
          </a:p>
        </p:txBody>
      </p:sp>
      <p:sp>
        <p:nvSpPr>
          <p:cNvPr id="1079" name="Rectangle 55"/>
          <p:cNvSpPr>
            <a:spLocks noChangeArrowheads="1"/>
          </p:cNvSpPr>
          <p:nvPr/>
        </p:nvSpPr>
        <p:spPr bwMode="gray">
          <a:xfrm>
            <a:off x="0" y="6656388"/>
            <a:ext cx="457200" cy="2095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80" name="Rectangle 56"/>
          <p:cNvSpPr>
            <a:spLocks noChangeArrowheads="1"/>
          </p:cNvSpPr>
          <p:nvPr/>
        </p:nvSpPr>
        <p:spPr bwMode="gray">
          <a:xfrm>
            <a:off x="457200" y="6650038"/>
            <a:ext cx="1304925" cy="2159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84" name="Rectangle 60"/>
          <p:cNvSpPr>
            <a:spLocks noChangeArrowheads="1"/>
          </p:cNvSpPr>
          <p:nvPr/>
        </p:nvSpPr>
        <p:spPr bwMode="gray">
          <a:xfrm>
            <a:off x="1752600" y="6650038"/>
            <a:ext cx="7391400" cy="2159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tint val="5451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85" name="Rectangle 61"/>
          <p:cNvSpPr>
            <a:spLocks noChangeArrowheads="1"/>
          </p:cNvSpPr>
          <p:nvPr/>
        </p:nvSpPr>
        <p:spPr bwMode="gray">
          <a:xfrm>
            <a:off x="8777288" y="6656388"/>
            <a:ext cx="366712" cy="2095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84706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87" name="Rectangle 63"/>
          <p:cNvSpPr>
            <a:spLocks noChangeArrowheads="1"/>
          </p:cNvSpPr>
          <p:nvPr/>
        </p:nvSpPr>
        <p:spPr bwMode="gray">
          <a:xfrm>
            <a:off x="8769350" y="6019800"/>
            <a:ext cx="374650" cy="6429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89" name="Rectangle 65"/>
          <p:cNvSpPr>
            <a:spLocks noChangeArrowheads="1"/>
          </p:cNvSpPr>
          <p:nvPr/>
        </p:nvSpPr>
        <p:spPr bwMode="gray">
          <a:xfrm>
            <a:off x="8763000" y="914400"/>
            <a:ext cx="381000" cy="51054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51373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gray">
          <a:xfrm>
            <a:off x="8763000" y="762000"/>
            <a:ext cx="381000" cy="152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cs typeface="+mn-cs"/>
            </a:endParaRPr>
          </a:p>
        </p:txBody>
      </p:sp>
      <p:sp>
        <p:nvSpPr>
          <p:cNvPr id="1091" name="Rectangle 67"/>
          <p:cNvSpPr>
            <a:spLocks noChangeArrowheads="1"/>
          </p:cNvSpPr>
          <p:nvPr/>
        </p:nvSpPr>
        <p:spPr bwMode="gray">
          <a:xfrm>
            <a:off x="8770938" y="0"/>
            <a:ext cx="373062" cy="762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92" name="Rectangle 68"/>
          <p:cNvSpPr>
            <a:spLocks noChangeArrowheads="1"/>
          </p:cNvSpPr>
          <p:nvPr/>
        </p:nvSpPr>
        <p:spPr bwMode="gray">
          <a:xfrm>
            <a:off x="457200" y="762000"/>
            <a:ext cx="8315325" cy="152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cs typeface="+mn-cs"/>
            </a:endParaRPr>
          </a:p>
        </p:txBody>
      </p:sp>
      <p:sp>
        <p:nvSpPr>
          <p:cNvPr id="104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90600" y="122238"/>
            <a:ext cx="6705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grpSp>
        <p:nvGrpSpPr>
          <p:cNvPr id="1044" name="Group 104"/>
          <p:cNvGrpSpPr>
            <a:grpSpLocks/>
          </p:cNvGrpSpPr>
          <p:nvPr/>
        </p:nvGrpSpPr>
        <p:grpSpPr bwMode="auto">
          <a:xfrm>
            <a:off x="8002588" y="69850"/>
            <a:ext cx="657225" cy="636588"/>
            <a:chOff x="5041" y="44"/>
            <a:chExt cx="414" cy="401"/>
          </a:xfrm>
        </p:grpSpPr>
        <p:sp>
          <p:nvSpPr>
            <p:cNvPr id="1129" name="Oval 105"/>
            <p:cNvSpPr>
              <a:spLocks noChangeArrowheads="1"/>
            </p:cNvSpPr>
            <p:nvPr userDrawn="1"/>
          </p:nvSpPr>
          <p:spPr bwMode="gray">
            <a:xfrm rot="149948">
              <a:off x="5161" y="161"/>
              <a:ext cx="175" cy="170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055" name="Group 106"/>
            <p:cNvGrpSpPr>
              <a:grpSpLocks/>
            </p:cNvGrpSpPr>
            <p:nvPr userDrawn="1"/>
          </p:nvGrpSpPr>
          <p:grpSpPr bwMode="auto">
            <a:xfrm rot="334874">
              <a:off x="5321" y="313"/>
              <a:ext cx="98" cy="75"/>
              <a:chOff x="3452" y="878"/>
              <a:chExt cx="402" cy="342"/>
            </a:xfrm>
          </p:grpSpPr>
          <p:sp>
            <p:nvSpPr>
              <p:cNvPr id="1131" name="Oval 107"/>
              <p:cNvSpPr>
                <a:spLocks noChangeArrowheads="1"/>
              </p:cNvSpPr>
              <p:nvPr userDrawn="1"/>
            </p:nvSpPr>
            <p:spPr bwMode="gray">
              <a:xfrm>
                <a:off x="3640" y="1024"/>
                <a:ext cx="111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32" name="Oval 108"/>
              <p:cNvSpPr>
                <a:spLocks noChangeArrowheads="1"/>
              </p:cNvSpPr>
              <p:nvPr userDrawn="1"/>
            </p:nvSpPr>
            <p:spPr bwMode="gray">
              <a:xfrm>
                <a:off x="3763" y="1126"/>
                <a:ext cx="90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33" name="Oval 109"/>
              <p:cNvSpPr>
                <a:spLocks noChangeArrowheads="1"/>
              </p:cNvSpPr>
              <p:nvPr userDrawn="1"/>
            </p:nvSpPr>
            <p:spPr bwMode="gray">
              <a:xfrm>
                <a:off x="3448" y="876"/>
                <a:ext cx="180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2" name="Group 110"/>
            <p:cNvGrpSpPr>
              <a:grpSpLocks/>
            </p:cNvGrpSpPr>
            <p:nvPr userDrawn="1"/>
          </p:nvGrpSpPr>
          <p:grpSpPr bwMode="auto">
            <a:xfrm rot="-2104554">
              <a:off x="5358" y="218"/>
              <a:ext cx="97" cy="75"/>
              <a:chOff x="3452" y="878"/>
              <a:chExt cx="402" cy="342"/>
            </a:xfrm>
          </p:grpSpPr>
          <p:sp>
            <p:nvSpPr>
              <p:cNvPr id="1135" name="Oval 111"/>
              <p:cNvSpPr>
                <a:spLocks noChangeArrowheads="1"/>
              </p:cNvSpPr>
              <p:nvPr userDrawn="1"/>
            </p:nvSpPr>
            <p:spPr bwMode="gray">
              <a:xfrm>
                <a:off x="3637" y="1018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36" name="Oval 112"/>
              <p:cNvSpPr>
                <a:spLocks noChangeArrowheads="1"/>
              </p:cNvSpPr>
              <p:nvPr userDrawn="1"/>
            </p:nvSpPr>
            <p:spPr bwMode="gray">
              <a:xfrm>
                <a:off x="3761" y="1124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37" name="Oval 113"/>
              <p:cNvSpPr>
                <a:spLocks noChangeArrowheads="1"/>
              </p:cNvSpPr>
              <p:nvPr userDrawn="1"/>
            </p:nvSpPr>
            <p:spPr bwMode="gray">
              <a:xfrm>
                <a:off x="3450" y="874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57" name="Group 114"/>
            <p:cNvGrpSpPr>
              <a:grpSpLocks/>
            </p:cNvGrpSpPr>
            <p:nvPr userDrawn="1"/>
          </p:nvGrpSpPr>
          <p:grpSpPr bwMode="auto">
            <a:xfrm rot="-4646600">
              <a:off x="5335" y="107"/>
              <a:ext cx="88" cy="82"/>
              <a:chOff x="3452" y="878"/>
              <a:chExt cx="402" cy="342"/>
            </a:xfrm>
          </p:grpSpPr>
          <p:sp>
            <p:nvSpPr>
              <p:cNvPr id="1139" name="Oval 115"/>
              <p:cNvSpPr>
                <a:spLocks noChangeArrowheads="1"/>
              </p:cNvSpPr>
              <p:nvPr userDrawn="1"/>
            </p:nvSpPr>
            <p:spPr bwMode="gray">
              <a:xfrm>
                <a:off x="3640" y="1021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40" name="Oval 116"/>
              <p:cNvSpPr>
                <a:spLocks noChangeArrowheads="1"/>
              </p:cNvSpPr>
              <p:nvPr userDrawn="1"/>
            </p:nvSpPr>
            <p:spPr bwMode="gray">
              <a:xfrm>
                <a:off x="3763" y="1125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41" name="Oval 117"/>
              <p:cNvSpPr>
                <a:spLocks noChangeArrowheads="1"/>
              </p:cNvSpPr>
              <p:nvPr userDrawn="1"/>
            </p:nvSpPr>
            <p:spPr bwMode="gray">
              <a:xfrm>
                <a:off x="3453" y="877"/>
                <a:ext cx="183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58" name="Group 118"/>
            <p:cNvGrpSpPr>
              <a:grpSpLocks/>
            </p:cNvGrpSpPr>
            <p:nvPr userDrawn="1"/>
          </p:nvGrpSpPr>
          <p:grpSpPr bwMode="auto">
            <a:xfrm rot="2913403">
              <a:off x="5210" y="359"/>
              <a:ext cx="88" cy="83"/>
              <a:chOff x="3452" y="878"/>
              <a:chExt cx="402" cy="342"/>
            </a:xfrm>
          </p:grpSpPr>
          <p:sp>
            <p:nvSpPr>
              <p:cNvPr id="1143" name="Oval 119"/>
              <p:cNvSpPr>
                <a:spLocks noChangeArrowheads="1"/>
              </p:cNvSpPr>
              <p:nvPr userDrawn="1"/>
            </p:nvSpPr>
            <p:spPr bwMode="gray">
              <a:xfrm>
                <a:off x="3638" y="1024"/>
                <a:ext cx="110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44" name="Oval 120"/>
              <p:cNvSpPr>
                <a:spLocks noChangeArrowheads="1"/>
              </p:cNvSpPr>
              <p:nvPr userDrawn="1"/>
            </p:nvSpPr>
            <p:spPr bwMode="gray">
              <a:xfrm>
                <a:off x="3763" y="1128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45" name="Oval 121"/>
              <p:cNvSpPr>
                <a:spLocks noChangeArrowheads="1"/>
              </p:cNvSpPr>
              <p:nvPr userDrawn="1"/>
            </p:nvSpPr>
            <p:spPr bwMode="gray">
              <a:xfrm>
                <a:off x="3451" y="876"/>
                <a:ext cx="183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59" name="Group 122"/>
            <p:cNvGrpSpPr>
              <a:grpSpLocks/>
            </p:cNvGrpSpPr>
            <p:nvPr userDrawn="1"/>
          </p:nvGrpSpPr>
          <p:grpSpPr bwMode="auto">
            <a:xfrm rot="-7888389">
              <a:off x="5212" y="46"/>
              <a:ext cx="88" cy="83"/>
              <a:chOff x="3452" y="878"/>
              <a:chExt cx="402" cy="342"/>
            </a:xfrm>
          </p:grpSpPr>
          <p:sp>
            <p:nvSpPr>
              <p:cNvPr id="1147" name="Oval 123"/>
              <p:cNvSpPr>
                <a:spLocks noChangeArrowheads="1"/>
              </p:cNvSpPr>
              <p:nvPr userDrawn="1"/>
            </p:nvSpPr>
            <p:spPr bwMode="gray">
              <a:xfrm>
                <a:off x="3641" y="1021"/>
                <a:ext cx="110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48" name="Oval 124"/>
              <p:cNvSpPr>
                <a:spLocks noChangeArrowheads="1"/>
              </p:cNvSpPr>
              <p:nvPr userDrawn="1"/>
            </p:nvSpPr>
            <p:spPr bwMode="gray">
              <a:xfrm>
                <a:off x="3766" y="1125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49" name="Oval 125"/>
              <p:cNvSpPr>
                <a:spLocks noChangeArrowheads="1"/>
              </p:cNvSpPr>
              <p:nvPr userDrawn="1"/>
            </p:nvSpPr>
            <p:spPr bwMode="gray">
              <a:xfrm>
                <a:off x="3454" y="872"/>
                <a:ext cx="183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60" name="Group 126"/>
            <p:cNvGrpSpPr>
              <a:grpSpLocks/>
            </p:cNvGrpSpPr>
            <p:nvPr userDrawn="1"/>
          </p:nvGrpSpPr>
          <p:grpSpPr bwMode="auto">
            <a:xfrm rot="-10069553">
              <a:off x="5089" y="95"/>
              <a:ext cx="97" cy="76"/>
              <a:chOff x="3452" y="878"/>
              <a:chExt cx="402" cy="342"/>
            </a:xfrm>
          </p:grpSpPr>
          <p:sp>
            <p:nvSpPr>
              <p:cNvPr id="1151" name="Oval 127"/>
              <p:cNvSpPr>
                <a:spLocks noChangeArrowheads="1"/>
              </p:cNvSpPr>
              <p:nvPr userDrawn="1"/>
            </p:nvSpPr>
            <p:spPr bwMode="gray">
              <a:xfrm>
                <a:off x="3639" y="1027"/>
                <a:ext cx="112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52" name="Oval 128"/>
              <p:cNvSpPr>
                <a:spLocks noChangeArrowheads="1"/>
              </p:cNvSpPr>
              <p:nvPr userDrawn="1"/>
            </p:nvSpPr>
            <p:spPr bwMode="gray">
              <a:xfrm>
                <a:off x="3762" y="1133"/>
                <a:ext cx="91" cy="9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53" name="Oval 129"/>
              <p:cNvSpPr>
                <a:spLocks noChangeArrowheads="1"/>
              </p:cNvSpPr>
              <p:nvPr userDrawn="1"/>
            </p:nvSpPr>
            <p:spPr bwMode="gray">
              <a:xfrm>
                <a:off x="3451" y="879"/>
                <a:ext cx="182" cy="18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61" name="Group 130"/>
            <p:cNvGrpSpPr>
              <a:grpSpLocks/>
            </p:cNvGrpSpPr>
            <p:nvPr userDrawn="1"/>
          </p:nvGrpSpPr>
          <p:grpSpPr bwMode="auto">
            <a:xfrm rot="8885358">
              <a:off x="5041" y="204"/>
              <a:ext cx="97" cy="75"/>
              <a:chOff x="3452" y="878"/>
              <a:chExt cx="402" cy="342"/>
            </a:xfrm>
          </p:grpSpPr>
          <p:sp>
            <p:nvSpPr>
              <p:cNvPr id="1155" name="Oval 131"/>
              <p:cNvSpPr>
                <a:spLocks noChangeArrowheads="1"/>
              </p:cNvSpPr>
              <p:nvPr userDrawn="1"/>
            </p:nvSpPr>
            <p:spPr bwMode="gray">
              <a:xfrm>
                <a:off x="3640" y="1022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56" name="Oval 132"/>
              <p:cNvSpPr>
                <a:spLocks noChangeArrowheads="1"/>
              </p:cNvSpPr>
              <p:nvPr userDrawn="1"/>
            </p:nvSpPr>
            <p:spPr bwMode="gray">
              <a:xfrm>
                <a:off x="3760" y="1127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57" name="Oval 133"/>
              <p:cNvSpPr>
                <a:spLocks noChangeArrowheads="1"/>
              </p:cNvSpPr>
              <p:nvPr userDrawn="1"/>
            </p:nvSpPr>
            <p:spPr bwMode="gray">
              <a:xfrm>
                <a:off x="3451" y="874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62" name="Group 134"/>
            <p:cNvGrpSpPr>
              <a:grpSpLocks/>
            </p:cNvGrpSpPr>
            <p:nvPr userDrawn="1"/>
          </p:nvGrpSpPr>
          <p:grpSpPr bwMode="auto">
            <a:xfrm rot="6558351">
              <a:off x="5085" y="304"/>
              <a:ext cx="88" cy="82"/>
              <a:chOff x="3452" y="878"/>
              <a:chExt cx="402" cy="342"/>
            </a:xfrm>
          </p:grpSpPr>
          <p:sp>
            <p:nvSpPr>
              <p:cNvPr id="1159" name="Oval 135"/>
              <p:cNvSpPr>
                <a:spLocks noChangeArrowheads="1"/>
              </p:cNvSpPr>
              <p:nvPr userDrawn="1"/>
            </p:nvSpPr>
            <p:spPr bwMode="gray">
              <a:xfrm>
                <a:off x="3640" y="1031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60" name="Oval 136"/>
              <p:cNvSpPr>
                <a:spLocks noChangeArrowheads="1"/>
              </p:cNvSpPr>
              <p:nvPr userDrawn="1"/>
            </p:nvSpPr>
            <p:spPr bwMode="gray">
              <a:xfrm>
                <a:off x="3763" y="1130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61" name="Oval 137"/>
              <p:cNvSpPr>
                <a:spLocks noChangeArrowheads="1"/>
              </p:cNvSpPr>
              <p:nvPr userDrawn="1"/>
            </p:nvSpPr>
            <p:spPr bwMode="gray">
              <a:xfrm>
                <a:off x="3451" y="882"/>
                <a:ext cx="183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1162" name="Rectangle 13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3246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5" name="Line 151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76" name="Line 152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77" name="Line 153"/>
          <p:cNvSpPr>
            <a:spLocks noChangeShapeType="1"/>
          </p:cNvSpPr>
          <p:nvPr/>
        </p:nvSpPr>
        <p:spPr bwMode="auto">
          <a:xfrm>
            <a:off x="0" y="66484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78" name="Line 154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79" name="Line 15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81" name="Line 157"/>
          <p:cNvSpPr>
            <a:spLocks noChangeShapeType="1"/>
          </p:cNvSpPr>
          <p:nvPr/>
        </p:nvSpPr>
        <p:spPr bwMode="auto">
          <a:xfrm flipH="1">
            <a:off x="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82" name="Line 158"/>
          <p:cNvSpPr>
            <a:spLocks noChangeShapeType="1"/>
          </p:cNvSpPr>
          <p:nvPr/>
        </p:nvSpPr>
        <p:spPr bwMode="auto">
          <a:xfrm>
            <a:off x="1752600" y="6648450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83" name="Line 159"/>
          <p:cNvSpPr>
            <a:spLocks noChangeShapeType="1"/>
          </p:cNvSpPr>
          <p:nvPr/>
        </p:nvSpPr>
        <p:spPr bwMode="auto">
          <a:xfrm>
            <a:off x="8763000" y="601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1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65" r:id="rId9"/>
    <p:sldLayoutId id="2147483664" r:id="rId10"/>
    <p:sldLayoutId id="2147483663" r:id="rId11"/>
    <p:sldLayoutId id="2147483662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0034" y="620688"/>
            <a:ext cx="8215370" cy="2160240"/>
          </a:xfrm>
          <a:solidFill>
            <a:schemeClr val="bg1"/>
          </a:solidFill>
        </p:spPr>
        <p:txBody>
          <a:bodyPr/>
          <a:lstStyle/>
          <a:p>
            <a:r>
              <a:rPr lang="en-US" sz="3200" i="0" dirty="0" smtClean="0"/>
              <a:t>Chapter 5</a:t>
            </a:r>
            <a:br>
              <a:rPr lang="en-US" sz="3200" i="0" dirty="0" smtClean="0"/>
            </a:br>
            <a:r>
              <a:rPr lang="en-US" sz="3200" i="0" dirty="0" smtClean="0"/>
              <a:t>End to End Protocols</a:t>
            </a:r>
            <a:endParaRPr lang="en-US" sz="5400" i="0" dirty="0" smtClean="0">
              <a:latin typeface="Bradley Hand ITC" panose="03070402050302030203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4348" y="2780928"/>
            <a:ext cx="7715250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Gandeva Bayu Satrya (GBS)</a:t>
            </a:r>
            <a:endParaRPr lang="id-ID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id-ID" i="1" dirty="0" smtClean="0">
                <a:solidFill>
                  <a:srgbClr val="FF0000"/>
                </a:solidFill>
              </a:rPr>
              <a:t>gbs@ittelkom.ac.id</a:t>
            </a:r>
            <a:endParaRPr lang="en-US" i="1" dirty="0" smtClean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i="1" dirty="0" smtClean="0">
                <a:solidFill>
                  <a:srgbClr val="FF0000"/>
                </a:solidFill>
              </a:rPr>
              <a:t>gandeva.bayu.s@gmail.com</a:t>
            </a:r>
            <a:endParaRPr lang="id-ID" i="1" dirty="0" smtClean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id-ID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id-ID" sz="2000" b="1" dirty="0" smtClean="0">
                <a:solidFill>
                  <a:schemeClr val="tx1"/>
                </a:solidFill>
                <a:latin typeface="Lucida Bright" pitchFamily="18" charset="0"/>
              </a:rPr>
              <a:t>TELKOM ENGINEERING SCHOOL</a:t>
            </a:r>
          </a:p>
          <a:p>
            <a:pPr algn="ctr">
              <a:lnSpc>
                <a:spcPct val="150000"/>
              </a:lnSpc>
              <a:defRPr/>
            </a:pPr>
            <a:r>
              <a:rPr lang="id-ID" sz="2000" b="1" dirty="0" smtClean="0">
                <a:solidFill>
                  <a:schemeClr val="tx1"/>
                </a:solidFill>
                <a:latin typeface="Lucida Bright" pitchFamily="18" charset="0"/>
              </a:rPr>
              <a:t>Telkom University</a:t>
            </a:r>
            <a:endParaRPr lang="en-US" sz="2000" b="1" dirty="0">
              <a:solidFill>
                <a:schemeClr val="tx1"/>
              </a:solidFill>
              <a:latin typeface="Lucida Br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2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 Header</a:t>
            </a:r>
            <a:endParaRPr lang="en-US" dirty="0"/>
          </a:p>
        </p:txBody>
      </p:sp>
      <p:pic>
        <p:nvPicPr>
          <p:cNvPr id="5" name="Picture 16" descr="f05-01-9780123850591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641821"/>
            <a:ext cx="3352800" cy="1803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f05-02-9780123850591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12776"/>
            <a:ext cx="3914775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90600" y="6021288"/>
            <a:ext cx="704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	UDP Header			UDP Message Queue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928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28725"/>
            <a:ext cx="7613847" cy="4921250"/>
          </a:xfrm>
        </p:spPr>
        <p:txBody>
          <a:bodyPr/>
          <a:lstStyle/>
          <a:p>
            <a:pPr>
              <a:buNone/>
            </a:pP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r>
              <a:rPr lang="id-ID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End to End Protocols</a:t>
            </a:r>
          </a:p>
          <a:p>
            <a:pPr>
              <a:buNone/>
            </a:pP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E2E Protocols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400" dirty="0"/>
              <a:t>Simple </a:t>
            </a:r>
            <a:r>
              <a:rPr lang="en-US" sz="2400" dirty="0" err="1" smtClean="0"/>
              <a:t>Demultiplexer</a:t>
            </a:r>
            <a:r>
              <a:rPr lang="en-US" sz="2400" dirty="0" smtClean="0"/>
              <a:t> (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UDP)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400" dirty="0"/>
              <a:t>Reliable Byte </a:t>
            </a:r>
            <a:r>
              <a:rPr lang="en-US" sz="2400" dirty="0" smtClean="0"/>
              <a:t>Stream (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TCP)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RPC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RTP</a:t>
            </a:r>
          </a:p>
        </p:txBody>
      </p:sp>
    </p:spTree>
    <p:extLst>
      <p:ext uri="{BB962C8B-B14F-4D97-AF65-F5344CB8AC3E}">
        <p14:creationId xmlns:p14="http://schemas.microsoft.com/office/powerpoint/2010/main" val="391018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Byte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sz="2400" dirty="0"/>
          </a:p>
          <a:p>
            <a:pPr marL="0" indent="0">
              <a:buNone/>
            </a:pPr>
            <a:r>
              <a:rPr lang="en-US" sz="2400" dirty="0"/>
              <a:t>In contrast to UDP, Transmission Control Protocol (TCP) offers the following services</a:t>
            </a:r>
          </a:p>
          <a:p>
            <a:pPr lvl="1"/>
            <a:r>
              <a:rPr lang="en-US" sz="2400" dirty="0" smtClean="0"/>
              <a:t>Reliable</a:t>
            </a:r>
          </a:p>
          <a:p>
            <a:pPr lvl="1"/>
            <a:r>
              <a:rPr lang="en-US" sz="2400" dirty="0" smtClean="0"/>
              <a:t>Sequence and Acknowledgement</a:t>
            </a:r>
            <a:endParaRPr lang="en-US" sz="2400" dirty="0"/>
          </a:p>
          <a:p>
            <a:pPr lvl="1"/>
            <a:r>
              <a:rPr lang="en-US" sz="2400" dirty="0"/>
              <a:t>Connection oriented</a:t>
            </a:r>
          </a:p>
          <a:p>
            <a:pPr lvl="1"/>
            <a:r>
              <a:rPr lang="en-US" sz="2400" dirty="0"/>
              <a:t>Byte-stream service</a:t>
            </a:r>
          </a:p>
          <a:p>
            <a:pPr algn="just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7220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Transmission Control Protocol (TCP)</a:t>
            </a:r>
          </a:p>
        </p:txBody>
      </p:sp>
      <p:pic>
        <p:nvPicPr>
          <p:cNvPr id="5" name="Picture 5" descr="f05-04-9780123850591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988840"/>
            <a:ext cx="4591050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745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Flow </a:t>
            </a:r>
            <a:r>
              <a:rPr lang="en-US" sz="2400" dirty="0" smtClean="0"/>
              <a:t>Control </a:t>
            </a:r>
            <a:r>
              <a:rPr lang="en-US" sz="2400" dirty="0"/>
              <a:t>VS Congestion </a:t>
            </a:r>
            <a:r>
              <a:rPr lang="en-US" sz="2400" dirty="0" smtClean="0"/>
              <a:t>Control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Flow </a:t>
            </a:r>
            <a:r>
              <a:rPr lang="en-US" sz="2400" dirty="0"/>
              <a:t>control involves preventing senders from overrunning the capacity of the receivers</a:t>
            </a:r>
          </a:p>
          <a:p>
            <a:pPr algn="just"/>
            <a:r>
              <a:rPr lang="en-US" sz="2400" dirty="0"/>
              <a:t>Congestion control involves preventing too much data from being injected into the network, thereby causing switches or links to become overloaded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541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dirty="0" smtClean="0"/>
              <a:t>As TCP runs over the Internet rather than a point-to-point link, the following issues need to be addressed by the </a:t>
            </a:r>
            <a:r>
              <a:rPr lang="en-US" sz="3200" b="1" dirty="0" smtClean="0">
                <a:solidFill>
                  <a:srgbClr val="00B050"/>
                </a:solidFill>
                <a:latin typeface="Calligraph421 BT" panose="03060702050402020204" pitchFamily="66" charset="0"/>
              </a:rPr>
              <a:t>Sliding Window Algorithm</a:t>
            </a:r>
            <a:endParaRPr lang="en-US" sz="2400" b="1" dirty="0" smtClean="0">
              <a:solidFill>
                <a:srgbClr val="00B050"/>
              </a:solidFill>
              <a:latin typeface="Calligraph421 BT" panose="03060702050402020204" pitchFamily="66" charset="0"/>
            </a:endParaRPr>
          </a:p>
          <a:p>
            <a:pPr marL="0" indent="0" algn="just">
              <a:buNone/>
            </a:pPr>
            <a:endParaRPr lang="en-US" sz="2400" dirty="0" smtClean="0"/>
          </a:p>
          <a:p>
            <a:pPr lvl="1" algn="just"/>
            <a:r>
              <a:rPr lang="en-US" sz="2000" dirty="0" smtClean="0"/>
              <a:t>TCP supports logical connections between processes that are running on </a:t>
            </a:r>
            <a:r>
              <a:rPr lang="en-US" sz="2000" dirty="0" smtClean="0">
                <a:solidFill>
                  <a:srgbClr val="FF0000"/>
                </a:solidFill>
              </a:rPr>
              <a:t>two different computers </a:t>
            </a:r>
            <a:r>
              <a:rPr lang="en-US" sz="2000" dirty="0" smtClean="0"/>
              <a:t>in the Internet</a:t>
            </a:r>
          </a:p>
          <a:p>
            <a:pPr lvl="1" algn="just"/>
            <a:r>
              <a:rPr lang="en-US" sz="2000" dirty="0" smtClean="0"/>
              <a:t>TCP connections are likely to have widely different RTT times</a:t>
            </a:r>
          </a:p>
          <a:p>
            <a:pPr lvl="1" algn="just"/>
            <a:r>
              <a:rPr lang="en-US" sz="2000" dirty="0" smtClean="0"/>
              <a:t>Packets may get reordered in the Internet</a:t>
            </a:r>
          </a:p>
          <a:p>
            <a:pPr lvl="1" algn="just"/>
            <a:r>
              <a:rPr lang="en-US" sz="2000" dirty="0"/>
              <a:t>TCP needs </a:t>
            </a:r>
            <a:r>
              <a:rPr lang="en-US" sz="2000" dirty="0">
                <a:solidFill>
                  <a:srgbClr val="FF0000"/>
                </a:solidFill>
              </a:rPr>
              <a:t>a mechanism </a:t>
            </a:r>
            <a:r>
              <a:rPr lang="en-US" sz="2000" dirty="0"/>
              <a:t>using which each side of a connection will learn what resources the other side is able to apply to the connection</a:t>
            </a:r>
          </a:p>
          <a:p>
            <a:pPr lvl="1" algn="just"/>
            <a:r>
              <a:rPr lang="en-US" sz="2000" dirty="0"/>
              <a:t>TCP needs </a:t>
            </a:r>
            <a:r>
              <a:rPr lang="en-US" sz="2000" dirty="0">
                <a:solidFill>
                  <a:srgbClr val="FF0000"/>
                </a:solidFill>
              </a:rPr>
              <a:t>a mechanism </a:t>
            </a:r>
            <a:r>
              <a:rPr lang="en-US" sz="2000" dirty="0"/>
              <a:t>using which the sending side will learn the capacity of the network</a:t>
            </a:r>
          </a:p>
          <a:p>
            <a:pPr marL="457200" lvl="1" indent="0" algn="just">
              <a:buNone/>
            </a:pP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69544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TCP is a </a:t>
            </a:r>
            <a:r>
              <a:rPr lang="en-US" sz="2400" dirty="0" smtClean="0">
                <a:solidFill>
                  <a:srgbClr val="00B050"/>
                </a:solidFill>
              </a:rPr>
              <a:t>byte-oriented protocol</a:t>
            </a:r>
            <a:r>
              <a:rPr lang="en-US" sz="2400" dirty="0" smtClean="0"/>
              <a:t>, which means that the </a:t>
            </a:r>
            <a:r>
              <a:rPr lang="en-US" sz="2400" dirty="0" smtClean="0">
                <a:solidFill>
                  <a:srgbClr val="FF0000"/>
                </a:solidFill>
              </a:rPr>
              <a:t>sender writes </a:t>
            </a:r>
            <a:r>
              <a:rPr lang="en-US" sz="2400" dirty="0" smtClean="0"/>
              <a:t>bytes into a TCP connection and the </a:t>
            </a:r>
            <a:r>
              <a:rPr lang="en-US" sz="2400" dirty="0" smtClean="0">
                <a:solidFill>
                  <a:srgbClr val="FF0000"/>
                </a:solidFill>
              </a:rPr>
              <a:t>receiver reads</a:t>
            </a:r>
            <a:r>
              <a:rPr lang="en-US" sz="2400" dirty="0" smtClean="0"/>
              <a:t> bytes out of the TCP connection. 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Although “</a:t>
            </a:r>
            <a:r>
              <a:rPr lang="en-US" sz="2400" dirty="0" smtClean="0">
                <a:solidFill>
                  <a:srgbClr val="00B050"/>
                </a:solidFill>
              </a:rPr>
              <a:t>byte stream</a:t>
            </a:r>
            <a:r>
              <a:rPr lang="en-US" sz="2400" dirty="0" smtClean="0"/>
              <a:t>” describes the service TCP offers to application processes, TCP does not, itself, transmit individual bytes over the Internet.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Segment (process)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14875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TCP on the </a:t>
            </a:r>
            <a:r>
              <a:rPr lang="en-US" sz="2400" dirty="0" smtClean="0">
                <a:solidFill>
                  <a:srgbClr val="00B050"/>
                </a:solidFill>
              </a:rPr>
              <a:t>source host buffers </a:t>
            </a:r>
            <a:r>
              <a:rPr lang="en-US" sz="2400" dirty="0" smtClean="0"/>
              <a:t>enough bytes from the sending process to fill a reasonably </a:t>
            </a:r>
            <a:r>
              <a:rPr lang="en-US" sz="2400" dirty="0" smtClean="0">
                <a:solidFill>
                  <a:srgbClr val="FF0000"/>
                </a:solidFill>
              </a:rPr>
              <a:t>sized packet </a:t>
            </a:r>
            <a:r>
              <a:rPr lang="en-US" sz="2400" dirty="0" smtClean="0"/>
              <a:t>and then sends this packet to its peer on the </a:t>
            </a:r>
            <a:r>
              <a:rPr lang="en-US" sz="2400" dirty="0" smtClean="0">
                <a:solidFill>
                  <a:srgbClr val="00B050"/>
                </a:solidFill>
              </a:rPr>
              <a:t>destination host</a:t>
            </a:r>
            <a:r>
              <a:rPr lang="en-US" sz="2400" dirty="0" smtClean="0"/>
              <a:t>. </a:t>
            </a:r>
          </a:p>
          <a:p>
            <a:pPr algn="just"/>
            <a:r>
              <a:rPr lang="en-US" sz="2400" dirty="0" smtClean="0"/>
              <a:t>TCP on the destination host then empties the contents of the packet into a </a:t>
            </a:r>
            <a:r>
              <a:rPr lang="en-US" sz="2400" dirty="0" smtClean="0">
                <a:solidFill>
                  <a:srgbClr val="00B050"/>
                </a:solidFill>
              </a:rPr>
              <a:t>receive buffer</a:t>
            </a:r>
            <a:r>
              <a:rPr lang="en-US" sz="2400" dirty="0" smtClean="0"/>
              <a:t>, and the receiving process reads from this buffer at its leisure.</a:t>
            </a:r>
          </a:p>
          <a:p>
            <a:pPr algn="just"/>
            <a:r>
              <a:rPr lang="en-US" sz="2400" dirty="0" smtClean="0"/>
              <a:t>The packets exchanged between TCP peers are called </a:t>
            </a:r>
            <a:r>
              <a:rPr lang="en-US" sz="4000" i="1" dirty="0" smtClean="0">
                <a:solidFill>
                  <a:srgbClr val="FF0000"/>
                </a:solidFill>
                <a:latin typeface="Calligraph421 BT" panose="03060702050402020204" pitchFamily="66" charset="0"/>
              </a:rPr>
              <a:t>segments</a:t>
            </a:r>
            <a:r>
              <a:rPr lang="en-US" sz="2400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 smtClean="0"/>
              <a:t>Segment (process)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04507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6" descr="f05-03-9780123850591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568" y="1484313"/>
            <a:ext cx="6234113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33624" y="5373216"/>
            <a:ext cx="457200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How TCP manages a byte stream.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Segment</a:t>
            </a:r>
          </a:p>
        </p:txBody>
      </p:sp>
    </p:spTree>
    <p:extLst>
      <p:ext uri="{BB962C8B-B14F-4D97-AF65-F5344CB8AC3E}">
        <p14:creationId xmlns:p14="http://schemas.microsoft.com/office/powerpoint/2010/main" val="58973332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Establishment &amp; Termination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69"/>
          <a:stretch/>
        </p:blipFill>
        <p:spPr>
          <a:xfrm>
            <a:off x="1115616" y="1772816"/>
            <a:ext cx="6984776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2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28725"/>
            <a:ext cx="7613847" cy="4921250"/>
          </a:xfrm>
        </p:spPr>
        <p:txBody>
          <a:bodyPr/>
          <a:lstStyle/>
          <a:p>
            <a:pPr>
              <a:buNone/>
            </a:pP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r>
              <a:rPr lang="id-ID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End to End Protocols</a:t>
            </a:r>
          </a:p>
          <a:p>
            <a:pPr>
              <a:buNone/>
            </a:pP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E2E Protocols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400" dirty="0"/>
              <a:t>Simple </a:t>
            </a:r>
            <a:r>
              <a:rPr lang="en-US" sz="2400" dirty="0" err="1" smtClean="0"/>
              <a:t>Demultiplexer</a:t>
            </a:r>
            <a:r>
              <a:rPr lang="en-US" sz="2400" dirty="0" smtClean="0"/>
              <a:t> (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UDP)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400" dirty="0"/>
              <a:t>Reliable Byte </a:t>
            </a:r>
            <a:r>
              <a:rPr lang="en-US" sz="2400" dirty="0" smtClean="0"/>
              <a:t>Stream (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TCP)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RPC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RTP</a:t>
            </a:r>
          </a:p>
        </p:txBody>
      </p:sp>
    </p:spTree>
    <p:extLst>
      <p:ext uri="{BB962C8B-B14F-4D97-AF65-F5344CB8AC3E}">
        <p14:creationId xmlns:p14="http://schemas.microsoft.com/office/powerpoint/2010/main" val="282454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state-transition </a:t>
            </a: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088" y="1124744"/>
            <a:ext cx="604262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9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TCP’s </a:t>
            </a:r>
            <a:r>
              <a:rPr lang="en-US" sz="2400" dirty="0"/>
              <a:t>variant of the sliding window algorithm, which serves several purposes: </a:t>
            </a:r>
            <a:endParaRPr lang="en-US" sz="2400" dirty="0" smtClean="0"/>
          </a:p>
          <a:p>
            <a:pPr marL="0" indent="0" algn="just">
              <a:buNone/>
            </a:pPr>
            <a:endParaRPr lang="en-US" sz="2400" dirty="0"/>
          </a:p>
          <a:p>
            <a:pPr marL="1143000" lvl="1" indent="-685800" algn="just">
              <a:buNone/>
            </a:pPr>
            <a:r>
              <a:rPr lang="en-US" sz="2400" dirty="0"/>
              <a:t>(1) </a:t>
            </a:r>
            <a:r>
              <a:rPr lang="en-US" sz="2400" dirty="0" smtClean="0"/>
              <a:t>	it </a:t>
            </a:r>
            <a:r>
              <a:rPr lang="en-US" sz="2400" dirty="0"/>
              <a:t>guarantees the </a:t>
            </a:r>
            <a:r>
              <a:rPr lang="en-US" sz="2400" dirty="0">
                <a:solidFill>
                  <a:srgbClr val="FF0000"/>
                </a:solidFill>
              </a:rPr>
              <a:t>reliable</a:t>
            </a:r>
            <a:r>
              <a:rPr lang="en-US" sz="2400" dirty="0"/>
              <a:t> delivery of data, </a:t>
            </a:r>
          </a:p>
          <a:p>
            <a:pPr marL="1143000" lvl="1" indent="-685800" algn="just">
              <a:buNone/>
            </a:pPr>
            <a:r>
              <a:rPr lang="en-US" sz="2400" dirty="0"/>
              <a:t>(2) </a:t>
            </a:r>
            <a:r>
              <a:rPr lang="en-US" sz="2400" dirty="0" smtClean="0"/>
              <a:t>	it </a:t>
            </a:r>
            <a:r>
              <a:rPr lang="en-US" sz="2400" dirty="0">
                <a:solidFill>
                  <a:srgbClr val="FF0000"/>
                </a:solidFill>
              </a:rPr>
              <a:t>ensures</a:t>
            </a:r>
            <a:r>
              <a:rPr lang="en-US" sz="2400" dirty="0"/>
              <a:t> that </a:t>
            </a:r>
            <a:r>
              <a:rPr lang="en-US" sz="2400" dirty="0">
                <a:solidFill>
                  <a:srgbClr val="FF0000"/>
                </a:solidFill>
              </a:rPr>
              <a:t>data</a:t>
            </a:r>
            <a:r>
              <a:rPr lang="en-US" sz="2400" dirty="0"/>
              <a:t> is delivered in order, and </a:t>
            </a:r>
          </a:p>
          <a:p>
            <a:pPr marL="1143000" lvl="1" indent="-685800" algn="just">
              <a:buNone/>
            </a:pPr>
            <a:r>
              <a:rPr lang="en-US" sz="2400" dirty="0"/>
              <a:t>(3) </a:t>
            </a:r>
            <a:r>
              <a:rPr lang="en-US" sz="2400" dirty="0" smtClean="0"/>
              <a:t>	it </a:t>
            </a:r>
            <a:r>
              <a:rPr lang="en-US" sz="2400" dirty="0"/>
              <a:t>enforces </a:t>
            </a:r>
            <a:r>
              <a:rPr lang="en-US" sz="2400" dirty="0">
                <a:solidFill>
                  <a:srgbClr val="FF0000"/>
                </a:solidFill>
              </a:rPr>
              <a:t>flow control </a:t>
            </a:r>
            <a:r>
              <a:rPr lang="en-US" sz="2400" dirty="0"/>
              <a:t>between the sender and the receiver.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024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Revisited</a:t>
            </a:r>
          </a:p>
        </p:txBody>
      </p:sp>
      <p:pic>
        <p:nvPicPr>
          <p:cNvPr id="5" name="Picture 5" descr="f05-08-9780123850591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1556792"/>
            <a:ext cx="64897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714712"/>
              </p:ext>
            </p:extLst>
          </p:nvPr>
        </p:nvGraphicFramePr>
        <p:xfrm>
          <a:off x="611560" y="4875461"/>
          <a:ext cx="8060406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378"/>
                <a:gridCol w="41870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kern="0" dirty="0" smtClean="0">
                          <a:solidFill>
                            <a:sysClr val="windowText" lastClr="000000"/>
                          </a:solidFill>
                        </a:rPr>
                        <a:t>Sending Side</a:t>
                      </a:r>
                    </a:p>
                    <a:p>
                      <a:r>
                        <a:rPr lang="en-US" sz="1600" b="0" kern="0" dirty="0" err="1" smtClean="0">
                          <a:solidFill>
                            <a:sysClr val="windowText" lastClr="000000"/>
                          </a:solidFill>
                        </a:rPr>
                        <a:t>LastByteAcked</a:t>
                      </a:r>
                      <a:r>
                        <a:rPr lang="en-US" sz="1600" b="0" kern="0" dirty="0" smtClean="0">
                          <a:solidFill>
                            <a:sysClr val="windowText" lastClr="000000"/>
                          </a:solidFill>
                        </a:rPr>
                        <a:t> ≤ </a:t>
                      </a:r>
                      <a:r>
                        <a:rPr lang="en-US" sz="1600" b="0" kern="0" dirty="0" err="1" smtClean="0">
                          <a:solidFill>
                            <a:sysClr val="windowText" lastClr="000000"/>
                          </a:solidFill>
                        </a:rPr>
                        <a:t>LastByteSent</a:t>
                      </a:r>
                      <a:endParaRPr lang="en-US" sz="1600" b="0" kern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sz="1600" b="0" kern="0" dirty="0" err="1" smtClean="0">
                          <a:solidFill>
                            <a:sysClr val="windowText" lastClr="000000"/>
                          </a:solidFill>
                        </a:rPr>
                        <a:t>LastByteSent</a:t>
                      </a:r>
                      <a:r>
                        <a:rPr lang="en-US" sz="1600" b="0" kern="0" dirty="0" smtClean="0">
                          <a:solidFill>
                            <a:sysClr val="windowText" lastClr="000000"/>
                          </a:solidFill>
                        </a:rPr>
                        <a:t> ≤ </a:t>
                      </a:r>
                      <a:r>
                        <a:rPr lang="en-US" sz="1600" b="0" kern="0" dirty="0" err="1" smtClean="0">
                          <a:solidFill>
                            <a:sysClr val="windowText" lastClr="000000"/>
                          </a:solidFill>
                        </a:rPr>
                        <a:t>LastByteWritten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kern="0" dirty="0" smtClean="0">
                          <a:solidFill>
                            <a:sysClr val="windowText" lastClr="000000"/>
                          </a:solidFill>
                        </a:rPr>
                        <a:t>Receiving Side</a:t>
                      </a:r>
                    </a:p>
                    <a:p>
                      <a:r>
                        <a:rPr lang="en-US" sz="1600" b="0" kern="0" dirty="0" err="1" smtClean="0">
                          <a:solidFill>
                            <a:sysClr val="windowText" lastClr="000000"/>
                          </a:solidFill>
                        </a:rPr>
                        <a:t>LastByteRead</a:t>
                      </a:r>
                      <a:r>
                        <a:rPr lang="en-US" sz="1600" b="0" kern="0" dirty="0" smtClean="0">
                          <a:solidFill>
                            <a:sysClr val="windowText" lastClr="000000"/>
                          </a:solidFill>
                        </a:rPr>
                        <a:t> &lt; </a:t>
                      </a:r>
                      <a:r>
                        <a:rPr lang="en-US" sz="1600" b="0" kern="0" dirty="0" err="1" smtClean="0">
                          <a:solidFill>
                            <a:sysClr val="windowText" lastClr="000000"/>
                          </a:solidFill>
                        </a:rPr>
                        <a:t>NextByteExpected</a:t>
                      </a:r>
                      <a:endParaRPr lang="en-US" sz="1600" b="0" kern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sz="1600" b="0" kern="0" dirty="0" err="1" smtClean="0">
                          <a:solidFill>
                            <a:sysClr val="windowText" lastClr="000000"/>
                          </a:solidFill>
                        </a:rPr>
                        <a:t>NextByteExpected</a:t>
                      </a:r>
                      <a:r>
                        <a:rPr lang="en-US" sz="1600" b="0" kern="0" dirty="0" smtClean="0">
                          <a:solidFill>
                            <a:sysClr val="windowText" lastClr="000000"/>
                          </a:solidFill>
                        </a:rPr>
                        <a:t> ≤ </a:t>
                      </a:r>
                      <a:r>
                        <a:rPr lang="en-US" sz="1600" b="0" kern="0" dirty="0" err="1" smtClean="0">
                          <a:solidFill>
                            <a:sysClr val="windowText" lastClr="000000"/>
                          </a:solidFill>
                        </a:rPr>
                        <a:t>LastByteRcvd</a:t>
                      </a:r>
                      <a:r>
                        <a:rPr lang="en-US" sz="1600" b="0" kern="0" dirty="0" smtClean="0">
                          <a:solidFill>
                            <a:sysClr val="windowText" lastClr="000000"/>
                          </a:solidFill>
                        </a:rPr>
                        <a:t> + 1</a:t>
                      </a:r>
                    </a:p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38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412897"/>
            <a:ext cx="8023225" cy="3112447"/>
          </a:xfrm>
        </p:spPr>
        <p:txBody>
          <a:bodyPr/>
          <a:lstStyle/>
          <a:p>
            <a:r>
              <a:rPr lang="en-US" sz="1600" dirty="0" err="1" smtClean="0"/>
              <a:t>LastByteRcvd</a:t>
            </a:r>
            <a:r>
              <a:rPr lang="en-US" sz="1600" dirty="0" smtClean="0"/>
              <a:t> </a:t>
            </a:r>
            <a:r>
              <a:rPr lang="en-US" sz="1600" dirty="0"/>
              <a:t>− </a:t>
            </a:r>
            <a:r>
              <a:rPr lang="en-US" sz="1600" dirty="0" err="1"/>
              <a:t>LastByteRead</a:t>
            </a:r>
            <a:r>
              <a:rPr lang="en-US" sz="1600" dirty="0"/>
              <a:t> ≤ </a:t>
            </a:r>
            <a:r>
              <a:rPr lang="en-US" sz="1600" dirty="0" err="1"/>
              <a:t>MaxRcvBuffer</a:t>
            </a:r>
            <a:endParaRPr lang="en-US" sz="1600" dirty="0"/>
          </a:p>
          <a:p>
            <a:r>
              <a:rPr lang="en-US" sz="1600" dirty="0" err="1"/>
              <a:t>AdvertisedWindow</a:t>
            </a:r>
            <a:r>
              <a:rPr lang="en-US" sz="1600" dirty="0"/>
              <a:t> = </a:t>
            </a:r>
            <a:r>
              <a:rPr lang="en-US" sz="1600" dirty="0" err="1"/>
              <a:t>MaxRcvBuffer</a:t>
            </a:r>
            <a:r>
              <a:rPr lang="en-US" sz="1600" dirty="0"/>
              <a:t> − ((</a:t>
            </a:r>
            <a:r>
              <a:rPr lang="en-US" sz="1600" dirty="0" err="1"/>
              <a:t>NextByteExpected</a:t>
            </a:r>
            <a:r>
              <a:rPr lang="en-US" sz="1600" dirty="0"/>
              <a:t> − 1) − </a:t>
            </a:r>
            <a:r>
              <a:rPr lang="en-US" sz="1600" dirty="0" err="1"/>
              <a:t>LastByteRead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LastByteSent</a:t>
            </a:r>
            <a:r>
              <a:rPr lang="en-US" sz="1600" dirty="0"/>
              <a:t> − </a:t>
            </a:r>
            <a:r>
              <a:rPr lang="en-US" sz="1600" dirty="0" err="1"/>
              <a:t>LastByteAcked</a:t>
            </a:r>
            <a:r>
              <a:rPr lang="en-US" sz="1600" dirty="0"/>
              <a:t> ≤ </a:t>
            </a:r>
            <a:r>
              <a:rPr lang="en-US" sz="1600" dirty="0" err="1"/>
              <a:t>AdvertisedWindow</a:t>
            </a:r>
            <a:endParaRPr lang="en-US" sz="1600" dirty="0"/>
          </a:p>
          <a:p>
            <a:r>
              <a:rPr lang="en-US" sz="1600" dirty="0" err="1"/>
              <a:t>EffectiveWindow</a:t>
            </a:r>
            <a:r>
              <a:rPr lang="en-US" sz="1600" dirty="0"/>
              <a:t> = </a:t>
            </a:r>
            <a:r>
              <a:rPr lang="en-US" sz="1600" dirty="0" err="1"/>
              <a:t>AdvertisedWindow</a:t>
            </a:r>
            <a:r>
              <a:rPr lang="en-US" sz="1600" dirty="0"/>
              <a:t> − (</a:t>
            </a:r>
            <a:r>
              <a:rPr lang="en-US" sz="1600" dirty="0" err="1"/>
              <a:t>LastByteSent</a:t>
            </a:r>
            <a:r>
              <a:rPr lang="en-US" sz="1600" dirty="0"/>
              <a:t> − </a:t>
            </a:r>
            <a:r>
              <a:rPr lang="en-US" sz="1600" dirty="0" err="1"/>
              <a:t>LastByteAcked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LastByteWritten</a:t>
            </a:r>
            <a:r>
              <a:rPr lang="en-US" sz="1600" dirty="0"/>
              <a:t> − </a:t>
            </a:r>
            <a:r>
              <a:rPr lang="en-US" sz="1600" dirty="0" err="1"/>
              <a:t>LastByteAcked</a:t>
            </a:r>
            <a:r>
              <a:rPr lang="en-US" sz="1600" dirty="0"/>
              <a:t> ≤ </a:t>
            </a:r>
            <a:r>
              <a:rPr lang="en-US" sz="1600" dirty="0" err="1"/>
              <a:t>MaxSendBuffer</a:t>
            </a:r>
            <a:endParaRPr lang="en-US" sz="1600" dirty="0"/>
          </a:p>
          <a:p>
            <a:r>
              <a:rPr lang="en-US" sz="1600" dirty="0"/>
              <a:t>If the sending process tries to write y bytes to TCP, but</a:t>
            </a:r>
          </a:p>
          <a:p>
            <a:pPr>
              <a:buNone/>
            </a:pPr>
            <a:r>
              <a:rPr lang="en-US" sz="1600" dirty="0"/>
              <a:t>	(</a:t>
            </a:r>
            <a:r>
              <a:rPr lang="en-US" sz="1600" dirty="0" err="1"/>
              <a:t>LastByteWritten</a:t>
            </a:r>
            <a:r>
              <a:rPr lang="en-US" sz="1600" dirty="0"/>
              <a:t> − </a:t>
            </a:r>
            <a:r>
              <a:rPr lang="en-US" sz="1600" dirty="0" err="1"/>
              <a:t>LastByteAcked</a:t>
            </a:r>
            <a:r>
              <a:rPr lang="en-US" sz="1600" dirty="0"/>
              <a:t>) + y &gt; </a:t>
            </a:r>
            <a:r>
              <a:rPr lang="en-US" sz="1600" dirty="0" err="1"/>
              <a:t>MaxSendBuffer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	then TCP blocks the sending process and does not allow it to generate more data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pic>
        <p:nvPicPr>
          <p:cNvPr id="4" name="Picture 5" descr="f05-08-9780123850591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987" y="1124744"/>
            <a:ext cx="4816450" cy="2137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086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 against Wraparound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</a:pPr>
            <a:r>
              <a:rPr lang="en-US" sz="2000" dirty="0" err="1"/>
              <a:t>SequenceNum</a:t>
            </a:r>
            <a:r>
              <a:rPr lang="en-US" sz="2000" dirty="0"/>
              <a:t>: 32 bits longs</a:t>
            </a:r>
          </a:p>
          <a:p>
            <a:pPr algn="just">
              <a:spcBef>
                <a:spcPct val="50000"/>
              </a:spcBef>
            </a:pPr>
            <a:r>
              <a:rPr lang="en-US" sz="2000" dirty="0" err="1"/>
              <a:t>AdvertisedWindow</a:t>
            </a:r>
            <a:r>
              <a:rPr lang="en-US" sz="2000" dirty="0"/>
              <a:t>: 16 bits long</a:t>
            </a:r>
          </a:p>
          <a:p>
            <a:pPr lvl="1" algn="just">
              <a:spcBef>
                <a:spcPct val="50000"/>
              </a:spcBef>
            </a:pPr>
            <a:r>
              <a:rPr lang="en-US" sz="2000" dirty="0"/>
              <a:t>TCP has satisfied the requirement of the sliding </a:t>
            </a:r>
          </a:p>
          <a:p>
            <a:pPr lvl="1" algn="just">
              <a:spcBef>
                <a:spcPct val="50000"/>
              </a:spcBef>
            </a:pPr>
            <a:r>
              <a:rPr lang="en-US" sz="2000" dirty="0"/>
              <a:t>window algorithm that is the sequence number </a:t>
            </a:r>
          </a:p>
          <a:p>
            <a:pPr lvl="1" algn="just">
              <a:spcBef>
                <a:spcPct val="50000"/>
              </a:spcBef>
            </a:pPr>
            <a:r>
              <a:rPr lang="en-US" sz="2000" dirty="0"/>
              <a:t>space be twice as big as the window size </a:t>
            </a:r>
            <a:r>
              <a:rPr lang="en-US" sz="2000" dirty="0" smtClean="0"/>
              <a:t>(2</a:t>
            </a:r>
            <a:r>
              <a:rPr lang="en-US" sz="2000" baseline="30000" dirty="0" smtClean="0"/>
              <a:t>32</a:t>
            </a:r>
            <a:r>
              <a:rPr lang="en-US" sz="2000" dirty="0" smtClean="0"/>
              <a:t> </a:t>
            </a:r>
            <a:r>
              <a:rPr lang="en-US" sz="2000" dirty="0"/>
              <a:t>&gt;&gt; 2 </a:t>
            </a:r>
            <a:r>
              <a:rPr lang="en-US" sz="2000" dirty="0">
                <a:cs typeface="Arial" panose="020B0604020202020204" pitchFamily="34" charset="0"/>
              </a:rPr>
              <a:t>× </a:t>
            </a:r>
            <a:r>
              <a:rPr lang="en-US" sz="2000" dirty="0" smtClean="0">
                <a:cs typeface="Arial" panose="020B0604020202020204" pitchFamily="34" charset="0"/>
              </a:rPr>
              <a:t>2</a:t>
            </a:r>
            <a:r>
              <a:rPr lang="en-US" sz="2000" baseline="30000" dirty="0" smtClean="0">
                <a:cs typeface="Arial" panose="020B0604020202020204" pitchFamily="34" charset="0"/>
              </a:rPr>
              <a:t>16</a:t>
            </a:r>
            <a:r>
              <a:rPr lang="en-US" sz="2000" dirty="0" smtClean="0">
                <a:cs typeface="Arial" panose="020B0604020202020204" pitchFamily="34" charset="0"/>
              </a:rPr>
              <a:t>)</a:t>
            </a:r>
          </a:p>
          <a:p>
            <a:pPr lvl="1" algn="just">
              <a:spcBef>
                <a:spcPct val="50000"/>
              </a:spcBef>
            </a:pPr>
            <a:endParaRPr lang="en-US" sz="2000" baseline="30000" dirty="0" smtClean="0">
              <a:cs typeface="Arial" panose="020B0604020202020204" pitchFamily="34" charset="0"/>
            </a:endParaRPr>
          </a:p>
          <a:p>
            <a:pPr marL="342900" lvl="1" indent="-342900" algn="just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sz="2000" dirty="0" smtClean="0">
                <a:cs typeface="Arial" panose="020B0604020202020204" pitchFamily="34" charset="0"/>
              </a:rPr>
              <a:t>Packets </a:t>
            </a:r>
            <a:r>
              <a:rPr lang="en-US" sz="2000" dirty="0">
                <a:cs typeface="Arial" panose="020B0604020202020204" pitchFamily="34" charset="0"/>
              </a:rPr>
              <a:t>cannot survive in the Internet for longer than the </a:t>
            </a:r>
            <a:r>
              <a:rPr lang="en-US" sz="2000" b="1" dirty="0">
                <a:cs typeface="Arial" panose="020B0604020202020204" pitchFamily="34" charset="0"/>
              </a:rPr>
              <a:t>MSL</a:t>
            </a:r>
          </a:p>
          <a:p>
            <a:pPr marL="342900" lvl="1" indent="-342900" algn="just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sz="2000" b="1" dirty="0">
                <a:cs typeface="Arial" panose="020B0604020202020204" pitchFamily="34" charset="0"/>
              </a:rPr>
              <a:t>MSL</a:t>
            </a:r>
            <a:r>
              <a:rPr lang="en-US" sz="2000" dirty="0">
                <a:cs typeface="Arial" panose="020B0604020202020204" pitchFamily="34" charset="0"/>
              </a:rPr>
              <a:t> is set to 120 sec</a:t>
            </a:r>
          </a:p>
          <a:p>
            <a:pPr marL="342900" lvl="1" indent="-342900" algn="just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cs typeface="Arial" panose="020B0604020202020204" pitchFamily="34" charset="0"/>
              </a:rPr>
              <a:t>We need to make sure that the sequence number does not wrap around within a 120-second period of time</a:t>
            </a:r>
          </a:p>
          <a:p>
            <a:pPr marL="342900" lvl="1" indent="-342900" algn="just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cs typeface="Arial" panose="020B0604020202020204" pitchFamily="34" charset="0"/>
              </a:rPr>
              <a:t>Depends on how fast data can be transmitted over the </a:t>
            </a:r>
            <a:r>
              <a:rPr lang="en-US" sz="2000" dirty="0" smtClean="0">
                <a:cs typeface="Arial" panose="020B0604020202020204" pitchFamily="34" charset="0"/>
              </a:rPr>
              <a:t>Internet</a:t>
            </a:r>
            <a:endParaRPr lang="en-US" sz="2000" baseline="30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03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 against Wraparound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060848"/>
            <a:ext cx="5400675" cy="346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352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the Pipe Full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2128267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000" dirty="0">
                <a:cs typeface="Arial" panose="020B0604020202020204" pitchFamily="34" charset="0"/>
              </a:rPr>
              <a:t>If the receiver has enough buffer space</a:t>
            </a:r>
          </a:p>
          <a:p>
            <a:pPr lvl="1">
              <a:spcBef>
                <a:spcPct val="50000"/>
              </a:spcBef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The window needs to be opened far enough to allow a full </a:t>
            </a:r>
          </a:p>
          <a:p>
            <a:pPr lvl="1">
              <a:spcBef>
                <a:spcPct val="50000"/>
              </a:spcBef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delay × bandwidth product’s worth of data</a:t>
            </a:r>
          </a:p>
          <a:p>
            <a:pPr lvl="1">
              <a:spcBef>
                <a:spcPct val="50000"/>
              </a:spcBef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Assuming an RTT of 100 </a:t>
            </a:r>
            <a:r>
              <a:rPr lang="en-US" sz="2000" dirty="0" err="1" smtClean="0">
                <a:latin typeface="+mn-lt"/>
                <a:cs typeface="Arial" panose="020B0604020202020204" pitchFamily="34" charset="0"/>
              </a:rPr>
              <a:t>ms</a:t>
            </a:r>
            <a:endParaRPr lang="en-US" sz="2000" baseline="30000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85"/>
          <a:stretch/>
        </p:blipFill>
        <p:spPr bwMode="auto">
          <a:xfrm>
            <a:off x="2058367" y="3573016"/>
            <a:ext cx="5125689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392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Silly Window Syndrome</a:t>
            </a:r>
          </a:p>
        </p:txBody>
      </p:sp>
      <p:pic>
        <p:nvPicPr>
          <p:cNvPr id="4" name="Picture 5" descr="f05-09-9780123850591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88840"/>
            <a:ext cx="6554788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776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endParaRPr lang="en-US" sz="2000" dirty="0" smtClean="0"/>
          </a:p>
          <a:p>
            <a:pPr algn="just" eaLnBrk="1" hangingPunct="1"/>
            <a:r>
              <a:rPr lang="en-US" sz="2000" dirty="0" smtClean="0"/>
              <a:t>If there is data to send but the window is open less than MSS, then we may want to wait some amount of time before sending the available data</a:t>
            </a:r>
          </a:p>
          <a:p>
            <a:pPr algn="just" eaLnBrk="1" hangingPunct="1"/>
            <a:r>
              <a:rPr lang="en-US" sz="2000" dirty="0" smtClean="0"/>
              <a:t>But how long?</a:t>
            </a:r>
          </a:p>
          <a:p>
            <a:pPr algn="just" eaLnBrk="1" hangingPunct="1"/>
            <a:r>
              <a:rPr lang="en-US" sz="2000" dirty="0" smtClean="0"/>
              <a:t>If we wait too long, then we hurt interactive applications like Telnet</a:t>
            </a:r>
          </a:p>
          <a:p>
            <a:pPr algn="just" eaLnBrk="1" hangingPunct="1"/>
            <a:r>
              <a:rPr lang="en-US" sz="2000" dirty="0" smtClean="0"/>
              <a:t>If we don’t wait long enough, then we risk sending a bunch of tiny packets and falling into the </a:t>
            </a:r>
            <a:r>
              <a:rPr lang="en-US" sz="2000" i="1" dirty="0" smtClean="0"/>
              <a:t>silly window </a:t>
            </a:r>
            <a:r>
              <a:rPr lang="en-US" sz="2000" dirty="0" smtClean="0"/>
              <a:t>syndrome</a:t>
            </a:r>
          </a:p>
          <a:p>
            <a:pPr lvl="1" algn="just" eaLnBrk="1" hangingPunct="1"/>
            <a:r>
              <a:rPr lang="en-US" sz="2000" dirty="0" smtClean="0"/>
              <a:t>The solution is to introduce a timer and to transmit when the timer expires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Nagle’s Algorithm</a:t>
            </a:r>
          </a:p>
        </p:txBody>
      </p:sp>
    </p:spTree>
    <p:extLst>
      <p:ext uri="{BB962C8B-B14F-4D97-AF65-F5344CB8AC3E}">
        <p14:creationId xmlns:p14="http://schemas.microsoft.com/office/powerpoint/2010/main" val="2264643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We could use a clock-based timer, for example one that fires every 100 </a:t>
            </a:r>
            <a:r>
              <a:rPr lang="en-US" sz="2000" dirty="0" err="1" smtClean="0"/>
              <a:t>ms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Nagle introduced an elegant self-clocking solution</a:t>
            </a:r>
          </a:p>
          <a:p>
            <a:pPr eaLnBrk="1" hangingPunct="1"/>
            <a:r>
              <a:rPr lang="en-US" sz="2000" dirty="0" smtClean="0"/>
              <a:t>Key Idea</a:t>
            </a:r>
          </a:p>
          <a:p>
            <a:pPr lvl="1" eaLnBrk="1" hangingPunct="1"/>
            <a:r>
              <a:rPr lang="en-US" sz="2000" dirty="0" smtClean="0"/>
              <a:t>As long as TCP has any data in flight, the sender will eventually receive an ACK</a:t>
            </a:r>
          </a:p>
          <a:p>
            <a:pPr lvl="1" eaLnBrk="1" hangingPunct="1"/>
            <a:r>
              <a:rPr lang="en-US" sz="2000" dirty="0" smtClean="0"/>
              <a:t>This ACK can be treated like a timer firing, triggering the transmission of more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Nagle’s Algorithm</a:t>
            </a:r>
          </a:p>
        </p:txBody>
      </p:sp>
    </p:spTree>
    <p:extLst>
      <p:ext uri="{BB962C8B-B14F-4D97-AF65-F5344CB8AC3E}">
        <p14:creationId xmlns:p14="http://schemas.microsoft.com/office/powerpoint/2010/main" val="613840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Internet (TCP/IP) Protocol Suite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Application </a:t>
            </a:r>
            <a:r>
              <a:rPr lang="en-US" sz="2000" dirty="0">
                <a:solidFill>
                  <a:srgbClr val="FF0000"/>
                </a:solidFill>
              </a:rPr>
              <a:t>layer</a:t>
            </a:r>
          </a:p>
          <a:p>
            <a:pPr marL="0" indent="0" algn="ctr">
              <a:buNone/>
            </a:pPr>
            <a:r>
              <a:rPr lang="en-US" sz="2000" dirty="0"/>
              <a:t>DHCP DHCPv6 DNS FTP HTTP IMAP IRC LDAP MGCP NNTP BGP NTP POP </a:t>
            </a:r>
            <a:r>
              <a:rPr lang="en-US" sz="2000" dirty="0" smtClean="0">
                <a:solidFill>
                  <a:srgbClr val="7030A0"/>
                </a:solidFill>
              </a:rPr>
              <a:t>RTP </a:t>
            </a:r>
            <a:r>
              <a:rPr lang="en-US" sz="2000" dirty="0"/>
              <a:t>RTSP RIP SIP SMTP SNMP SOCKS SSH Telnet TLS/SSL XMPP more...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>
                <a:solidFill>
                  <a:srgbClr val="FF0000"/>
                </a:solidFill>
              </a:rPr>
              <a:t>Transport layer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7030A0"/>
                </a:solidFill>
              </a:rPr>
              <a:t>TCP UDP </a:t>
            </a:r>
            <a:r>
              <a:rPr lang="en-US" sz="2000" dirty="0"/>
              <a:t>DCCP SCTP RSVP more...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>
                <a:solidFill>
                  <a:srgbClr val="FF0000"/>
                </a:solidFill>
              </a:rPr>
              <a:t>Internet layer</a:t>
            </a:r>
          </a:p>
          <a:p>
            <a:pPr marL="0" indent="0" algn="ctr">
              <a:buNone/>
            </a:pPr>
            <a:r>
              <a:rPr lang="en-US" sz="2000" dirty="0"/>
              <a:t>IP IPv4 IPv6  OSPF ICMP ICMPv6 ECN IGMP IPsec more...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Network Access layer</a:t>
            </a:r>
          </a:p>
          <a:p>
            <a:pPr marL="0" indent="0" algn="ctr">
              <a:buNone/>
            </a:pPr>
            <a:r>
              <a:rPr lang="en-US" sz="2000" dirty="0" smtClean="0"/>
              <a:t>ARP/</a:t>
            </a:r>
            <a:r>
              <a:rPr lang="en-US" sz="2000" dirty="0" err="1" smtClean="0"/>
              <a:t>InARP</a:t>
            </a:r>
            <a:r>
              <a:rPr lang="en-US" sz="2000" dirty="0" smtClean="0"/>
              <a:t> NDP Tunnels L2TP  PPP Media access control Ethernet DSL ISDN FDDI DOCSIS more...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632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04789"/>
            <a:ext cx="8023225" cy="400075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sz="2000" dirty="0" smtClean="0"/>
              <a:t>When the application produces data to send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Nagle’s Algorithm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075568"/>
              </p:ext>
            </p:extLst>
          </p:nvPr>
        </p:nvGraphicFramePr>
        <p:xfrm>
          <a:off x="755576" y="2636912"/>
          <a:ext cx="7736632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36632"/>
              </a:tblGrid>
              <a:tr h="2160240">
                <a:tc>
                  <a:txBody>
                    <a:bodyPr/>
                    <a:lstStyle/>
                    <a:p>
                      <a:pPr algn="just" eaLnBrk="1" hangingPunct="1">
                        <a:buFontTx/>
                        <a:buNone/>
                      </a:pPr>
                      <a:endParaRPr lang="en-US" sz="16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eaLnBrk="1" hangingPunct="1">
                        <a:buFontTx/>
                        <a:buNone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if</a:t>
                      </a:r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 both the available data and the window ≥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MSS</a:t>
                      </a:r>
                    </a:p>
                    <a:p>
                      <a:pPr algn="just" eaLnBrk="1" hangingPunct="1">
                        <a:buFontTx/>
                        <a:buNone/>
                      </a:pPr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		send a full segment</a:t>
                      </a:r>
                    </a:p>
                    <a:p>
                      <a:pPr algn="just" eaLnBrk="1" hangingPunct="1">
                        <a:buFontTx/>
                        <a:buNone/>
                      </a:pPr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	</a:t>
                      </a:r>
                      <a:r>
                        <a:rPr lang="en-US" sz="1600" dirty="0" smtClean="0">
                          <a:solidFill>
                            <a:srgbClr val="7030A0"/>
                          </a:solidFill>
                        </a:rPr>
                        <a:t>else</a:t>
                      </a:r>
                    </a:p>
                    <a:p>
                      <a:pPr algn="just" eaLnBrk="1" hangingPunct="1">
                        <a:buFontTx/>
                        <a:buNone/>
                      </a:pPr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		if there is </a:t>
                      </a:r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unACKed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data in flight</a:t>
                      </a:r>
                    </a:p>
                    <a:p>
                      <a:pPr algn="just" eaLnBrk="1" hangingPunct="1">
                        <a:buFontTx/>
                        <a:buNone/>
                      </a:pPr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			buffer the new data until an ACK arrives</a:t>
                      </a:r>
                    </a:p>
                    <a:p>
                      <a:pPr algn="just" eaLnBrk="1" hangingPunct="1">
                        <a:buFontTx/>
                        <a:buNone/>
                      </a:pPr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		</a:t>
                      </a:r>
                      <a:r>
                        <a:rPr lang="en-US" sz="1600" dirty="0" smtClean="0">
                          <a:solidFill>
                            <a:srgbClr val="7030A0"/>
                          </a:solidFill>
                        </a:rPr>
                        <a:t>else</a:t>
                      </a:r>
                    </a:p>
                    <a:p>
                      <a:pPr algn="just" eaLnBrk="1" hangingPunct="1">
                        <a:buFontTx/>
                        <a:buNone/>
                      </a:pPr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			send all the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new data </a:t>
                      </a:r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now</a:t>
                      </a:r>
                    </a:p>
                    <a:p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2151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en-US" sz="2400" dirty="0" smtClean="0"/>
              <a:t>Problem</a:t>
            </a:r>
          </a:p>
          <a:p>
            <a:pPr marL="0" indent="0" algn="just" eaLnBrk="1" hangingPunct="1">
              <a:buNone/>
            </a:pPr>
            <a:endParaRPr lang="en-US" sz="2400" dirty="0" smtClean="0"/>
          </a:p>
          <a:p>
            <a:pPr lvl="1" algn="just" eaLnBrk="1" hangingPunct="1"/>
            <a:r>
              <a:rPr lang="en-US" sz="2400" dirty="0" smtClean="0"/>
              <a:t>ACK does not really acknowledge a transmission</a:t>
            </a:r>
          </a:p>
          <a:p>
            <a:pPr lvl="2" algn="just" eaLnBrk="1" hangingPunct="1"/>
            <a:r>
              <a:rPr lang="en-US" dirty="0" smtClean="0"/>
              <a:t>It actually acknowledges the receipt of data</a:t>
            </a:r>
          </a:p>
          <a:p>
            <a:pPr lvl="2" algn="just" eaLnBrk="1" hangingPunct="1"/>
            <a:endParaRPr lang="en-US" dirty="0" smtClean="0"/>
          </a:p>
          <a:p>
            <a:pPr lvl="1" algn="just" eaLnBrk="1" hangingPunct="1"/>
            <a:r>
              <a:rPr lang="en-US" sz="2400" dirty="0" smtClean="0"/>
              <a:t>When a segment is retransmitted and then an ACK arrives at the sender</a:t>
            </a:r>
          </a:p>
          <a:p>
            <a:pPr lvl="2" algn="just" eaLnBrk="1" hangingPunct="1"/>
            <a:r>
              <a:rPr lang="en-US" dirty="0" smtClean="0"/>
              <a:t>It is impossible to decide if this ACK should be associated with the first or the second transmission for calculating RTTs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Algorithm</a:t>
            </a:r>
          </a:p>
        </p:txBody>
      </p:sp>
    </p:spTree>
    <p:extLst>
      <p:ext uri="{BB962C8B-B14F-4D97-AF65-F5344CB8AC3E}">
        <p14:creationId xmlns:p14="http://schemas.microsoft.com/office/powerpoint/2010/main" val="8603049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5229225"/>
            <a:ext cx="8270875" cy="431800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sz="1800" smtClean="0"/>
              <a:t>Associating the ACK with (a) original transmission versus (b) retransmission</a:t>
            </a:r>
          </a:p>
        </p:txBody>
      </p:sp>
      <p:pic>
        <p:nvPicPr>
          <p:cNvPr id="45060" name="Picture 5" descr="f05-10-9780123850591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57338"/>
            <a:ext cx="7434262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6705600" cy="563562"/>
          </a:xfrm>
        </p:spPr>
        <p:txBody>
          <a:bodyPr/>
          <a:lstStyle/>
          <a:p>
            <a:r>
              <a:rPr lang="en-US" dirty="0" err="1"/>
              <a:t>Karn</a:t>
            </a:r>
            <a:r>
              <a:rPr lang="en-US" dirty="0"/>
              <a:t>/Partridge Algorithm</a:t>
            </a:r>
          </a:p>
        </p:txBody>
      </p:sp>
    </p:spTree>
    <p:extLst>
      <p:ext uri="{BB962C8B-B14F-4D97-AF65-F5344CB8AC3E}">
        <p14:creationId xmlns:p14="http://schemas.microsoft.com/office/powerpoint/2010/main" val="345865065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1" y="1196974"/>
            <a:ext cx="8064698" cy="2160017"/>
          </a:xfrm>
        </p:spPr>
        <p:txBody>
          <a:bodyPr/>
          <a:lstStyle/>
          <a:p>
            <a:pPr algn="just" eaLnBrk="1" hangingPunct="1"/>
            <a:endParaRPr lang="en-US" sz="2400" dirty="0" smtClean="0"/>
          </a:p>
          <a:p>
            <a:pPr algn="just" eaLnBrk="1" hangingPunct="1"/>
            <a:r>
              <a:rPr lang="en-US" sz="2400" dirty="0" smtClean="0"/>
              <a:t>Do not sample RTT when retransmitting </a:t>
            </a:r>
          </a:p>
          <a:p>
            <a:pPr algn="just" eaLnBrk="1" hangingPunct="1"/>
            <a:r>
              <a:rPr lang="en-US" sz="2400" dirty="0" smtClean="0"/>
              <a:t>Double timeout after each retransmission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Karn</a:t>
            </a:r>
            <a:r>
              <a:rPr lang="en-US" dirty="0"/>
              <a:t>/Partridge Algorithm</a:t>
            </a:r>
          </a:p>
        </p:txBody>
      </p:sp>
    </p:spTree>
    <p:extLst>
      <p:ext uri="{BB962C8B-B14F-4D97-AF65-F5344CB8AC3E}">
        <p14:creationId xmlns:p14="http://schemas.microsoft.com/office/powerpoint/2010/main" val="132039761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1" y="1196974"/>
            <a:ext cx="8064698" cy="4536281"/>
          </a:xfrm>
        </p:spPr>
        <p:txBody>
          <a:bodyPr/>
          <a:lstStyle/>
          <a:p>
            <a:pPr algn="just" eaLnBrk="1" hangingPunct="1"/>
            <a:endParaRPr lang="en-US" sz="2400" dirty="0" smtClean="0"/>
          </a:p>
          <a:p>
            <a:pPr algn="just" eaLnBrk="1" hangingPunct="1"/>
            <a:r>
              <a:rPr lang="en-US" sz="2400" dirty="0" err="1" smtClean="0"/>
              <a:t>Karn</a:t>
            </a:r>
            <a:r>
              <a:rPr lang="en-US" sz="2400" dirty="0" smtClean="0"/>
              <a:t>-Partridge algorithm was an improvement over the original approach, but it does not eliminate congestion</a:t>
            </a:r>
          </a:p>
          <a:p>
            <a:pPr algn="just" eaLnBrk="1" hangingPunct="1"/>
            <a:endParaRPr lang="en-US" sz="2400" dirty="0" smtClean="0"/>
          </a:p>
          <a:p>
            <a:pPr algn="just" eaLnBrk="1" hangingPunct="1"/>
            <a:r>
              <a:rPr lang="en-US" sz="2400" dirty="0" smtClean="0"/>
              <a:t>We need to understand how timeout is related to congestion</a:t>
            </a:r>
          </a:p>
          <a:p>
            <a:pPr lvl="1" algn="just" eaLnBrk="1" hangingPunct="1"/>
            <a:r>
              <a:rPr lang="en-US" sz="2400" dirty="0" smtClean="0">
                <a:latin typeface="+mn-lt"/>
              </a:rPr>
              <a:t>If you timeout too soon, you may unnecessarily retransmit a segment which adds load to the network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Karn</a:t>
            </a:r>
            <a:r>
              <a:rPr lang="en-US" dirty="0"/>
              <a:t>/Partridge Algorithm</a:t>
            </a:r>
          </a:p>
        </p:txBody>
      </p:sp>
    </p:spTree>
    <p:extLst>
      <p:ext uri="{BB962C8B-B14F-4D97-AF65-F5344CB8AC3E}">
        <p14:creationId xmlns:p14="http://schemas.microsoft.com/office/powerpoint/2010/main" val="160678233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1" y="1196974"/>
            <a:ext cx="8064698" cy="4608289"/>
          </a:xfrm>
        </p:spPr>
        <p:txBody>
          <a:bodyPr/>
          <a:lstStyle/>
          <a:p>
            <a:pPr algn="just" eaLnBrk="1" hangingPunct="1"/>
            <a:endParaRPr lang="en-US" sz="2400" dirty="0" smtClean="0"/>
          </a:p>
          <a:p>
            <a:pPr algn="just" eaLnBrk="1" hangingPunct="1"/>
            <a:r>
              <a:rPr lang="en-US" sz="2400" dirty="0" smtClean="0"/>
              <a:t>Main problem with the original computation is that it does not take variance of Sample RTTs into consideration.</a:t>
            </a:r>
          </a:p>
          <a:p>
            <a:pPr algn="just" eaLnBrk="1" hangingPunct="1"/>
            <a:r>
              <a:rPr lang="en-US" sz="2400" dirty="0" smtClean="0"/>
              <a:t>If the variance among Sample RTTs is small</a:t>
            </a:r>
          </a:p>
          <a:p>
            <a:pPr lvl="1" algn="just" eaLnBrk="1" hangingPunct="1"/>
            <a:r>
              <a:rPr lang="en-US" sz="2400" dirty="0" smtClean="0"/>
              <a:t>Then the Estimated RTT can be better trusted</a:t>
            </a:r>
          </a:p>
          <a:p>
            <a:pPr lvl="1" algn="just" eaLnBrk="1" hangingPunct="1"/>
            <a:r>
              <a:rPr lang="en-US" sz="2400" dirty="0" smtClean="0"/>
              <a:t>There is no need to multiply this by 2 to compute the timeout 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6705600" cy="563562"/>
          </a:xfrm>
        </p:spPr>
        <p:txBody>
          <a:bodyPr/>
          <a:lstStyle/>
          <a:p>
            <a:r>
              <a:rPr lang="en-US" dirty="0" err="1"/>
              <a:t>Karn</a:t>
            </a:r>
            <a:r>
              <a:rPr lang="en-US" dirty="0"/>
              <a:t>/Partridge Algorithm</a:t>
            </a:r>
          </a:p>
        </p:txBody>
      </p:sp>
    </p:spTree>
    <p:extLst>
      <p:ext uri="{BB962C8B-B14F-4D97-AF65-F5344CB8AC3E}">
        <p14:creationId xmlns:p14="http://schemas.microsoft.com/office/powerpoint/2010/main" val="300181158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1" y="1196974"/>
            <a:ext cx="8064698" cy="3600177"/>
          </a:xfrm>
        </p:spPr>
        <p:txBody>
          <a:bodyPr/>
          <a:lstStyle/>
          <a:p>
            <a:pPr algn="just" eaLnBrk="1" hangingPunct="1"/>
            <a:endParaRPr lang="en-US" sz="2400" dirty="0" smtClean="0"/>
          </a:p>
          <a:p>
            <a:pPr algn="just" eaLnBrk="1" hangingPunct="1"/>
            <a:r>
              <a:rPr lang="en-US" sz="2400" dirty="0" smtClean="0"/>
              <a:t>On the other hand, a large variance in the samples suggest that timeout value should not be tightly coupled to the Estimated RTT</a:t>
            </a:r>
          </a:p>
          <a:p>
            <a:pPr algn="just" eaLnBrk="1" hangingPunct="1"/>
            <a:endParaRPr lang="en-US" sz="2400" dirty="0" smtClean="0"/>
          </a:p>
          <a:p>
            <a:pPr algn="just" eaLnBrk="1" hangingPunct="1"/>
            <a:r>
              <a:rPr lang="en-US" sz="2400" dirty="0" smtClean="0"/>
              <a:t>Jacobson/</a:t>
            </a:r>
            <a:r>
              <a:rPr lang="en-US" sz="2400" dirty="0" err="1" smtClean="0"/>
              <a:t>Karels</a:t>
            </a:r>
            <a:r>
              <a:rPr lang="en-US" sz="2400" dirty="0" smtClean="0"/>
              <a:t> proposed a new scheme for TCP retransmission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Karn</a:t>
            </a:r>
            <a:r>
              <a:rPr lang="en-US" dirty="0"/>
              <a:t>/Partridge Algorithm</a:t>
            </a:r>
          </a:p>
        </p:txBody>
      </p:sp>
    </p:spTree>
    <p:extLst>
      <p:ext uri="{BB962C8B-B14F-4D97-AF65-F5344CB8AC3E}">
        <p14:creationId xmlns:p14="http://schemas.microsoft.com/office/powerpoint/2010/main" val="3305686578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4"/>
            <a:ext cx="8064698" cy="5400377"/>
          </a:xfrm>
        </p:spPr>
        <p:txBody>
          <a:bodyPr/>
          <a:lstStyle/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Difference = </a:t>
            </a:r>
            <a:r>
              <a:rPr lang="en-US" sz="2000" dirty="0" err="1" smtClean="0"/>
              <a:t>SampleRTT</a:t>
            </a:r>
            <a:r>
              <a:rPr lang="en-US" sz="2000" dirty="0" smtClean="0"/>
              <a:t> − </a:t>
            </a:r>
            <a:r>
              <a:rPr lang="en-US" sz="2000" dirty="0" err="1" smtClean="0"/>
              <a:t>EstimatedRTT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err="1" smtClean="0"/>
              <a:t>EstimatedRTT</a:t>
            </a:r>
            <a:r>
              <a:rPr lang="en-US" sz="2000" dirty="0" smtClean="0"/>
              <a:t> = </a:t>
            </a:r>
            <a:r>
              <a:rPr lang="en-US" sz="2000" dirty="0" err="1" smtClean="0"/>
              <a:t>EstimatedRTT</a:t>
            </a:r>
            <a:r>
              <a:rPr lang="en-US" sz="2000" dirty="0" smtClean="0"/>
              <a:t> + (</a:t>
            </a:r>
            <a:r>
              <a:rPr lang="el-GR" sz="2000" dirty="0" smtClean="0"/>
              <a:t>δ</a:t>
            </a:r>
            <a:r>
              <a:rPr lang="en-US" sz="2000" dirty="0" smtClean="0"/>
              <a:t> × Difference)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Deviation = Deviation + </a:t>
            </a:r>
            <a:r>
              <a:rPr lang="el-GR" sz="2000" dirty="0" smtClean="0"/>
              <a:t>δ</a:t>
            </a:r>
            <a:r>
              <a:rPr lang="en-GB" sz="2000" dirty="0" smtClean="0"/>
              <a:t> </a:t>
            </a:r>
            <a:r>
              <a:rPr lang="en-US" sz="2000" dirty="0" smtClean="0"/>
              <a:t>(|Difference| − Deviation)</a:t>
            </a:r>
          </a:p>
          <a:p>
            <a:pPr lvl="1" algn="just"/>
            <a:r>
              <a:rPr lang="en-US" sz="2000" dirty="0" smtClean="0"/>
              <a:t>Where </a:t>
            </a:r>
            <a:r>
              <a:rPr lang="el-GR" sz="2000" dirty="0" smtClean="0"/>
              <a:t>δ</a:t>
            </a:r>
            <a:r>
              <a:rPr lang="en-GB" sz="2000" dirty="0" smtClean="0"/>
              <a:t> is a fraction between 0 and 1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err="1" smtClean="0"/>
              <a:t>TimeOut</a:t>
            </a:r>
            <a:r>
              <a:rPr lang="en-US" sz="2000" dirty="0" smtClean="0"/>
              <a:t> = </a:t>
            </a:r>
            <a:r>
              <a:rPr lang="el-GR" sz="2000" dirty="0" smtClean="0"/>
              <a:t>μ × </a:t>
            </a:r>
            <a:r>
              <a:rPr lang="en-US" sz="2000" dirty="0" err="1" smtClean="0"/>
              <a:t>EstimatedRTT</a:t>
            </a:r>
            <a:r>
              <a:rPr lang="en-US" sz="2000" dirty="0" smtClean="0"/>
              <a:t> + </a:t>
            </a:r>
            <a:r>
              <a:rPr lang="el-GR" sz="2000" dirty="0" smtClean="0"/>
              <a:t>φ</a:t>
            </a:r>
            <a:r>
              <a:rPr lang="en-US" sz="2000" dirty="0" smtClean="0"/>
              <a:t> × Deviation</a:t>
            </a:r>
          </a:p>
          <a:p>
            <a:pPr lvl="1" algn="just"/>
            <a:r>
              <a:rPr lang="en-US" sz="2000" dirty="0" smtClean="0"/>
              <a:t>where based on experience, μ is typically set to 1 and </a:t>
            </a:r>
            <a:r>
              <a:rPr lang="el-GR" sz="2000" dirty="0" smtClean="0"/>
              <a:t>φ</a:t>
            </a:r>
            <a:r>
              <a:rPr lang="en-US" sz="2000" dirty="0" smtClean="0"/>
              <a:t> is set to 4. Thus, when the variance is small, </a:t>
            </a:r>
            <a:r>
              <a:rPr lang="en-US" sz="2000" dirty="0" err="1" smtClean="0"/>
              <a:t>TimeOut</a:t>
            </a:r>
            <a:r>
              <a:rPr lang="en-US" sz="2000" dirty="0" smtClean="0"/>
              <a:t> is close to </a:t>
            </a:r>
            <a:r>
              <a:rPr lang="en-US" sz="2000" dirty="0" err="1" smtClean="0"/>
              <a:t>EstimatedRTT</a:t>
            </a:r>
            <a:r>
              <a:rPr lang="en-US" sz="2000" dirty="0" smtClean="0"/>
              <a:t>; a large variance causes the deviation term to dominate the calculation.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Jacobson/</a:t>
            </a:r>
            <a:r>
              <a:rPr lang="en-US" dirty="0" err="1"/>
              <a:t>Karels</a:t>
            </a:r>
            <a:r>
              <a:rPr lang="en-US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1726764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28725"/>
            <a:ext cx="7613847" cy="4921250"/>
          </a:xfrm>
        </p:spPr>
        <p:txBody>
          <a:bodyPr/>
          <a:lstStyle/>
          <a:p>
            <a:pPr>
              <a:buNone/>
            </a:pP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r>
              <a:rPr lang="id-ID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End to End Protocols</a:t>
            </a:r>
          </a:p>
          <a:p>
            <a:pPr>
              <a:buNone/>
            </a:pP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E2E Protocols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400" dirty="0"/>
              <a:t>Simple </a:t>
            </a:r>
            <a:r>
              <a:rPr lang="en-US" sz="2400" dirty="0" err="1" smtClean="0"/>
              <a:t>Demultiplexer</a:t>
            </a:r>
            <a:r>
              <a:rPr lang="en-US" sz="2400" dirty="0" smtClean="0"/>
              <a:t> (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UDP)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400" dirty="0"/>
              <a:t>Reliable Byte </a:t>
            </a:r>
            <a:r>
              <a:rPr lang="en-US" sz="2400" dirty="0" smtClean="0"/>
              <a:t>Stream (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TCP)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RPC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RTP</a:t>
            </a:r>
          </a:p>
        </p:txBody>
      </p:sp>
    </p:spTree>
    <p:extLst>
      <p:ext uri="{BB962C8B-B14F-4D97-AF65-F5344CB8AC3E}">
        <p14:creationId xmlns:p14="http://schemas.microsoft.com/office/powerpoint/2010/main" val="110029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Procedure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In </a:t>
            </a:r>
            <a:r>
              <a:rPr lang="en-US" sz="2000" dirty="0" smtClean="0">
                <a:solidFill>
                  <a:srgbClr val="7030A0"/>
                </a:solidFill>
              </a:rPr>
              <a:t>Computer Science</a:t>
            </a:r>
            <a:r>
              <a:rPr lang="en-US" sz="2000" dirty="0" smtClean="0"/>
              <a:t>, </a:t>
            </a:r>
            <a:r>
              <a:rPr lang="en-US" sz="2000" dirty="0"/>
              <a:t>a </a:t>
            </a:r>
            <a:r>
              <a:rPr lang="en-US" sz="2000" dirty="0" smtClean="0"/>
              <a:t>Remote Procedure Call (</a:t>
            </a:r>
            <a:r>
              <a:rPr lang="en-US" sz="2000" dirty="0">
                <a:solidFill>
                  <a:srgbClr val="FF0000"/>
                </a:solidFill>
              </a:rPr>
              <a:t>RPC</a:t>
            </a:r>
            <a:r>
              <a:rPr lang="en-US" sz="2000" dirty="0"/>
              <a:t>) is an </a:t>
            </a:r>
            <a:r>
              <a:rPr lang="en-US" sz="2000" dirty="0">
                <a:solidFill>
                  <a:srgbClr val="00B050"/>
                </a:solidFill>
              </a:rPr>
              <a:t>inter-process communication </a:t>
            </a:r>
            <a:r>
              <a:rPr lang="en-US" sz="2000" dirty="0"/>
              <a:t>that allows a computer program to cause a subroutine or procedure to execute in another address space (commonly on another computer on a shared network) without the programmer explicitly coding the details for this remote interaction</a:t>
            </a:r>
            <a:r>
              <a:rPr lang="en-US" sz="2000" dirty="0" smtClean="0"/>
              <a:t>.</a:t>
            </a:r>
          </a:p>
          <a:p>
            <a:pPr marL="0" indent="0" algn="r">
              <a:buNone/>
            </a:pPr>
            <a:r>
              <a:rPr lang="en-US" sz="2000" i="1" dirty="0" smtClean="0">
                <a:latin typeface="Lucida Handwriting" panose="03010101010101010101" pitchFamily="66" charset="0"/>
              </a:rPr>
              <a:t>Wikipedia, Nov 2013.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i="1" dirty="0"/>
              <a:t>Remote Procedure Call (</a:t>
            </a:r>
            <a:r>
              <a:rPr lang="en-US" sz="2000" i="1" dirty="0">
                <a:solidFill>
                  <a:srgbClr val="FF0000"/>
                </a:solidFill>
              </a:rPr>
              <a:t>RPC</a:t>
            </a:r>
            <a:r>
              <a:rPr lang="en-US" sz="2000" i="1" dirty="0" smtClean="0"/>
              <a:t>), </a:t>
            </a:r>
            <a:r>
              <a:rPr lang="en-US" sz="2000" dirty="0" smtClean="0"/>
              <a:t>that </a:t>
            </a:r>
            <a:r>
              <a:rPr lang="en-US" sz="2000" dirty="0"/>
              <a:t>more closely matches the needs of </a:t>
            </a:r>
            <a:r>
              <a:rPr lang="en-US" sz="2000" dirty="0">
                <a:solidFill>
                  <a:srgbClr val="00B050"/>
                </a:solidFill>
              </a:rPr>
              <a:t>an application involved in </a:t>
            </a:r>
            <a:r>
              <a:rPr lang="en-US" sz="2000" dirty="0" smtClean="0">
                <a:solidFill>
                  <a:srgbClr val="00B050"/>
                </a:solidFill>
              </a:rPr>
              <a:t>a request/reply </a:t>
            </a:r>
            <a:r>
              <a:rPr lang="en-US" sz="2000" dirty="0">
                <a:solidFill>
                  <a:srgbClr val="00B050"/>
                </a:solidFill>
              </a:rPr>
              <a:t>message exchange</a:t>
            </a:r>
            <a:r>
              <a:rPr lang="en-US" sz="2000" dirty="0" smtClean="0">
                <a:solidFill>
                  <a:srgbClr val="00B050"/>
                </a:solidFill>
              </a:rPr>
              <a:t>.</a:t>
            </a:r>
          </a:p>
          <a:p>
            <a:pPr marL="0" indent="0" algn="r">
              <a:buNone/>
            </a:pPr>
            <a:r>
              <a:rPr lang="en-US" sz="2000" i="1" dirty="0" smtClean="0">
                <a:latin typeface="Lucida Handwriting" panose="03010101010101010101" pitchFamily="66" charset="0"/>
              </a:rPr>
              <a:t>Peterson 2012</a:t>
            </a:r>
            <a:endParaRPr lang="en-US" sz="2000" i="1" dirty="0"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232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to End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Common </a:t>
            </a:r>
            <a:r>
              <a:rPr lang="en-US" sz="2400" dirty="0"/>
              <a:t>properties that a transport protocol can be expected to provide</a:t>
            </a:r>
          </a:p>
          <a:p>
            <a:pPr lvl="1" algn="just"/>
            <a:r>
              <a:rPr lang="en-US" sz="2000" dirty="0" smtClean="0"/>
              <a:t>Guarantees </a:t>
            </a:r>
            <a:r>
              <a:rPr lang="en-US" sz="2000" dirty="0"/>
              <a:t>message delivery</a:t>
            </a:r>
          </a:p>
          <a:p>
            <a:pPr lvl="1" algn="just"/>
            <a:r>
              <a:rPr lang="en-US" sz="2000" dirty="0"/>
              <a:t>Delivers messages in the same order they were sent</a:t>
            </a:r>
          </a:p>
          <a:p>
            <a:pPr lvl="1" algn="just"/>
            <a:r>
              <a:rPr lang="en-US" sz="2000" dirty="0"/>
              <a:t>Delivers at most one copy of each message</a:t>
            </a:r>
          </a:p>
          <a:p>
            <a:pPr lvl="1" algn="just"/>
            <a:r>
              <a:rPr lang="en-US" sz="2000" dirty="0"/>
              <a:t>Supports arbitrarily large messages</a:t>
            </a:r>
          </a:p>
          <a:p>
            <a:pPr lvl="1" algn="just"/>
            <a:r>
              <a:rPr lang="en-US" sz="2000" dirty="0"/>
              <a:t>Supports synchronization between the sender and the receiver</a:t>
            </a:r>
          </a:p>
          <a:p>
            <a:pPr lvl="1" algn="just"/>
            <a:r>
              <a:rPr lang="en-US" sz="2000" dirty="0"/>
              <a:t>Allows the receiver to apply flow control to the sender</a:t>
            </a:r>
          </a:p>
          <a:p>
            <a:pPr lvl="1" algn="just"/>
            <a:r>
              <a:rPr lang="en-US" sz="2000" dirty="0"/>
              <a:t>Supports multiple application processes on each host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4153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Procedure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sz="2000" dirty="0" smtClean="0"/>
          </a:p>
          <a:p>
            <a:pPr algn="just"/>
            <a:r>
              <a:rPr lang="en-US" sz="2000" dirty="0"/>
              <a:t>When the procedures </a:t>
            </a:r>
            <a:r>
              <a:rPr lang="en-US" sz="2000" dirty="0">
                <a:solidFill>
                  <a:srgbClr val="00B050"/>
                </a:solidFill>
              </a:rPr>
              <a:t>being called </a:t>
            </a:r>
            <a:r>
              <a:rPr lang="en-US" sz="2000" dirty="0"/>
              <a:t>are actually methods </a:t>
            </a:r>
            <a:r>
              <a:rPr lang="en-US" sz="2000" dirty="0" smtClean="0"/>
              <a:t>of remote </a:t>
            </a:r>
            <a:r>
              <a:rPr lang="en-US" sz="2000" dirty="0"/>
              <a:t>objects in an </a:t>
            </a:r>
            <a:r>
              <a:rPr lang="en-US" sz="2000" dirty="0" smtClean="0">
                <a:solidFill>
                  <a:srgbClr val="C00000"/>
                </a:solidFill>
              </a:rPr>
              <a:t>Object-oriented Language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RPC </a:t>
            </a:r>
            <a:r>
              <a:rPr lang="en-US" sz="2000" dirty="0"/>
              <a:t>is known as </a:t>
            </a:r>
            <a:r>
              <a:rPr lang="en-US" sz="2000" i="1" dirty="0" smtClean="0">
                <a:solidFill>
                  <a:srgbClr val="C00000"/>
                </a:solidFill>
              </a:rPr>
              <a:t>Remote Method Invocation (</a:t>
            </a:r>
            <a:r>
              <a:rPr lang="en-US" sz="2000" i="1" dirty="0">
                <a:solidFill>
                  <a:srgbClr val="C00000"/>
                </a:solidFill>
              </a:rPr>
              <a:t>RMI</a:t>
            </a:r>
            <a:r>
              <a:rPr lang="en-US" sz="2000" i="1" dirty="0" smtClean="0">
                <a:solidFill>
                  <a:srgbClr val="C00000"/>
                </a:solidFill>
              </a:rPr>
              <a:t>)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While </a:t>
            </a:r>
            <a:r>
              <a:rPr lang="en-US" sz="2000" dirty="0"/>
              <a:t>the RPC concept is simple, there </a:t>
            </a:r>
            <a:r>
              <a:rPr lang="en-US" sz="2000" dirty="0" smtClean="0"/>
              <a:t>are two </a:t>
            </a:r>
            <a:r>
              <a:rPr lang="en-US" sz="2000" dirty="0"/>
              <a:t>main problems that make it more complicated than local </a:t>
            </a:r>
            <a:r>
              <a:rPr lang="en-US" sz="2000" dirty="0" smtClean="0"/>
              <a:t>procedure calls:</a:t>
            </a:r>
          </a:p>
          <a:p>
            <a:pPr marL="914400" algn="just">
              <a:buFont typeface="Wingdings" panose="05000000000000000000" pitchFamily="2" charset="2"/>
              <a:buChar char="ü"/>
            </a:pPr>
            <a:r>
              <a:rPr lang="en-US" sz="1600" dirty="0" smtClean="0"/>
              <a:t>The </a:t>
            </a:r>
            <a:r>
              <a:rPr lang="en-US" sz="1600" dirty="0"/>
              <a:t>network between the calling process and the called </a:t>
            </a:r>
            <a:r>
              <a:rPr lang="en-US" sz="1600" dirty="0" smtClean="0"/>
              <a:t>process has </a:t>
            </a:r>
            <a:r>
              <a:rPr lang="en-US" sz="1600" dirty="0"/>
              <a:t>much more complex </a:t>
            </a:r>
            <a:r>
              <a:rPr lang="en-US" sz="1600" dirty="0">
                <a:solidFill>
                  <a:srgbClr val="7030A0"/>
                </a:solidFill>
              </a:rPr>
              <a:t>properties</a:t>
            </a:r>
            <a:r>
              <a:rPr lang="en-US" sz="1600" dirty="0"/>
              <a:t> than the </a:t>
            </a:r>
            <a:r>
              <a:rPr lang="en-US" sz="1600" dirty="0">
                <a:solidFill>
                  <a:srgbClr val="7030A0"/>
                </a:solidFill>
              </a:rPr>
              <a:t>backplane</a:t>
            </a:r>
            <a:r>
              <a:rPr lang="en-US" sz="1600" dirty="0"/>
              <a:t> of </a:t>
            </a:r>
            <a:r>
              <a:rPr lang="en-US" sz="1600" dirty="0" smtClean="0"/>
              <a:t>a computer</a:t>
            </a:r>
            <a:r>
              <a:rPr lang="en-US" sz="1600" dirty="0"/>
              <a:t>. For example, it is likely to limit message sizes and has </a:t>
            </a:r>
            <a:r>
              <a:rPr lang="en-US" sz="1600" dirty="0" smtClean="0"/>
              <a:t>a tendency </a:t>
            </a:r>
            <a:r>
              <a:rPr lang="en-US" sz="1600" dirty="0"/>
              <a:t>to lose and reorder messages.</a:t>
            </a:r>
          </a:p>
          <a:p>
            <a:pPr marL="914400" algn="just">
              <a:buFont typeface="Wingdings" panose="05000000000000000000" pitchFamily="2" charset="2"/>
              <a:buChar char="ü"/>
            </a:pPr>
            <a:r>
              <a:rPr lang="en-US" sz="1600" dirty="0" smtClean="0"/>
              <a:t>The </a:t>
            </a:r>
            <a:r>
              <a:rPr lang="en-US" sz="1600" dirty="0"/>
              <a:t>computers on which the calling and called processes run </a:t>
            </a:r>
            <a:r>
              <a:rPr lang="en-US" sz="1600" dirty="0" smtClean="0"/>
              <a:t>may have </a:t>
            </a:r>
            <a:r>
              <a:rPr lang="en-US" sz="1600" dirty="0"/>
              <a:t>signiﬁcantly different </a:t>
            </a:r>
            <a:r>
              <a:rPr lang="en-US" sz="1600" dirty="0">
                <a:solidFill>
                  <a:srgbClr val="7030A0"/>
                </a:solidFill>
              </a:rPr>
              <a:t>architectures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7030A0"/>
                </a:solidFill>
              </a:rPr>
              <a:t>data </a:t>
            </a:r>
            <a:r>
              <a:rPr lang="en-US" sz="1600" dirty="0" smtClean="0">
                <a:solidFill>
                  <a:srgbClr val="7030A0"/>
                </a:solidFill>
              </a:rPr>
              <a:t>representation formats</a:t>
            </a:r>
            <a:r>
              <a:rPr lang="en-US" sz="1600" dirty="0"/>
              <a:t>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6409220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RPC Mechanism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88840"/>
            <a:ext cx="4605086" cy="36975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67694" y="2028904"/>
            <a:ext cx="293675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focus on “RPC Protocol (stack</a:t>
            </a:r>
            <a:r>
              <a:rPr lang="en-US" dirty="0" smtClean="0"/>
              <a:t>)”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fragments </a:t>
            </a:r>
            <a:r>
              <a:rPr lang="en-US" dirty="0"/>
              <a:t>and reassembles large messages (by BLAST)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synchronizes </a:t>
            </a:r>
            <a:r>
              <a:rPr lang="en-US" dirty="0"/>
              <a:t>request and reply messages  (by CHAN)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dispatches </a:t>
            </a:r>
            <a:r>
              <a:rPr lang="en-US" dirty="0"/>
              <a:t>request to the correct process/procedure (by SELECT)</a:t>
            </a:r>
          </a:p>
        </p:txBody>
      </p:sp>
    </p:spTree>
    <p:extLst>
      <p:ext uri="{BB962C8B-B14F-4D97-AF65-F5344CB8AC3E}">
        <p14:creationId xmlns:p14="http://schemas.microsoft.com/office/powerpoint/2010/main" val="21202062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n Reply in RPC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276872"/>
            <a:ext cx="51339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854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RPC Implementation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3" y="1196752"/>
            <a:ext cx="1286143" cy="42091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995" y="2000505"/>
            <a:ext cx="1312341" cy="34054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525" y="1300672"/>
            <a:ext cx="1971675" cy="4105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91680" y="6021288"/>
            <a:ext cx="5852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SIMPLE RPC	    </a:t>
            </a:r>
            <a:r>
              <a:rPr lang="en-US" dirty="0" err="1" smtClean="0"/>
              <a:t>SunRPC</a:t>
            </a:r>
            <a:r>
              <a:rPr lang="en-US" dirty="0" smtClean="0"/>
              <a:t>		DCE-RPC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53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28725"/>
            <a:ext cx="7613847" cy="4921250"/>
          </a:xfrm>
        </p:spPr>
        <p:txBody>
          <a:bodyPr/>
          <a:lstStyle/>
          <a:p>
            <a:pPr>
              <a:buNone/>
            </a:pP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r>
              <a:rPr lang="id-ID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End to End Protocols</a:t>
            </a:r>
          </a:p>
          <a:p>
            <a:pPr>
              <a:buNone/>
            </a:pP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E2E Protocols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400" dirty="0"/>
              <a:t>Simple </a:t>
            </a:r>
            <a:r>
              <a:rPr lang="en-US" sz="2400" dirty="0" err="1" smtClean="0"/>
              <a:t>Demultiplexer</a:t>
            </a:r>
            <a:r>
              <a:rPr lang="en-US" sz="2400" dirty="0" smtClean="0"/>
              <a:t> (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UDP)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400" dirty="0"/>
              <a:t>Reliable Byte </a:t>
            </a:r>
            <a:r>
              <a:rPr lang="en-US" sz="2400" dirty="0" smtClean="0"/>
              <a:t>Stream (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TCP)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RPC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RTP</a:t>
            </a:r>
          </a:p>
        </p:txBody>
      </p:sp>
    </p:spTree>
    <p:extLst>
      <p:ext uri="{BB962C8B-B14F-4D97-AF65-F5344CB8AC3E}">
        <p14:creationId xmlns:p14="http://schemas.microsoft.com/office/powerpoint/2010/main" val="112603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Real-time </a:t>
            </a:r>
            <a:r>
              <a:rPr lang="en-US" sz="2000" dirty="0"/>
              <a:t>traffic: digitized voice, video, etc. 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Experiments </a:t>
            </a:r>
            <a:r>
              <a:rPr lang="en-US" sz="2000" dirty="0"/>
              <a:t>with real-time traffic since 1981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Why </a:t>
            </a:r>
            <a:r>
              <a:rPr lang="en-US" sz="2000" dirty="0"/>
              <a:t>not existing transport protocols?</a:t>
            </a:r>
          </a:p>
          <a:p>
            <a:pPr marL="914400" algn="just">
              <a:buFont typeface="Wingdings" panose="05000000000000000000" pitchFamily="2" charset="2"/>
              <a:buChar char="Ø"/>
            </a:pPr>
            <a:r>
              <a:rPr lang="en-US" sz="2000" dirty="0" smtClean="0"/>
              <a:t>UDP</a:t>
            </a:r>
            <a:r>
              <a:rPr lang="en-US" sz="2000" dirty="0"/>
              <a:t>: best effort, no guarantee on delay and delay jitter</a:t>
            </a:r>
          </a:p>
          <a:p>
            <a:pPr marL="914400" algn="just">
              <a:buFont typeface="Wingdings" panose="05000000000000000000" pitchFamily="2" charset="2"/>
              <a:buChar char="Ø"/>
            </a:pPr>
            <a:r>
              <a:rPr lang="en-US" sz="2000" dirty="0" smtClean="0"/>
              <a:t>TCP</a:t>
            </a:r>
            <a:r>
              <a:rPr lang="en-US" sz="2000" dirty="0"/>
              <a:t>: long delay and large delay jitter due to retransmission</a:t>
            </a:r>
          </a:p>
          <a:p>
            <a:pPr marL="914400" algn="just">
              <a:buFont typeface="Wingdings" panose="05000000000000000000" pitchFamily="2" charset="2"/>
              <a:buChar char="Ø"/>
            </a:pPr>
            <a:r>
              <a:rPr lang="en-US" sz="2000" dirty="0" smtClean="0"/>
              <a:t>RPC</a:t>
            </a:r>
            <a:r>
              <a:rPr lang="en-US" sz="2000" dirty="0"/>
              <a:t>: designed for interactive exchange of (mostly short) messages </a:t>
            </a:r>
          </a:p>
        </p:txBody>
      </p:sp>
    </p:spTree>
    <p:extLst>
      <p:ext uri="{BB962C8B-B14F-4D97-AF65-F5344CB8AC3E}">
        <p14:creationId xmlns:p14="http://schemas.microsoft.com/office/powerpoint/2010/main" val="9092921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RTP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2848347"/>
          </a:xfrm>
        </p:spPr>
        <p:txBody>
          <a:bodyPr/>
          <a:lstStyle/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To </a:t>
            </a:r>
            <a:r>
              <a:rPr lang="en-US" sz="2000" dirty="0"/>
              <a:t>be generic and to support different applications (e.g., w/ diff. encoding schemes)</a:t>
            </a:r>
          </a:p>
          <a:p>
            <a:pPr algn="just"/>
            <a:r>
              <a:rPr lang="en-US" sz="2000" dirty="0"/>
              <a:t>To identify timing relationship among received data; </a:t>
            </a:r>
          </a:p>
          <a:p>
            <a:pPr algn="just"/>
            <a:r>
              <a:rPr lang="en-US" sz="2000" dirty="0"/>
              <a:t>To synchronize related media streams (e.g., audio &amp; video data streams)</a:t>
            </a:r>
          </a:p>
          <a:p>
            <a:pPr algn="just"/>
            <a:r>
              <a:rPr lang="en-US" sz="2000" dirty="0"/>
              <a:t>To detect and report packet loss (even though no need for 100% reliability)</a:t>
            </a:r>
          </a:p>
        </p:txBody>
      </p:sp>
    </p:spTree>
    <p:extLst>
      <p:ext uri="{BB962C8B-B14F-4D97-AF65-F5344CB8AC3E}">
        <p14:creationId xmlns:p14="http://schemas.microsoft.com/office/powerpoint/2010/main" val="4937027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RTP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100933"/>
            <a:ext cx="8023225" cy="3496419"/>
          </a:xfrm>
        </p:spPr>
        <p:txBody>
          <a:bodyPr/>
          <a:lstStyle/>
          <a:p>
            <a:pPr algn="just"/>
            <a:r>
              <a:rPr lang="en-US" sz="2000" dirty="0"/>
              <a:t>Runs over UDP</a:t>
            </a:r>
          </a:p>
          <a:p>
            <a:pPr algn="just"/>
            <a:r>
              <a:rPr lang="en-US" sz="2000" dirty="0" smtClean="0"/>
              <a:t>Application-Level </a:t>
            </a:r>
            <a:r>
              <a:rPr lang="en-US" sz="2000" dirty="0"/>
              <a:t>Framing</a:t>
            </a:r>
          </a:p>
          <a:p>
            <a:pPr lvl="1" algn="just"/>
            <a:r>
              <a:rPr lang="en-US" sz="2000" dirty="0" smtClean="0"/>
              <a:t>leave </a:t>
            </a:r>
            <a:r>
              <a:rPr lang="en-US" sz="2000" dirty="0"/>
              <a:t>application specific details to applications through “profile” and “formats”</a:t>
            </a:r>
          </a:p>
          <a:p>
            <a:pPr lvl="2" algn="just"/>
            <a:r>
              <a:rPr lang="en-US" sz="1600" dirty="0" smtClean="0"/>
              <a:t>Profile</a:t>
            </a:r>
            <a:r>
              <a:rPr lang="en-US" sz="1600" dirty="0"/>
              <a:t>: specifies how to interpret the RTP header information</a:t>
            </a:r>
          </a:p>
          <a:p>
            <a:pPr lvl="2" algn="just"/>
            <a:r>
              <a:rPr lang="en-US" sz="1600" dirty="0" smtClean="0"/>
              <a:t>Format</a:t>
            </a:r>
            <a:r>
              <a:rPr lang="en-US" sz="1600" dirty="0"/>
              <a:t>: specifies how to interpret the data following the RTP header</a:t>
            </a:r>
          </a:p>
          <a:p>
            <a:pPr marL="0" indent="0" algn="just">
              <a:buNone/>
            </a:pPr>
            <a:endParaRPr lang="en-US" sz="2000" dirty="0"/>
          </a:p>
          <a:p>
            <a:pPr marL="914400" indent="-457200" algn="just">
              <a:buNone/>
            </a:pPr>
            <a:r>
              <a:rPr lang="en-US" sz="2000" dirty="0"/>
              <a:t>1) </a:t>
            </a:r>
            <a:r>
              <a:rPr lang="en-US" sz="2000" dirty="0" smtClean="0"/>
              <a:t>	Data </a:t>
            </a:r>
            <a:r>
              <a:rPr lang="en-US" sz="2000" dirty="0"/>
              <a:t>packets: specified by RTP</a:t>
            </a:r>
          </a:p>
          <a:p>
            <a:pPr marL="914400" indent="-457200" algn="just">
              <a:buNone/>
            </a:pPr>
            <a:r>
              <a:rPr lang="en-US" sz="2000" dirty="0" smtClean="0"/>
              <a:t>2</a:t>
            </a:r>
            <a:r>
              <a:rPr lang="en-US" sz="2000" dirty="0"/>
              <a:t>) </a:t>
            </a:r>
            <a:r>
              <a:rPr lang="en-US" sz="2000" dirty="0" smtClean="0"/>
              <a:t>	Periodic </a:t>
            </a:r>
            <a:r>
              <a:rPr lang="en-US" sz="2000" dirty="0"/>
              <a:t>control packets: specified by RTCP (Real-time </a:t>
            </a:r>
            <a:r>
              <a:rPr lang="en-US" sz="2000" dirty="0" smtClean="0"/>
              <a:t>Transport Control </a:t>
            </a:r>
            <a:r>
              <a:rPr lang="en-US" sz="2000" dirty="0"/>
              <a:t>Protocol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1340768"/>
            <a:ext cx="2751936" cy="159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2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RTP Header Format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482" y="967466"/>
            <a:ext cx="4373488" cy="25803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3711716"/>
            <a:ext cx="5446787" cy="9414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8606" y="4716758"/>
            <a:ext cx="3349587" cy="17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9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smtClean="0"/>
              <a:t>Bibliography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6450" indent="-806450">
              <a:buNone/>
            </a:pPr>
            <a:endParaRPr lang="id-ID" sz="1800" dirty="0" smtClean="0"/>
          </a:p>
          <a:p>
            <a:pPr marL="806450" indent="-806450">
              <a:buNone/>
            </a:pPr>
            <a:r>
              <a:rPr lang="id-ID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Kurose</a:t>
            </a:r>
            <a:r>
              <a:rPr lang="id-ID" sz="1800" dirty="0">
                <a:latin typeface="Consolas" panose="020B0609020204030204" pitchFamily="49" charset="0"/>
                <a:cs typeface="Consolas" panose="020B0609020204030204" pitchFamily="49" charset="0"/>
              </a:rPr>
              <a:t>, J.F., and Ross, K.W., Computer Networking : A Top-Down Approach Sixth Edition, Pearson Education, Inc. USA, 2013</a:t>
            </a:r>
            <a:r>
              <a:rPr lang="id-ID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806450" indent="-806450">
              <a:buNone/>
            </a:pPr>
            <a:endParaRPr lang="id-ID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6450" indent="-806450">
              <a:buNone/>
            </a:pPr>
            <a:r>
              <a:rPr lang="id-ID" sz="1800" dirty="0">
                <a:latin typeface="Consolas" panose="020B0609020204030204" pitchFamily="49" charset="0"/>
                <a:cs typeface="Consolas" panose="020B0609020204030204" pitchFamily="49" charset="0"/>
              </a:rPr>
              <a:t>Lammle T., Cisco Certified Network Associate : Study Guide Fifth Edition, Sybex, Inc. USA, 2005.</a:t>
            </a:r>
          </a:p>
          <a:p>
            <a:pPr marL="806450" indent="-806450">
              <a:buNone/>
            </a:pPr>
            <a:endParaRPr lang="id-ID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6450" indent="-806450">
              <a:buNone/>
            </a:pPr>
            <a:r>
              <a:rPr lang="id-ID" sz="1800" dirty="0">
                <a:latin typeface="Consolas" panose="020B0609020204030204" pitchFamily="49" charset="0"/>
                <a:cs typeface="Consolas" panose="020B0609020204030204" pitchFamily="49" charset="0"/>
              </a:rPr>
              <a:t>Peterson, L.L., and Davie, B.S., Computer Networks: A Systems Approach Fifth Edition, Morgan Kaufmann, Burlington USA, 2012.</a:t>
            </a:r>
          </a:p>
          <a:p>
            <a:pPr marL="806450" indent="-806450">
              <a:buNone/>
            </a:pPr>
            <a:endParaRPr lang="id-ID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6450" indent="-806450">
              <a:buNone/>
            </a:pPr>
            <a:r>
              <a:rPr lang="id-ID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Tanenbaum, </a:t>
            </a:r>
            <a:r>
              <a:rPr lang="id-ID" sz="1800" dirty="0">
                <a:latin typeface="Consolas" panose="020B0609020204030204" pitchFamily="49" charset="0"/>
                <a:cs typeface="Consolas" panose="020B0609020204030204" pitchFamily="49" charset="0"/>
              </a:rPr>
              <a:t>A.S., and </a:t>
            </a:r>
            <a:r>
              <a:rPr lang="id-ID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Wetherall, </a:t>
            </a:r>
            <a:r>
              <a:rPr lang="id-ID" sz="1800" dirty="0">
                <a:latin typeface="Consolas" panose="020B0609020204030204" pitchFamily="49" charset="0"/>
                <a:cs typeface="Consolas" panose="020B0609020204030204" pitchFamily="49" charset="0"/>
              </a:rPr>
              <a:t>D.J., </a:t>
            </a:r>
            <a:r>
              <a:rPr lang="id-ID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Computer Networks Fifth Edition, </a:t>
            </a:r>
            <a:r>
              <a:rPr lang="id-ID" sz="1800" dirty="0">
                <a:latin typeface="Consolas" panose="020B0609020204030204" pitchFamily="49" charset="0"/>
                <a:cs typeface="Consolas" panose="020B0609020204030204" pitchFamily="49" charset="0"/>
              </a:rPr>
              <a:t>Pearson Education, Inc., Boston USA, 2011.</a:t>
            </a:r>
          </a:p>
          <a:p>
            <a:pPr marL="806450" indent="-806450">
              <a:buNone/>
            </a:pPr>
            <a:endParaRPr lang="id-ID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19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to End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Typical limitations of the network on which transport protocol will </a:t>
            </a:r>
            <a:r>
              <a:rPr lang="en-US" sz="2400" dirty="0" smtClean="0"/>
              <a:t>operate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sz="2400" dirty="0"/>
              <a:t>Drop messages</a:t>
            </a:r>
          </a:p>
          <a:p>
            <a:pPr lvl="1"/>
            <a:r>
              <a:rPr lang="en-US" sz="2400" dirty="0"/>
              <a:t>Reorder messages</a:t>
            </a:r>
          </a:p>
          <a:p>
            <a:pPr lvl="1"/>
            <a:r>
              <a:rPr lang="en-US" sz="2400" dirty="0"/>
              <a:t>Deliver duplicate copies of a given message</a:t>
            </a:r>
          </a:p>
          <a:p>
            <a:pPr lvl="1"/>
            <a:r>
              <a:rPr lang="en-US" sz="2400" dirty="0"/>
              <a:t>Limit messages to some finite size</a:t>
            </a:r>
          </a:p>
          <a:p>
            <a:pPr lvl="1"/>
            <a:r>
              <a:rPr lang="en-US" sz="2400" dirty="0"/>
              <a:t>Deliver messages after an arbitrarily long delay</a:t>
            </a:r>
          </a:p>
        </p:txBody>
      </p:sp>
    </p:spTree>
    <p:extLst>
      <p:ext uri="{BB962C8B-B14F-4D97-AF65-F5344CB8AC3E}">
        <p14:creationId xmlns:p14="http://schemas.microsoft.com/office/powerpoint/2010/main" val="111015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0034" y="620688"/>
            <a:ext cx="8215370" cy="2160240"/>
          </a:xfrm>
          <a:solidFill>
            <a:schemeClr val="bg1"/>
          </a:solidFill>
        </p:spPr>
        <p:txBody>
          <a:bodyPr/>
          <a:lstStyle/>
          <a:p>
            <a:r>
              <a:rPr lang="id-ID" sz="3200" i="0" dirty="0" smtClean="0"/>
              <a:t>THANK YOU</a:t>
            </a:r>
            <a:endParaRPr lang="en-US" sz="5400" i="0" dirty="0" smtClean="0">
              <a:latin typeface="Bradley Hand ITC" panose="03070402050302030203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4348" y="2780928"/>
            <a:ext cx="7715250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Gandeva Bayu Satrya (GBS)</a:t>
            </a:r>
            <a:endParaRPr lang="id-ID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id-ID" i="1" dirty="0" smtClean="0">
                <a:solidFill>
                  <a:srgbClr val="FF0000"/>
                </a:solidFill>
              </a:rPr>
              <a:t>gbs@ittelkom.ac.id</a:t>
            </a:r>
            <a:endParaRPr lang="en-US" i="1" dirty="0" smtClean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i="1" dirty="0" smtClean="0">
                <a:solidFill>
                  <a:srgbClr val="FF0000"/>
                </a:solidFill>
              </a:rPr>
              <a:t>gandeva.bayu.s@gmail.com</a:t>
            </a:r>
            <a:endParaRPr lang="id-ID" i="1" dirty="0" smtClean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id-ID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id-ID" sz="2000" b="1" dirty="0" smtClean="0">
                <a:solidFill>
                  <a:schemeClr val="tx1"/>
                </a:solidFill>
                <a:latin typeface="Lucida Bright" pitchFamily="18" charset="0"/>
              </a:rPr>
              <a:t>TELKOM ENGINEERING SCHOOL</a:t>
            </a:r>
          </a:p>
          <a:p>
            <a:pPr algn="ctr">
              <a:lnSpc>
                <a:spcPct val="150000"/>
              </a:lnSpc>
              <a:defRPr/>
            </a:pPr>
            <a:r>
              <a:rPr lang="id-ID" sz="2000" b="1" dirty="0" smtClean="0">
                <a:solidFill>
                  <a:schemeClr val="tx1"/>
                </a:solidFill>
                <a:latin typeface="Lucida Bright" pitchFamily="18" charset="0"/>
              </a:rPr>
              <a:t>Telkom University</a:t>
            </a:r>
            <a:endParaRPr lang="en-US" sz="2000" b="1" dirty="0">
              <a:solidFill>
                <a:schemeClr val="tx1"/>
              </a:solidFill>
              <a:latin typeface="Lucida Br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33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to End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8724"/>
            <a:ext cx="8023225" cy="5224611"/>
          </a:xfrm>
        </p:spPr>
        <p:txBody>
          <a:bodyPr/>
          <a:lstStyle/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Challenge for Transport </a:t>
            </a:r>
            <a:r>
              <a:rPr lang="en-US" sz="2000" dirty="0" smtClean="0"/>
              <a:t>Protocols</a:t>
            </a:r>
          </a:p>
          <a:p>
            <a:pPr lvl="1"/>
            <a:r>
              <a:rPr lang="en-US" sz="2000" dirty="0" smtClean="0"/>
              <a:t>Develop </a:t>
            </a:r>
            <a:r>
              <a:rPr lang="en-US" sz="2000" dirty="0"/>
              <a:t>algorithms that turn the less-than-desirable properties of the underlying network into the high level of service required by application programs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1200" dirty="0" smtClean="0">
                <a:solidFill>
                  <a:srgbClr val="C00000"/>
                </a:solidFill>
              </a:rPr>
              <a:t>JMM </a:t>
            </a:r>
            <a:r>
              <a:rPr lang="en-US" sz="1200" dirty="0">
                <a:solidFill>
                  <a:srgbClr val="C00000"/>
                </a:solidFill>
              </a:rPr>
              <a:t>Kamal, MS Hasan, AL Griffiths, H </a:t>
            </a:r>
            <a:r>
              <a:rPr lang="en-US" sz="1200" dirty="0" smtClean="0">
                <a:solidFill>
                  <a:srgbClr val="C00000"/>
                </a:solidFill>
              </a:rPr>
              <a:t>Yu</a:t>
            </a:r>
          </a:p>
          <a:p>
            <a:pPr marL="457200" indent="-457200">
              <a:buNone/>
            </a:pPr>
            <a:r>
              <a:rPr lang="en-US" sz="1200" dirty="0" smtClean="0"/>
              <a:t>	Development </a:t>
            </a:r>
            <a:r>
              <a:rPr lang="en-US" sz="1200" dirty="0"/>
              <a:t>and verification of simulation model based on real MANET experiments for transport layer protocols (UDP and TCP)</a:t>
            </a:r>
          </a:p>
          <a:p>
            <a:pPr marL="457200" indent="-457200">
              <a:buNone/>
            </a:pPr>
            <a:r>
              <a:rPr lang="en-US" sz="1200" dirty="0" smtClean="0"/>
              <a:t>	International </a:t>
            </a:r>
            <a:r>
              <a:rPr lang="en-US" sz="1200" dirty="0"/>
              <a:t>Journal of Automation and Computing. Springer.</a:t>
            </a:r>
          </a:p>
          <a:p>
            <a:pPr marL="457200" indent="-457200">
              <a:buNone/>
            </a:pPr>
            <a:r>
              <a:rPr lang="en-US" sz="1200" dirty="0" smtClean="0"/>
              <a:t>	February </a:t>
            </a:r>
            <a:r>
              <a:rPr lang="en-US" sz="1200" dirty="0"/>
              <a:t>2013, Volume 10, Issue 1, pp </a:t>
            </a:r>
            <a:r>
              <a:rPr lang="en-US" sz="1200" dirty="0" smtClean="0"/>
              <a:t>53-63</a:t>
            </a:r>
            <a:endParaRPr lang="en-US" sz="1200" dirty="0"/>
          </a:p>
          <a:p>
            <a:pPr marL="457200" indent="-457200"/>
            <a:endParaRPr lang="en-US" sz="1200" dirty="0"/>
          </a:p>
          <a:p>
            <a:pPr marL="0" indent="0">
              <a:buNone/>
            </a:pPr>
            <a:r>
              <a:rPr lang="en-US" sz="1200" dirty="0" err="1">
                <a:solidFill>
                  <a:srgbClr val="C00000"/>
                </a:solidFill>
              </a:rPr>
              <a:t>Gurmeet</a:t>
            </a:r>
            <a:r>
              <a:rPr lang="en-US" sz="1200" dirty="0">
                <a:solidFill>
                  <a:srgbClr val="C00000"/>
                </a:solidFill>
              </a:rPr>
              <a:t> Singh, and </a:t>
            </a:r>
            <a:r>
              <a:rPr lang="en-US" sz="1200" dirty="0" err="1">
                <a:solidFill>
                  <a:srgbClr val="C00000"/>
                </a:solidFill>
              </a:rPr>
              <a:t>Jaswinder</a:t>
            </a:r>
            <a:r>
              <a:rPr lang="en-US" sz="1200" dirty="0">
                <a:solidFill>
                  <a:srgbClr val="C00000"/>
                </a:solidFill>
              </a:rPr>
              <a:t> Singh</a:t>
            </a:r>
          </a:p>
          <a:p>
            <a:pPr marL="457200" indent="-457200">
              <a:buNone/>
            </a:pPr>
            <a:r>
              <a:rPr lang="en-US" sz="1200" dirty="0" smtClean="0"/>
              <a:t>	A </a:t>
            </a:r>
            <a:r>
              <a:rPr lang="en-US" sz="1200" dirty="0"/>
              <a:t>review of TCP Reno, TCP Vegas and TFRC for mobile ad hoc networks.</a:t>
            </a:r>
          </a:p>
          <a:p>
            <a:pPr marL="457200" indent="-457200">
              <a:buNone/>
            </a:pPr>
            <a:r>
              <a:rPr lang="en-US" sz="1200" dirty="0" smtClean="0"/>
              <a:t>	2013 </a:t>
            </a:r>
            <a:r>
              <a:rPr lang="en-US" sz="1200" dirty="0"/>
              <a:t>IJAIR. ALL RIGHTS RESERVED, Vol. 2 Issue 4 ISSN: 2278-7844.</a:t>
            </a:r>
          </a:p>
          <a:p>
            <a:pPr marL="457200" indent="-457200"/>
            <a:endParaRPr lang="en-US" sz="1200" dirty="0"/>
          </a:p>
          <a:p>
            <a:pPr marL="0" indent="0">
              <a:buNone/>
            </a:pPr>
            <a:r>
              <a:rPr lang="en-US" sz="1200" dirty="0" err="1">
                <a:solidFill>
                  <a:srgbClr val="C00000"/>
                </a:solidFill>
              </a:rPr>
              <a:t>Nuha</a:t>
            </a:r>
            <a:r>
              <a:rPr lang="en-US" sz="1200" dirty="0">
                <a:solidFill>
                  <a:srgbClr val="C00000"/>
                </a:solidFill>
              </a:rPr>
              <a:t>, H.H. ; </a:t>
            </a:r>
            <a:r>
              <a:rPr lang="en-US" sz="1200" dirty="0" err="1">
                <a:solidFill>
                  <a:srgbClr val="C00000"/>
                </a:solidFill>
              </a:rPr>
              <a:t>Hendrawan</a:t>
            </a:r>
            <a:r>
              <a:rPr lang="en-US" sz="1200" dirty="0">
                <a:solidFill>
                  <a:srgbClr val="C00000"/>
                </a:solidFill>
              </a:rPr>
              <a:t>, H. ; </a:t>
            </a:r>
            <a:r>
              <a:rPr lang="en-US" sz="1200" dirty="0" err="1">
                <a:solidFill>
                  <a:srgbClr val="C00000"/>
                </a:solidFill>
              </a:rPr>
              <a:t>Yulianto</a:t>
            </a:r>
            <a:r>
              <a:rPr lang="en-US" sz="1200" dirty="0">
                <a:solidFill>
                  <a:srgbClr val="C00000"/>
                </a:solidFill>
              </a:rPr>
              <a:t>, F.A. </a:t>
            </a:r>
          </a:p>
          <a:p>
            <a:pPr marL="457200" indent="-457200">
              <a:buNone/>
            </a:pPr>
            <a:r>
              <a:rPr lang="en-US" sz="1200" dirty="0" smtClean="0"/>
              <a:t>	Wireless </a:t>
            </a:r>
            <a:r>
              <a:rPr lang="en-US" sz="1200" dirty="0"/>
              <a:t>Multi-path TCP Westwood+ Modification to Achieve Fairness in HSDPA</a:t>
            </a:r>
          </a:p>
          <a:p>
            <a:pPr marL="457200" indent="-457200">
              <a:buNone/>
            </a:pPr>
            <a:r>
              <a:rPr lang="en-US" sz="1200" dirty="0" smtClean="0"/>
              <a:t>	Computer </a:t>
            </a:r>
            <a:r>
              <a:rPr lang="en-US" sz="1200" dirty="0"/>
              <a:t>Modeling and Simulation (EMS), 2010 Fourth </a:t>
            </a:r>
            <a:r>
              <a:rPr lang="en-US" sz="1200" dirty="0" err="1"/>
              <a:t>UKSim</a:t>
            </a:r>
            <a:r>
              <a:rPr lang="en-US" sz="1200" dirty="0"/>
              <a:t> European Symposium on </a:t>
            </a:r>
          </a:p>
          <a:p>
            <a:pPr marL="457200" indent="-457200">
              <a:buNone/>
            </a:pPr>
            <a:r>
              <a:rPr lang="en-US" sz="1200" dirty="0" smtClean="0"/>
              <a:t>	Publication </a:t>
            </a:r>
            <a:r>
              <a:rPr lang="en-US" sz="1200" dirty="0"/>
              <a:t>Year: 2010 , Page(s): 402-407 .</a:t>
            </a:r>
          </a:p>
        </p:txBody>
      </p:sp>
    </p:spTree>
    <p:extLst>
      <p:ext uri="{BB962C8B-B14F-4D97-AF65-F5344CB8AC3E}">
        <p14:creationId xmlns:p14="http://schemas.microsoft.com/office/powerpoint/2010/main" val="86493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28725"/>
            <a:ext cx="7613847" cy="4921250"/>
          </a:xfrm>
        </p:spPr>
        <p:txBody>
          <a:bodyPr/>
          <a:lstStyle/>
          <a:p>
            <a:pPr>
              <a:buNone/>
            </a:pP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r>
              <a:rPr lang="id-ID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End to End Protocols</a:t>
            </a:r>
          </a:p>
          <a:p>
            <a:pPr>
              <a:buNone/>
            </a:pP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E2E Protocols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400" dirty="0"/>
              <a:t>Simple </a:t>
            </a:r>
            <a:r>
              <a:rPr lang="en-US" sz="2400" dirty="0" err="1" smtClean="0"/>
              <a:t>Demultiplexer</a:t>
            </a:r>
            <a:r>
              <a:rPr lang="en-US" sz="2400" dirty="0" smtClean="0"/>
              <a:t> (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UDP)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400" dirty="0"/>
              <a:t>Reliable Byte </a:t>
            </a:r>
            <a:r>
              <a:rPr lang="en-US" sz="2400" dirty="0" smtClean="0"/>
              <a:t>Stream (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TCP)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RPC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RTP</a:t>
            </a:r>
          </a:p>
        </p:txBody>
      </p:sp>
    </p:spTree>
    <p:extLst>
      <p:ext uri="{BB962C8B-B14F-4D97-AF65-F5344CB8AC3E}">
        <p14:creationId xmlns:p14="http://schemas.microsoft.com/office/powerpoint/2010/main" val="208279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err="1"/>
              <a:t>Demultiplexer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A more common </a:t>
            </a:r>
            <a:r>
              <a:rPr lang="en-US" sz="2400" dirty="0"/>
              <a:t>approach, and the one used by UDP, is for processes to </a:t>
            </a:r>
            <a:r>
              <a:rPr lang="en-US" sz="2400" i="1" dirty="0" smtClean="0"/>
              <a:t>indirectly </a:t>
            </a:r>
            <a:r>
              <a:rPr lang="en-US" sz="2400" dirty="0" smtClean="0"/>
              <a:t>identify </a:t>
            </a:r>
            <a:r>
              <a:rPr lang="en-US" sz="2400" dirty="0"/>
              <a:t>each other using an abstract locater, usually called a </a:t>
            </a:r>
            <a:r>
              <a:rPr lang="en-US" sz="2400" i="1" dirty="0" smtClean="0">
                <a:solidFill>
                  <a:srgbClr val="FF0000"/>
                </a:solidFill>
              </a:rPr>
              <a:t>port</a:t>
            </a:r>
            <a:r>
              <a:rPr lang="en-US" sz="2400" i="1" dirty="0" smtClean="0"/>
              <a:t>.</a:t>
            </a:r>
          </a:p>
          <a:p>
            <a:pPr algn="just"/>
            <a:r>
              <a:rPr lang="en-US" sz="2400" i="1" dirty="0" smtClean="0"/>
              <a:t>The </a:t>
            </a:r>
            <a:r>
              <a:rPr lang="en-US" sz="2400" dirty="0" smtClean="0"/>
              <a:t>basic </a:t>
            </a:r>
            <a:r>
              <a:rPr lang="en-US" sz="2400" dirty="0"/>
              <a:t>idea is for a source process to send a message </a:t>
            </a:r>
            <a:r>
              <a:rPr lang="en-US" sz="2400" dirty="0">
                <a:solidFill>
                  <a:srgbClr val="FF0000"/>
                </a:solidFill>
              </a:rPr>
              <a:t>to a port </a:t>
            </a:r>
            <a:r>
              <a:rPr lang="en-US" sz="2400" dirty="0"/>
              <a:t>and for </a:t>
            </a:r>
            <a:r>
              <a:rPr lang="en-US" sz="2400" dirty="0" smtClean="0"/>
              <a:t>the destination </a:t>
            </a:r>
            <a:r>
              <a:rPr lang="en-US" sz="2400" dirty="0"/>
              <a:t>process to receive the message </a:t>
            </a:r>
            <a:r>
              <a:rPr lang="en-US" sz="2400" dirty="0">
                <a:solidFill>
                  <a:srgbClr val="FF0000"/>
                </a:solidFill>
              </a:rPr>
              <a:t>from a port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5006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Datagram </a:t>
            </a:r>
            <a:r>
              <a:rPr lang="en-US" dirty="0" smtClean="0"/>
              <a:t>Protocol (UDP)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sz="2400" dirty="0" smtClean="0"/>
          </a:p>
          <a:p>
            <a:pPr algn="just"/>
            <a:r>
              <a:rPr lang="en-US" sz="2400" dirty="0"/>
              <a:t>Extends host-to-host delivery service of the underlying network into a process-to-process communication service</a:t>
            </a:r>
          </a:p>
          <a:p>
            <a:pPr algn="just"/>
            <a:r>
              <a:rPr lang="en-US" sz="2400" dirty="0"/>
              <a:t>Adds a level of </a:t>
            </a:r>
            <a:r>
              <a:rPr lang="en-US" sz="2400" dirty="0" err="1"/>
              <a:t>demultiplexing</a:t>
            </a:r>
            <a:r>
              <a:rPr lang="en-US" sz="2400" dirty="0"/>
              <a:t> which allows multiple application processes on each host to share the </a:t>
            </a:r>
            <a:r>
              <a:rPr lang="en-US" sz="2400" dirty="0" smtClean="0"/>
              <a:t>network</a:t>
            </a:r>
          </a:p>
          <a:p>
            <a:pPr algn="just"/>
            <a:r>
              <a:rPr lang="en-US" sz="2400" dirty="0" smtClean="0"/>
              <a:t>Connectionless</a:t>
            </a:r>
          </a:p>
          <a:p>
            <a:pPr algn="just"/>
            <a:r>
              <a:rPr lang="en-US" sz="2400" dirty="0"/>
              <a:t>There is </a:t>
            </a:r>
            <a:r>
              <a:rPr lang="en-US" sz="2400" dirty="0">
                <a:solidFill>
                  <a:srgbClr val="FF0000"/>
                </a:solidFill>
              </a:rPr>
              <a:t>no</a:t>
            </a:r>
            <a:r>
              <a:rPr lang="en-US" sz="2400" dirty="0"/>
              <a:t> ﬂow-control </a:t>
            </a:r>
            <a:r>
              <a:rPr lang="en-US" sz="2400" dirty="0" smtClean="0"/>
              <a:t>mechanism in </a:t>
            </a:r>
            <a:r>
              <a:rPr lang="en-US" sz="2400" dirty="0"/>
              <a:t>UDP to tell the sender to slowdown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UDP </a:t>
            </a:r>
            <a:r>
              <a:rPr lang="en-US" sz="2400" dirty="0">
                <a:solidFill>
                  <a:srgbClr val="FF0000"/>
                </a:solidFill>
              </a:rPr>
              <a:t>does not</a:t>
            </a:r>
            <a:r>
              <a:rPr lang="en-US" sz="2400" dirty="0"/>
              <a:t> implement ﬂow control or </a:t>
            </a:r>
            <a:r>
              <a:rPr lang="en-US" sz="2400" dirty="0" smtClean="0"/>
              <a:t>reliable/ordered </a:t>
            </a:r>
            <a:r>
              <a:rPr lang="en-US" sz="2400" dirty="0"/>
              <a:t>delivery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716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sample 2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2D7ACF"/>
      </a:accent1>
      <a:accent2>
        <a:srgbClr val="99CC00"/>
      </a:accent2>
      <a:accent3>
        <a:srgbClr val="FFFFFF"/>
      </a:accent3>
      <a:accent4>
        <a:srgbClr val="0D345F"/>
      </a:accent4>
      <a:accent5>
        <a:srgbClr val="ADBEE4"/>
      </a:accent5>
      <a:accent6>
        <a:srgbClr val="8AB900"/>
      </a:accent6>
      <a:hlink>
        <a:srgbClr val="5AABCC"/>
      </a:hlink>
      <a:folHlink>
        <a:srgbClr val="BD9E61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F52C0"/>
        </a:dk1>
        <a:lt1>
          <a:srgbClr val="FFFFFF"/>
        </a:lt1>
        <a:dk2>
          <a:srgbClr val="000000"/>
        </a:dk2>
        <a:lt2>
          <a:srgbClr val="D6E1E2"/>
        </a:lt2>
        <a:accent1>
          <a:srgbClr val="E38B55"/>
        </a:accent1>
        <a:accent2>
          <a:srgbClr val="CB81D5"/>
        </a:accent2>
        <a:accent3>
          <a:srgbClr val="FFFFFF"/>
        </a:accent3>
        <a:accent4>
          <a:srgbClr val="1945A4"/>
        </a:accent4>
        <a:accent5>
          <a:srgbClr val="EFC4B4"/>
        </a:accent5>
        <a:accent6>
          <a:srgbClr val="B874C1"/>
        </a:accent6>
        <a:hlink>
          <a:srgbClr val="705FC3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2D7ACF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DBEE4"/>
        </a:accent5>
        <a:accent6>
          <a:srgbClr val="8AB900"/>
        </a:accent6>
        <a:hlink>
          <a:srgbClr val="5AABCC"/>
        </a:hlink>
        <a:folHlink>
          <a:srgbClr val="BD9E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2163"/>
        </a:dk1>
        <a:lt1>
          <a:srgbClr val="FFFFFF"/>
        </a:lt1>
        <a:dk2>
          <a:srgbClr val="000000"/>
        </a:dk2>
        <a:lt2>
          <a:srgbClr val="CCD8DA"/>
        </a:lt2>
        <a:accent1>
          <a:srgbClr val="4067CA"/>
        </a:accent1>
        <a:accent2>
          <a:srgbClr val="00B4B0"/>
        </a:accent2>
        <a:accent3>
          <a:srgbClr val="FFFFFF"/>
        </a:accent3>
        <a:accent4>
          <a:srgbClr val="191B53"/>
        </a:accent4>
        <a:accent5>
          <a:srgbClr val="AFB8E1"/>
        </a:accent5>
        <a:accent6>
          <a:srgbClr val="00A39F"/>
        </a:accent6>
        <a:hlink>
          <a:srgbClr val="6DB1DF"/>
        </a:hlink>
        <a:folHlink>
          <a:srgbClr val="9292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2686</TotalTime>
  <Words>2032</Words>
  <Application>Microsoft Office PowerPoint</Application>
  <PresentationFormat>On-screen Show (4:3)</PresentationFormat>
  <Paragraphs>330</Paragraphs>
  <Slides>50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Arial</vt:lpstr>
      <vt:lpstr>Bradley Hand ITC</vt:lpstr>
      <vt:lpstr>Calibri</vt:lpstr>
      <vt:lpstr>Calligraph421 BT</vt:lpstr>
      <vt:lpstr>Consolas</vt:lpstr>
      <vt:lpstr>Lucida Bright</vt:lpstr>
      <vt:lpstr>Lucida Handwriting</vt:lpstr>
      <vt:lpstr>Tahoma</vt:lpstr>
      <vt:lpstr>Verdana</vt:lpstr>
      <vt:lpstr>Wingdings</vt:lpstr>
      <vt:lpstr>PowerPoint Template</vt:lpstr>
      <vt:lpstr>Chapter 5 End to End Protocols</vt:lpstr>
      <vt:lpstr>Agenda</vt:lpstr>
      <vt:lpstr>Internet (TCP/IP) Protocol Suite</vt:lpstr>
      <vt:lpstr>End to End Protocols</vt:lpstr>
      <vt:lpstr>End to End Protocols</vt:lpstr>
      <vt:lpstr>End to End Protocols</vt:lpstr>
      <vt:lpstr>Agenda</vt:lpstr>
      <vt:lpstr>Simple Demultiplexer</vt:lpstr>
      <vt:lpstr>User Datagram Protocol (UDP)</vt:lpstr>
      <vt:lpstr>UDP Header</vt:lpstr>
      <vt:lpstr>Agenda</vt:lpstr>
      <vt:lpstr>Reliable Byte Stream</vt:lpstr>
      <vt:lpstr>Transmission Control Protocol (TCP)</vt:lpstr>
      <vt:lpstr>Flow Control VS Congestion Control</vt:lpstr>
      <vt:lpstr>TCP</vt:lpstr>
      <vt:lpstr>TCP Segment (process)</vt:lpstr>
      <vt:lpstr>TCP Segment (process)</vt:lpstr>
      <vt:lpstr>TCP Segment</vt:lpstr>
      <vt:lpstr>Establishment &amp; Termination</vt:lpstr>
      <vt:lpstr>TCP state-transition diagram</vt:lpstr>
      <vt:lpstr>Sliding Window Revisited</vt:lpstr>
      <vt:lpstr>Sliding Window Revisited</vt:lpstr>
      <vt:lpstr>TCP Flow Control</vt:lpstr>
      <vt:lpstr>Protecting against Wraparound</vt:lpstr>
      <vt:lpstr>Protecting against Wraparound</vt:lpstr>
      <vt:lpstr>Keeping the Pipe Full</vt:lpstr>
      <vt:lpstr>Silly Window Syndrome</vt:lpstr>
      <vt:lpstr>Nagle’s Algorithm</vt:lpstr>
      <vt:lpstr>Nagle’s Algorithm</vt:lpstr>
      <vt:lpstr>Nagle’s Algorithm</vt:lpstr>
      <vt:lpstr>Original Algorithm</vt:lpstr>
      <vt:lpstr>Karn/Partridge Algorithm</vt:lpstr>
      <vt:lpstr>Karn/Partridge Algorithm</vt:lpstr>
      <vt:lpstr>Karn/Partridge Algorithm</vt:lpstr>
      <vt:lpstr>Karn/Partridge Algorithm</vt:lpstr>
      <vt:lpstr>Karn/Partridge Algorithm</vt:lpstr>
      <vt:lpstr>Jacobson/Karels Algorithm</vt:lpstr>
      <vt:lpstr>Agenda</vt:lpstr>
      <vt:lpstr>Remote Procedure Call</vt:lpstr>
      <vt:lpstr>Remote Procedure Call</vt:lpstr>
      <vt:lpstr>RPC Mechanism</vt:lpstr>
      <vt:lpstr>Request n Reply in RPC</vt:lpstr>
      <vt:lpstr>RPC Implementation</vt:lpstr>
      <vt:lpstr>Agenda</vt:lpstr>
      <vt:lpstr>Why RTP</vt:lpstr>
      <vt:lpstr>Requirements for RTP</vt:lpstr>
      <vt:lpstr>Requirements for RTP</vt:lpstr>
      <vt:lpstr>RTP Header Format</vt:lpstr>
      <vt:lpstr>Bibliography</vt:lpstr>
      <vt:lpstr>THANK YOU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Multicast</dc:title>
  <dc:creator>Gandeva Bayu S</dc:creator>
  <cp:lastModifiedBy>GanDeWa</cp:lastModifiedBy>
  <cp:revision>462</cp:revision>
  <dcterms:created xsi:type="dcterms:W3CDTF">2007-01-06T23:56:46Z</dcterms:created>
  <dcterms:modified xsi:type="dcterms:W3CDTF">2013-11-11T15:17:24Z</dcterms:modified>
</cp:coreProperties>
</file>