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01" r:id="rId3"/>
    <p:sldId id="560" r:id="rId4"/>
    <p:sldId id="566" r:id="rId5"/>
    <p:sldId id="561" r:id="rId6"/>
    <p:sldId id="562" r:id="rId7"/>
    <p:sldId id="563" r:id="rId8"/>
    <p:sldId id="527" r:id="rId9"/>
    <p:sldId id="565" r:id="rId10"/>
    <p:sldId id="564" r:id="rId11"/>
    <p:sldId id="528" r:id="rId12"/>
    <p:sldId id="529" r:id="rId13"/>
    <p:sldId id="530" r:id="rId14"/>
    <p:sldId id="537" r:id="rId15"/>
    <p:sldId id="539" r:id="rId16"/>
    <p:sldId id="544" r:id="rId17"/>
    <p:sldId id="532" r:id="rId18"/>
    <p:sldId id="533" r:id="rId19"/>
    <p:sldId id="541" r:id="rId20"/>
    <p:sldId id="550" r:id="rId21"/>
    <p:sldId id="543" r:id="rId22"/>
    <p:sldId id="542" r:id="rId23"/>
    <p:sldId id="545" r:id="rId24"/>
    <p:sldId id="567" r:id="rId25"/>
    <p:sldId id="568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6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926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0E4AB00-7F4E-49D6-AE16-2CE1198FC418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5A1EBC0-0645-4468-8951-D19033D26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B8922BD-8937-45C2-B3F6-B27D51AED625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03DCE3-5635-4EE0-9D7D-575C4E0EC5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3DCE3-5635-4EE0-9D7D-575C4E0EC5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9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419345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1879260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810410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2011104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2367439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220045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3DCE3-5635-4EE0-9D7D-575C4E0EC56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188544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195320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241709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55582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107188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413450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20C27-41AC-4F9E-BA9A-EFB8061BBC6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511175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179134"/>
            <a:ext cx="5209440" cy="52878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37" tIns="49518" rIns="99037" bIns="49518"/>
          <a:lstStyle/>
          <a:p>
            <a:pPr>
              <a:buFontTx/>
              <a:buChar char="•"/>
            </a:pPr>
            <a:r>
              <a:rPr lang="en-US"/>
              <a:t>An IP address is an address used to uniquely identify a device on an IP network. The address is made up of 32 binary bits which can be divisible into a network portion and host portion with the help of a subnet mask. </a:t>
            </a:r>
          </a:p>
        </p:txBody>
      </p:sp>
    </p:spTree>
    <p:extLst>
      <p:ext uri="{BB962C8B-B14F-4D97-AF65-F5344CB8AC3E}">
        <p14:creationId xmlns:p14="http://schemas.microsoft.com/office/powerpoint/2010/main" val="206183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47664" y="1628800"/>
            <a:ext cx="4608512" cy="115212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29292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 smtClean="0"/>
              <a:t>ss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140968"/>
            <a:ext cx="3672408" cy="115212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B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E47B9-10A7-49B2-BEAC-9376BF517A42}" type="datetimeFigureOut">
              <a:rPr lang="id-ID"/>
              <a:pPr>
                <a:defRPr/>
              </a:pPr>
              <a:t>16/09/2013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4106B-8957-428D-B36E-BAA1A846E7C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0D99-6F65-476C-97CA-FD72B26274E4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721F-26FB-4741-BA59-9041C4CA5B5C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517B-5954-40CA-BA74-58B169853A5B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E1AE-7377-454B-B106-CE6F851A9A65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 wrap="square" rIns="182880">
            <a:norm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2411-EB43-4BE8-81D3-8265D828DFA4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Network Management &amp;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61C3-0B3F-4562-BB52-449005A2DA0D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026F-E14C-4B87-83EC-A868F9ED4BDE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BC8B-EF49-40B5-A506-96F0B0E015B0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EB6A-8F09-41FC-B27B-6384493831A5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B04E-3F4E-44C1-AEDB-05E270A46E3A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6CAC-980D-43B1-AA4A-CB8A093B7D86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4DD6F-F9BB-4C00-BBE6-29F443E93997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377E-D217-4AAA-98E7-EB39FAD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deva.bayu.s@ittelkom.ac.i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mailto:gandeva.bayu.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gandeva.bayu.s@ittelkom.ac.i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mailto:gandeva.bayu.s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467600" cy="990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480060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October </a:t>
            </a:r>
            <a:r>
              <a:rPr lang="id-ID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16</a:t>
            </a:r>
            <a:r>
              <a:rPr lang="id-ID" sz="2000" b="1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</a:t>
            </a:r>
            <a:r>
              <a:rPr lang="id-ID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201</a:t>
            </a:r>
            <a:r>
              <a:rPr lang="id-ID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endParaRPr lang="en-US" sz="2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INFORMATICS FACULTY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Telkom Institute of Technology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Ba</a:t>
            </a:r>
            <a:r>
              <a:rPr lang="id-ID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ndung</a:t>
            </a:r>
          </a:p>
          <a:p>
            <a:pPr algn="ctr"/>
            <a:r>
              <a:rPr lang="id-ID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Telkom Engineering School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Gandeva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Bayu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Satrya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g</a:t>
            </a: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bs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@ittelkom.ac.id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4"/>
              </a:rPr>
              <a:t>gandeva.bayu.s@gmail.com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7" descr="Computer-Network-System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8100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02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75" y="2057400"/>
            <a:ext cx="4848225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03" name="Line 3"/>
          <p:cNvSpPr>
            <a:spLocks noChangeShapeType="1"/>
          </p:cNvSpPr>
          <p:nvPr/>
        </p:nvSpPr>
        <p:spPr bwMode="auto">
          <a:xfrm flipV="1">
            <a:off x="6672263" y="3355975"/>
            <a:ext cx="100488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04" name="Line 4"/>
          <p:cNvSpPr>
            <a:spLocks noChangeShapeType="1"/>
          </p:cNvSpPr>
          <p:nvPr/>
        </p:nvSpPr>
        <p:spPr bwMode="auto">
          <a:xfrm flipV="1">
            <a:off x="1447800" y="3352800"/>
            <a:ext cx="11049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08" name="Text Box 8"/>
          <p:cNvSpPr txBox="1">
            <a:spLocks noChangeArrowheads="1"/>
          </p:cNvSpPr>
          <p:nvPr/>
        </p:nvSpPr>
        <p:spPr bwMode="auto">
          <a:xfrm>
            <a:off x="5219700" y="3567113"/>
            <a:ext cx="1262063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800" b="1">
                <a:latin typeface="Helvetica" pitchFamily="34" charset="0"/>
              </a:rPr>
              <a:t>172.17.0.2</a:t>
            </a:r>
          </a:p>
        </p:txBody>
      </p:sp>
      <p:sp>
        <p:nvSpPr>
          <p:cNvPr id="1228809" name="Text Box 9"/>
          <p:cNvSpPr txBox="1">
            <a:spLocks noChangeArrowheads="1"/>
          </p:cNvSpPr>
          <p:nvPr/>
        </p:nvSpPr>
        <p:spPr bwMode="auto">
          <a:xfrm>
            <a:off x="3092450" y="3567113"/>
            <a:ext cx="126365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800" b="1">
                <a:latin typeface="Helvetica" pitchFamily="34" charset="0"/>
              </a:rPr>
              <a:t>172.17.0.1</a:t>
            </a:r>
          </a:p>
        </p:txBody>
      </p:sp>
      <p:sp>
        <p:nvSpPr>
          <p:cNvPr id="1228812" name="Rectangle 12"/>
          <p:cNvSpPr>
            <a:spLocks noChangeArrowheads="1"/>
          </p:cNvSpPr>
          <p:nvPr/>
        </p:nvSpPr>
        <p:spPr bwMode="auto">
          <a:xfrm>
            <a:off x="3846513" y="2895600"/>
            <a:ext cx="1919287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13" name="Line 13"/>
          <p:cNvSpPr>
            <a:spLocks noChangeShapeType="1"/>
          </p:cNvSpPr>
          <p:nvPr/>
        </p:nvSpPr>
        <p:spPr bwMode="auto">
          <a:xfrm>
            <a:off x="445135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814" name="Line 14"/>
          <p:cNvSpPr>
            <a:spLocks noChangeShapeType="1"/>
          </p:cNvSpPr>
          <p:nvPr/>
        </p:nvSpPr>
        <p:spPr bwMode="auto">
          <a:xfrm>
            <a:off x="4791075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815" name="Line 15"/>
          <p:cNvSpPr>
            <a:spLocks noChangeShapeType="1"/>
          </p:cNvSpPr>
          <p:nvPr/>
        </p:nvSpPr>
        <p:spPr bwMode="auto">
          <a:xfrm>
            <a:off x="5122863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816" name="Text Box 16"/>
          <p:cNvSpPr txBox="1">
            <a:spLocks noChangeArrowheads="1"/>
          </p:cNvSpPr>
          <p:nvPr/>
        </p:nvSpPr>
        <p:spPr bwMode="auto">
          <a:xfrm>
            <a:off x="4376738" y="2947988"/>
            <a:ext cx="49530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800" b="1">
                <a:solidFill>
                  <a:schemeClr val="accent1"/>
                </a:solidFill>
                <a:latin typeface="Helvetica" pitchFamily="34" charset="0"/>
              </a:rPr>
              <a:t>SA</a:t>
            </a:r>
          </a:p>
        </p:txBody>
      </p:sp>
      <p:sp>
        <p:nvSpPr>
          <p:cNvPr id="1228817" name="Text Box 17"/>
          <p:cNvSpPr txBox="1">
            <a:spLocks noChangeArrowheads="1"/>
          </p:cNvSpPr>
          <p:nvPr/>
        </p:nvSpPr>
        <p:spPr bwMode="auto">
          <a:xfrm>
            <a:off x="4699000" y="2947988"/>
            <a:ext cx="50800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800" b="1">
                <a:solidFill>
                  <a:schemeClr val="accent1"/>
                </a:solidFill>
                <a:latin typeface="Helvetica" pitchFamily="34" charset="0"/>
              </a:rPr>
              <a:t>DA</a:t>
            </a:r>
          </a:p>
        </p:txBody>
      </p:sp>
      <p:sp>
        <p:nvSpPr>
          <p:cNvPr id="1228818" name="Text Box 18"/>
          <p:cNvSpPr txBox="1">
            <a:spLocks noChangeArrowheads="1"/>
          </p:cNvSpPr>
          <p:nvPr/>
        </p:nvSpPr>
        <p:spPr bwMode="auto">
          <a:xfrm>
            <a:off x="3810000" y="2947988"/>
            <a:ext cx="67945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800" b="1">
                <a:latin typeface="Helvetica" pitchFamily="34" charset="0"/>
              </a:rPr>
              <a:t>HDR</a:t>
            </a:r>
            <a:endParaRPr kumimoji="1" lang="en-US" altLang="zh-CN" sz="1800" b="1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228819" name="Text Box 19"/>
          <p:cNvSpPr txBox="1">
            <a:spLocks noChangeArrowheads="1"/>
          </p:cNvSpPr>
          <p:nvPr/>
        </p:nvSpPr>
        <p:spPr bwMode="auto">
          <a:xfrm>
            <a:off x="5057775" y="2947988"/>
            <a:ext cx="80645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800" b="1">
                <a:latin typeface="Helvetica" pitchFamily="34" charset="0"/>
              </a:rPr>
              <a:t>DATA</a:t>
            </a:r>
            <a:endParaRPr kumimoji="1" lang="en-US" altLang="zh-CN" sz="1800" b="1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228820" name="Line 20"/>
          <p:cNvSpPr>
            <a:spLocks noChangeShapeType="1"/>
          </p:cNvSpPr>
          <p:nvPr/>
        </p:nvSpPr>
        <p:spPr bwMode="auto">
          <a:xfrm flipH="1">
            <a:off x="3651250" y="3090863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821" name="Line 21"/>
          <p:cNvSpPr>
            <a:spLocks noChangeShapeType="1"/>
          </p:cNvSpPr>
          <p:nvPr/>
        </p:nvSpPr>
        <p:spPr bwMode="auto">
          <a:xfrm flipH="1">
            <a:off x="3517900" y="3222625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22" name="Line 22"/>
          <p:cNvSpPr>
            <a:spLocks noChangeShapeType="1"/>
          </p:cNvSpPr>
          <p:nvPr/>
        </p:nvSpPr>
        <p:spPr bwMode="auto">
          <a:xfrm flipH="1">
            <a:off x="3451225" y="33528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23" name="Line 23"/>
          <p:cNvSpPr>
            <a:spLocks noChangeShapeType="1"/>
          </p:cNvSpPr>
          <p:nvPr/>
        </p:nvSpPr>
        <p:spPr bwMode="auto">
          <a:xfrm>
            <a:off x="1447800" y="3124200"/>
            <a:ext cx="0" cy="40005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24" name="Line 24"/>
          <p:cNvSpPr>
            <a:spLocks noChangeShapeType="1"/>
          </p:cNvSpPr>
          <p:nvPr/>
        </p:nvSpPr>
        <p:spPr bwMode="auto">
          <a:xfrm>
            <a:off x="7696200" y="3125788"/>
            <a:ext cx="0" cy="3937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25" name="Text Box 25"/>
          <p:cNvSpPr txBox="1">
            <a:spLocks noChangeArrowheads="1"/>
          </p:cNvSpPr>
          <p:nvPr/>
        </p:nvSpPr>
        <p:spPr bwMode="auto">
          <a:xfrm>
            <a:off x="1116013" y="2781300"/>
            <a:ext cx="113665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800" b="1">
                <a:latin typeface="Helvetica" pitchFamily="34" charset="0"/>
              </a:rPr>
              <a:t>10.13.0.1</a:t>
            </a:r>
          </a:p>
        </p:txBody>
      </p:sp>
      <p:sp>
        <p:nvSpPr>
          <p:cNvPr id="1228826" name="Text Box 26"/>
          <p:cNvSpPr txBox="1">
            <a:spLocks noChangeArrowheads="1"/>
          </p:cNvSpPr>
          <p:nvPr/>
        </p:nvSpPr>
        <p:spPr bwMode="auto">
          <a:xfrm>
            <a:off x="7164388" y="2708275"/>
            <a:ext cx="139065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800" b="1">
                <a:latin typeface="Helvetica" pitchFamily="34" charset="0"/>
              </a:rPr>
              <a:t>192.168.1.1</a:t>
            </a:r>
          </a:p>
        </p:txBody>
      </p:sp>
      <p:sp>
        <p:nvSpPr>
          <p:cNvPr id="1228829" name="Freeform 29"/>
          <p:cNvSpPr>
            <a:spLocks/>
          </p:cNvSpPr>
          <p:nvPr/>
        </p:nvSpPr>
        <p:spPr bwMode="auto">
          <a:xfrm>
            <a:off x="3203575" y="3400425"/>
            <a:ext cx="2978150" cy="123825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922" y="78"/>
              </a:cxn>
              <a:cxn ang="0">
                <a:pos x="760" y="0"/>
              </a:cxn>
              <a:cxn ang="0">
                <a:pos x="1876" y="1"/>
              </a:cxn>
            </a:cxnLst>
            <a:rect l="0" t="0" r="r" b="b"/>
            <a:pathLst>
              <a:path w="1876" h="78">
                <a:moveTo>
                  <a:pt x="0" y="78"/>
                </a:moveTo>
                <a:lnTo>
                  <a:pt x="922" y="78"/>
                </a:lnTo>
                <a:lnTo>
                  <a:pt x="760" y="0"/>
                </a:lnTo>
                <a:lnTo>
                  <a:pt x="1876" y="1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830" name="Freeform 30"/>
          <p:cNvSpPr>
            <a:spLocks/>
          </p:cNvSpPr>
          <p:nvPr/>
        </p:nvSpPr>
        <p:spPr bwMode="auto">
          <a:xfrm>
            <a:off x="3198813" y="2209800"/>
            <a:ext cx="1525587" cy="1027113"/>
          </a:xfrm>
          <a:custGeom>
            <a:avLst/>
            <a:gdLst/>
            <a:ahLst/>
            <a:cxnLst>
              <a:cxn ang="0">
                <a:pos x="0" y="647"/>
              </a:cxn>
              <a:cxn ang="0">
                <a:pos x="538" y="340"/>
              </a:cxn>
              <a:cxn ang="0">
                <a:pos x="359" y="354"/>
              </a:cxn>
              <a:cxn ang="0">
                <a:pos x="961" y="0"/>
              </a:cxn>
            </a:cxnLst>
            <a:rect l="0" t="0" r="r" b="b"/>
            <a:pathLst>
              <a:path w="961" h="647">
                <a:moveTo>
                  <a:pt x="0" y="647"/>
                </a:moveTo>
                <a:lnTo>
                  <a:pt x="538" y="340"/>
                </a:lnTo>
                <a:lnTo>
                  <a:pt x="359" y="354"/>
                </a:lnTo>
                <a:lnTo>
                  <a:pt x="961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832" name="Freeform 32"/>
          <p:cNvSpPr>
            <a:spLocks/>
          </p:cNvSpPr>
          <p:nvPr/>
        </p:nvSpPr>
        <p:spPr bwMode="auto">
          <a:xfrm flipH="1">
            <a:off x="4875213" y="2209800"/>
            <a:ext cx="1525587" cy="1027113"/>
          </a:xfrm>
          <a:custGeom>
            <a:avLst/>
            <a:gdLst/>
            <a:ahLst/>
            <a:cxnLst>
              <a:cxn ang="0">
                <a:pos x="0" y="647"/>
              </a:cxn>
              <a:cxn ang="0">
                <a:pos x="538" y="340"/>
              </a:cxn>
              <a:cxn ang="0">
                <a:pos x="359" y="354"/>
              </a:cxn>
              <a:cxn ang="0">
                <a:pos x="961" y="0"/>
              </a:cxn>
            </a:cxnLst>
            <a:rect l="0" t="0" r="r" b="b"/>
            <a:pathLst>
              <a:path w="961" h="647">
                <a:moveTo>
                  <a:pt x="0" y="647"/>
                </a:moveTo>
                <a:lnTo>
                  <a:pt x="538" y="340"/>
                </a:lnTo>
                <a:lnTo>
                  <a:pt x="359" y="354"/>
                </a:lnTo>
                <a:lnTo>
                  <a:pt x="961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6993903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28841" name="Picture 41" descr="GER---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4438" y="3068638"/>
            <a:ext cx="792162" cy="606425"/>
          </a:xfrm>
          <a:prstGeom prst="rect">
            <a:avLst/>
          </a:prstGeom>
          <a:noFill/>
        </p:spPr>
      </p:pic>
      <p:pic>
        <p:nvPicPr>
          <p:cNvPr id="1228842" name="Picture 42" descr="GER---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3038475"/>
            <a:ext cx="792163" cy="606425"/>
          </a:xfrm>
          <a:prstGeom prst="rect">
            <a:avLst/>
          </a:prstGeom>
          <a:noFill/>
        </p:spPr>
      </p:pic>
      <p:pic>
        <p:nvPicPr>
          <p:cNvPr id="1228843" name="Picture 43" descr="GER---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538" y="1916113"/>
            <a:ext cx="792162" cy="606425"/>
          </a:xfrm>
          <a:prstGeom prst="rect">
            <a:avLst/>
          </a:prstGeom>
          <a:noFill/>
        </p:spPr>
      </p:pic>
      <p:sp>
        <p:nvSpPr>
          <p:cNvPr id="1228847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900113" y="4670425"/>
            <a:ext cx="7343775" cy="96837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1800" dirty="0"/>
              <a:t>Uniquely and logically identify end stations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Char char="•"/>
            </a:pPr>
            <a:r>
              <a:rPr lang="en-US" sz="1800" dirty="0"/>
              <a:t>Packet forwarding is based on IP Address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IP Address in Routing</a:t>
            </a:r>
            <a:endParaRPr lang="en-AU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IP Address</a:t>
            </a:r>
            <a:endParaRPr lang="en-AU" sz="3200" dirty="0" smtClean="0"/>
          </a:p>
        </p:txBody>
      </p:sp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1371175" y="1600200"/>
            <a:ext cx="6345625" cy="4343400"/>
            <a:chOff x="-242" y="768"/>
            <a:chExt cx="5906" cy="3078"/>
          </a:xfrm>
        </p:grpSpPr>
        <p:sp>
          <p:nvSpPr>
            <p:cNvPr id="34" name="Rectangle 2"/>
            <p:cNvSpPr>
              <a:spLocks noChangeArrowheads="1"/>
            </p:cNvSpPr>
            <p:nvPr/>
          </p:nvSpPr>
          <p:spPr bwMode="auto">
            <a:xfrm>
              <a:off x="1104" y="1568"/>
              <a:ext cx="1110" cy="3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endParaRPr lang="en-US"/>
            </a:p>
          </p:txBody>
        </p:sp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2193" y="1568"/>
              <a:ext cx="1108" cy="38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endParaRPr lang="en-US"/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301" y="1568"/>
              <a:ext cx="1108" cy="38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endParaRPr lang="en-US"/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1104" y="912"/>
              <a:ext cx="44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2880" y="768"/>
              <a:ext cx="172" cy="334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4412" y="1567"/>
              <a:ext cx="1108" cy="38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2916" y="1326"/>
              <a:ext cx="0" cy="549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48879" tIns="69246" rIns="48879" bIns="69246"/>
            <a:lstStyle/>
            <a:p>
              <a:endParaRPr lang="en-US"/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1104" y="1057"/>
              <a:ext cx="4416" cy="43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endParaRPr 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1426" y="1378"/>
              <a:ext cx="1169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solidFill>
                    <a:schemeClr val="accent1"/>
                  </a:solidFill>
                  <a:latin typeface="Helvetica" pitchFamily="34" charset="0"/>
                </a:rPr>
                <a:t> 255</a:t>
              </a:r>
              <a:endParaRPr lang="en-US" altLang="zh-CN" b="1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2527" y="1392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solidFill>
                    <a:schemeClr val="accent1"/>
                  </a:solidFill>
                  <a:latin typeface="Helvetica" pitchFamily="34" charset="0"/>
                </a:rPr>
                <a:t>255</a:t>
              </a:r>
              <a:endParaRPr lang="en-US" altLang="zh-CN" b="1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3583" y="1392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latin typeface="Helvetica" pitchFamily="34" charset="0"/>
                </a:rPr>
                <a:t> 255</a:t>
              </a:r>
              <a:endParaRPr lang="en-US" altLang="zh-CN" b="1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639" y="1389"/>
              <a:ext cx="102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latin typeface="Helvetica" pitchFamily="34" charset="0"/>
                </a:rPr>
                <a:t> 255</a:t>
              </a:r>
              <a:endParaRPr lang="en-US" altLang="zh-CN" b="1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-100" y="1570"/>
              <a:ext cx="90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algn="ctr" defTabSz="1028700" eaLnBrk="0" hangingPunct="0">
                <a:lnSpc>
                  <a:spcPts val="2500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latin typeface="Helvetica" pitchFamily="34" charset="0"/>
                </a:rPr>
                <a:t>Maximum</a:t>
              </a:r>
              <a:endParaRPr lang="en-US" altLang="zh-CN" b="1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1718" y="1123"/>
              <a:ext cx="1019" cy="33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1"/>
                  </a:solidFill>
                  <a:latin typeface="Helvetica" pitchFamily="34" charset="0"/>
                </a:rPr>
                <a:t>Network</a:t>
              </a: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3943" y="1113"/>
              <a:ext cx="649" cy="33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Helvetica" pitchFamily="34" charset="0"/>
                </a:rPr>
                <a:t>Host</a:t>
              </a:r>
              <a:endParaRPr lang="en-US" altLang="zh-CN" b="1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grpSp>
          <p:nvGrpSpPr>
            <p:cNvPr id="50" name="Group 20"/>
            <p:cNvGrpSpPr>
              <a:grpSpLocks/>
            </p:cNvGrpSpPr>
            <p:nvPr/>
          </p:nvGrpSpPr>
          <p:grpSpPr bwMode="auto">
            <a:xfrm>
              <a:off x="1104" y="2212"/>
              <a:ext cx="4392" cy="386"/>
              <a:chOff x="893" y="1200"/>
              <a:chExt cx="4460" cy="586"/>
            </a:xfrm>
          </p:grpSpPr>
          <p:sp>
            <p:nvSpPr>
              <p:cNvPr id="89" name="Rectangle 21"/>
              <p:cNvSpPr>
                <a:spLocks noChangeArrowheads="1"/>
              </p:cNvSpPr>
              <p:nvPr/>
            </p:nvSpPr>
            <p:spPr bwMode="auto">
              <a:xfrm>
                <a:off x="893" y="1201"/>
                <a:ext cx="1127" cy="5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48879" tIns="69246" rIns="48879" bIns="69246"/>
              <a:lstStyle/>
              <a:p>
                <a:endParaRPr lang="en-US"/>
              </a:p>
            </p:txBody>
          </p:sp>
          <p:sp>
            <p:nvSpPr>
              <p:cNvPr id="90" name="Rectangle 22"/>
              <p:cNvSpPr>
                <a:spLocks noChangeArrowheads="1"/>
              </p:cNvSpPr>
              <p:nvPr/>
            </p:nvSpPr>
            <p:spPr bwMode="auto">
              <a:xfrm>
                <a:off x="1999" y="1201"/>
                <a:ext cx="1125" cy="585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48879" tIns="69246" rIns="48879" bIns="69246"/>
              <a:lstStyle/>
              <a:p>
                <a:endParaRPr lang="en-US"/>
              </a:p>
            </p:txBody>
          </p:sp>
          <p:sp>
            <p:nvSpPr>
              <p:cNvPr id="91" name="Rectangle 23"/>
              <p:cNvSpPr>
                <a:spLocks noChangeArrowheads="1"/>
              </p:cNvSpPr>
              <p:nvPr/>
            </p:nvSpPr>
            <p:spPr bwMode="auto">
              <a:xfrm>
                <a:off x="3123" y="1201"/>
                <a:ext cx="1125" cy="585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48879" tIns="69246" rIns="48879" bIns="69246"/>
              <a:lstStyle/>
              <a:p>
                <a:endParaRPr lang="en-US"/>
              </a:p>
            </p:txBody>
          </p:sp>
          <p:sp>
            <p:nvSpPr>
              <p:cNvPr id="92" name="Rectangle 24"/>
              <p:cNvSpPr>
                <a:spLocks noChangeArrowheads="1"/>
              </p:cNvSpPr>
              <p:nvPr/>
            </p:nvSpPr>
            <p:spPr bwMode="auto">
              <a:xfrm>
                <a:off x="4228" y="1200"/>
                <a:ext cx="1125" cy="585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48879" tIns="69246" rIns="48879" bIns="69246"/>
              <a:lstStyle/>
              <a:p>
                <a:endParaRPr lang="en-US"/>
              </a:p>
            </p:txBody>
          </p:sp>
        </p:grpSp>
        <p:sp>
          <p:nvSpPr>
            <p:cNvPr id="51" name="Rectangle 25"/>
            <p:cNvSpPr>
              <a:spLocks noChangeArrowheads="1"/>
            </p:cNvSpPr>
            <p:nvPr/>
          </p:nvSpPr>
          <p:spPr bwMode="auto">
            <a:xfrm>
              <a:off x="991" y="2146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solidFill>
                    <a:schemeClr val="accent1"/>
                  </a:solidFill>
                  <a:latin typeface="Helvetica" pitchFamily="34" charset="0"/>
                </a:rPr>
                <a:t> 11111111</a:t>
              </a:r>
              <a:endParaRPr lang="en-US" altLang="zh-CN" b="1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26"/>
            <p:cNvSpPr>
              <a:spLocks noChangeArrowheads="1"/>
            </p:cNvSpPr>
            <p:nvPr/>
          </p:nvSpPr>
          <p:spPr bwMode="auto">
            <a:xfrm>
              <a:off x="2095" y="2146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>
                  <a:solidFill>
                    <a:schemeClr val="accent1"/>
                  </a:solidFill>
                  <a:latin typeface="Helvetica" pitchFamily="34" charset="0"/>
                </a:rPr>
                <a:t> 11111111</a:t>
              </a:r>
              <a:endParaRPr lang="en-US" altLang="zh-CN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3247" y="2146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>
                  <a:latin typeface="Helvetica" pitchFamily="34" charset="0"/>
                </a:rPr>
                <a:t> 11111111</a:t>
              </a:r>
              <a:endParaRPr lang="en-US" altLang="zh-CN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4351" y="2146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>
                  <a:latin typeface="Helvetica" pitchFamily="34" charset="0"/>
                </a:rPr>
                <a:t> 11111111</a:t>
              </a:r>
              <a:endParaRPr lang="en-US" altLang="zh-CN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grpSp>
          <p:nvGrpSpPr>
            <p:cNvPr id="55" name="Group 29"/>
            <p:cNvGrpSpPr>
              <a:grpSpLocks/>
            </p:cNvGrpSpPr>
            <p:nvPr/>
          </p:nvGrpSpPr>
          <p:grpSpPr bwMode="auto">
            <a:xfrm>
              <a:off x="1073" y="3460"/>
              <a:ext cx="4392" cy="386"/>
              <a:chOff x="893" y="1200"/>
              <a:chExt cx="4460" cy="586"/>
            </a:xfrm>
          </p:grpSpPr>
          <p:sp>
            <p:nvSpPr>
              <p:cNvPr id="85" name="Rectangle 30"/>
              <p:cNvSpPr>
                <a:spLocks noChangeArrowheads="1"/>
              </p:cNvSpPr>
              <p:nvPr/>
            </p:nvSpPr>
            <p:spPr bwMode="auto">
              <a:xfrm>
                <a:off x="893" y="1201"/>
                <a:ext cx="1127" cy="5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48879" tIns="69246" rIns="48879" bIns="69246"/>
              <a:lstStyle/>
              <a:p>
                <a:endParaRPr lang="en-US"/>
              </a:p>
            </p:txBody>
          </p:sp>
          <p:sp>
            <p:nvSpPr>
              <p:cNvPr id="86" name="Rectangle 31"/>
              <p:cNvSpPr>
                <a:spLocks noChangeArrowheads="1"/>
              </p:cNvSpPr>
              <p:nvPr/>
            </p:nvSpPr>
            <p:spPr bwMode="auto">
              <a:xfrm>
                <a:off x="1999" y="1201"/>
                <a:ext cx="1125" cy="585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48879" tIns="69246" rIns="48879" bIns="69246"/>
              <a:lstStyle/>
              <a:p>
                <a:endParaRPr lang="en-US"/>
              </a:p>
            </p:txBody>
          </p:sp>
          <p:sp>
            <p:nvSpPr>
              <p:cNvPr id="87" name="Rectangle 32"/>
              <p:cNvSpPr>
                <a:spLocks noChangeArrowheads="1"/>
              </p:cNvSpPr>
              <p:nvPr/>
            </p:nvSpPr>
            <p:spPr bwMode="auto">
              <a:xfrm>
                <a:off x="3123" y="1201"/>
                <a:ext cx="1125" cy="585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48879" tIns="69246" rIns="48879" bIns="69246"/>
              <a:lstStyle/>
              <a:p>
                <a:endParaRPr lang="en-US"/>
              </a:p>
            </p:txBody>
          </p:sp>
          <p:sp>
            <p:nvSpPr>
              <p:cNvPr id="88" name="Rectangle 33"/>
              <p:cNvSpPr>
                <a:spLocks noChangeArrowheads="1"/>
              </p:cNvSpPr>
              <p:nvPr/>
            </p:nvSpPr>
            <p:spPr bwMode="auto">
              <a:xfrm>
                <a:off x="4228" y="1200"/>
                <a:ext cx="1125" cy="585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48879" tIns="69246" rIns="48879" bIns="69246"/>
              <a:lstStyle/>
              <a:p>
                <a:endParaRPr lang="en-US"/>
              </a:p>
            </p:txBody>
          </p:sp>
        </p:grpSp>
        <p:sp>
          <p:nvSpPr>
            <p:cNvPr id="56" name="Rectangle 34"/>
            <p:cNvSpPr>
              <a:spLocks noChangeArrowheads="1"/>
            </p:cNvSpPr>
            <p:nvPr/>
          </p:nvSpPr>
          <p:spPr bwMode="auto">
            <a:xfrm>
              <a:off x="960" y="3360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>
                  <a:solidFill>
                    <a:schemeClr val="accent1"/>
                  </a:solidFill>
                  <a:latin typeface="Helvetica" pitchFamily="34" charset="0"/>
                </a:rPr>
                <a:t> 10101100</a:t>
              </a:r>
              <a:endParaRPr lang="en-US" altLang="zh-CN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57" name="Rectangle 35"/>
            <p:cNvSpPr>
              <a:spLocks noChangeArrowheads="1"/>
            </p:cNvSpPr>
            <p:nvPr/>
          </p:nvSpPr>
          <p:spPr bwMode="auto">
            <a:xfrm>
              <a:off x="2064" y="3360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>
                  <a:solidFill>
                    <a:schemeClr val="accent1"/>
                  </a:solidFill>
                  <a:latin typeface="Helvetica" pitchFamily="34" charset="0"/>
                </a:rPr>
                <a:t> 00010000</a:t>
              </a:r>
              <a:endParaRPr lang="en-US" altLang="zh-CN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36"/>
            <p:cNvSpPr>
              <a:spLocks noChangeArrowheads="1"/>
            </p:cNvSpPr>
            <p:nvPr/>
          </p:nvSpPr>
          <p:spPr bwMode="auto">
            <a:xfrm>
              <a:off x="3216" y="3360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>
                  <a:latin typeface="Helvetica" pitchFamily="34" charset="0"/>
                </a:rPr>
                <a:t> 01111010</a:t>
              </a:r>
              <a:endParaRPr lang="en-US" altLang="zh-CN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59" name="Rectangle 37"/>
            <p:cNvSpPr>
              <a:spLocks noChangeArrowheads="1"/>
            </p:cNvSpPr>
            <p:nvPr/>
          </p:nvSpPr>
          <p:spPr bwMode="auto">
            <a:xfrm>
              <a:off x="4320" y="3360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>
                  <a:latin typeface="Helvetica" pitchFamily="34" charset="0"/>
                </a:rPr>
                <a:t> 11001100</a:t>
              </a:r>
              <a:endParaRPr lang="en-US" altLang="zh-CN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60" name="Rectangle 38"/>
            <p:cNvSpPr>
              <a:spLocks noChangeArrowheads="1"/>
            </p:cNvSpPr>
            <p:nvPr/>
          </p:nvSpPr>
          <p:spPr bwMode="auto">
            <a:xfrm>
              <a:off x="-171" y="2251"/>
              <a:ext cx="68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algn="ctr" defTabSz="1028700" eaLnBrk="0" hangingPunct="0">
                <a:lnSpc>
                  <a:spcPts val="2500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latin typeface="Helvetica" pitchFamily="34" charset="0"/>
                </a:rPr>
                <a:t>Binary</a:t>
              </a:r>
              <a:endParaRPr lang="en-US" altLang="zh-CN" b="1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grpSp>
          <p:nvGrpSpPr>
            <p:cNvPr id="61" name="Group 40"/>
            <p:cNvGrpSpPr>
              <a:grpSpLocks/>
            </p:cNvGrpSpPr>
            <p:nvPr/>
          </p:nvGrpSpPr>
          <p:grpSpPr bwMode="auto">
            <a:xfrm>
              <a:off x="1079" y="3028"/>
              <a:ext cx="4392" cy="386"/>
              <a:chOff x="893" y="1200"/>
              <a:chExt cx="4460" cy="586"/>
            </a:xfrm>
          </p:grpSpPr>
          <p:sp>
            <p:nvSpPr>
              <p:cNvPr id="81" name="Rectangle 41"/>
              <p:cNvSpPr>
                <a:spLocks noChangeArrowheads="1"/>
              </p:cNvSpPr>
              <p:nvPr/>
            </p:nvSpPr>
            <p:spPr bwMode="auto">
              <a:xfrm>
                <a:off x="893" y="1201"/>
                <a:ext cx="1127" cy="5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48879" tIns="69246" rIns="48879" bIns="69246"/>
              <a:lstStyle/>
              <a:p>
                <a:endParaRPr lang="en-US"/>
              </a:p>
            </p:txBody>
          </p:sp>
          <p:sp>
            <p:nvSpPr>
              <p:cNvPr id="82" name="Rectangle 42"/>
              <p:cNvSpPr>
                <a:spLocks noChangeArrowheads="1"/>
              </p:cNvSpPr>
              <p:nvPr/>
            </p:nvSpPr>
            <p:spPr bwMode="auto">
              <a:xfrm>
                <a:off x="1999" y="1201"/>
                <a:ext cx="1125" cy="585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48879" tIns="69246" rIns="48879" bIns="69246"/>
              <a:lstStyle/>
              <a:p>
                <a:endParaRPr lang="en-US"/>
              </a:p>
            </p:txBody>
          </p: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>
                <a:off x="3123" y="1201"/>
                <a:ext cx="1125" cy="585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48879" tIns="69246" rIns="48879" bIns="69246"/>
              <a:lstStyle/>
              <a:p>
                <a:endParaRPr lang="en-US"/>
              </a:p>
            </p:txBody>
          </p:sp>
          <p:sp>
            <p:nvSpPr>
              <p:cNvPr id="84" name="Rectangle 44"/>
              <p:cNvSpPr>
                <a:spLocks noChangeArrowheads="1"/>
              </p:cNvSpPr>
              <p:nvPr/>
            </p:nvSpPr>
            <p:spPr bwMode="auto">
              <a:xfrm>
                <a:off x="4228" y="1200"/>
                <a:ext cx="1125" cy="585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48879" tIns="69246" rIns="48879" bIns="69246"/>
              <a:lstStyle/>
              <a:p>
                <a:endParaRPr lang="en-US"/>
              </a:p>
            </p:txBody>
          </p:sp>
        </p:grpSp>
        <p:sp>
          <p:nvSpPr>
            <p:cNvPr id="62" name="Rectangle 45"/>
            <p:cNvSpPr>
              <a:spLocks noChangeArrowheads="1"/>
            </p:cNvSpPr>
            <p:nvPr/>
          </p:nvSpPr>
          <p:spPr bwMode="auto">
            <a:xfrm>
              <a:off x="1310" y="2928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>
                  <a:solidFill>
                    <a:schemeClr val="accent1"/>
                  </a:solidFill>
                  <a:latin typeface="Helvetica" pitchFamily="34" charset="0"/>
                </a:rPr>
                <a:t> 172</a:t>
              </a:r>
              <a:endParaRPr lang="en-US" altLang="zh-CN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2510" y="2928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>
                  <a:solidFill>
                    <a:schemeClr val="accent1"/>
                  </a:solidFill>
                  <a:latin typeface="Helvetica" pitchFamily="34" charset="0"/>
                </a:rPr>
                <a:t> 16</a:t>
              </a:r>
              <a:endParaRPr lang="en-US" altLang="zh-CN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64" name="Rectangle 47"/>
            <p:cNvSpPr>
              <a:spLocks noChangeArrowheads="1"/>
            </p:cNvSpPr>
            <p:nvPr/>
          </p:nvSpPr>
          <p:spPr bwMode="auto">
            <a:xfrm>
              <a:off x="3504" y="2928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>
                  <a:latin typeface="Helvetica" pitchFamily="34" charset="0"/>
                </a:rPr>
                <a:t> 122</a:t>
              </a:r>
              <a:endParaRPr lang="en-US" altLang="zh-CN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65" name="Rectangle 48"/>
            <p:cNvSpPr>
              <a:spLocks noChangeArrowheads="1"/>
            </p:cNvSpPr>
            <p:nvPr/>
          </p:nvSpPr>
          <p:spPr bwMode="auto">
            <a:xfrm>
              <a:off x="3527" y="3072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endParaRPr lang="en-US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66" name="Rectangle 49"/>
            <p:cNvSpPr>
              <a:spLocks noChangeArrowheads="1"/>
            </p:cNvSpPr>
            <p:nvPr/>
          </p:nvSpPr>
          <p:spPr bwMode="auto">
            <a:xfrm>
              <a:off x="3408" y="3072"/>
              <a:ext cx="11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endParaRPr lang="en-US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67" name="Rectangle 50"/>
            <p:cNvSpPr>
              <a:spLocks noChangeArrowheads="1"/>
            </p:cNvSpPr>
            <p:nvPr/>
          </p:nvSpPr>
          <p:spPr bwMode="auto">
            <a:xfrm>
              <a:off x="4591" y="2928"/>
              <a:ext cx="102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4838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>
                  <a:latin typeface="Helvetica" pitchFamily="34" charset="0"/>
                </a:rPr>
                <a:t> 204</a:t>
              </a:r>
              <a:endParaRPr lang="en-US" altLang="zh-CN" b="1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-213" y="2840"/>
              <a:ext cx="964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2500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latin typeface="Helvetica" pitchFamily="34" charset="0"/>
                </a:rPr>
                <a:t/>
              </a:r>
              <a:br>
                <a:rPr lang="en-US" altLang="zh-CN" b="1" dirty="0">
                  <a:latin typeface="Helvetica" pitchFamily="34" charset="0"/>
                </a:rPr>
              </a:br>
              <a:r>
                <a:rPr lang="en-US" altLang="zh-CN" b="1" dirty="0">
                  <a:latin typeface="Helvetica" pitchFamily="34" charset="0"/>
                </a:rPr>
                <a:t>Decimal</a:t>
              </a:r>
              <a:endParaRPr lang="en-US" altLang="zh-CN" b="1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-242" y="3284"/>
              <a:ext cx="800" cy="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8879" tIns="69246" rIns="48879" bIns="69246"/>
            <a:lstStyle/>
            <a:p>
              <a:pPr defTabSz="1028700" eaLnBrk="0" hangingPunct="0">
                <a:lnSpc>
                  <a:spcPts val="2500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latin typeface="Helvetica" pitchFamily="34" charset="0"/>
                </a:rPr>
                <a:t/>
              </a:r>
              <a:br>
                <a:rPr lang="en-US" altLang="zh-CN" b="1" dirty="0">
                  <a:latin typeface="Helvetica" pitchFamily="34" charset="0"/>
                </a:rPr>
              </a:br>
              <a:r>
                <a:rPr lang="en-US" altLang="zh-CN" b="1" dirty="0">
                  <a:latin typeface="Helvetica" pitchFamily="34" charset="0"/>
                </a:rPr>
                <a:t>Binary</a:t>
              </a:r>
              <a:endParaRPr lang="en-US" altLang="zh-CN" b="1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539" y="1977"/>
              <a:ext cx="19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52359" tIns="0" rIns="652359" bIns="0" anchor="ctr" anchorCtr="1"/>
            <a:lstStyle/>
            <a:p>
              <a:pPr defTabSz="1028700" eaLnBrk="0" hangingPunct="0">
                <a:lnSpc>
                  <a:spcPts val="236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1460" y="1977"/>
              <a:ext cx="19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52359" tIns="0" rIns="652359" bIns="0" anchor="ctr" anchorCtr="1"/>
            <a:lstStyle/>
            <a:p>
              <a:pPr defTabSz="1028700" eaLnBrk="0" hangingPunct="0">
                <a:lnSpc>
                  <a:spcPts val="236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Helvetica" pitchFamily="34" charset="0"/>
                </a:rPr>
                <a:t>8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1673" y="1977"/>
              <a:ext cx="19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52359" tIns="0" rIns="652359" bIns="0" anchor="ctr" anchorCtr="1"/>
            <a:lstStyle/>
            <a:p>
              <a:pPr defTabSz="1028700" eaLnBrk="0" hangingPunct="0">
                <a:lnSpc>
                  <a:spcPts val="236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Helvetica" pitchFamily="34" charset="0"/>
                </a:rPr>
                <a:t>9</a:t>
              </a:r>
            </a:p>
          </p:txBody>
        </p:sp>
        <p:sp>
          <p:nvSpPr>
            <p:cNvPr id="73" name="Rectangle 56"/>
            <p:cNvSpPr>
              <a:spLocks noChangeArrowheads="1"/>
            </p:cNvSpPr>
            <p:nvPr/>
          </p:nvSpPr>
          <p:spPr bwMode="auto">
            <a:xfrm>
              <a:off x="2524" y="1977"/>
              <a:ext cx="19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52359" tIns="0" rIns="652359" bIns="0" anchor="ctr" anchorCtr="1"/>
            <a:lstStyle/>
            <a:p>
              <a:pPr defTabSz="1028700" eaLnBrk="0" hangingPunct="0">
                <a:lnSpc>
                  <a:spcPts val="236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Helvetica" pitchFamily="34" charset="0"/>
                </a:rPr>
                <a:t>16</a:t>
              </a:r>
            </a:p>
          </p:txBody>
        </p:sp>
        <p:sp>
          <p:nvSpPr>
            <p:cNvPr id="74" name="Rectangle 57"/>
            <p:cNvSpPr>
              <a:spLocks noChangeArrowheads="1"/>
            </p:cNvSpPr>
            <p:nvPr/>
          </p:nvSpPr>
          <p:spPr bwMode="auto">
            <a:xfrm>
              <a:off x="2879" y="1968"/>
              <a:ext cx="19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52359" tIns="0" rIns="652359" bIns="0" anchor="ctr" anchorCtr="1"/>
            <a:lstStyle/>
            <a:p>
              <a:pPr defTabSz="1028700" eaLnBrk="0" hangingPunct="0">
                <a:lnSpc>
                  <a:spcPts val="236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Helvetica" pitchFamily="34" charset="0"/>
                </a:rPr>
                <a:t>17</a:t>
              </a:r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3588" y="1977"/>
              <a:ext cx="19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52359" tIns="0" rIns="652359" bIns="0" anchor="ctr" anchorCtr="1"/>
            <a:lstStyle/>
            <a:p>
              <a:pPr defTabSz="1028700" eaLnBrk="0" hangingPunct="0">
                <a:lnSpc>
                  <a:spcPts val="236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Helvetica" pitchFamily="34" charset="0"/>
                </a:rPr>
                <a:t>24</a:t>
              </a:r>
            </a:p>
          </p:txBody>
        </p:sp>
        <p:sp>
          <p:nvSpPr>
            <p:cNvPr id="76" name="Rectangle 59"/>
            <p:cNvSpPr>
              <a:spLocks noChangeArrowheads="1"/>
            </p:cNvSpPr>
            <p:nvPr/>
          </p:nvSpPr>
          <p:spPr bwMode="auto">
            <a:xfrm>
              <a:off x="3943" y="1977"/>
              <a:ext cx="19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52359" tIns="0" rIns="652359" bIns="0" anchor="ctr" anchorCtr="1"/>
            <a:lstStyle/>
            <a:p>
              <a:pPr defTabSz="1028700" eaLnBrk="0" hangingPunct="0">
                <a:lnSpc>
                  <a:spcPts val="236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Helvetica" pitchFamily="34" charset="0"/>
                </a:rPr>
                <a:t>25</a:t>
              </a:r>
            </a:p>
          </p:txBody>
        </p:sp>
        <p:sp>
          <p:nvSpPr>
            <p:cNvPr id="77" name="Rectangle 60"/>
            <p:cNvSpPr>
              <a:spLocks noChangeArrowheads="1"/>
            </p:cNvSpPr>
            <p:nvPr/>
          </p:nvSpPr>
          <p:spPr bwMode="auto">
            <a:xfrm>
              <a:off x="4723" y="1977"/>
              <a:ext cx="19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52359" tIns="0" rIns="652359" bIns="0" anchor="ctr" anchorCtr="1"/>
            <a:lstStyle/>
            <a:p>
              <a:pPr defTabSz="1028700" eaLnBrk="0" hangingPunct="0">
                <a:lnSpc>
                  <a:spcPts val="236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Helvetica" pitchFamily="34" charset="0"/>
                </a:rPr>
                <a:t>32</a:t>
              </a:r>
            </a:p>
          </p:txBody>
        </p:sp>
      </p:grpSp>
      <p:sp>
        <p:nvSpPr>
          <p:cNvPr id="93" name="Rectangle 39"/>
          <p:cNvSpPr>
            <a:spLocks noChangeArrowheads="1"/>
          </p:cNvSpPr>
          <p:nvPr/>
        </p:nvSpPr>
        <p:spPr bwMode="auto">
          <a:xfrm>
            <a:off x="4468812" y="1219200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600" b="1" dirty="0">
                <a:latin typeface="Helvetica" pitchFamily="34" charset="0"/>
              </a:rPr>
              <a:t>32 bits</a:t>
            </a:r>
            <a:endParaRPr lang="en-US" altLang="zh-CN" sz="1600" b="1" dirty="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Classification</a:t>
            </a:r>
            <a:endParaRPr lang="en-AU" sz="3200" dirty="0" smtClean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1082675" y="2349500"/>
            <a:ext cx="7521575" cy="3857625"/>
          </a:xfrm>
          <a:prstGeom prst="rect">
            <a:avLst/>
          </a:prstGeom>
          <a:noFill/>
          <a:ln/>
        </p:spPr>
        <p:txBody>
          <a:bodyPr vert="horz" lIns="82145" tIns="41072" rIns="82145" bIns="41072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7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A: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7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B: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7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C: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7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D:      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Multicast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Address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7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E:      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Reserved for Research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2986088" y="2389188"/>
            <a:ext cx="4786312" cy="500062"/>
            <a:chOff x="1604" y="820"/>
            <a:chExt cx="2680" cy="280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1604" y="820"/>
              <a:ext cx="664" cy="2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72" tIns="73737" rIns="147472" bIns="73737" anchor="ctr"/>
            <a:lstStyle/>
            <a:p>
              <a:pPr algn="ctr" defTabSz="1028700" eaLnBrk="0" hangingPunct="0"/>
              <a:r>
                <a:rPr kumimoji="1" lang="en-US" altLang="zh-CN" sz="2000" b="1">
                  <a:solidFill>
                    <a:schemeClr val="accent1"/>
                  </a:solidFill>
                  <a:latin typeface="Helvetica" pitchFamily="34" charset="0"/>
                </a:rPr>
                <a:t>Network</a:t>
              </a:r>
              <a:endParaRPr kumimoji="1" lang="en-US" altLang="zh-CN" sz="2000" b="1">
                <a:latin typeface="Helvetica" pitchFamily="34" charset="0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2276" y="820"/>
              <a:ext cx="664" cy="2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72" tIns="73737" rIns="147472" bIns="73737" anchor="ctr"/>
            <a:lstStyle/>
            <a:p>
              <a:pPr algn="ctr" defTabSz="1028700" eaLnBrk="0" hangingPunct="0"/>
              <a:r>
                <a:rPr kumimoji="1" lang="en-US" altLang="zh-CN" sz="2000" b="1">
                  <a:latin typeface="Helvetica" pitchFamily="34" charset="0"/>
                </a:rPr>
                <a:t>Host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2948" y="820"/>
              <a:ext cx="664" cy="2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72" tIns="73737" rIns="147472" bIns="73737" anchor="ctr"/>
            <a:lstStyle/>
            <a:p>
              <a:pPr algn="ctr" defTabSz="1028700" eaLnBrk="0" hangingPunct="0"/>
              <a:r>
                <a:rPr kumimoji="1" lang="en-US" altLang="zh-CN" sz="2000" b="1">
                  <a:latin typeface="Helvetica" pitchFamily="34" charset="0"/>
                </a:rPr>
                <a:t>Host</a:t>
              </a: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3620" y="820"/>
              <a:ext cx="664" cy="2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72" tIns="73737" rIns="147472" bIns="73737" anchor="ctr"/>
            <a:lstStyle/>
            <a:p>
              <a:pPr algn="ctr" defTabSz="1028700" eaLnBrk="0" hangingPunct="0"/>
              <a:r>
                <a:rPr kumimoji="1" lang="en-US" altLang="zh-CN" sz="2000" b="1">
                  <a:latin typeface="Helvetica" pitchFamily="34" charset="0"/>
                </a:rPr>
                <a:t>Host</a:t>
              </a:r>
            </a:p>
          </p:txBody>
        </p:sp>
      </p:grpSp>
      <p:grpSp>
        <p:nvGrpSpPr>
          <p:cNvPr id="39" name="Group 9"/>
          <p:cNvGrpSpPr>
            <a:grpSpLocks/>
          </p:cNvGrpSpPr>
          <p:nvPr/>
        </p:nvGrpSpPr>
        <p:grpSpPr bwMode="auto">
          <a:xfrm>
            <a:off x="2986088" y="3124200"/>
            <a:ext cx="4786312" cy="500063"/>
            <a:chOff x="1604" y="1232"/>
            <a:chExt cx="2680" cy="280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1604" y="1232"/>
              <a:ext cx="664" cy="2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72" tIns="73737" rIns="147472" bIns="73737" anchor="ctr"/>
            <a:lstStyle/>
            <a:p>
              <a:pPr algn="ctr" defTabSz="1028700" eaLnBrk="0" hangingPunct="0"/>
              <a:r>
                <a:rPr kumimoji="1" lang="en-US" altLang="zh-CN" sz="2000" b="1">
                  <a:solidFill>
                    <a:schemeClr val="accent1"/>
                  </a:solidFill>
                  <a:latin typeface="Helvetica" pitchFamily="34" charset="0"/>
                </a:rPr>
                <a:t>Network</a:t>
              </a:r>
              <a:endParaRPr kumimoji="1" lang="en-US" altLang="zh-CN" sz="2000" b="1">
                <a:latin typeface="Helvetica" pitchFamily="34" charset="0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276" y="1232"/>
              <a:ext cx="664" cy="2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72" tIns="73737" rIns="147472" bIns="73737" anchor="ctr"/>
            <a:lstStyle/>
            <a:p>
              <a:pPr algn="ctr" defTabSz="1028700" eaLnBrk="0" hangingPunct="0"/>
              <a:r>
                <a:rPr kumimoji="1" lang="en-US" altLang="zh-CN" sz="2000" b="1">
                  <a:solidFill>
                    <a:schemeClr val="accent1"/>
                  </a:solidFill>
                  <a:latin typeface="Helvetica" pitchFamily="34" charset="0"/>
                </a:rPr>
                <a:t>Network</a:t>
              </a: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2948" y="1232"/>
              <a:ext cx="664" cy="2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72" tIns="73737" rIns="147472" bIns="73737" anchor="ctr"/>
            <a:lstStyle/>
            <a:p>
              <a:pPr algn="ctr" defTabSz="1028700" eaLnBrk="0" hangingPunct="0"/>
              <a:r>
                <a:rPr kumimoji="1" lang="en-US" altLang="zh-CN" sz="2000" b="1">
                  <a:latin typeface="Helvetica" pitchFamily="34" charset="0"/>
                </a:rPr>
                <a:t>Host</a:t>
              </a: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3620" y="1232"/>
              <a:ext cx="664" cy="2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72" tIns="73737" rIns="147472" bIns="73737" anchor="ctr"/>
            <a:lstStyle/>
            <a:p>
              <a:pPr algn="ctr" defTabSz="1028700" eaLnBrk="0" hangingPunct="0"/>
              <a:r>
                <a:rPr kumimoji="1" lang="en-US" altLang="zh-CN" sz="2000" b="1">
                  <a:latin typeface="Helvetica" pitchFamily="34" charset="0"/>
                </a:rPr>
                <a:t>Host</a:t>
              </a:r>
            </a:p>
          </p:txBody>
        </p:sp>
      </p:grpSp>
      <p:grpSp>
        <p:nvGrpSpPr>
          <p:cNvPr id="44" name="Group 14"/>
          <p:cNvGrpSpPr>
            <a:grpSpLocks/>
          </p:cNvGrpSpPr>
          <p:nvPr/>
        </p:nvGrpSpPr>
        <p:grpSpPr bwMode="auto">
          <a:xfrm>
            <a:off x="2986088" y="3846513"/>
            <a:ext cx="4786312" cy="500062"/>
            <a:chOff x="1604" y="1636"/>
            <a:chExt cx="2680" cy="280"/>
          </a:xfrm>
        </p:grpSpPr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1604" y="1636"/>
              <a:ext cx="664" cy="2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72" tIns="73737" rIns="147472" bIns="73737" anchor="ctr"/>
            <a:lstStyle/>
            <a:p>
              <a:pPr algn="ctr" defTabSz="1028700" eaLnBrk="0" hangingPunct="0"/>
              <a:r>
                <a:rPr kumimoji="1" lang="en-US" altLang="zh-CN" sz="2000" b="1">
                  <a:solidFill>
                    <a:schemeClr val="accent1"/>
                  </a:solidFill>
                  <a:latin typeface="Helvetica" pitchFamily="34" charset="0"/>
                </a:rPr>
                <a:t>Network</a:t>
              </a:r>
              <a:endParaRPr kumimoji="1" lang="en-US" altLang="zh-CN" sz="2000" b="1">
                <a:latin typeface="Helvetica" pitchFamily="34" charset="0"/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2276" y="1636"/>
              <a:ext cx="664" cy="2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72" tIns="73737" rIns="147472" bIns="73737" anchor="ctr"/>
            <a:lstStyle/>
            <a:p>
              <a:pPr algn="ctr" defTabSz="1028700" eaLnBrk="0" hangingPunct="0"/>
              <a:r>
                <a:rPr kumimoji="1" lang="en-US" altLang="zh-CN" sz="2000" b="1">
                  <a:solidFill>
                    <a:schemeClr val="accent1"/>
                  </a:solidFill>
                  <a:latin typeface="Helvetica" pitchFamily="34" charset="0"/>
                </a:rPr>
                <a:t>Network</a:t>
              </a:r>
              <a:endParaRPr kumimoji="1" lang="en-US" altLang="zh-CN" sz="2000" b="1">
                <a:latin typeface="Helvetica" pitchFamily="34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2948" y="1636"/>
              <a:ext cx="664" cy="2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72" tIns="73737" rIns="147472" bIns="73737" anchor="ctr"/>
            <a:lstStyle/>
            <a:p>
              <a:pPr algn="ctr" defTabSz="1028700" eaLnBrk="0" hangingPunct="0"/>
              <a:r>
                <a:rPr kumimoji="1" lang="en-US" altLang="zh-CN" sz="2000" b="1">
                  <a:solidFill>
                    <a:schemeClr val="accent1"/>
                  </a:solidFill>
                  <a:latin typeface="Helvetica" pitchFamily="34" charset="0"/>
                </a:rPr>
                <a:t>Network</a:t>
              </a:r>
              <a:endParaRPr kumimoji="1" lang="en-US" altLang="zh-CN" sz="2000" b="1">
                <a:latin typeface="Helvetica" pitchFamily="34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3620" y="1636"/>
              <a:ext cx="664" cy="28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72" tIns="73737" rIns="147472" bIns="73737" anchor="ctr"/>
            <a:lstStyle/>
            <a:p>
              <a:pPr algn="ctr" defTabSz="1028700" eaLnBrk="0" hangingPunct="0"/>
              <a:r>
                <a:rPr kumimoji="1" lang="en-US" altLang="zh-CN" sz="2000" b="1">
                  <a:latin typeface="Helvetica" pitchFamily="34" charset="0"/>
                </a:rPr>
                <a:t>Host</a:t>
              </a:r>
            </a:p>
          </p:txBody>
        </p:sp>
      </p:grp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2971800" y="1938338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8 bits</a:t>
            </a:r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4191000" y="1909763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8 bits</a:t>
            </a:r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5410200" y="1895475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8 bits</a:t>
            </a: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6629400" y="1895475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8 bits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Possible Valid Network Numbers</a:t>
            </a:r>
            <a:endParaRPr lang="en-AU" sz="3200" dirty="0" smtClean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524000" y="1528763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 dirty="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53988" y="1960563"/>
            <a:ext cx="1598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315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Helvetica" pitchFamily="34" charset="0"/>
              </a:rPr>
              <a:t>Class A: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808038" y="1547813"/>
            <a:ext cx="110013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Helvetica" pitchFamily="34" charset="0"/>
              </a:rPr>
              <a:t>Bits: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071688" y="1909763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solidFill>
                  <a:schemeClr val="folHlink"/>
                </a:solidFill>
                <a:latin typeface="Helvetica" pitchFamily="34" charset="0"/>
              </a:rPr>
              <a:t>0</a:t>
            </a:r>
            <a:r>
              <a:rPr kumimoji="1" lang="en-US" altLang="zh-CN" sz="1600" b="1">
                <a:solidFill>
                  <a:schemeClr val="accent1"/>
                </a:solidFill>
                <a:latin typeface="Helvetica" pitchFamily="34" charset="0"/>
              </a:rPr>
              <a:t>NNNNNNN</a:t>
            </a:r>
            <a:endParaRPr kumimoji="1" lang="en-US" altLang="zh-CN" sz="1600" b="1">
              <a:latin typeface="Helvetica" pitchFamily="34" charset="0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748088" y="1909763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latin typeface="Helvetica" pitchFamily="34" charset="0"/>
              </a:rPr>
              <a:t>Host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5424488" y="1909763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latin typeface="Helvetica" pitchFamily="34" charset="0"/>
              </a:rPr>
              <a:t>Host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7086600" y="1909763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latin typeface="Helvetica" pitchFamily="34" charset="0"/>
              </a:rPr>
              <a:t>Host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2971800" y="1528763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 dirty="0">
                <a:solidFill>
                  <a:srgbClr val="000000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3200400" y="1528763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 dirty="0">
                <a:solidFill>
                  <a:srgbClr val="000000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572000" y="1528763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 dirty="0">
                <a:solidFill>
                  <a:srgbClr val="000000"/>
                </a:solidFill>
                <a:latin typeface="Helvetica" pitchFamily="34" charset="0"/>
              </a:rPr>
              <a:t>16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4943475" y="1528763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 dirty="0">
                <a:solidFill>
                  <a:srgbClr val="000000"/>
                </a:solidFill>
                <a:latin typeface="Helvetica" pitchFamily="34" charset="0"/>
              </a:rPr>
              <a:t>17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6315075" y="1528763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Helvetica" pitchFamily="34" charset="0"/>
              </a:rPr>
              <a:t>24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6629400" y="1528763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 dirty="0">
                <a:solidFill>
                  <a:srgbClr val="000000"/>
                </a:solidFill>
                <a:latin typeface="Helvetica" pitchFamily="34" charset="0"/>
              </a:rPr>
              <a:t>25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8001000" y="1528763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 dirty="0">
                <a:solidFill>
                  <a:srgbClr val="000000"/>
                </a:solidFill>
                <a:latin typeface="Helvetica" pitchFamily="34" charset="0"/>
              </a:rPr>
              <a:t>32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1835150" y="2451100"/>
            <a:ext cx="21764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Helvetica" pitchFamily="34" charset="0"/>
              </a:rPr>
              <a:t>Range (1-126)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152400" y="2976562"/>
            <a:ext cx="15986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315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Helvetica" pitchFamily="34" charset="0"/>
              </a:rPr>
              <a:t>Class B:</a:t>
            </a: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2070100" y="2895600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 dirty="0">
                <a:solidFill>
                  <a:schemeClr val="folHlink"/>
                </a:solidFill>
                <a:latin typeface="Helvetica" pitchFamily="34" charset="0"/>
              </a:rPr>
              <a:t>10</a:t>
            </a:r>
            <a:r>
              <a:rPr kumimoji="1" lang="en-US" altLang="zh-CN" sz="1600" b="1" dirty="0">
                <a:solidFill>
                  <a:schemeClr val="accent1"/>
                </a:solidFill>
                <a:latin typeface="Helvetica" pitchFamily="34" charset="0"/>
              </a:rPr>
              <a:t>NNNNNN</a:t>
            </a:r>
            <a:endParaRPr kumimoji="1" lang="en-US" altLang="zh-CN" sz="1600" b="1" dirty="0">
              <a:latin typeface="Helvetica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746500" y="2895600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solidFill>
                  <a:schemeClr val="accent1"/>
                </a:solidFill>
                <a:latin typeface="Helvetica" pitchFamily="34" charset="0"/>
              </a:rPr>
              <a:t>Network</a:t>
            </a:r>
            <a:endParaRPr kumimoji="1" lang="en-US" altLang="zh-CN" sz="1600" b="1">
              <a:latin typeface="Helvetica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5422900" y="2895600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latin typeface="Helvetica" pitchFamily="34" charset="0"/>
              </a:rPr>
              <a:t>Host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7085013" y="2895600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latin typeface="Helvetica" pitchFamily="34" charset="0"/>
              </a:rPr>
              <a:t>Host</a:t>
            </a:r>
          </a:p>
        </p:txBody>
      </p:sp>
      <p:sp>
        <p:nvSpPr>
          <p:cNvPr id="61" name="Rectangle 32"/>
          <p:cNvSpPr>
            <a:spLocks noChangeArrowheads="1"/>
          </p:cNvSpPr>
          <p:nvPr/>
        </p:nvSpPr>
        <p:spPr bwMode="auto">
          <a:xfrm>
            <a:off x="2538413" y="3435350"/>
            <a:ext cx="8128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Helvetica" pitchFamily="34" charset="0"/>
              </a:rPr>
              <a:t>Range (128-191)</a:t>
            </a:r>
          </a:p>
        </p:txBody>
      </p:sp>
      <p:sp>
        <p:nvSpPr>
          <p:cNvPr id="62" name="Rectangle 34"/>
          <p:cNvSpPr>
            <a:spLocks noChangeArrowheads="1"/>
          </p:cNvSpPr>
          <p:nvPr/>
        </p:nvSpPr>
        <p:spPr bwMode="auto">
          <a:xfrm>
            <a:off x="152400" y="3867150"/>
            <a:ext cx="15986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315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Helvetica" pitchFamily="34" charset="0"/>
              </a:rPr>
              <a:t>Class C:</a:t>
            </a: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2070100" y="3810000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 dirty="0">
                <a:solidFill>
                  <a:schemeClr val="folHlink"/>
                </a:solidFill>
                <a:latin typeface="Helvetica" pitchFamily="34" charset="0"/>
              </a:rPr>
              <a:t>110</a:t>
            </a:r>
            <a:r>
              <a:rPr kumimoji="1" lang="en-US" altLang="zh-CN" sz="1600" b="1" dirty="0">
                <a:solidFill>
                  <a:schemeClr val="accent1"/>
                </a:solidFill>
                <a:latin typeface="Helvetica" pitchFamily="34" charset="0"/>
              </a:rPr>
              <a:t>NNNNN</a:t>
            </a:r>
            <a:endParaRPr kumimoji="1" lang="en-US" altLang="zh-CN" sz="1600" b="1" dirty="0">
              <a:latin typeface="Helvetica" pitchFamily="34" charset="0"/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3746500" y="3810000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solidFill>
                  <a:schemeClr val="accent1"/>
                </a:solidFill>
                <a:latin typeface="Helvetica" pitchFamily="34" charset="0"/>
              </a:rPr>
              <a:t>Network</a:t>
            </a:r>
            <a:endParaRPr kumimoji="1" lang="en-US" altLang="zh-CN" sz="1600" b="1">
              <a:latin typeface="Helvetica" pitchFamily="34" charset="0"/>
            </a:endParaRPr>
          </a:p>
        </p:txBody>
      </p: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5422900" y="3810000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solidFill>
                  <a:schemeClr val="accent1"/>
                </a:solidFill>
                <a:latin typeface="Helvetica" pitchFamily="34" charset="0"/>
              </a:rPr>
              <a:t>Network</a:t>
            </a: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7085013" y="3810000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latin typeface="Helvetica" pitchFamily="34" charset="0"/>
              </a:rPr>
              <a:t>Host</a:t>
            </a:r>
          </a:p>
        </p:txBody>
      </p:sp>
      <p:sp>
        <p:nvSpPr>
          <p:cNvPr id="67" name="Rectangle 47"/>
          <p:cNvSpPr>
            <a:spLocks noChangeArrowheads="1"/>
          </p:cNvSpPr>
          <p:nvPr/>
        </p:nvSpPr>
        <p:spPr bwMode="auto">
          <a:xfrm>
            <a:off x="2538413" y="4351337"/>
            <a:ext cx="8128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Helvetica" pitchFamily="34" charset="0"/>
              </a:rPr>
              <a:t>Range (192-223)</a:t>
            </a:r>
          </a:p>
        </p:txBody>
      </p:sp>
      <p:sp>
        <p:nvSpPr>
          <p:cNvPr id="68" name="Rectangle 49"/>
          <p:cNvSpPr>
            <a:spLocks noChangeArrowheads="1"/>
          </p:cNvSpPr>
          <p:nvPr/>
        </p:nvSpPr>
        <p:spPr bwMode="auto">
          <a:xfrm>
            <a:off x="168275" y="4814887"/>
            <a:ext cx="15986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315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 dirty="0">
                <a:solidFill>
                  <a:srgbClr val="000000"/>
                </a:solidFill>
                <a:latin typeface="Helvetica" pitchFamily="34" charset="0"/>
              </a:rPr>
              <a:t>Class D:</a:t>
            </a:r>
          </a:p>
        </p:txBody>
      </p:sp>
      <p:sp>
        <p:nvSpPr>
          <p:cNvPr id="69" name="Rectangle 51"/>
          <p:cNvSpPr>
            <a:spLocks noChangeArrowheads="1"/>
          </p:cNvSpPr>
          <p:nvPr/>
        </p:nvSpPr>
        <p:spPr bwMode="auto">
          <a:xfrm>
            <a:off x="2085975" y="4752975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solidFill>
                  <a:schemeClr val="folHlink"/>
                </a:solidFill>
                <a:latin typeface="Helvetica" pitchFamily="34" charset="0"/>
              </a:rPr>
              <a:t>1110</a:t>
            </a:r>
            <a:r>
              <a:rPr kumimoji="1" lang="en-US" altLang="zh-CN" sz="1600" b="1">
                <a:latin typeface="Helvetica" pitchFamily="34" charset="0"/>
              </a:rPr>
              <a:t>MMMM</a:t>
            </a:r>
          </a:p>
        </p:txBody>
      </p:sp>
      <p:sp>
        <p:nvSpPr>
          <p:cNvPr id="70" name="Rectangle 52"/>
          <p:cNvSpPr>
            <a:spLocks noChangeArrowheads="1"/>
          </p:cNvSpPr>
          <p:nvPr/>
        </p:nvSpPr>
        <p:spPr bwMode="auto">
          <a:xfrm>
            <a:off x="3762375" y="4752975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latin typeface="Helvetica" pitchFamily="34" charset="0"/>
              </a:rPr>
              <a:t>Multicast Group</a:t>
            </a:r>
          </a:p>
        </p:txBody>
      </p:sp>
      <p:sp>
        <p:nvSpPr>
          <p:cNvPr id="71" name="Rectangle 53"/>
          <p:cNvSpPr>
            <a:spLocks noChangeArrowheads="1"/>
          </p:cNvSpPr>
          <p:nvPr/>
        </p:nvSpPr>
        <p:spPr bwMode="auto">
          <a:xfrm>
            <a:off x="5438775" y="4752975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latin typeface="Helvetica" pitchFamily="34" charset="0"/>
              </a:rPr>
              <a:t>Multicast Group</a:t>
            </a:r>
            <a:endParaRPr kumimoji="1" lang="en-US" altLang="zh-CN" sz="1600" b="1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7100888" y="4752975"/>
            <a:ext cx="17145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7472" tIns="73737" rIns="147472" bIns="73737" anchor="ctr"/>
          <a:lstStyle/>
          <a:p>
            <a:pPr algn="ctr" defTabSz="1028700" eaLnBrk="0" hangingPunct="0"/>
            <a:r>
              <a:rPr kumimoji="1" lang="en-US" altLang="zh-CN" sz="1600" b="1">
                <a:latin typeface="Helvetica" pitchFamily="34" charset="0"/>
              </a:rPr>
              <a:t>Multicast Group</a:t>
            </a:r>
            <a:endParaRPr kumimoji="1" lang="en-US" altLang="zh-CN" sz="1600" b="1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73" name="Rectangle 62"/>
          <p:cNvSpPr>
            <a:spLocks noChangeArrowheads="1"/>
          </p:cNvSpPr>
          <p:nvPr/>
        </p:nvSpPr>
        <p:spPr bwMode="auto">
          <a:xfrm>
            <a:off x="2554288" y="5292725"/>
            <a:ext cx="8128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Helvetica" pitchFamily="34" charset="0"/>
              </a:rPr>
              <a:t>Range (224-239)</a:t>
            </a:r>
          </a:p>
        </p:txBody>
      </p:sp>
      <p:sp>
        <p:nvSpPr>
          <p:cNvPr id="74" name="Rectangle 49"/>
          <p:cNvSpPr>
            <a:spLocks noChangeArrowheads="1"/>
          </p:cNvSpPr>
          <p:nvPr/>
        </p:nvSpPr>
        <p:spPr bwMode="auto">
          <a:xfrm>
            <a:off x="152400" y="5715000"/>
            <a:ext cx="15986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315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 dirty="0">
                <a:solidFill>
                  <a:srgbClr val="000000"/>
                </a:solidFill>
                <a:latin typeface="Helvetica" pitchFamily="34" charset="0"/>
              </a:rPr>
              <a:t>Class 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Helvetica" pitchFamily="34" charset="0"/>
              </a:rPr>
              <a:t>E:</a:t>
            </a:r>
            <a:endParaRPr kumimoji="1" lang="en-US" altLang="zh-CN" sz="1600" b="1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2286000" y="5791200"/>
            <a:ext cx="2438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52294" tIns="0" rIns="652294" bIns="0" anchor="ctr" anchorCtr="1"/>
          <a:lstStyle/>
          <a:p>
            <a:pPr defTabSz="1028700" eaLnBrk="0" hangingPunct="0">
              <a:lnSpc>
                <a:spcPts val="315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Helvetica" pitchFamily="34" charset="0"/>
              </a:rPr>
              <a:t>Reserved for Research</a:t>
            </a:r>
            <a:endParaRPr kumimoji="1" lang="en-US" altLang="zh-CN" sz="1600" b="1" dirty="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Classify and Define IPv4 Addresses</a:t>
            </a:r>
            <a:endParaRPr lang="en-AU" sz="3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2078624" y="1900535"/>
            <a:ext cx="5388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Define public address and private address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828800" y="3200400"/>
            <a:ext cx="587216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The private address blocks are: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10.0.0.0 to 10.255.255.255 </a:t>
            </a:r>
            <a:r>
              <a:rPr lang="en-US" b="1" dirty="0" smtClean="0">
                <a:solidFill>
                  <a:srgbClr val="0070C0"/>
                </a:solidFill>
              </a:rPr>
              <a:t>		(</a:t>
            </a:r>
            <a:r>
              <a:rPr lang="en-US" b="1" dirty="0">
                <a:solidFill>
                  <a:srgbClr val="0070C0"/>
                </a:solidFill>
              </a:rPr>
              <a:t>10.0.0.0 /8)</a:t>
            </a:r>
          </a:p>
          <a:p>
            <a:pPr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172.16.0.0 to 172.31.255.255 </a:t>
            </a:r>
            <a:r>
              <a:rPr lang="en-US" b="1" dirty="0" smtClean="0">
                <a:solidFill>
                  <a:srgbClr val="0070C0"/>
                </a:solidFill>
              </a:rPr>
              <a:t>	(</a:t>
            </a:r>
            <a:r>
              <a:rPr lang="en-US" b="1" dirty="0">
                <a:solidFill>
                  <a:srgbClr val="0070C0"/>
                </a:solidFill>
              </a:rPr>
              <a:t>172.16.0.0 /12)</a:t>
            </a:r>
          </a:p>
          <a:p>
            <a:pPr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192.168.0.0 to </a:t>
            </a:r>
            <a:r>
              <a:rPr lang="en-US" b="1" dirty="0" smtClean="0">
                <a:solidFill>
                  <a:srgbClr val="0070C0"/>
                </a:solidFill>
              </a:rPr>
              <a:t>192.168.255.255	(</a:t>
            </a:r>
            <a:r>
              <a:rPr lang="en-US" b="1" dirty="0">
                <a:solidFill>
                  <a:srgbClr val="0070C0"/>
                </a:solidFill>
              </a:rPr>
              <a:t>192.168.0.0 /16)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Assigning Addresses</a:t>
            </a:r>
            <a:endParaRPr lang="en-AU" sz="3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914400" y="17526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Describe the process for requesting IPv4 public addresses, the role ISPs play in the process, and the role of the regional agencies that manage IP address registries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36980"/>
          <a:stretch>
            <a:fillRect/>
          </a:stretch>
        </p:blipFill>
        <p:spPr bwMode="auto">
          <a:xfrm>
            <a:off x="1981200" y="3429000"/>
            <a:ext cx="5549866" cy="2597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Default Subnet Mask</a:t>
            </a:r>
            <a:endParaRPr lang="en-AU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6638" y="2073275"/>
            <a:ext cx="6919912" cy="3732213"/>
          </a:xfrm>
          <a:prstGeom prst="rect">
            <a:avLst/>
          </a:prstGeom>
          <a:solidFill>
            <a:srgbClr val="FFEFC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968371" tIns="0" rIns="1968371" bIns="0" anchor="ctr" anchorCtr="1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6638" y="1951038"/>
            <a:ext cx="6919912" cy="11176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968371" tIns="0" rIns="1968371" bIns="0" anchor="ctr" anchorCtr="1">
            <a:spAutoFit/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72425" y="1773238"/>
            <a:ext cx="200025" cy="403225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0"/>
              </a:cxn>
              <a:cxn ang="0">
                <a:pos x="0" y="96"/>
              </a:cxn>
              <a:cxn ang="0">
                <a:pos x="0" y="2448"/>
              </a:cxn>
              <a:cxn ang="0">
                <a:pos x="96" y="2352"/>
              </a:cxn>
              <a:cxn ang="0">
                <a:pos x="96" y="0"/>
              </a:cxn>
            </a:cxnLst>
            <a:rect l="0" t="0" r="r" b="b"/>
            <a:pathLst>
              <a:path w="97" h="2449">
                <a:moveTo>
                  <a:pt x="96" y="0"/>
                </a:moveTo>
                <a:lnTo>
                  <a:pt x="96" y="0"/>
                </a:lnTo>
                <a:lnTo>
                  <a:pt x="0" y="96"/>
                </a:lnTo>
                <a:lnTo>
                  <a:pt x="0" y="2448"/>
                </a:lnTo>
                <a:lnTo>
                  <a:pt x="96" y="2352"/>
                </a:lnTo>
                <a:lnTo>
                  <a:pt x="96" y="0"/>
                </a:lnTo>
              </a:path>
            </a:pathLst>
          </a:custGeom>
          <a:solidFill>
            <a:srgbClr val="FFDA74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1968371" tIns="0" rIns="1968371" bIns="0" anchor="ctr" anchorCtr="1">
            <a:sp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1042988" y="1773238"/>
            <a:ext cx="7115175" cy="17303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96" y="0"/>
              </a:cxn>
              <a:cxn ang="0">
                <a:pos x="3984" y="0"/>
              </a:cxn>
              <a:cxn ang="0">
                <a:pos x="3888" y="96"/>
              </a:cxn>
              <a:cxn ang="0">
                <a:pos x="0" y="96"/>
              </a:cxn>
            </a:cxnLst>
            <a:rect l="0" t="0" r="r" b="b"/>
            <a:pathLst>
              <a:path w="3985" h="97">
                <a:moveTo>
                  <a:pt x="0" y="96"/>
                </a:moveTo>
                <a:lnTo>
                  <a:pt x="96" y="0"/>
                </a:lnTo>
                <a:lnTo>
                  <a:pt x="3984" y="0"/>
                </a:lnTo>
                <a:lnTo>
                  <a:pt x="3888" y="96"/>
                </a:lnTo>
                <a:lnTo>
                  <a:pt x="0" y="96"/>
                </a:lnTo>
              </a:path>
            </a:pathLst>
          </a:custGeom>
          <a:solidFill>
            <a:srgbClr val="FFDA74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1968371" tIns="0" rIns="1968371" bIns="0" anchor="ctr" anchorCtr="1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58888" y="2205038"/>
            <a:ext cx="1066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1028700" eaLnBrk="0" hangingPunct="0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bg2"/>
                </a:solidFill>
                <a:latin typeface="Helvetica" pitchFamily="34" charset="0"/>
              </a:rPr>
              <a:t>Class of Address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11413" y="2228850"/>
            <a:ext cx="16557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 algn="ctr" defTabSz="1028700" eaLnBrk="0" hangingPunct="0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 dirty="0">
                <a:solidFill>
                  <a:schemeClr val="bg2"/>
                </a:solidFill>
                <a:latin typeface="Helvetica" pitchFamily="34" charset="0"/>
              </a:rPr>
              <a:t>Size of network part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56100" y="2205038"/>
            <a:ext cx="12954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defTabSz="1028700" eaLnBrk="0" hangingPunct="0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bg2"/>
                </a:solidFill>
                <a:latin typeface="Helvetica" pitchFamily="34" charset="0"/>
              </a:rPr>
              <a:t>Size of host part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940425" y="2305050"/>
            <a:ext cx="17287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1028700" eaLnBrk="0" hangingPunct="0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bg2"/>
                </a:solidFill>
                <a:latin typeface="Helvetica" pitchFamily="34" charset="0"/>
              </a:rPr>
              <a:t>Default mask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476375" y="3284538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A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1476375" y="4149725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B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1476375" y="5084763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C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2989263" y="3284538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8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2916238" y="41497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16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2916238" y="508476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24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4643438" y="328453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24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4643438" y="41497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16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716463" y="5084763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8</a:t>
            </a: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5795963" y="3284538"/>
            <a:ext cx="2665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255.0.0.0</a:t>
            </a: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5795963" y="4149725"/>
            <a:ext cx="2665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255.255.0.0</a:t>
            </a: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794375" y="5132388"/>
            <a:ext cx="266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255.255.255.0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Addressing Without Subnets</a:t>
            </a:r>
            <a:endParaRPr lang="en-US" sz="3200" dirty="0"/>
          </a:p>
        </p:txBody>
      </p:sp>
      <p:pic>
        <p:nvPicPr>
          <p:cNvPr id="2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2390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Line 5"/>
          <p:cNvSpPr>
            <a:spLocks noChangeShapeType="1"/>
          </p:cNvSpPr>
          <p:nvPr/>
        </p:nvSpPr>
        <p:spPr bwMode="auto">
          <a:xfrm flipV="1">
            <a:off x="1885950" y="4219575"/>
            <a:ext cx="0" cy="3714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 flipV="1">
            <a:off x="2728913" y="4233863"/>
            <a:ext cx="0" cy="3714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V="1">
            <a:off x="3557588" y="4205288"/>
            <a:ext cx="0" cy="40005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V="1">
            <a:off x="6186488" y="4233863"/>
            <a:ext cx="0" cy="38576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V="1">
            <a:off x="7015163" y="4219575"/>
            <a:ext cx="0" cy="38576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 flipV="1">
            <a:off x="5314950" y="4219575"/>
            <a:ext cx="0" cy="38576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V="1">
            <a:off x="3786188" y="2205038"/>
            <a:ext cx="0" cy="38576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V="1">
            <a:off x="4743450" y="2190750"/>
            <a:ext cx="0" cy="87153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V="1">
            <a:off x="5715000" y="2176463"/>
            <a:ext cx="0" cy="38576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3300413" y="2590800"/>
            <a:ext cx="2743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1958975" y="4660900"/>
            <a:ext cx="106997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172.16.0.0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216525" y="4660900"/>
            <a:ext cx="106997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172.17.2.0</a:t>
            </a: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4902200" y="2617788"/>
            <a:ext cx="10414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172.19.0.0</a:t>
            </a: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3459163" y="3379788"/>
            <a:ext cx="10271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172.18.0.0</a:t>
            </a:r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>
            <a:off x="4572000" y="3233738"/>
            <a:ext cx="173038" cy="1373187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0" y="336"/>
              </a:cxn>
              <a:cxn ang="0">
                <a:pos x="96" y="432"/>
              </a:cxn>
              <a:cxn ang="0">
                <a:pos x="96" y="0"/>
              </a:cxn>
            </a:cxnLst>
            <a:rect l="0" t="0" r="r" b="b"/>
            <a:pathLst>
              <a:path w="97" h="769">
                <a:moveTo>
                  <a:pt x="0" y="768"/>
                </a:moveTo>
                <a:lnTo>
                  <a:pt x="0" y="336"/>
                </a:lnTo>
                <a:lnTo>
                  <a:pt x="96" y="432"/>
                </a:lnTo>
                <a:lnTo>
                  <a:pt x="96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41" name="Picture 2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7263" y="17192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0238" y="17192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2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3213" y="17192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2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0313" y="37766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2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7563" y="37766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2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4813" y="37766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2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1313" y="37766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8563" y="37766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2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5813" y="37766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Line 30"/>
          <p:cNvSpPr>
            <a:spLocks noChangeShapeType="1"/>
          </p:cNvSpPr>
          <p:nvPr/>
        </p:nvSpPr>
        <p:spPr bwMode="auto">
          <a:xfrm>
            <a:off x="1600200" y="4633913"/>
            <a:ext cx="5715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" name="Picture 33" descr="GER---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6100" y="2852738"/>
            <a:ext cx="792163" cy="606425"/>
          </a:xfrm>
          <a:prstGeom prst="rect">
            <a:avLst/>
          </a:prstGeom>
          <a:noFill/>
        </p:spPr>
      </p:pic>
      <p:pic>
        <p:nvPicPr>
          <p:cNvPr id="52" name="Picture 34" descr="GER---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200" y="4221163"/>
            <a:ext cx="792163" cy="606425"/>
          </a:xfrm>
          <a:prstGeom prst="rect">
            <a:avLst/>
          </a:prstGeom>
          <a:noFill/>
        </p:spPr>
      </p:pic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2987675" y="5805488"/>
            <a:ext cx="326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Subnet mask: 255.255.0.0</a:t>
            </a:r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4583113" y="3151188"/>
            <a:ext cx="3492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103548" tIns="51774" rIns="103548" bIns="51774">
            <a:spAutoFit/>
          </a:bodyPr>
          <a:lstStyle/>
          <a:p>
            <a:pPr defTabSz="1028700" eaLnBrk="0" hangingPunct="0"/>
            <a:r>
              <a:rPr lang="en-US" altLang="zh-CN" sz="1600" b="1">
                <a:solidFill>
                  <a:schemeClr val="bg1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4356100" y="4508500"/>
            <a:ext cx="3524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103548" tIns="51774" rIns="103548" bIns="51774">
            <a:spAutoFit/>
          </a:bodyPr>
          <a:lstStyle/>
          <a:p>
            <a:pPr defTabSz="1028700" eaLnBrk="0" hangingPunct="0"/>
            <a:r>
              <a:rPr lang="en-US" altLang="zh-CN" sz="1600" b="1">
                <a:solidFill>
                  <a:schemeClr val="bg1"/>
                </a:solidFill>
                <a:latin typeface="Helvetica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Addressing With Subnets</a:t>
            </a:r>
            <a:endParaRPr lang="en-US" sz="3200" dirty="0"/>
          </a:p>
        </p:txBody>
      </p:sp>
      <p:pic>
        <p:nvPicPr>
          <p:cNvPr id="56" name="Picture 102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2390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Line 1029"/>
          <p:cNvSpPr>
            <a:spLocks noChangeShapeType="1"/>
          </p:cNvSpPr>
          <p:nvPr/>
        </p:nvSpPr>
        <p:spPr bwMode="auto">
          <a:xfrm flipV="1">
            <a:off x="1885950" y="4219575"/>
            <a:ext cx="0" cy="3714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030"/>
          <p:cNvSpPr>
            <a:spLocks noChangeShapeType="1"/>
          </p:cNvSpPr>
          <p:nvPr/>
        </p:nvSpPr>
        <p:spPr bwMode="auto">
          <a:xfrm flipV="1">
            <a:off x="2728913" y="4233863"/>
            <a:ext cx="0" cy="3714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31"/>
          <p:cNvSpPr>
            <a:spLocks noChangeShapeType="1"/>
          </p:cNvSpPr>
          <p:nvPr/>
        </p:nvSpPr>
        <p:spPr bwMode="auto">
          <a:xfrm flipV="1">
            <a:off x="3557588" y="4205288"/>
            <a:ext cx="0" cy="40005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032"/>
          <p:cNvSpPr>
            <a:spLocks noChangeShapeType="1"/>
          </p:cNvSpPr>
          <p:nvPr/>
        </p:nvSpPr>
        <p:spPr bwMode="auto">
          <a:xfrm flipV="1">
            <a:off x="6186488" y="4233863"/>
            <a:ext cx="0" cy="38576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033"/>
          <p:cNvSpPr>
            <a:spLocks noChangeShapeType="1"/>
          </p:cNvSpPr>
          <p:nvPr/>
        </p:nvSpPr>
        <p:spPr bwMode="auto">
          <a:xfrm flipV="1">
            <a:off x="7015163" y="4219575"/>
            <a:ext cx="0" cy="38576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034"/>
          <p:cNvSpPr>
            <a:spLocks noChangeShapeType="1"/>
          </p:cNvSpPr>
          <p:nvPr/>
        </p:nvSpPr>
        <p:spPr bwMode="auto">
          <a:xfrm flipV="1">
            <a:off x="5314950" y="4219575"/>
            <a:ext cx="0" cy="38576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035"/>
          <p:cNvSpPr>
            <a:spLocks noChangeShapeType="1"/>
          </p:cNvSpPr>
          <p:nvPr/>
        </p:nvSpPr>
        <p:spPr bwMode="auto">
          <a:xfrm flipV="1">
            <a:off x="3786188" y="2205038"/>
            <a:ext cx="0" cy="38576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36"/>
          <p:cNvSpPr>
            <a:spLocks noChangeShapeType="1"/>
          </p:cNvSpPr>
          <p:nvPr/>
        </p:nvSpPr>
        <p:spPr bwMode="auto">
          <a:xfrm flipV="1">
            <a:off x="4743450" y="2190750"/>
            <a:ext cx="0" cy="87153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037"/>
          <p:cNvSpPr>
            <a:spLocks noChangeShapeType="1"/>
          </p:cNvSpPr>
          <p:nvPr/>
        </p:nvSpPr>
        <p:spPr bwMode="auto">
          <a:xfrm flipV="1">
            <a:off x="5715000" y="2176463"/>
            <a:ext cx="0" cy="38576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038"/>
          <p:cNvSpPr>
            <a:spLocks noChangeShapeType="1"/>
          </p:cNvSpPr>
          <p:nvPr/>
        </p:nvSpPr>
        <p:spPr bwMode="auto">
          <a:xfrm>
            <a:off x="3300413" y="2590800"/>
            <a:ext cx="2743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039"/>
          <p:cNvSpPr>
            <a:spLocks noChangeArrowheads="1"/>
          </p:cNvSpPr>
          <p:nvPr/>
        </p:nvSpPr>
        <p:spPr bwMode="auto">
          <a:xfrm>
            <a:off x="1958975" y="4660900"/>
            <a:ext cx="106997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172.16.1.0</a:t>
            </a:r>
          </a:p>
        </p:txBody>
      </p:sp>
      <p:sp>
        <p:nvSpPr>
          <p:cNvPr id="68" name="Rectangle 1040"/>
          <p:cNvSpPr>
            <a:spLocks noChangeArrowheads="1"/>
          </p:cNvSpPr>
          <p:nvPr/>
        </p:nvSpPr>
        <p:spPr bwMode="auto">
          <a:xfrm>
            <a:off x="5216525" y="4660900"/>
            <a:ext cx="106997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172.16.2.0</a:t>
            </a:r>
          </a:p>
        </p:txBody>
      </p:sp>
      <p:sp>
        <p:nvSpPr>
          <p:cNvPr id="69" name="Rectangle 1041"/>
          <p:cNvSpPr>
            <a:spLocks noChangeArrowheads="1"/>
          </p:cNvSpPr>
          <p:nvPr/>
        </p:nvSpPr>
        <p:spPr bwMode="auto">
          <a:xfrm>
            <a:off x="4902200" y="2617788"/>
            <a:ext cx="10414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172.16.3.0</a:t>
            </a:r>
          </a:p>
        </p:txBody>
      </p:sp>
      <p:sp>
        <p:nvSpPr>
          <p:cNvPr id="70" name="Rectangle 1042"/>
          <p:cNvSpPr>
            <a:spLocks noChangeArrowheads="1"/>
          </p:cNvSpPr>
          <p:nvPr/>
        </p:nvSpPr>
        <p:spPr bwMode="auto">
          <a:xfrm>
            <a:off x="3459163" y="3379788"/>
            <a:ext cx="10271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172.16.4.0</a:t>
            </a:r>
          </a:p>
        </p:txBody>
      </p:sp>
      <p:sp>
        <p:nvSpPr>
          <p:cNvPr id="71" name="Freeform 1043"/>
          <p:cNvSpPr>
            <a:spLocks/>
          </p:cNvSpPr>
          <p:nvPr/>
        </p:nvSpPr>
        <p:spPr bwMode="auto">
          <a:xfrm>
            <a:off x="4572000" y="3233738"/>
            <a:ext cx="173038" cy="1373187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0" y="336"/>
              </a:cxn>
              <a:cxn ang="0">
                <a:pos x="96" y="432"/>
              </a:cxn>
              <a:cxn ang="0">
                <a:pos x="96" y="0"/>
              </a:cxn>
            </a:cxnLst>
            <a:rect l="0" t="0" r="r" b="b"/>
            <a:pathLst>
              <a:path w="97" h="769">
                <a:moveTo>
                  <a:pt x="0" y="768"/>
                </a:moveTo>
                <a:lnTo>
                  <a:pt x="0" y="336"/>
                </a:lnTo>
                <a:lnTo>
                  <a:pt x="96" y="432"/>
                </a:lnTo>
                <a:lnTo>
                  <a:pt x="96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72" name="Picture 104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7263" y="17192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104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0238" y="17192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" name="Picture 104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3213" y="17192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104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0313" y="37766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" name="Picture 104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7563" y="37766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" name="Picture 105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4813" y="37766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" name="Picture 105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1313" y="37766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" name="Picture 105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8563" y="37766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105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5813" y="3776663"/>
            <a:ext cx="646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" name="Line 1054"/>
          <p:cNvSpPr>
            <a:spLocks noChangeShapeType="1"/>
          </p:cNvSpPr>
          <p:nvPr/>
        </p:nvSpPr>
        <p:spPr bwMode="auto">
          <a:xfrm>
            <a:off x="1600200" y="4633913"/>
            <a:ext cx="5715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" name="Picture 1057" descr="GER---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6100" y="2852738"/>
            <a:ext cx="792163" cy="606425"/>
          </a:xfrm>
          <a:prstGeom prst="rect">
            <a:avLst/>
          </a:prstGeom>
          <a:noFill/>
        </p:spPr>
      </p:pic>
      <p:pic>
        <p:nvPicPr>
          <p:cNvPr id="83" name="Picture 1058" descr="GER---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200" y="4221163"/>
            <a:ext cx="792163" cy="606425"/>
          </a:xfrm>
          <a:prstGeom prst="rect">
            <a:avLst/>
          </a:prstGeom>
          <a:noFill/>
        </p:spPr>
      </p:pic>
      <p:sp>
        <p:nvSpPr>
          <p:cNvPr id="84" name="Rectangle 1073"/>
          <p:cNvSpPr>
            <a:spLocks noChangeArrowheads="1"/>
          </p:cNvSpPr>
          <p:nvPr/>
        </p:nvSpPr>
        <p:spPr bwMode="auto">
          <a:xfrm>
            <a:off x="4583113" y="3151188"/>
            <a:ext cx="3492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103548" tIns="51774" rIns="103548" bIns="51774">
            <a:spAutoFit/>
          </a:bodyPr>
          <a:lstStyle/>
          <a:p>
            <a:pPr defTabSz="1028700" eaLnBrk="0" hangingPunct="0"/>
            <a:r>
              <a:rPr lang="en-US" altLang="zh-CN" sz="1600" b="1">
                <a:solidFill>
                  <a:schemeClr val="bg1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85" name="Rectangle 1074"/>
          <p:cNvSpPr>
            <a:spLocks noChangeArrowheads="1"/>
          </p:cNvSpPr>
          <p:nvPr/>
        </p:nvSpPr>
        <p:spPr bwMode="auto">
          <a:xfrm>
            <a:off x="4356100" y="4508500"/>
            <a:ext cx="3524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103548" tIns="51774" rIns="103548" bIns="51774">
            <a:spAutoFit/>
          </a:bodyPr>
          <a:lstStyle/>
          <a:p>
            <a:pPr defTabSz="1028700" eaLnBrk="0" hangingPunct="0"/>
            <a:r>
              <a:rPr lang="en-US" altLang="zh-CN" sz="1600" b="1">
                <a:solidFill>
                  <a:schemeClr val="bg1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2987675" y="5805488"/>
            <a:ext cx="326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Subnet mask: </a:t>
            </a:r>
            <a:r>
              <a:rPr lang="en-US" altLang="zh-CN" sz="2000" b="1" dirty="0" smtClean="0">
                <a:solidFill>
                  <a:srgbClr val="000000"/>
                </a:solidFill>
                <a:latin typeface="Helvetica" pitchFamily="34" charset="0"/>
              </a:rPr>
              <a:t>255.255.255.0</a:t>
            </a:r>
            <a:endParaRPr lang="en-US" altLang="zh-CN" sz="2000" b="1" dirty="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IP Address Allocation (</a:t>
            </a:r>
            <a:r>
              <a:rPr lang="en-US" altLang="zh-CN" sz="3200" dirty="0" err="1" smtClean="0"/>
              <a:t>Subneting</a:t>
            </a:r>
            <a:r>
              <a:rPr lang="en-US" altLang="zh-CN" sz="3200" dirty="0" smtClean="0"/>
              <a:t>)</a:t>
            </a:r>
            <a:endParaRPr lang="en-AU" sz="3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8400" y="1970139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Easy for management</a:t>
            </a:r>
          </a:p>
          <a:p>
            <a:pPr algn="just">
              <a:spcBef>
                <a:spcPct val="30000"/>
              </a:spcBef>
              <a:buFont typeface="Wingdings" pitchFamily="2" charset="2"/>
              <a:buChar char="ü"/>
            </a:pPr>
            <a:endParaRPr lang="en-US" altLang="zh-CN" sz="2000" dirty="0" smtClean="0"/>
          </a:p>
          <a:p>
            <a:pPr algn="just"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Whole network principle</a:t>
            </a:r>
          </a:p>
          <a:p>
            <a:pPr algn="just">
              <a:spcBef>
                <a:spcPct val="30000"/>
              </a:spcBef>
              <a:buFont typeface="Wingdings" pitchFamily="2" charset="2"/>
              <a:buChar char="ü"/>
            </a:pPr>
            <a:endParaRPr lang="en-US" altLang="zh-CN" sz="2000" dirty="0" smtClean="0"/>
          </a:p>
          <a:p>
            <a:pPr algn="just"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Physical place principle</a:t>
            </a:r>
          </a:p>
          <a:p>
            <a:pPr algn="just">
              <a:spcBef>
                <a:spcPct val="30000"/>
              </a:spcBef>
              <a:buFont typeface="Wingdings" pitchFamily="2" charset="2"/>
              <a:buChar char="ü"/>
            </a:pPr>
            <a:endParaRPr lang="en-US" altLang="zh-CN" sz="2000" dirty="0" smtClean="0"/>
          </a:p>
          <a:p>
            <a:pPr algn="just"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Service principle</a:t>
            </a:r>
          </a:p>
          <a:p>
            <a:pPr algn="just">
              <a:spcBef>
                <a:spcPct val="30000"/>
              </a:spcBef>
              <a:buFont typeface="Wingdings" pitchFamily="2" charset="2"/>
              <a:buChar char="ü"/>
            </a:pPr>
            <a:endParaRPr lang="en-US" altLang="zh-CN" sz="2000" dirty="0" smtClean="0"/>
          </a:p>
          <a:p>
            <a:pPr algn="just"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Economic use of IP addresses principle</a:t>
            </a:r>
            <a:endParaRPr lang="en-US" sz="2000" dirty="0"/>
          </a:p>
        </p:txBody>
      </p:sp>
      <p:pic>
        <p:nvPicPr>
          <p:cNvPr id="11" name="Picture 10" descr="zte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990600"/>
            <a:ext cx="1228725" cy="8191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5713" indent="-1146175">
              <a:buNone/>
            </a:pPr>
            <a:endParaRPr lang="en-US" sz="2800" dirty="0" smtClean="0">
              <a:latin typeface="Consolas" pitchFamily="49" charset="0"/>
            </a:endParaRP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Consolas" pitchFamily="49" charset="0"/>
              </a:rPr>
              <a:t>Network Type</a:t>
            </a: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Consolas" pitchFamily="49" charset="0"/>
              </a:rPr>
              <a:t>Network Media</a:t>
            </a: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Consolas" pitchFamily="49" charset="0"/>
              </a:rPr>
              <a:t>OSI Layer</a:t>
            </a: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 smtClean="0">
                <a:latin typeface="Consolas" pitchFamily="49" charset="0"/>
              </a:rPr>
              <a:t>Subnetting</a:t>
            </a:r>
            <a:endParaRPr lang="en-US" sz="28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IP Addressing Structure</a:t>
            </a:r>
            <a:endParaRPr lang="en-AU" sz="3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914400" y="14478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Practice converting 8-bit binary to decimal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0675" y="2013537"/>
            <a:ext cx="5800725" cy="4463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IP Addressing Structure</a:t>
            </a:r>
            <a:endParaRPr lang="en-AU" sz="3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914400" y="14478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Convert decimal to 8-bit binary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8655" y="2057400"/>
            <a:ext cx="6201345" cy="44247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How Many Hosts And Subnets</a:t>
            </a:r>
            <a:endParaRPr lang="en-AU" sz="3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914400" y="1447800"/>
            <a:ext cx="7543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Helvetica" pitchFamily="34" charset="0"/>
              </a:rPr>
              <a:t>Process</a:t>
            </a:r>
            <a:r>
              <a:rPr kumimoji="1" lang="en-US" altLang="zh-CN" sz="2000" dirty="0" smtClean="0">
                <a:latin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Helvetica" pitchFamily="34" charset="0"/>
              </a:rPr>
              <a:t>Step 1:The class rules define the network part.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Helvetica" pitchFamily="34" charset="0"/>
              </a:rPr>
              <a:t>Step 2:The mask binary 0s define the host part.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Helvetica" pitchFamily="34" charset="0"/>
              </a:rPr>
              <a:t>Step 3:What’s left over defines the size of subnet part</a:t>
            </a:r>
            <a:endParaRPr lang="en-US" altLang="zh-CN" sz="2000" dirty="0"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389055"/>
            <a:ext cx="7315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 dirty="0" smtClean="0">
                <a:solidFill>
                  <a:schemeClr val="accent1"/>
                </a:solidFill>
                <a:latin typeface="Helvetica" pitchFamily="34" charset="0"/>
              </a:rPr>
              <a:t>Step 4:Number of subnets available=</a:t>
            </a:r>
          </a:p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 dirty="0" smtClean="0">
                <a:solidFill>
                  <a:schemeClr val="accent1"/>
                </a:solidFill>
                <a:latin typeface="Helvetica" pitchFamily="34" charset="0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</a:rPr>
              <a:t>	</a:t>
            </a:r>
            <a:r>
              <a:rPr lang="en-US" altLang="zh-CN" sz="3600" b="1" dirty="0" smtClean="0">
                <a:solidFill>
                  <a:srgbClr val="FF0000"/>
                </a:solidFill>
                <a:latin typeface="Helvetica" pitchFamily="34" charset="0"/>
              </a:rPr>
              <a:t>2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Helvetica" pitchFamily="34" charset="0"/>
              </a:rPr>
              <a:t>number-of-bits-1</a:t>
            </a:r>
            <a:r>
              <a:rPr lang="en-US" altLang="zh-CN" sz="3600" b="1" dirty="0" smtClean="0">
                <a:solidFill>
                  <a:srgbClr val="FF0000"/>
                </a:solidFill>
                <a:latin typeface="Helvetica" pitchFamily="34" charset="0"/>
              </a:rPr>
              <a:t>-2</a:t>
            </a:r>
          </a:p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 dirty="0" smtClean="0">
                <a:solidFill>
                  <a:schemeClr val="accent1"/>
                </a:solidFill>
                <a:latin typeface="Helvetica" pitchFamily="34" charset="0"/>
              </a:rPr>
              <a:t>Step 5:Number of hosts per subnet available=</a:t>
            </a:r>
          </a:p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 dirty="0" smtClean="0">
                <a:solidFill>
                  <a:schemeClr val="accent1"/>
                </a:solidFill>
                <a:latin typeface="Helvetica" pitchFamily="34" charset="0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</a:rPr>
              <a:t>	</a:t>
            </a:r>
            <a:r>
              <a:rPr lang="en-US" altLang="zh-CN" sz="3600" b="1" dirty="0" smtClean="0">
                <a:solidFill>
                  <a:srgbClr val="FF0000"/>
                </a:solidFill>
                <a:latin typeface="Helvetica" pitchFamily="34" charset="0"/>
              </a:rPr>
              <a:t>2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Helvetica" pitchFamily="34" charset="0"/>
              </a:rPr>
              <a:t>number-of-bits-0</a:t>
            </a:r>
            <a:r>
              <a:rPr lang="en-US" altLang="zh-CN" sz="3600" b="1" dirty="0" smtClean="0">
                <a:solidFill>
                  <a:srgbClr val="FF0000"/>
                </a:solidFill>
                <a:latin typeface="Helvetica" pitchFamily="34" charset="0"/>
              </a:rPr>
              <a:t>-2</a:t>
            </a:r>
            <a:endParaRPr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How Many Hosts And Subnets</a:t>
            </a:r>
            <a:endParaRPr lang="en-AU" sz="3200" dirty="0" smtClean="0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85800" y="2362200"/>
            <a:ext cx="8001000" cy="2603500"/>
            <a:chOff x="189" y="1517"/>
            <a:chExt cx="5140" cy="1611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189" y="1517"/>
              <a:ext cx="5140" cy="1611"/>
            </a:xfrm>
            <a:prstGeom prst="rect">
              <a:avLst/>
            </a:prstGeom>
            <a:solidFill>
              <a:srgbClr val="FFEFC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89" y="1517"/>
              <a:ext cx="5140" cy="261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56" y="1539"/>
              <a:ext cx="91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Helvetica" pitchFamily="34" charset="0"/>
                </a:rPr>
                <a:t>Address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592" y="1539"/>
              <a:ext cx="589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3584" tIns="51793" rIns="103584" bIns="51793">
              <a:spAutoFit/>
            </a:bodyPr>
            <a:lstStyle/>
            <a:p>
              <a:pPr algn="ctr"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Helvetica" pitchFamily="34" charset="0"/>
                </a:rPr>
                <a:t>Class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360" y="1539"/>
              <a:ext cx="62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Helvetica" pitchFamily="34" charset="0"/>
                </a:rPr>
                <a:t>Subnet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61" y="1539"/>
              <a:ext cx="432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Helvetica" pitchFamily="34" charset="0"/>
                </a:rPr>
                <a:t>BC</a:t>
              </a:r>
              <a:endPara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9" y="1863"/>
              <a:ext cx="1322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>
                  <a:latin typeface="Helvetica" pitchFamily="34" charset="0"/>
                </a:rPr>
                <a:t>201.222.10.60 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392" y="1863"/>
              <a:ext cx="1251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</a:rPr>
                <a:t>255.255.255.248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392" y="1539"/>
              <a:ext cx="1198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Helvetica" pitchFamily="34" charset="0"/>
                </a:rPr>
                <a:t>Subnet Mask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9" y="2187"/>
              <a:ext cx="1322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>
                  <a:latin typeface="Helvetica" pitchFamily="34" charset="0"/>
                </a:rPr>
                <a:t>15.16.193.6 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92" y="2187"/>
              <a:ext cx="1251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</a:rPr>
                <a:t>255.255.248.0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9" y="2511"/>
              <a:ext cx="1322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>
                  <a:latin typeface="Helvetica" pitchFamily="34" charset="0"/>
                </a:rPr>
                <a:t>128.16.32.13 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392" y="2511"/>
              <a:ext cx="1251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</a:rPr>
                <a:t>255.255.255.252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39" y="2835"/>
              <a:ext cx="1322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>
                  <a:latin typeface="Helvetica" pitchFamily="34" charset="0"/>
                </a:rPr>
                <a:t>153.50.6.27 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392" y="2835"/>
              <a:ext cx="1251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</a:rPr>
                <a:t>255.255.255.128</a:t>
              </a:r>
            </a:p>
          </p:txBody>
        </p: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772400" y="2404692"/>
            <a:ext cx="914400" cy="33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584" tIns="51793" rIns="103584" bIns="51793">
            <a:spAutoFit/>
          </a:bodyPr>
          <a:lstStyle/>
          <a:p>
            <a:pPr defTabSz="1028700"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itchFamily="34" charset="0"/>
              </a:rPr>
              <a:t>GW</a:t>
            </a:r>
            <a:endParaRPr lang="en-US" altLang="zh-CN" sz="1600" b="1" dirty="0">
              <a:solidFill>
                <a:schemeClr val="accent6">
                  <a:lumMod val="60000"/>
                  <a:lumOff val="40000"/>
                </a:schemeClr>
              </a:solidFill>
              <a:latin typeface="Helvetica" pitchFamily="34" charset="0"/>
            </a:endParaRPr>
          </a:p>
        </p:txBody>
      </p:sp>
      <p:pic>
        <p:nvPicPr>
          <p:cNvPr id="23" name="Picture 22" descr="zte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5867400"/>
            <a:ext cx="1228725" cy="8191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CISCO Certification</a:t>
            </a:r>
            <a:endParaRPr lang="en-AU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8788" y="2047875"/>
            <a:ext cx="56864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GanDeWa\Downloads\Cisco Networking Academy_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5562600"/>
            <a:ext cx="1100137" cy="10391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467600" cy="990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480060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October </a:t>
            </a:r>
            <a:r>
              <a:rPr lang="id-ID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16</a:t>
            </a:r>
            <a:r>
              <a:rPr lang="id-ID" sz="2000" b="1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</a:t>
            </a:r>
            <a:r>
              <a:rPr lang="id-ID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201</a:t>
            </a:r>
            <a:r>
              <a:rPr lang="id-ID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endParaRPr lang="en-US" sz="2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INFORMATICS FACULTY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Telkom Institute of Technology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Ba</a:t>
            </a:r>
            <a:r>
              <a:rPr lang="id-ID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ndung</a:t>
            </a:r>
          </a:p>
          <a:p>
            <a:pPr algn="ctr"/>
            <a:r>
              <a:rPr lang="id-ID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Telkom Engineering School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Gandeva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Bayu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Satrya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g</a:t>
            </a: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bs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@ittelkom.ac.id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4"/>
              </a:rPr>
              <a:t>gandeva.bayu.s@gmail.com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7" descr="Computer-Network-System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810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(PAN)</a:t>
            </a:r>
          </a:p>
          <a:p>
            <a:r>
              <a:rPr lang="en-US" dirty="0" smtClean="0"/>
              <a:t>Local (LAN)</a:t>
            </a:r>
          </a:p>
          <a:p>
            <a:r>
              <a:rPr lang="en-US" dirty="0" smtClean="0"/>
              <a:t>Campus (CAN)</a:t>
            </a:r>
          </a:p>
          <a:p>
            <a:r>
              <a:rPr lang="en-US" dirty="0" smtClean="0"/>
              <a:t>Backbone</a:t>
            </a:r>
          </a:p>
          <a:p>
            <a:r>
              <a:rPr lang="en-US" dirty="0" smtClean="0"/>
              <a:t>Metropolitan (MAN)</a:t>
            </a:r>
          </a:p>
          <a:p>
            <a:r>
              <a:rPr lang="en-US" dirty="0" smtClean="0"/>
              <a:t>Wide (WAN)</a:t>
            </a:r>
          </a:p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Network Type</a:t>
            </a:r>
            <a:endParaRPr lang="en-AU" sz="3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Network Symbols</a:t>
            </a:r>
            <a:endParaRPr lang="en-AU" sz="3200" dirty="0" smtClean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6286500" cy="422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5713" indent="-1146175">
              <a:buNone/>
            </a:pPr>
            <a:endParaRPr lang="en-US" sz="2800" dirty="0" smtClean="0">
              <a:latin typeface="Consolas" pitchFamily="49" charset="0"/>
            </a:endParaRP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Consolas" pitchFamily="49" charset="0"/>
              </a:rPr>
              <a:t>Network Type</a:t>
            </a: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Consolas" pitchFamily="49" charset="0"/>
              </a:rPr>
              <a:t>Network Media</a:t>
            </a: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Consolas" pitchFamily="49" charset="0"/>
              </a:rPr>
              <a:t>OSI Layer</a:t>
            </a: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 smtClean="0">
                <a:latin typeface="Consolas" pitchFamily="49" charset="0"/>
              </a:rPr>
              <a:t>Subnetting</a:t>
            </a:r>
            <a:endParaRPr lang="en-US" sz="28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77E-D217-4AAA-98E7-EB39FAD740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Network Media</a:t>
            </a:r>
            <a:endParaRPr lang="en-AU" sz="3200" dirty="0" smtClean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6022197" cy="426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5713" indent="-1146175">
              <a:buNone/>
            </a:pPr>
            <a:endParaRPr lang="en-US" sz="2800" dirty="0" smtClean="0">
              <a:latin typeface="Consolas" pitchFamily="49" charset="0"/>
            </a:endParaRP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Consolas" pitchFamily="49" charset="0"/>
              </a:rPr>
              <a:t>Network Type</a:t>
            </a: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Consolas" pitchFamily="49" charset="0"/>
              </a:rPr>
              <a:t>Network Media</a:t>
            </a: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Consolas" pitchFamily="49" charset="0"/>
              </a:rPr>
              <a:t>OSI Layer</a:t>
            </a: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 smtClean="0">
                <a:latin typeface="Consolas" pitchFamily="49" charset="0"/>
              </a:rPr>
              <a:t>Subnetting</a:t>
            </a:r>
            <a:endParaRPr lang="en-US" sz="28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OSI Layers </a:t>
            </a:r>
            <a:r>
              <a:rPr lang="en-US" sz="3200" dirty="0" err="1" smtClean="0"/>
              <a:t>vs</a:t>
            </a:r>
            <a:r>
              <a:rPr lang="en-US" sz="3200" dirty="0" smtClean="0"/>
              <a:t> TCP/IP Layers</a:t>
            </a:r>
            <a:endParaRPr lang="en-AU" sz="3200" dirty="0" smtClean="0"/>
          </a:p>
        </p:txBody>
      </p:sp>
      <p:pic>
        <p:nvPicPr>
          <p:cNvPr id="55298" name="Picture 2" descr="http://julyandrian.files.wordpress.com/2010/03/tcp-ip-lay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5464" y="1905000"/>
            <a:ext cx="6685136" cy="4042508"/>
          </a:xfrm>
          <a:prstGeom prst="rect">
            <a:avLst/>
          </a:prstGeom>
          <a:noFill/>
        </p:spPr>
      </p:pic>
      <p:sp>
        <p:nvSpPr>
          <p:cNvPr id="33" name="Rounded Rectangle 32"/>
          <p:cNvSpPr/>
          <p:nvPr/>
        </p:nvSpPr>
        <p:spPr>
          <a:xfrm>
            <a:off x="4495800" y="2514600"/>
            <a:ext cx="1981200" cy="99060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0402" y="5715000"/>
            <a:ext cx="52219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5181600"/>
            <a:ext cx="784917" cy="34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4572000"/>
            <a:ext cx="1086845" cy="493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3964" y="5638800"/>
            <a:ext cx="45357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5713" indent="-1146175">
              <a:buNone/>
            </a:pPr>
            <a:endParaRPr lang="en-US" sz="2800" dirty="0" smtClean="0">
              <a:latin typeface="Consolas" pitchFamily="49" charset="0"/>
            </a:endParaRP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Consolas" pitchFamily="49" charset="0"/>
              </a:rPr>
              <a:t>Network Type</a:t>
            </a: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Consolas" pitchFamily="49" charset="0"/>
              </a:rPr>
              <a:t>Network Media</a:t>
            </a: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Consolas" pitchFamily="49" charset="0"/>
              </a:rPr>
              <a:t>OSI Layer</a:t>
            </a:r>
          </a:p>
          <a:p>
            <a:pPr marL="1255713" indent="-1146175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 smtClean="0">
                <a:latin typeface="Consolas" pitchFamily="49" charset="0"/>
              </a:rPr>
              <a:t>Subnetting</a:t>
            </a:r>
            <a:endParaRPr lang="en-US" sz="28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7207</TotalTime>
  <Words>1110</Words>
  <Application>Microsoft Office PowerPoint</Application>
  <PresentationFormat>On-screen Show (4:3)</PresentationFormat>
  <Paragraphs>268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宋体</vt:lpstr>
      <vt:lpstr>Arial</vt:lpstr>
      <vt:lpstr>Calibri</vt:lpstr>
      <vt:lpstr>Consolas</vt:lpstr>
      <vt:lpstr>Helvetica</vt:lpstr>
      <vt:lpstr>Times New Roman</vt:lpstr>
      <vt:lpstr>Verdana</vt:lpstr>
      <vt:lpstr>Wingdings</vt:lpstr>
      <vt:lpstr>Office Theme</vt:lpstr>
      <vt:lpstr>Introduction</vt:lpstr>
      <vt:lpstr>Agenda</vt:lpstr>
      <vt:lpstr>Network Type</vt:lpstr>
      <vt:lpstr>Network Symbols</vt:lpstr>
      <vt:lpstr>Agenda</vt:lpstr>
      <vt:lpstr>Network Media</vt:lpstr>
      <vt:lpstr>Agenda</vt:lpstr>
      <vt:lpstr>OSI Layers vs TCP/IP Layers</vt:lpstr>
      <vt:lpstr>Agenda</vt:lpstr>
      <vt:lpstr>IP Address in Routing</vt:lpstr>
      <vt:lpstr>IP Address</vt:lpstr>
      <vt:lpstr>Classification</vt:lpstr>
      <vt:lpstr>Possible Valid Network Numbers</vt:lpstr>
      <vt:lpstr>Classify and Define IPv4 Addresses</vt:lpstr>
      <vt:lpstr>Assigning Addresses</vt:lpstr>
      <vt:lpstr>Default Subnet Mask</vt:lpstr>
      <vt:lpstr>Addressing Without Subnets</vt:lpstr>
      <vt:lpstr>Addressing With Subnets</vt:lpstr>
      <vt:lpstr>IP Address Allocation (Subneting)</vt:lpstr>
      <vt:lpstr>IP Addressing Structure</vt:lpstr>
      <vt:lpstr>IP Addressing Structure</vt:lpstr>
      <vt:lpstr>How Many Hosts And Subnets</vt:lpstr>
      <vt:lpstr>How Many Hosts And Subnets</vt:lpstr>
      <vt:lpstr>CISCO Certification</vt:lpstr>
      <vt:lpstr>Thank You</vt:lpstr>
    </vt:vector>
  </TitlesOfParts>
  <Company>Free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Network Management Overview</dc:title>
  <dc:creator>Virtual PC</dc:creator>
  <cp:lastModifiedBy>gandeva</cp:lastModifiedBy>
  <cp:revision>549</cp:revision>
  <dcterms:created xsi:type="dcterms:W3CDTF">2010-08-10T14:10:27Z</dcterms:created>
  <dcterms:modified xsi:type="dcterms:W3CDTF">2013-09-16T05:21:43Z</dcterms:modified>
</cp:coreProperties>
</file>