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70" r:id="rId4"/>
    <p:sldId id="272" r:id="rId5"/>
    <p:sldId id="274" r:id="rId6"/>
    <p:sldId id="275" r:id="rId7"/>
    <p:sldId id="276" r:id="rId8"/>
    <p:sldId id="277" r:id="rId9"/>
    <p:sldId id="278" r:id="rId10"/>
    <p:sldId id="288" r:id="rId11"/>
    <p:sldId id="279" r:id="rId12"/>
    <p:sldId id="304" r:id="rId13"/>
    <p:sldId id="305" r:id="rId14"/>
    <p:sldId id="306" r:id="rId15"/>
    <p:sldId id="307" r:id="rId16"/>
    <p:sldId id="308" r:id="rId17"/>
    <p:sldId id="280" r:id="rId18"/>
    <p:sldId id="289" r:id="rId19"/>
    <p:sldId id="281" r:id="rId20"/>
    <p:sldId id="282" r:id="rId21"/>
    <p:sldId id="283" r:id="rId22"/>
    <p:sldId id="284" r:id="rId23"/>
    <p:sldId id="285" r:id="rId24"/>
    <p:sldId id="286" r:id="rId25"/>
    <p:sldId id="290" r:id="rId26"/>
    <p:sldId id="291" r:id="rId27"/>
    <p:sldId id="292" r:id="rId28"/>
    <p:sldId id="293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2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0486-6796-4379-8456-A4D8F07429AA}" type="datetimeFigureOut">
              <a:rPr lang="id-ID" smtClean="0"/>
              <a:pPr/>
              <a:t>02/03/2015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C1B8E-5FF0-4C54-B38D-7CCF39D0CE7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9900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473ED-1EFF-40E3-8601-FEA0B812D4B7}" type="slidenum">
              <a:rPr lang="en-US"/>
              <a:pPr/>
              <a:t>31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43013" y="563563"/>
            <a:ext cx="4383087" cy="3287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8809" y="3997369"/>
            <a:ext cx="5160645" cy="4307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20" tIns="43310" rIns="86620" bIns="4331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8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24A974-604A-4734-99D1-9238F4B5E27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679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224A974-604A-4734-99D1-9238F4B5E27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974-604A-4734-99D1-9238F4B5E27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24A974-604A-4734-99D1-9238F4B5E27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A59CCB-9138-47BA-8055-1183E64DC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books24x7.com/viewer.asp?bkid=9749&amp;image_src=http://images.books24x7.com/bookimages/id_9749/fig273_01_0.jpg&amp;image_id=68&amp;previd=IMG_68&amp;titlelabel=Figure+5.6:+&amp;title=IP+routing+example+with+more+routers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s24x7.com/viewer.asp?bkid=9749&amp;destid=1645" TargetMode="External"/><Relationship Id="rId2" Type="http://schemas.openxmlformats.org/officeDocument/2006/relationships/hyperlink" Target="http://www.books24x7.com/viewer.asp?bkid=9749&amp;destid=1713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3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>~ Routing~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Gandeva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Bayu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Satrya</a:t>
            </a:r>
            <a:r>
              <a:rPr lang="en-US" dirty="0" smtClean="0">
                <a:solidFill>
                  <a:srgbClr val="C00000"/>
                </a:solidFill>
              </a:rPr>
              <a:t>, ST., MT.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Routing in IPv4…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Static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65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743200"/>
            <a:ext cx="6724650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Configure STATIC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07403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/>
              <a:t>Static Routing is a </a:t>
            </a:r>
            <a:r>
              <a:rPr lang="en-US" sz="2400" dirty="0">
                <a:solidFill>
                  <a:srgbClr val="FF0000"/>
                </a:solidFill>
              </a:rPr>
              <a:t>manually</a:t>
            </a:r>
            <a:r>
              <a:rPr lang="en-US" sz="2400" dirty="0"/>
              <a:t> configured, The Administrator is responsible for updating all changes by hand into all </a:t>
            </a:r>
            <a:r>
              <a:rPr lang="en-US" sz="2400" dirty="0" smtClean="0"/>
              <a:t>routers.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6011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Exaple</a:t>
            </a:r>
            <a:r>
              <a:rPr lang="en-GB" dirty="0" smtClean="0"/>
              <a:t> Static Routing</a:t>
            </a:r>
            <a:endParaRPr lang="en-GB" dirty="0"/>
          </a:p>
        </p:txBody>
      </p:sp>
      <p:pic>
        <p:nvPicPr>
          <p:cNvPr id="4" name="Picture 3" descr="Image from book">
            <a:hlinkClick r:id="rId2" tgtFrame="_parent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785926"/>
            <a:ext cx="581027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1714488"/>
          <a:ext cx="7620000" cy="4538659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492493">
                <a:tc gridSpan="4">
                  <a:txBody>
                    <a:bodyPr/>
                    <a:lstStyle/>
                    <a:p>
                      <a:pPr marR="13716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936703"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 dirty="0">
                          <a:solidFill>
                            <a:srgbClr val="800000"/>
                          </a:solidFill>
                          <a:latin typeface="Arial"/>
                          <a:ea typeface="Times New Roman"/>
                          <a:hlinkClick r:id="rId2"/>
                        </a:rPr>
                        <a:t>Router</a:t>
                      </a:r>
                      <a:r>
                        <a:rPr lang="en-GB" sz="1800" b="1" dirty="0">
                          <a:solidFill>
                            <a:srgbClr val="8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endParaRPr lang="en-GB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 dirty="0">
                          <a:solidFill>
                            <a:srgbClr val="800000"/>
                          </a:solidFill>
                          <a:latin typeface="Arial"/>
                          <a:ea typeface="Times New Roman"/>
                          <a:hlinkClick r:id="rId3"/>
                        </a:rPr>
                        <a:t>Network Address</a:t>
                      </a:r>
                      <a:r>
                        <a:rPr lang="en-GB" sz="1800" b="1" dirty="0">
                          <a:solidFill>
                            <a:srgbClr val="800000"/>
                          </a:solidFill>
                          <a:latin typeface="Arial"/>
                          <a:ea typeface="Times New Roman"/>
                        </a:rPr>
                        <a:t> </a:t>
                      </a:r>
                      <a:endParaRPr lang="en-GB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rgbClr val="800000"/>
                          </a:solidFill>
                          <a:latin typeface="Arial"/>
                          <a:ea typeface="Times New Roman"/>
                        </a:rPr>
                        <a:t>Interface 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solidFill>
                            <a:srgbClr val="800000"/>
                          </a:solidFill>
                          <a:latin typeface="Arial"/>
                          <a:ea typeface="Times New Roman"/>
                        </a:rPr>
                        <a:t>Address 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4209"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Lab_A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192.168.10.0</a:t>
                      </a:r>
                      <a:endParaRPr lang="en-GB" sz="2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fa0/0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192.168.10.1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209"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Lab_A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192.168.20.0</a:t>
                      </a:r>
                      <a:endParaRPr lang="en-GB" sz="2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s0/0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192.168.20.1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209"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Lab_B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192.168.20.0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s0/0</a:t>
                      </a:r>
                      <a:endParaRPr lang="en-GB" sz="2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192.168.20.2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209"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Lab_B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192.168.40.0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s0/1</a:t>
                      </a:r>
                      <a:endParaRPr lang="en-GB" sz="2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192.168.40.1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209"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Lab_B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192.168.30.0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fa0/0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192.168.30.1</a:t>
                      </a:r>
                      <a:endParaRPr lang="en-GB" sz="2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209"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Lab_C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192.168.40.0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s0/0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192.168.40.2</a:t>
                      </a:r>
                      <a:endParaRPr lang="en-GB" sz="2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209"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Lab_C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192.168.50.0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Arial"/>
                          <a:ea typeface="Times New Roman"/>
                        </a:rPr>
                        <a:t>fa0/0</a:t>
                      </a:r>
                      <a:endParaRPr lang="en-GB" sz="28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880" marR="289560">
                        <a:lnSpc>
                          <a:spcPct val="11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192.168.50.1</a:t>
                      </a:r>
                      <a:endParaRPr lang="en-GB" sz="2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</a:t>
            </a:r>
            <a:r>
              <a:rPr lang="en-GB" dirty="0" err="1" smtClean="0"/>
              <a:t>onfigurasi</a:t>
            </a:r>
            <a:r>
              <a:rPr lang="en-GB" dirty="0" smtClean="0"/>
              <a:t> Interface Fa0/0 Router Lab 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Router&gt;</a:t>
            </a:r>
            <a:r>
              <a:rPr lang="en-GB" b="1" dirty="0" smtClean="0"/>
              <a:t>en</a:t>
            </a:r>
          </a:p>
          <a:p>
            <a:r>
              <a:rPr lang="en-GB" dirty="0" err="1" smtClean="0"/>
              <a:t>Router#</a:t>
            </a:r>
            <a:r>
              <a:rPr lang="en-GB" b="1" dirty="0" err="1" smtClean="0"/>
              <a:t>config</a:t>
            </a:r>
            <a:r>
              <a:rPr lang="en-GB" b="1" dirty="0" smtClean="0"/>
              <a:t> t</a:t>
            </a:r>
          </a:p>
          <a:p>
            <a:r>
              <a:rPr lang="en-GB" dirty="0" smtClean="0"/>
              <a:t>Router(</a:t>
            </a:r>
            <a:r>
              <a:rPr lang="en-GB" dirty="0" err="1" smtClean="0"/>
              <a:t>config</a:t>
            </a:r>
            <a:r>
              <a:rPr lang="en-GB" dirty="0"/>
              <a:t>)#</a:t>
            </a:r>
            <a:r>
              <a:rPr lang="en-GB" b="1" dirty="0"/>
              <a:t>hostname </a:t>
            </a:r>
            <a:r>
              <a:rPr lang="en-GB" b="1" dirty="0" err="1" smtClean="0"/>
              <a:t>Lab_A</a:t>
            </a:r>
            <a:endParaRPr lang="en-GB" b="1" dirty="0" smtClean="0"/>
          </a:p>
          <a:p>
            <a:r>
              <a:rPr lang="en-GB" dirty="0" err="1" smtClean="0"/>
              <a:t>Lab_A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/>
              <a:t>)#</a:t>
            </a:r>
            <a:r>
              <a:rPr lang="en-GB" b="1" dirty="0"/>
              <a:t>interface </a:t>
            </a:r>
            <a:r>
              <a:rPr lang="en-GB" b="1" dirty="0" smtClean="0"/>
              <a:t>fa0/0</a:t>
            </a:r>
          </a:p>
          <a:p>
            <a:r>
              <a:rPr lang="en-GB" dirty="0" err="1" smtClean="0"/>
              <a:t>Lab_A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-if</a:t>
            </a:r>
            <a:r>
              <a:rPr lang="en-GB" dirty="0"/>
              <a:t>)#</a:t>
            </a:r>
            <a:r>
              <a:rPr lang="en-GB" b="1" dirty="0" err="1"/>
              <a:t>ip</a:t>
            </a:r>
            <a:r>
              <a:rPr lang="en-GB" b="1" dirty="0"/>
              <a:t> address 192.168.10.1 </a:t>
            </a:r>
            <a:r>
              <a:rPr lang="en-GB" b="1" dirty="0" smtClean="0"/>
              <a:t>255.255.255.0</a:t>
            </a:r>
          </a:p>
          <a:p>
            <a:r>
              <a:rPr lang="en-GB" dirty="0" err="1" smtClean="0"/>
              <a:t>Lab_A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-if</a:t>
            </a:r>
            <a:r>
              <a:rPr lang="en-GB" dirty="0"/>
              <a:t>)#</a:t>
            </a:r>
            <a:r>
              <a:rPr lang="en-GB" b="1" dirty="0"/>
              <a:t>description </a:t>
            </a:r>
            <a:r>
              <a:rPr lang="en-GB" b="1" dirty="0" err="1"/>
              <a:t>Lab_A</a:t>
            </a:r>
            <a:r>
              <a:rPr lang="en-GB" b="1" dirty="0"/>
              <a:t> LAN </a:t>
            </a:r>
            <a:r>
              <a:rPr lang="en-GB" b="1" dirty="0" smtClean="0"/>
              <a:t>Connection</a:t>
            </a:r>
          </a:p>
          <a:p>
            <a:r>
              <a:rPr lang="en-GB" dirty="0" err="1" smtClean="0"/>
              <a:t>Lab_A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-if</a:t>
            </a:r>
            <a:r>
              <a:rPr lang="en-GB" dirty="0"/>
              <a:t>)#</a:t>
            </a:r>
            <a:r>
              <a:rPr lang="en-GB" b="1" dirty="0"/>
              <a:t>no shut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Konfigurasi</a:t>
            </a:r>
            <a:r>
              <a:rPr lang="en-GB" dirty="0" smtClean="0"/>
              <a:t> Serial 0/0 Lab 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Lab_A</a:t>
            </a:r>
            <a:r>
              <a:rPr lang="en-GB" dirty="0"/>
              <a:t>(</a:t>
            </a:r>
            <a:r>
              <a:rPr lang="en-GB" dirty="0" err="1"/>
              <a:t>config</a:t>
            </a:r>
            <a:r>
              <a:rPr lang="en-GB" dirty="0"/>
              <a:t>-if)#</a:t>
            </a:r>
            <a:r>
              <a:rPr lang="en-GB" b="1" dirty="0"/>
              <a:t>interface serial </a:t>
            </a:r>
            <a:r>
              <a:rPr lang="en-GB" b="1" dirty="0" smtClean="0"/>
              <a:t>0/0</a:t>
            </a:r>
          </a:p>
          <a:p>
            <a:r>
              <a:rPr lang="en-GB" dirty="0" err="1" smtClean="0"/>
              <a:t>Lab_A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-if</a:t>
            </a:r>
            <a:r>
              <a:rPr lang="en-GB" dirty="0"/>
              <a:t>)#</a:t>
            </a:r>
            <a:r>
              <a:rPr lang="en-GB" b="1" dirty="0" err="1"/>
              <a:t>ip</a:t>
            </a:r>
            <a:r>
              <a:rPr lang="en-GB" b="1" dirty="0"/>
              <a:t> address 192.168.20.1 </a:t>
            </a:r>
            <a:r>
              <a:rPr lang="en-GB" b="1" dirty="0" smtClean="0"/>
              <a:t>255.255.255.0</a:t>
            </a:r>
          </a:p>
          <a:p>
            <a:r>
              <a:rPr lang="en-GB" dirty="0" err="1" smtClean="0"/>
              <a:t>Lab_A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-if</a:t>
            </a:r>
            <a:r>
              <a:rPr lang="en-GB" dirty="0"/>
              <a:t>)#</a:t>
            </a:r>
            <a:r>
              <a:rPr lang="en-GB" b="1" dirty="0"/>
              <a:t>description WAN Connection to </a:t>
            </a:r>
            <a:r>
              <a:rPr lang="en-GB" b="1" dirty="0" err="1" smtClean="0"/>
              <a:t>Lab_B</a:t>
            </a:r>
            <a:endParaRPr lang="en-GB" b="1" dirty="0" smtClean="0"/>
          </a:p>
          <a:p>
            <a:r>
              <a:rPr lang="en-GB" dirty="0" err="1" smtClean="0"/>
              <a:t>Lab_A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-if</a:t>
            </a:r>
            <a:r>
              <a:rPr lang="en-GB" dirty="0"/>
              <a:t>)#</a:t>
            </a:r>
            <a:r>
              <a:rPr lang="en-GB" b="1" dirty="0"/>
              <a:t>no </a:t>
            </a:r>
            <a:r>
              <a:rPr lang="en-GB" b="1" dirty="0" smtClean="0"/>
              <a:t>shut</a:t>
            </a:r>
          </a:p>
          <a:p>
            <a:r>
              <a:rPr lang="en-GB" dirty="0" err="1" smtClean="0"/>
              <a:t>Lab_A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-if</a:t>
            </a:r>
            <a:r>
              <a:rPr lang="en-GB" dirty="0"/>
              <a:t>)#</a:t>
            </a:r>
            <a:r>
              <a:rPr lang="en-GB" b="1" dirty="0" smtClean="0"/>
              <a:t>exit</a:t>
            </a:r>
          </a:p>
          <a:p>
            <a:r>
              <a:rPr lang="en-GB" dirty="0" err="1" smtClean="0"/>
              <a:t>Lab_A</a:t>
            </a:r>
            <a:r>
              <a:rPr lang="en-GB" dirty="0" smtClean="0"/>
              <a:t>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  <a:r>
              <a:rPr lang="en-GB" b="1" dirty="0"/>
              <a:t>exit</a:t>
            </a:r>
            <a:endParaRPr lang="en-GB" b="1" dirty="0" smtClean="0"/>
          </a:p>
          <a:p>
            <a:r>
              <a:rPr lang="en-GB" dirty="0" err="1"/>
              <a:t>Lab_A#</a:t>
            </a:r>
            <a:r>
              <a:rPr lang="en-GB" b="1" dirty="0" err="1"/>
              <a:t>copy</a:t>
            </a:r>
            <a:r>
              <a:rPr lang="en-GB" b="1" dirty="0"/>
              <a:t> running-</a:t>
            </a:r>
            <a:r>
              <a:rPr lang="en-GB" b="1" dirty="0" err="1"/>
              <a:t>config</a:t>
            </a:r>
            <a:r>
              <a:rPr lang="en-GB" b="1" dirty="0"/>
              <a:t> </a:t>
            </a:r>
            <a:r>
              <a:rPr lang="en-GB" b="1" dirty="0" err="1"/>
              <a:t>startup-config</a:t>
            </a:r>
            <a:r>
              <a:rPr lang="en-GB" dirty="0" err="1"/>
              <a:t>Destination</a:t>
            </a:r>
            <a:r>
              <a:rPr lang="en-GB" dirty="0"/>
              <a:t> filename [</a:t>
            </a:r>
            <a:r>
              <a:rPr lang="en-GB" dirty="0" err="1"/>
              <a:t>startup-config</a:t>
            </a:r>
            <a:r>
              <a:rPr lang="en-GB" dirty="0"/>
              <a:t>]? </a:t>
            </a:r>
            <a:r>
              <a:rPr lang="en-GB" b="1" i="1" dirty="0"/>
              <a:t>[Enter]</a:t>
            </a:r>
            <a:r>
              <a:rPr lang="en-GB" dirty="0" err="1"/>
              <a:t>Lab_A</a:t>
            </a:r>
            <a:r>
              <a:rPr lang="en-GB" dirty="0"/>
              <a:t>#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295400" y="1528764"/>
            <a:ext cx="6448425" cy="3254346"/>
            <a:chOff x="1005" y="2156"/>
            <a:chExt cx="3868" cy="1911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" y="2211"/>
              <a:ext cx="3868" cy="1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" y="2156"/>
              <a:ext cx="164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400050" y="4976341"/>
            <a:ext cx="8418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chemeClr val="bg2"/>
                </a:solidFill>
              </a:rPr>
              <a:t>Use the following commands for </a:t>
            </a:r>
            <a:r>
              <a:rPr lang="en-US" dirty="0" smtClean="0">
                <a:solidFill>
                  <a:schemeClr val="bg2"/>
                </a:solidFill>
              </a:rPr>
              <a:t>R1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route 172.16.1.0 255.255.255.0 172.16.2.2</a:t>
            </a:r>
          </a:p>
          <a:p>
            <a:pPr marL="457200"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route 192.168.1.0 255.255.255.0 172.16.2.2</a:t>
            </a:r>
          </a:p>
          <a:p>
            <a:pPr marL="457200"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 192.168.2.0 255.255.255.0 172.16.2.2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Configure STATIC</a:t>
            </a:r>
          </a:p>
        </p:txBody>
      </p:sp>
    </p:spTree>
    <p:extLst>
      <p:ext uri="{BB962C8B-B14F-4D97-AF65-F5344CB8AC3E}">
        <p14:creationId xmlns:p14="http://schemas.microsoft.com/office/powerpoint/2010/main" xmlns="" val="375818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Routing in IPv4…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Dynamic Route (RIPv1)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16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847850"/>
            <a:ext cx="4956175" cy="337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381000" y="1371600"/>
            <a:ext cx="3771900" cy="4965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435153"/>
              </a:solidFill>
              <a:effectLst/>
              <a:uLnTx/>
              <a:uFillTx/>
              <a:latin typeface="Arial"/>
            </a:endParaRP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Distance 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V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ector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</a:endParaRP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routes are advertised as vectors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	of distance &amp; direction.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incomplete view of network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	topology.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Generally, periodic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   updates.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435153"/>
              </a:solidFill>
              <a:effectLst/>
              <a:uLnTx/>
              <a:uFillTx/>
              <a:latin typeface="Arial"/>
            </a:endParaRP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Link State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complete view of network 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	topology is created.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updates are not periodic.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35153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Comparison DV &amp; LS</a:t>
            </a:r>
          </a:p>
        </p:txBody>
      </p:sp>
    </p:spTree>
    <p:extLst>
      <p:ext uri="{BB962C8B-B14F-4D97-AF65-F5344CB8AC3E}">
        <p14:creationId xmlns:p14="http://schemas.microsoft.com/office/powerpoint/2010/main" xmlns="" val="123608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Router ???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Routing ???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Routing in IPv4…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Routing in IPv6…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100263"/>
            <a:ext cx="4626466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81000" y="1371600"/>
            <a:ext cx="3771900" cy="4965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435153"/>
              </a:solidFill>
              <a:effectLst/>
              <a:uLnTx/>
              <a:uFillTx/>
              <a:latin typeface="Arial"/>
            </a:endParaRP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Distance Vector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routes are advertised as vectors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	of distance &amp; direction.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incomplete view of network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	topology.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Generally, periodic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   updates.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435153"/>
              </a:solidFill>
              <a:effectLst/>
              <a:uLnTx/>
              <a:uFillTx/>
              <a:latin typeface="Arial"/>
            </a:endParaRP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Link State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complete view of network 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	topology is created.</a:t>
            </a:r>
          </a:p>
          <a:p>
            <a:pPr marL="571500" marR="0" lvl="1" indent="-342900" algn="l" defTabSz="914400" rtl="0" eaLnBrk="1" fontAlgn="auto" latinLnBrk="0" hangingPunct="1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6B308E"/>
              </a:buClr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35153"/>
                </a:solidFill>
                <a:effectLst/>
                <a:uLnTx/>
                <a:uFillTx/>
                <a:latin typeface="Arial"/>
              </a:rPr>
              <a:t>updates are not periodic.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35153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Comparison DV &amp; LS</a:t>
            </a:r>
          </a:p>
        </p:txBody>
      </p:sp>
    </p:spTree>
    <p:extLst>
      <p:ext uri="{BB962C8B-B14F-4D97-AF65-F5344CB8AC3E}">
        <p14:creationId xmlns:p14="http://schemas.microsoft.com/office/powerpoint/2010/main" xmlns="" val="369524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RIP </a:t>
            </a:r>
            <a:r>
              <a:rPr lang="en-US" dirty="0"/>
              <a:t>Characteristics</a:t>
            </a: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Distance </a:t>
            </a:r>
            <a:r>
              <a:rPr lang="en-US" dirty="0"/>
              <a:t>Vector (DV) routing protocol</a:t>
            </a: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Metric </a:t>
            </a:r>
            <a:r>
              <a:rPr lang="en-US" dirty="0"/>
              <a:t>=  hop count</a:t>
            </a: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Routes </a:t>
            </a:r>
            <a:r>
              <a:rPr lang="en-US" dirty="0"/>
              <a:t>with a hop count &gt; 15 are unreachable</a:t>
            </a: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Updates </a:t>
            </a:r>
            <a:r>
              <a:rPr lang="en-US" dirty="0"/>
              <a:t>are broadcast every 30 </a:t>
            </a:r>
            <a:r>
              <a:rPr lang="en-US" dirty="0" smtClean="0"/>
              <a:t>seconds</a:t>
            </a:r>
          </a:p>
          <a:p>
            <a:pPr marL="9144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AD = 120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RIPv1</a:t>
            </a:r>
          </a:p>
        </p:txBody>
      </p:sp>
    </p:spTree>
    <p:extLst>
      <p:ext uri="{BB962C8B-B14F-4D97-AF65-F5344CB8AC3E}">
        <p14:creationId xmlns:p14="http://schemas.microsoft.com/office/powerpoint/2010/main" xmlns="" val="370631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RIP Operation</a:t>
            </a:r>
          </a:p>
          <a:p>
            <a:pPr lvl="1">
              <a:buFontTx/>
              <a:buChar char="–"/>
            </a:pPr>
            <a:r>
              <a:rPr lang="en-US" dirty="0"/>
              <a:t>RIP uses 2 message types:</a:t>
            </a: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Request message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		-This is sent out on startup by each </a:t>
            </a:r>
            <a:r>
              <a:rPr lang="en-US" dirty="0" smtClean="0"/>
              <a:t>RIP 			enabled </a:t>
            </a:r>
            <a:r>
              <a:rPr lang="en-US" dirty="0"/>
              <a:t>interface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		-Requests all RIP enabled neighbors to send 		routing table</a:t>
            </a: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Response message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		-Message sent to requesting router 				containing routing table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RIPv1</a:t>
            </a:r>
          </a:p>
        </p:txBody>
      </p:sp>
    </p:spTree>
    <p:extLst>
      <p:ext uri="{BB962C8B-B14F-4D97-AF65-F5344CB8AC3E}">
        <p14:creationId xmlns:p14="http://schemas.microsoft.com/office/powerpoint/2010/main" xmlns="" val="397588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Router RIP Command</a:t>
            </a:r>
          </a:p>
          <a:p>
            <a:pPr lvl="1">
              <a:buFontTx/>
              <a:buChar char="–"/>
            </a:pPr>
            <a:r>
              <a:rPr lang="en-US" sz="2400" dirty="0"/>
              <a:t>To enable RIP enter:</a:t>
            </a:r>
          </a:p>
          <a:p>
            <a:pPr lvl="1"/>
            <a:r>
              <a:rPr lang="en-US" i="1" dirty="0"/>
              <a:t>		-</a:t>
            </a:r>
            <a:r>
              <a:rPr lang="en-US" sz="2400" i="1" dirty="0"/>
              <a:t>Router rip</a:t>
            </a:r>
            <a:r>
              <a:rPr lang="en-US" sz="2400" dirty="0"/>
              <a:t> at the global configuration prompt</a:t>
            </a:r>
          </a:p>
          <a:p>
            <a:pPr lvl="1"/>
            <a:r>
              <a:rPr lang="en-US" sz="2400" dirty="0"/>
              <a:t>		-Prompt will look </a:t>
            </a:r>
            <a:r>
              <a:rPr lang="en-US" sz="2400" dirty="0" smtClean="0"/>
              <a:t>like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)# </a:t>
            </a:r>
            <a:r>
              <a:rPr lang="en-US" sz="20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 rip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-router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)#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net_address_1</a:t>
            </a:r>
          </a:p>
          <a:p>
            <a:pPr lvl="1"/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-router)#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net_address_3</a:t>
            </a:r>
            <a:endParaRPr lang="en-US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-router)#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net_address_3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 updates from going out an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fa0/0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-router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)# passive-interface 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fa0/0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2000" i="1" dirty="0" smtClean="0"/>
          </a:p>
          <a:p>
            <a:pPr lvl="1"/>
            <a:endParaRPr lang="en-US" sz="2400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RIPv1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14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70" y="1283616"/>
            <a:ext cx="5800725" cy="2505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DV Example : RIP</a:t>
            </a:r>
            <a:r>
              <a:rPr lang="en-US" dirty="0" smtClean="0"/>
              <a:t>v1</a:t>
            </a:r>
            <a:endParaRPr lang="id-ID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7699" y="3865670"/>
          <a:ext cx="726269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62693"/>
              </a:tblGrid>
              <a:tr h="1018914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R1# </a:t>
                      </a:r>
                      <a:r>
                        <a:rPr lang="en-US" sz="1200" b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</a:t>
                      </a:r>
                      <a:r>
                        <a:rPr lang="id-ID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ow</a:t>
                      </a:r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id-ID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id-ID" sz="1200" b="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route</a:t>
                      </a:r>
                      <a:endParaRPr lang="en-US" sz="1200" b="0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200" b="0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172.16.0.0/30 is </a:t>
                      </a:r>
                      <a:r>
                        <a:rPr lang="en-US" sz="1200" b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subnetted</a:t>
                      </a:r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2 subnets</a:t>
                      </a:r>
                    </a:p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       172.16.1.164 [</a:t>
                      </a:r>
                      <a:r>
                        <a:rPr lang="en-US" sz="12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120/1</a:t>
                      </a:r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via 172.16.1.162, 00:00:09, FastEthernet0/0</a:t>
                      </a:r>
                    </a:p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      172.16.1.160 is directly connected, FastEthernet0/0</a:t>
                      </a:r>
                    </a:p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    172.18.0.0/16 [</a:t>
                      </a:r>
                      <a:r>
                        <a:rPr lang="en-US" sz="12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120/1</a:t>
                      </a:r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via 172.16.1.162, 00:00:09, FastEthernet0/0</a:t>
                      </a:r>
                    </a:p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    192.168.4.0/24 [</a:t>
                      </a:r>
                      <a:r>
                        <a:rPr lang="en-US" sz="12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120/2</a:t>
                      </a:r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via 172.16.1.162, 00:00:09, FastEthernet0/0</a:t>
                      </a:r>
                    </a:p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10.0.0.0/30 is </a:t>
                      </a:r>
                      <a:r>
                        <a:rPr lang="en-US" sz="1200" b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subnetted</a:t>
                      </a:r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1 subnets</a:t>
                      </a:r>
                    </a:p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      10.10.10.16 is directly connected, Serial1/0</a:t>
                      </a:r>
                    </a:p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192.168.1.0/27 is </a:t>
                      </a:r>
                      <a:r>
                        <a:rPr lang="en-US" sz="1200" b="0" dirty="0" err="1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subnetted</a:t>
                      </a:r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1 subnets</a:t>
                      </a:r>
                    </a:p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      192.168.1.0 is directly connected, Loopback1</a:t>
                      </a:r>
                    </a:p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    192.168.2.0/24 [</a:t>
                      </a:r>
                      <a:r>
                        <a:rPr lang="en-US" sz="12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120/1</a:t>
                      </a:r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via 172.16.1.162, 00:00:11, FastEthernet0/0</a:t>
                      </a:r>
                    </a:p>
                    <a:p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    192.168.3.0/24 [</a:t>
                      </a:r>
                      <a:r>
                        <a:rPr lang="en-US" sz="12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120/1</a:t>
                      </a:r>
                      <a:r>
                        <a:rPr lang="en-US" sz="1200" b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via 10.10.10.18, 00:00:03, Serial1/0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7699" y="1340768"/>
            <a:ext cx="3158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12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)# router rip</a:t>
            </a:r>
          </a:p>
          <a:p>
            <a:pPr marL="0" indent="0">
              <a:buNone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12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-router)# net 192.168.1.0</a:t>
            </a:r>
          </a:p>
          <a:p>
            <a:pPr marL="0" indent="0">
              <a:buNone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12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-router)# net 172.16.1.160</a:t>
            </a:r>
          </a:p>
          <a:p>
            <a:pPr marL="0" indent="0">
              <a:buNone/>
            </a:pP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12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-router)# net </a:t>
            </a:r>
            <a:r>
              <a:rPr lang="en-US" sz="12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10.10.10.16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0876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Routing in IPv6…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Dynamic Route (RIPv1)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02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IPv6…???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>
                <a:solidFill>
                  <a:srgbClr val="0070C0"/>
                </a:solidFill>
              </a:rPr>
              <a:t>IPv4</a:t>
            </a:r>
            <a:r>
              <a:rPr lang="en-US" sz="2400" dirty="0"/>
              <a:t> we have </a:t>
            </a:r>
            <a:r>
              <a:rPr lang="en-US" sz="2400" dirty="0">
                <a:solidFill>
                  <a:srgbClr val="0070C0"/>
                </a:solidFill>
              </a:rPr>
              <a:t>VLSM/CIDR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</a:rPr>
              <a:t>NAT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IPv4 has only about 4.3 billion addresses available—in theory.</a:t>
            </a:r>
          </a:p>
          <a:p>
            <a:pPr algn="just"/>
            <a:r>
              <a:rPr lang="en-US" sz="2400" dirty="0"/>
              <a:t>There really are only about 250 million addresses that can he assigned to devices.</a:t>
            </a:r>
          </a:p>
          <a:p>
            <a:pPr algn="just"/>
            <a:r>
              <a:rPr lang="en-US" sz="2400" dirty="0"/>
              <a:t>The fact that there are about 6.5 billion people in the world today. [</a:t>
            </a:r>
            <a:r>
              <a:rPr lang="en-US" sz="2400" dirty="0">
                <a:solidFill>
                  <a:srgbClr val="00B050"/>
                </a:solidFill>
              </a:rPr>
              <a:t>LAMMLE-2007</a:t>
            </a:r>
            <a:r>
              <a:rPr lang="en-US" sz="2400" dirty="0"/>
              <a:t>]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Now, the number of people and devices that connect to networks increases each and every day.</a:t>
            </a:r>
          </a:p>
          <a:p>
            <a:pPr algn="just"/>
            <a:r>
              <a:rPr lang="en-US" sz="2400" i="1" dirty="0">
                <a:solidFill>
                  <a:srgbClr val="0070C0"/>
                </a:solidFill>
              </a:rPr>
              <a:t>The Next-Generation Internet Protocol </a:t>
            </a:r>
            <a:r>
              <a:rPr lang="en-US" sz="2400" dirty="0"/>
              <a:t>– IPV6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625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</a:t>
            </a:r>
            <a:r>
              <a:rPr lang="en-US" dirty="0" err="1" smtClean="0"/>
              <a:t>vs</a:t>
            </a:r>
            <a:r>
              <a:rPr lang="en-US" dirty="0" smtClean="0"/>
              <a:t> IPv6</a:t>
            </a:r>
            <a:endParaRPr lang="en-US" dirty="0"/>
          </a:p>
        </p:txBody>
      </p:sp>
      <p:pic>
        <p:nvPicPr>
          <p:cNvPr id="4" name="Picture 2" descr="C:\Documents and Settings\gandeva\My Documents\Downloads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833" y="1752600"/>
            <a:ext cx="6464333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333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IPv6</a:t>
            </a:r>
            <a:r>
              <a:rPr lang="en-US" sz="2400" dirty="0"/>
              <a:t>, formerly named </a:t>
            </a:r>
            <a:r>
              <a:rPr lang="en-US" sz="2400" dirty="0" err="1"/>
              <a:t>IPng</a:t>
            </a:r>
            <a:r>
              <a:rPr lang="en-US" sz="2400" dirty="0"/>
              <a:t> (</a:t>
            </a:r>
            <a:r>
              <a:rPr lang="en-US" sz="2400" b="1" i="1" dirty="0">
                <a:solidFill>
                  <a:srgbClr val="006666"/>
                </a:solidFill>
                <a:latin typeface="Bookman Old Style" pitchFamily="18" charset="0"/>
              </a:rPr>
              <a:t>next generation</a:t>
            </a:r>
            <a:r>
              <a:rPr lang="en-US" sz="2400" dirty="0"/>
              <a:t>), is the latest version of the Internet Protocol (IP).</a:t>
            </a:r>
          </a:p>
          <a:p>
            <a:pPr algn="just"/>
            <a:r>
              <a:rPr lang="en-US" sz="2400" dirty="0"/>
              <a:t>IP is a packet-based protocol used to exchange data, voice, and video traffic over digital networks.</a:t>
            </a:r>
          </a:p>
          <a:p>
            <a:pPr algn="just"/>
            <a:r>
              <a:rPr lang="en-US" sz="2400" dirty="0"/>
              <a:t>IPv6 quadruples the number of network address bits from 32 bits (in IPv4) to 128 bits.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02890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Actually </a:t>
            </a:r>
            <a:r>
              <a:rPr lang="en-US" sz="2400" dirty="0" smtClean="0">
                <a:solidFill>
                  <a:srgbClr val="0070C0"/>
                </a:solidFill>
              </a:rPr>
              <a:t>128 bit</a:t>
            </a:r>
            <a:r>
              <a:rPr lang="en-US" sz="2400" dirty="0" smtClean="0"/>
              <a:t>s in length.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address is expressed in hexadecimal </a:t>
            </a:r>
            <a:r>
              <a:rPr lang="en-US" sz="2400" dirty="0" smtClean="0">
                <a:solidFill>
                  <a:srgbClr val="0070C0"/>
                </a:solidFill>
              </a:rPr>
              <a:t>just like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7030A0"/>
                </a:solidFill>
              </a:rPr>
              <a:t>MAC address</a:t>
            </a:r>
            <a:r>
              <a:rPr lang="en-US" sz="2400" dirty="0" smtClean="0"/>
              <a:t> is, so you could say this address has </a:t>
            </a:r>
            <a:r>
              <a:rPr lang="en-US" sz="2400" i="1" dirty="0" smtClean="0">
                <a:solidFill>
                  <a:srgbClr val="0070C0"/>
                </a:solidFill>
              </a:rPr>
              <a:t>eight 16-bit hexadecimal</a:t>
            </a:r>
            <a:r>
              <a:rPr lang="en-US" sz="2400" i="1" dirty="0" smtClean="0"/>
              <a:t> </a:t>
            </a:r>
            <a:r>
              <a:rPr lang="en-US" sz="2400" dirty="0" smtClean="0"/>
              <a:t>colon-delimited blocks.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How about HTTP connection in IPv6?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95525"/>
            <a:ext cx="3819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629275"/>
            <a:ext cx="56959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11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as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sz="2400" dirty="0" smtClean="0"/>
              <a:t>Describe </a:t>
            </a:r>
            <a:r>
              <a:rPr lang="en-US" sz="2400" dirty="0"/>
              <a:t>the basic purpose of a router</a:t>
            </a:r>
          </a:p>
          <a:p>
            <a:pPr lvl="1" algn="just"/>
            <a:r>
              <a:rPr lang="en-US" sz="2400" dirty="0" smtClean="0"/>
              <a:t>Computers </a:t>
            </a:r>
            <a:r>
              <a:rPr lang="en-US" sz="2400" dirty="0"/>
              <a:t>that specialize in sending packets over the data network.  They are responsible for </a:t>
            </a:r>
            <a:r>
              <a:rPr lang="en-US" sz="2400" dirty="0">
                <a:solidFill>
                  <a:srgbClr val="FF0000"/>
                </a:solidFill>
              </a:rPr>
              <a:t>interconnecting networks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by selecting the </a:t>
            </a:r>
            <a:r>
              <a:rPr lang="en-US" sz="2400" dirty="0">
                <a:solidFill>
                  <a:srgbClr val="FF0000"/>
                </a:solidFill>
              </a:rPr>
              <a:t>best path </a:t>
            </a:r>
            <a:r>
              <a:rPr lang="en-US" sz="2400" dirty="0"/>
              <a:t>for a packet to travel and </a:t>
            </a:r>
            <a:r>
              <a:rPr lang="en-US" sz="2400" dirty="0">
                <a:solidFill>
                  <a:srgbClr val="FF0000"/>
                </a:solidFill>
              </a:rPr>
              <a:t>forwarding packets</a:t>
            </a:r>
            <a:r>
              <a:rPr lang="en-US" sz="2400" dirty="0"/>
              <a:t> to their destination</a:t>
            </a:r>
          </a:p>
          <a:p>
            <a:pPr algn="just"/>
            <a:r>
              <a:rPr lang="en-US" sz="2400" dirty="0"/>
              <a:t>Routers are the network center</a:t>
            </a:r>
          </a:p>
          <a:p>
            <a:pPr lvl="1" algn="just"/>
            <a:r>
              <a:rPr lang="en-US" sz="2400" dirty="0" smtClean="0"/>
              <a:t>Routers </a:t>
            </a:r>
            <a:r>
              <a:rPr lang="en-US" sz="2400" dirty="0"/>
              <a:t>generally have 2 connections:</a:t>
            </a:r>
          </a:p>
          <a:p>
            <a:pPr lvl="2" algn="just"/>
            <a:r>
              <a:rPr lang="en-US" sz="2400" dirty="0"/>
              <a:t>-WAN connection (Connection to ISP)</a:t>
            </a:r>
          </a:p>
          <a:p>
            <a:pPr lvl="2" algn="just"/>
            <a:r>
              <a:rPr lang="en-US" sz="2400" dirty="0"/>
              <a:t>-LAN connection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353" y="1344168"/>
            <a:ext cx="1195319" cy="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7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EUI-64 Interface ID</a:t>
            </a:r>
          </a:p>
        </p:txBody>
      </p:sp>
      <p:pic>
        <p:nvPicPr>
          <p:cNvPr id="4" name="Picture 10" descr="ipv6eui6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92" y="1676400"/>
            <a:ext cx="6858016" cy="4523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88660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5" name="Line 3"/>
          <p:cNvSpPr>
            <a:spLocks noChangeShapeType="1"/>
          </p:cNvSpPr>
          <p:nvPr/>
        </p:nvSpPr>
        <p:spPr bwMode="auto">
          <a:xfrm>
            <a:off x="3252822" y="1981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1203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5622" y="2514600"/>
            <a:ext cx="906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2037" name="Line 5"/>
          <p:cNvSpPr>
            <a:spLocks noChangeShapeType="1"/>
          </p:cNvSpPr>
          <p:nvPr/>
        </p:nvSpPr>
        <p:spPr bwMode="auto">
          <a:xfrm>
            <a:off x="1195422" y="1981200"/>
            <a:ext cx="403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auto">
          <a:xfrm>
            <a:off x="2109822" y="1600200"/>
            <a:ext cx="312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LAN: 3ffe:b00:c18:1::/64</a:t>
            </a:r>
          </a:p>
        </p:txBody>
      </p:sp>
      <p:sp>
        <p:nvSpPr>
          <p:cNvPr id="812039" name="Text Box 7"/>
          <p:cNvSpPr txBox="1">
            <a:spLocks noChangeArrowheads="1"/>
          </p:cNvSpPr>
          <p:nvPr/>
        </p:nvSpPr>
        <p:spPr bwMode="auto">
          <a:xfrm>
            <a:off x="1957422" y="2209800"/>
            <a:ext cx="13716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Ethernet0</a:t>
            </a:r>
          </a:p>
        </p:txBody>
      </p:sp>
      <p:sp>
        <p:nvSpPr>
          <p:cNvPr id="812040" name="Rectangle 8"/>
          <p:cNvSpPr>
            <a:spLocks noChangeArrowheads="1"/>
          </p:cNvSpPr>
          <p:nvPr/>
        </p:nvSpPr>
        <p:spPr bwMode="auto">
          <a:xfrm>
            <a:off x="1119222" y="3124200"/>
            <a:ext cx="4419600" cy="574675"/>
          </a:xfrm>
          <a:prstGeom prst="rect">
            <a:avLst/>
          </a:prstGeom>
          <a:solidFill>
            <a:srgbClr val="FFDC95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/>
            <a:endParaRPr lang="fr-CA">
              <a:latin typeface="Helvetica" pitchFamily="34" charset="0"/>
            </a:endParaRPr>
          </a:p>
        </p:txBody>
      </p:sp>
      <p:sp>
        <p:nvSpPr>
          <p:cNvPr id="812041" name="Rectangle 9"/>
          <p:cNvSpPr>
            <a:spLocks noChangeArrowheads="1"/>
          </p:cNvSpPr>
          <p:nvPr/>
        </p:nvSpPr>
        <p:spPr bwMode="auto">
          <a:xfrm>
            <a:off x="1881222" y="4114800"/>
            <a:ext cx="6553200" cy="2133600"/>
          </a:xfrm>
          <a:prstGeom prst="rect">
            <a:avLst/>
          </a:prstGeom>
          <a:solidFill>
            <a:srgbClr val="FFDC95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/>
            <a:endParaRPr lang="fr-CA">
              <a:latin typeface="Helvetica" pitchFamily="34" charset="0"/>
            </a:endParaRPr>
          </a:p>
        </p:txBody>
      </p:sp>
      <p:sp>
        <p:nvSpPr>
          <p:cNvPr id="812042" name="Text Box 10"/>
          <p:cNvSpPr txBox="1">
            <a:spLocks noChangeArrowheads="1"/>
          </p:cNvSpPr>
          <p:nvPr/>
        </p:nvSpPr>
        <p:spPr bwMode="auto">
          <a:xfrm>
            <a:off x="5843622" y="3352800"/>
            <a:ext cx="3014658" cy="338554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CA" sz="1600" dirty="0">
                <a:latin typeface="Helvetica" pitchFamily="34" charset="0"/>
              </a:rPr>
              <a:t>MAC </a:t>
            </a:r>
            <a:r>
              <a:rPr lang="fr-CA" sz="1600" dirty="0" err="1">
                <a:latin typeface="Helvetica" pitchFamily="34" charset="0"/>
              </a:rPr>
              <a:t>address</a:t>
            </a:r>
            <a:r>
              <a:rPr lang="fr-CA" sz="1600" dirty="0">
                <a:latin typeface="Helvetica" pitchFamily="34" charset="0"/>
              </a:rPr>
              <a:t>: </a:t>
            </a:r>
            <a:r>
              <a:rPr lang="en-US" sz="1600" dirty="0">
                <a:latin typeface="Helvetica" pitchFamily="34" charset="0"/>
              </a:rPr>
              <a:t>0060.3e47.1530</a:t>
            </a:r>
          </a:p>
        </p:txBody>
      </p:sp>
      <p:sp>
        <p:nvSpPr>
          <p:cNvPr id="812043" name="Rectangle 11"/>
          <p:cNvSpPr>
            <a:spLocks noChangeArrowheads="1"/>
          </p:cNvSpPr>
          <p:nvPr/>
        </p:nvSpPr>
        <p:spPr bwMode="auto">
          <a:xfrm>
            <a:off x="6377022" y="4572000"/>
            <a:ext cx="1676400" cy="2286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2044" name="Rectangle 12"/>
          <p:cNvSpPr>
            <a:spLocks noChangeArrowheads="1"/>
          </p:cNvSpPr>
          <p:nvPr/>
        </p:nvSpPr>
        <p:spPr bwMode="auto">
          <a:xfrm>
            <a:off x="4319622" y="3352800"/>
            <a:ext cx="609600" cy="2286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2045" name="Rectangle 13"/>
          <p:cNvSpPr>
            <a:spLocks noChangeArrowheads="1"/>
          </p:cNvSpPr>
          <p:nvPr/>
        </p:nvSpPr>
        <p:spPr bwMode="auto">
          <a:xfrm>
            <a:off x="6529422" y="4953000"/>
            <a:ext cx="1828800" cy="2286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2046" name="Text Box 14"/>
          <p:cNvSpPr txBox="1">
            <a:spLocks noChangeArrowheads="1"/>
          </p:cNvSpPr>
          <p:nvPr/>
        </p:nvSpPr>
        <p:spPr bwMode="auto">
          <a:xfrm>
            <a:off x="1957422" y="4191000"/>
            <a:ext cx="6629400" cy="19177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>
                <a:latin typeface="Courier New" pitchFamily="49" charset="0"/>
              </a:rPr>
              <a:t>router# show ipv6 interface Ethernet0</a:t>
            </a:r>
          </a:p>
          <a:p>
            <a:r>
              <a:rPr lang="en-US" sz="1200" dirty="0">
                <a:latin typeface="Courier New" pitchFamily="49" charset="0"/>
              </a:rPr>
              <a:t>Ethernet0 is up, line protocol is up</a:t>
            </a:r>
          </a:p>
          <a:p>
            <a:r>
              <a:rPr lang="en-US" sz="1200" dirty="0">
                <a:latin typeface="Courier New" pitchFamily="49" charset="0"/>
              </a:rPr>
              <a:t>  IPv6 is enabled, link-local address is FE80::260:3EFF:FE47:1530</a:t>
            </a:r>
          </a:p>
          <a:p>
            <a:r>
              <a:rPr lang="en-US" sz="1200" dirty="0">
                <a:latin typeface="Courier New" pitchFamily="49" charset="0"/>
              </a:rPr>
              <a:t>Global </a:t>
            </a:r>
            <a:r>
              <a:rPr lang="en-US" sz="1200" dirty="0" err="1">
                <a:latin typeface="Courier New" pitchFamily="49" charset="0"/>
              </a:rPr>
              <a:t>unicast</a:t>
            </a:r>
            <a:r>
              <a:rPr lang="en-US" sz="1200" dirty="0">
                <a:latin typeface="Courier New" pitchFamily="49" charset="0"/>
              </a:rPr>
              <a:t> address(</a:t>
            </a:r>
            <a:r>
              <a:rPr lang="en-US" sz="1200" dirty="0" err="1">
                <a:latin typeface="Courier New" pitchFamily="49" charset="0"/>
              </a:rPr>
              <a:t>es</a:t>
            </a:r>
            <a:r>
              <a:rPr lang="en-US" sz="1200" dirty="0">
                <a:latin typeface="Courier New" pitchFamily="49" charset="0"/>
              </a:rPr>
              <a:t>):</a:t>
            </a:r>
          </a:p>
          <a:p>
            <a:r>
              <a:rPr lang="en-US" sz="1200" dirty="0">
                <a:latin typeface="Courier New" pitchFamily="49" charset="0"/>
              </a:rPr>
              <a:t>    </a:t>
            </a:r>
            <a:r>
              <a:rPr lang="en-GB" sz="1200" dirty="0">
                <a:latin typeface="Courier New" pitchFamily="49" charset="0"/>
              </a:rPr>
              <a:t>2001</a:t>
            </a:r>
            <a:r>
              <a:rPr lang="en-US" sz="1200" dirty="0">
                <a:latin typeface="Courier New" pitchFamily="49" charset="0"/>
              </a:rPr>
              <a:t>:</a:t>
            </a:r>
            <a:r>
              <a:rPr lang="en-GB" sz="1200" dirty="0">
                <a:latin typeface="Courier New" pitchFamily="49" charset="0"/>
              </a:rPr>
              <a:t>410</a:t>
            </a:r>
            <a:r>
              <a:rPr lang="en-US" sz="1200" dirty="0">
                <a:latin typeface="Courier New" pitchFamily="49" charset="0"/>
              </a:rPr>
              <a:t>:</a:t>
            </a:r>
            <a:r>
              <a:rPr lang="en-GB" sz="1200" dirty="0">
                <a:latin typeface="Courier New" pitchFamily="49" charset="0"/>
              </a:rPr>
              <a:t>213</a:t>
            </a:r>
            <a:r>
              <a:rPr lang="en-US" sz="1200" dirty="0">
                <a:latin typeface="Courier New" pitchFamily="49" charset="0"/>
              </a:rPr>
              <a:t>:1:260:3EFF:FE47:1530, subnet is </a:t>
            </a:r>
            <a:r>
              <a:rPr lang="en-GB" sz="1200" dirty="0">
                <a:latin typeface="Courier New" pitchFamily="49" charset="0"/>
              </a:rPr>
              <a:t>2001</a:t>
            </a:r>
            <a:r>
              <a:rPr lang="en-US" sz="1200" dirty="0">
                <a:latin typeface="Courier New" pitchFamily="49" charset="0"/>
              </a:rPr>
              <a:t>:</a:t>
            </a:r>
            <a:r>
              <a:rPr lang="en-GB" sz="1200" dirty="0">
                <a:latin typeface="Courier New" pitchFamily="49" charset="0"/>
              </a:rPr>
              <a:t>41</a:t>
            </a:r>
            <a:r>
              <a:rPr lang="en-US" sz="1200" dirty="0">
                <a:latin typeface="Courier New" pitchFamily="49" charset="0"/>
              </a:rPr>
              <a:t>0:</a:t>
            </a:r>
            <a:r>
              <a:rPr lang="en-GB" sz="1200" dirty="0">
                <a:latin typeface="Courier New" pitchFamily="49" charset="0"/>
              </a:rPr>
              <a:t>213</a:t>
            </a:r>
            <a:r>
              <a:rPr lang="en-US" sz="1200" dirty="0">
                <a:latin typeface="Courier New" pitchFamily="49" charset="0"/>
              </a:rPr>
              <a:t>:1::/64</a:t>
            </a:r>
          </a:p>
          <a:p>
            <a:r>
              <a:rPr lang="en-US" sz="1200" dirty="0">
                <a:latin typeface="Courier New" pitchFamily="49" charset="0"/>
              </a:rPr>
              <a:t>  Joined group address(</a:t>
            </a:r>
            <a:r>
              <a:rPr lang="en-US" sz="1200" dirty="0" err="1">
                <a:latin typeface="Courier New" pitchFamily="49" charset="0"/>
              </a:rPr>
              <a:t>es</a:t>
            </a:r>
            <a:r>
              <a:rPr lang="en-US" sz="1200" dirty="0">
                <a:latin typeface="Courier New" pitchFamily="49" charset="0"/>
              </a:rPr>
              <a:t>):</a:t>
            </a:r>
          </a:p>
          <a:p>
            <a:r>
              <a:rPr lang="en-US" sz="1200" dirty="0">
                <a:latin typeface="Courier New" pitchFamily="49" charset="0"/>
              </a:rPr>
              <a:t>    FF02::1:FF47:1530</a:t>
            </a:r>
          </a:p>
          <a:p>
            <a:r>
              <a:rPr lang="en-US" sz="1200" dirty="0">
                <a:latin typeface="Courier New" pitchFamily="49" charset="0"/>
              </a:rPr>
              <a:t>    FF02::1</a:t>
            </a:r>
          </a:p>
          <a:p>
            <a:r>
              <a:rPr lang="en-US" sz="1200" dirty="0">
                <a:latin typeface="Courier New" pitchFamily="49" charset="0"/>
              </a:rPr>
              <a:t>    FF02::2</a:t>
            </a:r>
          </a:p>
          <a:p>
            <a:r>
              <a:rPr lang="en-US" sz="1200" dirty="0">
                <a:latin typeface="Courier New" pitchFamily="49" charset="0"/>
              </a:rPr>
              <a:t>  MTU is 1500 bytes</a:t>
            </a:r>
          </a:p>
        </p:txBody>
      </p:sp>
      <p:sp>
        <p:nvSpPr>
          <p:cNvPr id="812047" name="Line 15"/>
          <p:cNvSpPr>
            <a:spLocks noChangeShapeType="1"/>
          </p:cNvSpPr>
          <p:nvPr/>
        </p:nvSpPr>
        <p:spPr bwMode="auto">
          <a:xfrm>
            <a:off x="7672422" y="3657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048" name="Line 16"/>
          <p:cNvSpPr>
            <a:spLocks noChangeShapeType="1"/>
          </p:cNvSpPr>
          <p:nvPr/>
        </p:nvSpPr>
        <p:spPr bwMode="auto">
          <a:xfrm>
            <a:off x="3481422" y="39624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049" name="Line 17"/>
          <p:cNvSpPr>
            <a:spLocks noChangeShapeType="1"/>
          </p:cNvSpPr>
          <p:nvPr/>
        </p:nvSpPr>
        <p:spPr bwMode="auto">
          <a:xfrm>
            <a:off x="5767422" y="3962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050" name="Line 18"/>
          <p:cNvSpPr>
            <a:spLocks noChangeShapeType="1"/>
          </p:cNvSpPr>
          <p:nvPr/>
        </p:nvSpPr>
        <p:spPr bwMode="auto">
          <a:xfrm flipV="1">
            <a:off x="3481422" y="3581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051" name="Rectangle 19"/>
          <p:cNvSpPr>
            <a:spLocks noChangeArrowheads="1"/>
          </p:cNvSpPr>
          <p:nvPr/>
        </p:nvSpPr>
        <p:spPr bwMode="auto">
          <a:xfrm>
            <a:off x="2490822" y="3352800"/>
            <a:ext cx="1752600" cy="2286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2052" name="Text Box 20"/>
          <p:cNvSpPr txBox="1">
            <a:spLocks noChangeArrowheads="1"/>
          </p:cNvSpPr>
          <p:nvPr/>
        </p:nvSpPr>
        <p:spPr bwMode="auto">
          <a:xfrm>
            <a:off x="1119222" y="3165475"/>
            <a:ext cx="44196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interface Ethernet0</a:t>
            </a:r>
          </a:p>
          <a:p>
            <a:r>
              <a:rPr lang="en-US" sz="1200">
                <a:latin typeface="Courier New" pitchFamily="49" charset="0"/>
              </a:rPr>
              <a:t> ipv6 address </a:t>
            </a:r>
            <a:r>
              <a:rPr lang="en-GB" sz="1200">
                <a:latin typeface="Courier New" pitchFamily="49" charset="0"/>
              </a:rPr>
              <a:t>2001</a:t>
            </a:r>
            <a:r>
              <a:rPr lang="en-US" sz="1200">
                <a:latin typeface="Courier New" pitchFamily="49" charset="0"/>
              </a:rPr>
              <a:t>:</a:t>
            </a:r>
            <a:r>
              <a:rPr lang="en-GB" sz="1200">
                <a:latin typeface="Courier New" pitchFamily="49" charset="0"/>
              </a:rPr>
              <a:t>41</a:t>
            </a:r>
            <a:r>
              <a:rPr lang="en-US" sz="1200">
                <a:latin typeface="Courier New" pitchFamily="49" charset="0"/>
              </a:rPr>
              <a:t>0:</a:t>
            </a:r>
            <a:r>
              <a:rPr lang="en-GB" sz="12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1</a:t>
            </a:r>
            <a:r>
              <a:rPr lang="en-GB" sz="1200">
                <a:latin typeface="Courier New" pitchFamily="49" charset="0"/>
              </a:rPr>
              <a:t>3</a:t>
            </a:r>
            <a:r>
              <a:rPr lang="en-US" sz="1200">
                <a:latin typeface="Courier New" pitchFamily="49" charset="0"/>
              </a:rPr>
              <a:t>:1::/64 eui-64</a:t>
            </a:r>
          </a:p>
        </p:txBody>
      </p:sp>
      <p:sp>
        <p:nvSpPr>
          <p:cNvPr id="812053" name="Line 21"/>
          <p:cNvSpPr>
            <a:spLocks noChangeShapeType="1"/>
          </p:cNvSpPr>
          <p:nvPr/>
        </p:nvSpPr>
        <p:spPr bwMode="auto">
          <a:xfrm>
            <a:off x="5157822" y="3505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054" name="Line 22"/>
          <p:cNvSpPr>
            <a:spLocks noChangeShapeType="1"/>
          </p:cNvSpPr>
          <p:nvPr/>
        </p:nvSpPr>
        <p:spPr bwMode="auto">
          <a:xfrm>
            <a:off x="5767422" y="4953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Addressing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468566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Shortened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Example 1: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before = 2001:db8:3c4d:12:</a:t>
            </a:r>
            <a:r>
              <a:rPr lang="en-US" sz="2000" b="1" dirty="0" smtClean="0">
                <a:solidFill>
                  <a:srgbClr val="7030A0"/>
                </a:solidFill>
              </a:rPr>
              <a:t>0:0</a:t>
            </a:r>
            <a:r>
              <a:rPr lang="en-US" sz="2000" dirty="0" smtClean="0"/>
              <a:t>:1234:56ab</a:t>
            </a:r>
          </a:p>
          <a:p>
            <a:pPr>
              <a:buNone/>
            </a:pPr>
            <a:r>
              <a:rPr lang="en-US" sz="2000" dirty="0" smtClean="0"/>
              <a:t>	after    = 2001:db8:3c4d:12</a:t>
            </a:r>
            <a:r>
              <a:rPr lang="en-US" sz="2000" b="1" dirty="0" smtClean="0">
                <a:solidFill>
                  <a:srgbClr val="7030A0"/>
                </a:solidFill>
              </a:rPr>
              <a:t>::</a:t>
            </a:r>
            <a:r>
              <a:rPr lang="en-US" sz="2000" dirty="0" smtClean="0"/>
              <a:t>1234:56ab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Example 2: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before = 2001:</a:t>
            </a:r>
            <a:r>
              <a:rPr lang="en-US" sz="2000" b="1" dirty="0" smtClean="0">
                <a:solidFill>
                  <a:srgbClr val="7030A0"/>
                </a:solidFill>
              </a:rPr>
              <a:t>0000:0000</a:t>
            </a:r>
            <a:r>
              <a:rPr lang="en-US" sz="2000" dirty="0" smtClean="0"/>
              <a:t>:0012:</a:t>
            </a:r>
            <a:r>
              <a:rPr lang="en-US" sz="2000" b="1" dirty="0" smtClean="0">
                <a:solidFill>
                  <a:srgbClr val="7030A0"/>
                </a:solidFill>
              </a:rPr>
              <a:t>0000:0000</a:t>
            </a:r>
            <a:r>
              <a:rPr lang="en-US" sz="2000" dirty="0" smtClean="0"/>
              <a:t>:1234:56ab</a:t>
            </a:r>
          </a:p>
          <a:p>
            <a:pPr>
              <a:buNone/>
            </a:pPr>
            <a:r>
              <a:rPr lang="en-US" sz="2000" dirty="0" smtClean="0"/>
              <a:t>	before = 2001</a:t>
            </a:r>
            <a:r>
              <a:rPr lang="en-US" sz="2000" b="1" dirty="0" smtClean="0">
                <a:solidFill>
                  <a:srgbClr val="7030A0"/>
                </a:solidFill>
              </a:rPr>
              <a:t>::</a:t>
            </a:r>
            <a:r>
              <a:rPr lang="en-US" sz="2000" dirty="0" smtClean="0"/>
              <a:t>0012</a:t>
            </a:r>
            <a:r>
              <a:rPr lang="en-US" sz="2000" b="1" dirty="0" smtClean="0">
                <a:solidFill>
                  <a:srgbClr val="7030A0"/>
                </a:solidFill>
              </a:rPr>
              <a:t>::</a:t>
            </a:r>
            <a:r>
              <a:rPr lang="en-US" sz="2000" dirty="0" smtClean="0"/>
              <a:t>1234:56ab 				(</a:t>
            </a:r>
            <a:r>
              <a:rPr lang="en-US" sz="2000" b="1" dirty="0" smtClean="0">
                <a:solidFill>
                  <a:srgbClr val="FF0000"/>
                </a:solidFill>
              </a:rPr>
              <a:t>WRONG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before = 2001</a:t>
            </a:r>
            <a:r>
              <a:rPr lang="en-US" sz="2000" b="1" dirty="0" smtClean="0">
                <a:solidFill>
                  <a:srgbClr val="7030A0"/>
                </a:solidFill>
              </a:rPr>
              <a:t>::</a:t>
            </a:r>
            <a:r>
              <a:rPr lang="en-US" sz="2000" dirty="0" smtClean="0"/>
              <a:t>0012:</a:t>
            </a:r>
            <a:r>
              <a:rPr lang="en-US" sz="2000" b="1" dirty="0" smtClean="0">
                <a:solidFill>
                  <a:srgbClr val="7030A0"/>
                </a:solidFill>
              </a:rPr>
              <a:t>0000:0000</a:t>
            </a:r>
            <a:r>
              <a:rPr lang="en-US" sz="2000" dirty="0" smtClean="0"/>
              <a:t>:1234:56ab		(</a:t>
            </a:r>
            <a:r>
              <a:rPr lang="en-US" sz="2000" b="1" dirty="0" smtClean="0">
                <a:solidFill>
                  <a:srgbClr val="00B050"/>
                </a:solidFill>
              </a:rPr>
              <a:t>RIGHT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before = 2001:</a:t>
            </a:r>
            <a:r>
              <a:rPr lang="en-US" sz="2000" b="1" dirty="0" smtClean="0">
                <a:solidFill>
                  <a:srgbClr val="7030A0"/>
                </a:solidFill>
              </a:rPr>
              <a:t>0000:0000</a:t>
            </a:r>
            <a:r>
              <a:rPr lang="en-US" sz="2000" dirty="0" smtClean="0"/>
              <a:t>:0012</a:t>
            </a:r>
            <a:r>
              <a:rPr lang="en-US" sz="2000" b="1" dirty="0" smtClean="0">
                <a:solidFill>
                  <a:srgbClr val="7030A0"/>
                </a:solidFill>
              </a:rPr>
              <a:t>::</a:t>
            </a:r>
            <a:r>
              <a:rPr lang="en-US" sz="2000" dirty="0" smtClean="0"/>
              <a:t>1234:56ab	 	(</a:t>
            </a:r>
            <a:r>
              <a:rPr lang="en-US" sz="2000" b="1" dirty="0" smtClean="0">
                <a:solidFill>
                  <a:srgbClr val="00B050"/>
                </a:solidFill>
              </a:rPr>
              <a:t>RIGHT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450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Migration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A wide range of techniques have been identified and implemented, basically falling into three categories:</a:t>
            </a:r>
          </a:p>
          <a:p>
            <a:pPr marL="974725" lvl="1" indent="-517525" algn="just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400" dirty="0" smtClean="0"/>
              <a:t>(1)	</a:t>
            </a:r>
            <a:r>
              <a:rPr lang="en-US" sz="2400" b="1" dirty="0" smtClean="0">
                <a:solidFill>
                  <a:srgbClr val="006666"/>
                </a:solidFill>
              </a:rPr>
              <a:t>dual-stack</a:t>
            </a:r>
            <a:r>
              <a:rPr lang="en-US" sz="2400" dirty="0" smtClean="0"/>
              <a:t> techniques, to allow IPv4 and IPv6 to co-exist in the same devices and networks</a:t>
            </a:r>
          </a:p>
          <a:p>
            <a:pPr marL="974725" lvl="1" indent="-517525" algn="just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400" dirty="0" smtClean="0"/>
              <a:t>(2)	</a:t>
            </a:r>
            <a:r>
              <a:rPr lang="en-US" sz="2400" b="1" dirty="0" smtClean="0">
                <a:solidFill>
                  <a:srgbClr val="006666"/>
                </a:solidFill>
              </a:rPr>
              <a:t>tunneling</a:t>
            </a:r>
            <a:r>
              <a:rPr lang="en-US" sz="2400" dirty="0" smtClean="0"/>
              <a:t> techniques, to avoid order dependencies when upgrading hosts, routers, or regions</a:t>
            </a:r>
          </a:p>
          <a:p>
            <a:pPr marL="974725" lvl="1" indent="-517525" algn="just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400" dirty="0" smtClean="0"/>
              <a:t>(3)	</a:t>
            </a:r>
            <a:r>
              <a:rPr lang="en-US" sz="2400" b="1" dirty="0" smtClean="0">
                <a:solidFill>
                  <a:srgbClr val="006666"/>
                </a:solidFill>
              </a:rPr>
              <a:t>translation</a:t>
            </a:r>
            <a:r>
              <a:rPr lang="en-US" sz="2400" dirty="0" smtClean="0"/>
              <a:t> techniques, to allow IPv6-only devices to communicate with IPv4-only devices</a:t>
            </a:r>
          </a:p>
          <a:p>
            <a:pPr marL="0" indent="0" algn="just"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z="2400" dirty="0" smtClean="0"/>
              <a:t>Expect all of these to be used, in combination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6912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Routing</a:t>
            </a:r>
            <a:r>
              <a:rPr lang="fr-FR" dirty="0"/>
              <a:t> in IPv6</a:t>
            </a:r>
            <a:endParaRPr lang="en-GB" dirty="0"/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28" y="1571612"/>
            <a:ext cx="7251722" cy="4643470"/>
          </a:xfrm>
        </p:spPr>
        <p:txBody>
          <a:bodyPr>
            <a:normAutofit/>
          </a:bodyPr>
          <a:lstStyle/>
          <a:p>
            <a:pPr algn="just">
              <a:lnSpc>
                <a:spcPct val="85000"/>
              </a:lnSpc>
            </a:pPr>
            <a:r>
              <a:rPr lang="en-GB" sz="2000" dirty="0"/>
              <a:t>As in IPv4, IPv6 has 2 families of routing protocols: IGP and EGP</a:t>
            </a:r>
            <a:r>
              <a:rPr lang="fr-FR" sz="2000" dirty="0"/>
              <a:t>, and</a:t>
            </a:r>
            <a:r>
              <a:rPr lang="en-GB" sz="2000" dirty="0"/>
              <a:t> still uses the longest-prefix match routing </a:t>
            </a:r>
            <a:r>
              <a:rPr lang="en-GB" sz="2000" dirty="0" smtClean="0"/>
              <a:t>algorithm</a:t>
            </a:r>
          </a:p>
          <a:p>
            <a:pPr algn="just">
              <a:lnSpc>
                <a:spcPct val="85000"/>
              </a:lnSpc>
            </a:pPr>
            <a:endParaRPr lang="en-GB" sz="2000" dirty="0"/>
          </a:p>
          <a:p>
            <a:pPr algn="just">
              <a:lnSpc>
                <a:spcPct val="85000"/>
              </a:lnSpc>
            </a:pPr>
            <a:r>
              <a:rPr lang="fr-FR" sz="2000" dirty="0"/>
              <a:t>IGP</a:t>
            </a:r>
          </a:p>
          <a:p>
            <a:pPr lvl="1" algn="just">
              <a:lnSpc>
                <a:spcPct val="85000"/>
              </a:lnSpc>
            </a:pPr>
            <a:r>
              <a:rPr lang="fr-FR" sz="2000" dirty="0" err="1"/>
              <a:t>RIPng</a:t>
            </a:r>
            <a:r>
              <a:rPr lang="fr-FR" sz="2000" dirty="0"/>
              <a:t> (RFC 2080)</a:t>
            </a:r>
          </a:p>
          <a:p>
            <a:pPr lvl="1" algn="just">
              <a:lnSpc>
                <a:spcPct val="85000"/>
              </a:lnSpc>
            </a:pPr>
            <a:r>
              <a:rPr lang="fr-FR" sz="2000" dirty="0"/>
              <a:t>Cisco EIGRP for IPv6</a:t>
            </a:r>
          </a:p>
          <a:p>
            <a:pPr lvl="1" algn="just">
              <a:lnSpc>
                <a:spcPct val="85000"/>
              </a:lnSpc>
            </a:pPr>
            <a:r>
              <a:rPr lang="fr-FR" sz="2000" dirty="0"/>
              <a:t>OSPFv3 (RFC 2740) </a:t>
            </a:r>
          </a:p>
          <a:p>
            <a:pPr lvl="1" algn="just">
              <a:lnSpc>
                <a:spcPct val="85000"/>
              </a:lnSpc>
            </a:pPr>
            <a:r>
              <a:rPr lang="fr-FR" sz="2000" dirty="0" err="1"/>
              <a:t>Integrated</a:t>
            </a:r>
            <a:r>
              <a:rPr lang="fr-FR" sz="2000" dirty="0"/>
              <a:t> IS-ISv6 (</a:t>
            </a:r>
            <a:r>
              <a:rPr lang="fr-FR" sz="2000" dirty="0" err="1"/>
              <a:t>draft</a:t>
            </a:r>
            <a:r>
              <a:rPr lang="fr-FR" sz="2000" dirty="0"/>
              <a:t>-</a:t>
            </a:r>
            <a:r>
              <a:rPr lang="fr-FR" sz="2000" dirty="0" err="1"/>
              <a:t>ietf</a:t>
            </a:r>
            <a:r>
              <a:rPr lang="fr-FR" sz="2000" dirty="0"/>
              <a:t>-</a:t>
            </a:r>
            <a:r>
              <a:rPr lang="fr-FR" sz="2000" dirty="0" err="1"/>
              <a:t>isis</a:t>
            </a:r>
            <a:r>
              <a:rPr lang="fr-FR" sz="2000" dirty="0"/>
              <a:t>-ipv6-02</a:t>
            </a:r>
            <a:r>
              <a:rPr lang="fr-FR" sz="2000" dirty="0" smtClean="0"/>
              <a:t>)</a:t>
            </a:r>
          </a:p>
          <a:p>
            <a:pPr lvl="1" algn="just">
              <a:lnSpc>
                <a:spcPct val="85000"/>
              </a:lnSpc>
            </a:pPr>
            <a:endParaRPr lang="fr-FR" sz="2000" dirty="0"/>
          </a:p>
          <a:p>
            <a:pPr algn="just">
              <a:lnSpc>
                <a:spcPct val="85000"/>
              </a:lnSpc>
            </a:pPr>
            <a:r>
              <a:rPr lang="fr-FR" sz="2000" dirty="0"/>
              <a:t>EGP : MP-BGP4 (RFC 2858 and RFC 2545</a:t>
            </a:r>
            <a:r>
              <a:rPr lang="fr-FR" sz="2000" dirty="0" smtClean="0"/>
              <a:t>)</a:t>
            </a:r>
          </a:p>
          <a:p>
            <a:pPr algn="just">
              <a:lnSpc>
                <a:spcPct val="85000"/>
              </a:lnSpc>
            </a:pPr>
            <a:endParaRPr lang="fr-FR" sz="2000" dirty="0" smtClean="0"/>
          </a:p>
          <a:p>
            <a:pPr algn="just">
              <a:lnSpc>
                <a:spcPct val="85000"/>
              </a:lnSpc>
            </a:pPr>
            <a:r>
              <a:rPr lang="fr-FR" sz="2000" dirty="0" smtClean="0"/>
              <a:t>IOS more </a:t>
            </a:r>
            <a:r>
              <a:rPr lang="fr-FR" sz="2000" dirty="0" err="1" smtClean="0"/>
              <a:t>than</a:t>
            </a:r>
            <a:r>
              <a:rPr lang="fr-FR" sz="2000" dirty="0" smtClean="0"/>
              <a:t> 12.4</a:t>
            </a:r>
          </a:p>
        </p:txBody>
      </p:sp>
    </p:spTree>
    <p:extLst>
      <p:ext uri="{BB962C8B-B14F-4D97-AF65-F5344CB8AC3E}">
        <p14:creationId xmlns:p14="http://schemas.microsoft.com/office/powerpoint/2010/main" xmlns="" val="2905529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RIPng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6" y="1500174"/>
            <a:ext cx="3504432" cy="47482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Router0# </a:t>
            </a:r>
            <a:r>
              <a:rPr lang="en-US" sz="1100" dirty="0" err="1" smtClean="0"/>
              <a:t>sh</a:t>
            </a:r>
            <a:r>
              <a:rPr lang="en-US" sz="1100" dirty="0" smtClean="0"/>
              <a:t> run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ipv6 </a:t>
            </a:r>
            <a:r>
              <a:rPr lang="en-US" sz="1100" dirty="0" err="1" smtClean="0"/>
              <a:t>unicast</a:t>
            </a:r>
            <a:r>
              <a:rPr lang="en-US" sz="1100" dirty="0" smtClean="0"/>
              <a:t>-routing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interface FastEthernet0/0</a:t>
            </a:r>
          </a:p>
          <a:p>
            <a:pPr>
              <a:buNone/>
            </a:pPr>
            <a:r>
              <a:rPr lang="en-US" sz="1100" dirty="0" smtClean="0"/>
              <a:t> ipv6 address 5001:AAAA:BBBB:CCCC::/64 eui-64</a:t>
            </a:r>
          </a:p>
          <a:p>
            <a:pPr>
              <a:buNone/>
            </a:pPr>
            <a:r>
              <a:rPr lang="en-US" sz="1100" dirty="0" smtClean="0"/>
              <a:t> ipv6 rip RT0 enable 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interface FastEthernet0/1</a:t>
            </a:r>
          </a:p>
          <a:p>
            <a:pPr>
              <a:buNone/>
            </a:pPr>
            <a:r>
              <a:rPr lang="en-US" sz="1100" dirty="0" smtClean="0"/>
              <a:t> ipv6 address 2003:DB25:AA:BB::/64 eui-64</a:t>
            </a:r>
          </a:p>
          <a:p>
            <a:pPr>
              <a:buNone/>
            </a:pPr>
            <a:r>
              <a:rPr lang="en-US" sz="1100" dirty="0" smtClean="0"/>
              <a:t> ipv6 rip RT0 enable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interface Serial1/0</a:t>
            </a:r>
          </a:p>
          <a:p>
            <a:pPr>
              <a:buNone/>
            </a:pPr>
            <a:r>
              <a:rPr lang="en-US" sz="1100" dirty="0" smtClean="0"/>
              <a:t> no </a:t>
            </a:r>
            <a:r>
              <a:rPr lang="en-US" sz="1100" dirty="0" err="1" smtClean="0"/>
              <a:t>ip</a:t>
            </a:r>
            <a:r>
              <a:rPr lang="en-US" sz="1100" dirty="0" smtClean="0"/>
              <a:t> address</a:t>
            </a:r>
          </a:p>
          <a:p>
            <a:pPr>
              <a:buNone/>
            </a:pPr>
            <a:r>
              <a:rPr lang="en-US" sz="1100" dirty="0" smtClean="0"/>
              <a:t> ipv6 address 2001:DB25:AA:BB::/64 eui-64</a:t>
            </a:r>
          </a:p>
          <a:p>
            <a:pPr>
              <a:buNone/>
            </a:pPr>
            <a:r>
              <a:rPr lang="en-US" sz="1100" dirty="0" smtClean="0"/>
              <a:t> ipv6 rip RT0 enable </a:t>
            </a:r>
          </a:p>
          <a:p>
            <a:pPr>
              <a:buNone/>
            </a:pPr>
            <a:r>
              <a:rPr lang="en-US" sz="1100" dirty="0" smtClean="0"/>
              <a:t> clock rate 9600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ipv6 router rip RT0</a:t>
            </a:r>
          </a:p>
          <a:p>
            <a:pPr>
              <a:buNone/>
            </a:pPr>
            <a:r>
              <a:rPr lang="en-US" sz="1100" dirty="0" smtClean="0"/>
              <a:t>!</a:t>
            </a:r>
            <a:endParaRPr lang="en-US" sz="11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43050"/>
            <a:ext cx="3781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798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EIGRP for IPv6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6" y="1447800"/>
            <a:ext cx="3504432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Rouyter0# </a:t>
            </a:r>
            <a:r>
              <a:rPr lang="en-US" sz="1100" dirty="0" err="1" smtClean="0"/>
              <a:t>sh</a:t>
            </a:r>
            <a:r>
              <a:rPr lang="en-US" sz="1100" dirty="0" smtClean="0"/>
              <a:t> run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ipv6 </a:t>
            </a:r>
            <a:r>
              <a:rPr lang="en-US" sz="1100" dirty="0" err="1" smtClean="0"/>
              <a:t>unicast</a:t>
            </a:r>
            <a:r>
              <a:rPr lang="en-US" sz="1100" dirty="0" smtClean="0"/>
              <a:t>-routing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interface FastEthernet0/0</a:t>
            </a:r>
          </a:p>
          <a:p>
            <a:pPr>
              <a:buNone/>
            </a:pPr>
            <a:r>
              <a:rPr lang="en-US" sz="1100" dirty="0" smtClean="0"/>
              <a:t> ipv6 address 5001:AAAA:BBBB:CCCC::/64 eui-64</a:t>
            </a:r>
          </a:p>
          <a:p>
            <a:pPr>
              <a:buNone/>
            </a:pPr>
            <a:r>
              <a:rPr lang="en-US" sz="1100" dirty="0" smtClean="0"/>
              <a:t> ipv6 </a:t>
            </a:r>
            <a:r>
              <a:rPr lang="en-US" sz="1100" dirty="0" err="1" smtClean="0"/>
              <a:t>eigrp</a:t>
            </a:r>
            <a:r>
              <a:rPr lang="en-US" sz="1100" dirty="0" smtClean="0"/>
              <a:t> 100</a:t>
            </a:r>
          </a:p>
          <a:p>
            <a:pPr>
              <a:buNone/>
            </a:pPr>
            <a:r>
              <a:rPr lang="en-US" sz="1100" dirty="0" smtClean="0"/>
              <a:t> ipv6 enable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interface Serial1/0</a:t>
            </a:r>
          </a:p>
          <a:p>
            <a:pPr>
              <a:buNone/>
            </a:pPr>
            <a:r>
              <a:rPr lang="en-US" sz="1100" dirty="0" smtClean="0"/>
              <a:t> no </a:t>
            </a:r>
            <a:r>
              <a:rPr lang="en-US" sz="1100" dirty="0" err="1" smtClean="0"/>
              <a:t>ip</a:t>
            </a:r>
            <a:r>
              <a:rPr lang="en-US" sz="1100" dirty="0" smtClean="0"/>
              <a:t> address</a:t>
            </a:r>
          </a:p>
          <a:p>
            <a:pPr>
              <a:buNone/>
            </a:pPr>
            <a:r>
              <a:rPr lang="en-US" sz="1100" dirty="0" smtClean="0"/>
              <a:t> ipv6 address 2001:DB25:AA:BB::/64 eui-64</a:t>
            </a:r>
          </a:p>
          <a:p>
            <a:pPr>
              <a:buNone/>
            </a:pPr>
            <a:r>
              <a:rPr lang="en-US" sz="1100" dirty="0" smtClean="0"/>
              <a:t> ipv6 </a:t>
            </a:r>
            <a:r>
              <a:rPr lang="en-US" sz="1100" dirty="0" err="1" smtClean="0"/>
              <a:t>eigrp</a:t>
            </a:r>
            <a:r>
              <a:rPr lang="en-US" sz="1100" dirty="0" smtClean="0"/>
              <a:t> 100</a:t>
            </a:r>
          </a:p>
          <a:p>
            <a:pPr>
              <a:buNone/>
            </a:pPr>
            <a:r>
              <a:rPr lang="en-US" sz="1100" dirty="0" smtClean="0"/>
              <a:t> ipv6 enable </a:t>
            </a:r>
          </a:p>
          <a:p>
            <a:pPr>
              <a:buNone/>
            </a:pPr>
            <a:r>
              <a:rPr lang="en-US" sz="1100" dirty="0" smtClean="0"/>
              <a:t> clock rate 9600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!</a:t>
            </a:r>
          </a:p>
          <a:p>
            <a:pPr>
              <a:buNone/>
            </a:pPr>
            <a:r>
              <a:rPr lang="en-US" sz="1100" dirty="0" smtClean="0"/>
              <a:t>ipv6 router </a:t>
            </a:r>
            <a:r>
              <a:rPr lang="en-US" sz="1100" dirty="0" err="1" smtClean="0"/>
              <a:t>eigrp</a:t>
            </a:r>
            <a:r>
              <a:rPr lang="en-US" sz="1100" dirty="0" smtClean="0"/>
              <a:t> 100</a:t>
            </a:r>
          </a:p>
          <a:p>
            <a:pPr>
              <a:buNone/>
            </a:pPr>
            <a:r>
              <a:rPr lang="en-US" sz="1100" dirty="0" smtClean="0"/>
              <a:t> router-id 1.1.1.1</a:t>
            </a:r>
          </a:p>
          <a:p>
            <a:pPr>
              <a:buNone/>
            </a:pPr>
            <a:r>
              <a:rPr lang="en-US" sz="1100" dirty="0" smtClean="0"/>
              <a:t> no shutdown</a:t>
            </a:r>
          </a:p>
          <a:p>
            <a:pPr>
              <a:buNone/>
            </a:pPr>
            <a:r>
              <a:rPr lang="en-US" sz="1100" dirty="0" smtClean="0"/>
              <a:t>!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39624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95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505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394" y="4251345"/>
            <a:ext cx="40195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25059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041545"/>
            <a:ext cx="3790950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50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OSPFv3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1325061" name="Line 5"/>
          <p:cNvSpPr>
            <a:spLocks noChangeShapeType="1"/>
          </p:cNvSpPr>
          <p:nvPr/>
        </p:nvSpPr>
        <p:spPr bwMode="auto">
          <a:xfrm>
            <a:off x="5667380" y="3565545"/>
            <a:ext cx="3124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5062" name="Line 6"/>
          <p:cNvSpPr>
            <a:spLocks noChangeShapeType="1"/>
          </p:cNvSpPr>
          <p:nvPr/>
        </p:nvSpPr>
        <p:spPr bwMode="auto">
          <a:xfrm>
            <a:off x="6938994" y="3573483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25063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1794" y="3878283"/>
            <a:ext cx="906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5064" name="Line 8"/>
          <p:cNvSpPr>
            <a:spLocks noChangeShapeType="1"/>
          </p:cNvSpPr>
          <p:nvPr/>
        </p:nvSpPr>
        <p:spPr bwMode="auto">
          <a:xfrm>
            <a:off x="5414994" y="4708545"/>
            <a:ext cx="2971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5065" name="Text Box 9"/>
          <p:cNvSpPr txBox="1">
            <a:spLocks noChangeArrowheads="1"/>
          </p:cNvSpPr>
          <p:nvPr/>
        </p:nvSpPr>
        <p:spPr bwMode="auto">
          <a:xfrm>
            <a:off x="6429380" y="3260745"/>
            <a:ext cx="27432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Helvetica" pitchFamily="34" charset="0"/>
              </a:rPr>
              <a:t>LAN1: </a:t>
            </a:r>
            <a:r>
              <a:rPr lang="en-GB" sz="1600">
                <a:latin typeface="Helvetica" pitchFamily="34" charset="0"/>
              </a:rPr>
              <a:t>2001:1</a:t>
            </a:r>
            <a:r>
              <a:rPr lang="en-US" sz="1600">
                <a:latin typeface="Helvetica" pitchFamily="34" charset="0"/>
              </a:rPr>
              <a:t>:1:1::/64</a:t>
            </a:r>
          </a:p>
        </p:txBody>
      </p:sp>
      <p:sp>
        <p:nvSpPr>
          <p:cNvPr id="1325066" name="Text Box 10"/>
          <p:cNvSpPr txBox="1">
            <a:spLocks noChangeArrowheads="1"/>
          </p:cNvSpPr>
          <p:nvPr/>
        </p:nvSpPr>
        <p:spPr bwMode="auto">
          <a:xfrm>
            <a:off x="5414994" y="4784745"/>
            <a:ext cx="31242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Helvetica" pitchFamily="34" charset="0"/>
              </a:rPr>
              <a:t>LAN2: </a:t>
            </a:r>
            <a:r>
              <a:rPr lang="en-GB" sz="1600">
                <a:latin typeface="Helvetica" pitchFamily="34" charset="0"/>
              </a:rPr>
              <a:t>2001</a:t>
            </a:r>
            <a:r>
              <a:rPr lang="en-US" sz="1600">
                <a:latin typeface="Helvetica" pitchFamily="34" charset="0"/>
              </a:rPr>
              <a:t>:2:2:2::/64</a:t>
            </a:r>
          </a:p>
        </p:txBody>
      </p:sp>
      <p:sp>
        <p:nvSpPr>
          <p:cNvPr id="1325067" name="Text Box 11"/>
          <p:cNvSpPr txBox="1">
            <a:spLocks noChangeArrowheads="1"/>
          </p:cNvSpPr>
          <p:nvPr/>
        </p:nvSpPr>
        <p:spPr bwMode="auto">
          <a:xfrm>
            <a:off x="7038980" y="3649683"/>
            <a:ext cx="1371600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Eth0</a:t>
            </a:r>
          </a:p>
        </p:txBody>
      </p:sp>
      <p:sp>
        <p:nvSpPr>
          <p:cNvPr id="1325068" name="Text Box 12"/>
          <p:cNvSpPr txBox="1">
            <a:spLocks noChangeArrowheads="1"/>
          </p:cNvSpPr>
          <p:nvPr/>
        </p:nvSpPr>
        <p:spPr bwMode="auto">
          <a:xfrm>
            <a:off x="6938994" y="4359295"/>
            <a:ext cx="1371600" cy="3048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Helvetica" pitchFamily="34" charset="0"/>
              </a:rPr>
              <a:t>Eth1</a:t>
            </a:r>
          </a:p>
        </p:txBody>
      </p:sp>
      <p:sp>
        <p:nvSpPr>
          <p:cNvPr id="1325069" name="Line 13"/>
          <p:cNvSpPr>
            <a:spLocks noChangeShapeType="1"/>
          </p:cNvSpPr>
          <p:nvPr/>
        </p:nvSpPr>
        <p:spPr bwMode="auto">
          <a:xfrm>
            <a:off x="6353180" y="296388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5070" name="Text Box 14"/>
          <p:cNvSpPr txBox="1">
            <a:spLocks noChangeArrowheads="1"/>
          </p:cNvSpPr>
          <p:nvPr/>
        </p:nvSpPr>
        <p:spPr bwMode="auto">
          <a:xfrm>
            <a:off x="5491194" y="3954483"/>
            <a:ext cx="129540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Router1</a:t>
            </a:r>
            <a:endParaRPr lang="en-US">
              <a:latin typeface="Helvetica" pitchFamily="34" charset="0"/>
            </a:endParaRPr>
          </a:p>
        </p:txBody>
      </p:sp>
      <p:pic>
        <p:nvPicPr>
          <p:cNvPr id="1325071" name="Picture 1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4230" y="2574945"/>
            <a:ext cx="906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16016" y="1571612"/>
            <a:ext cx="4027488" cy="2859088"/>
            <a:chOff x="3026" y="1834"/>
            <a:chExt cx="2537" cy="2109"/>
          </a:xfrm>
        </p:grpSpPr>
        <p:sp>
          <p:nvSpPr>
            <p:cNvPr id="1325073" name="Rectangle 17"/>
            <p:cNvSpPr>
              <a:spLocks noChangeArrowheads="1"/>
            </p:cNvSpPr>
            <p:nvPr/>
          </p:nvSpPr>
          <p:spPr bwMode="auto">
            <a:xfrm>
              <a:off x="3026" y="1834"/>
              <a:ext cx="2537" cy="2109"/>
            </a:xfrm>
            <a:prstGeom prst="rect">
              <a:avLst/>
            </a:prstGeom>
            <a:solidFill>
              <a:srgbClr val="FFCC67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endParaRPr lang="fr-CA">
                <a:latin typeface="Helvetica" pitchFamily="34" charset="0"/>
              </a:endParaRPr>
            </a:p>
          </p:txBody>
        </p:sp>
        <p:sp>
          <p:nvSpPr>
            <p:cNvPr id="1325074" name="Text Box 18"/>
            <p:cNvSpPr txBox="1">
              <a:spLocks noChangeArrowheads="1"/>
            </p:cNvSpPr>
            <p:nvPr/>
          </p:nvSpPr>
          <p:spPr bwMode="auto">
            <a:xfrm>
              <a:off x="3196" y="1990"/>
              <a:ext cx="2030" cy="1953"/>
            </a:xfrm>
            <a:prstGeom prst="rect">
              <a:avLst/>
            </a:prstGeom>
            <a:solidFill>
              <a:srgbClr val="FFCC67"/>
            </a:solidFill>
            <a:ln w="381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A" sz="1200" dirty="0">
                  <a:latin typeface="Courier New" pitchFamily="49" charset="0"/>
                </a:rPr>
                <a:t>Router1#</a:t>
              </a:r>
            </a:p>
            <a:p>
              <a:r>
                <a:rPr lang="fr-CA" sz="1200" dirty="0">
                  <a:latin typeface="Courier New" pitchFamily="49" charset="0"/>
                </a:rPr>
                <a:t> interface Ethernet0</a:t>
              </a:r>
            </a:p>
            <a:p>
              <a:r>
                <a:rPr lang="fr-CA" sz="1200" dirty="0">
                  <a:latin typeface="Courier New" pitchFamily="49" charset="0"/>
                </a:rPr>
                <a:t>   ipv6 </a:t>
              </a:r>
              <a:r>
                <a:rPr lang="fr-CA" sz="1200" dirty="0" err="1">
                  <a:latin typeface="Courier New" pitchFamily="49" charset="0"/>
                </a:rPr>
                <a:t>address</a:t>
              </a:r>
              <a:r>
                <a:rPr lang="fr-CA" sz="1200" dirty="0">
                  <a:latin typeface="Courier New" pitchFamily="49" charset="0"/>
                </a:rPr>
                <a:t> 2001:1:1:1::1/64</a:t>
              </a:r>
            </a:p>
            <a:p>
              <a:r>
                <a:rPr lang="fr-CA" sz="1200" dirty="0">
                  <a:latin typeface="Courier New" pitchFamily="49" charset="0"/>
                </a:rPr>
                <a:t>  ipv6 </a:t>
              </a:r>
              <a:r>
                <a:rPr lang="fr-CA" sz="1200" dirty="0" err="1">
                  <a:latin typeface="Courier New" pitchFamily="49" charset="0"/>
                </a:rPr>
                <a:t>ospf</a:t>
              </a:r>
              <a:r>
                <a:rPr lang="fr-CA" sz="1200" dirty="0">
                  <a:latin typeface="Courier New" pitchFamily="49" charset="0"/>
                </a:rPr>
                <a:t> 1 area 0 </a:t>
              </a:r>
            </a:p>
            <a:p>
              <a:endParaRPr lang="fr-CA" sz="1200" dirty="0">
                <a:latin typeface="Courier New" pitchFamily="49" charset="0"/>
              </a:endParaRPr>
            </a:p>
            <a:p>
              <a:r>
                <a:rPr lang="fr-CA" sz="1200" dirty="0">
                  <a:latin typeface="Courier New" pitchFamily="49" charset="0"/>
                </a:rPr>
                <a:t>  interface Ethernet1</a:t>
              </a:r>
            </a:p>
            <a:p>
              <a:r>
                <a:rPr lang="fr-CA" sz="1200" dirty="0">
                  <a:latin typeface="Courier New" pitchFamily="49" charset="0"/>
                </a:rPr>
                <a:t>    ipv6 </a:t>
              </a:r>
              <a:r>
                <a:rPr lang="fr-CA" sz="1200" dirty="0" err="1">
                  <a:latin typeface="Courier New" pitchFamily="49" charset="0"/>
                </a:rPr>
                <a:t>address</a:t>
              </a:r>
              <a:r>
                <a:rPr lang="fr-CA" sz="1200" dirty="0">
                  <a:latin typeface="Courier New" pitchFamily="49" charset="0"/>
                </a:rPr>
                <a:t> 2001:2:2:2::2/64</a:t>
              </a:r>
            </a:p>
            <a:p>
              <a:r>
                <a:rPr lang="fr-CA" sz="1200" dirty="0">
                  <a:latin typeface="Courier New" pitchFamily="49" charset="0"/>
                </a:rPr>
                <a:t>   ipv6 </a:t>
              </a:r>
              <a:r>
                <a:rPr lang="fr-CA" sz="1200" dirty="0" err="1">
                  <a:latin typeface="Courier New" pitchFamily="49" charset="0"/>
                </a:rPr>
                <a:t>ospf</a:t>
              </a:r>
              <a:r>
                <a:rPr lang="fr-CA" sz="1200" dirty="0">
                  <a:latin typeface="Courier New" pitchFamily="49" charset="0"/>
                </a:rPr>
                <a:t> 1 area 1 </a:t>
              </a:r>
            </a:p>
            <a:p>
              <a:r>
                <a:rPr lang="fr-CA" sz="1200" dirty="0">
                  <a:latin typeface="Courier New" pitchFamily="49" charset="0"/>
                </a:rPr>
                <a:t>   </a:t>
              </a:r>
            </a:p>
            <a:p>
              <a:r>
                <a:rPr lang="fr-CA" sz="1200" dirty="0">
                  <a:latin typeface="Courier New" pitchFamily="49" charset="0"/>
                </a:rPr>
                <a:t>  ipv6 router </a:t>
              </a:r>
              <a:r>
                <a:rPr lang="fr-CA" sz="1200" dirty="0" err="1">
                  <a:latin typeface="Courier New" pitchFamily="49" charset="0"/>
                </a:rPr>
                <a:t>ospf</a:t>
              </a:r>
              <a:r>
                <a:rPr lang="fr-CA" sz="1200" dirty="0">
                  <a:latin typeface="Courier New" pitchFamily="49" charset="0"/>
                </a:rPr>
                <a:t> 1</a:t>
              </a:r>
            </a:p>
            <a:p>
              <a:r>
                <a:rPr lang="fr-CA" sz="1200" dirty="0">
                  <a:latin typeface="Courier New" pitchFamily="49" charset="0"/>
                </a:rPr>
                <a:t>   router-id 1.1.1.1</a:t>
              </a:r>
            </a:p>
            <a:p>
              <a:r>
                <a:rPr lang="fr-CA" sz="1200" dirty="0">
                  <a:latin typeface="Courier New" pitchFamily="49" charset="0"/>
                </a:rPr>
                <a:t>   </a:t>
              </a:r>
              <a:r>
                <a:rPr lang="en-US" sz="1200" dirty="0">
                  <a:latin typeface="Courier New" pitchFamily="49" charset="0"/>
                </a:rPr>
                <a:t>area 1 range 2001:2:2::/48</a:t>
              </a:r>
            </a:p>
            <a:p>
              <a:endParaRPr lang="fr-CA" sz="1200" dirty="0">
                <a:latin typeface="Courier New" pitchFamily="49" charset="0"/>
              </a:endParaRPr>
            </a:p>
            <a:p>
              <a:r>
                <a:rPr lang="fr-CA" sz="1200" dirty="0">
                  <a:latin typeface="Courier New" pitchFamily="49" charset="0"/>
                </a:rPr>
                <a:t>  </a:t>
              </a:r>
              <a:endParaRPr lang="en-US" sz="1200" dirty="0">
                <a:latin typeface="Courier New" pitchFamily="49" charset="0"/>
              </a:endParaRPr>
            </a:p>
          </p:txBody>
        </p:sp>
      </p:grpSp>
      <p:sp>
        <p:nvSpPr>
          <p:cNvPr id="1325075" name="Rectangle 19"/>
          <p:cNvSpPr>
            <a:spLocks noChangeArrowheads="1"/>
          </p:cNvSpPr>
          <p:nvPr/>
        </p:nvSpPr>
        <p:spPr bwMode="auto">
          <a:xfrm>
            <a:off x="6962780" y="2193945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836" tIns="46418" rIns="92836" bIns="46418">
            <a:spAutoFit/>
          </a:bodyPr>
          <a:lstStyle/>
          <a:p>
            <a:pPr algn="ctr" defTabSz="915988"/>
            <a:r>
              <a:rPr lang="en-US" sz="2400"/>
              <a:t>Area 0</a:t>
            </a:r>
          </a:p>
        </p:txBody>
      </p:sp>
      <p:sp>
        <p:nvSpPr>
          <p:cNvPr id="1325076" name="Rectangle 20"/>
          <p:cNvSpPr>
            <a:spLocks noChangeArrowheads="1"/>
          </p:cNvSpPr>
          <p:nvPr/>
        </p:nvSpPr>
        <p:spPr bwMode="auto">
          <a:xfrm>
            <a:off x="6634194" y="5394345"/>
            <a:ext cx="111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836" tIns="46418" rIns="92836" bIns="46418">
            <a:spAutoFit/>
          </a:bodyPr>
          <a:lstStyle/>
          <a:p>
            <a:pPr algn="ctr" defTabSz="915988"/>
            <a:r>
              <a:rPr lang="en-US" sz="2400" dirty="0"/>
              <a:t>Area 1</a:t>
            </a:r>
          </a:p>
        </p:txBody>
      </p:sp>
      <p:sp>
        <p:nvSpPr>
          <p:cNvPr id="1325077" name="Text Box 21"/>
          <p:cNvSpPr txBox="1">
            <a:spLocks noChangeArrowheads="1"/>
          </p:cNvSpPr>
          <p:nvPr/>
        </p:nvSpPr>
        <p:spPr bwMode="auto">
          <a:xfrm>
            <a:off x="6715140" y="2643182"/>
            <a:ext cx="12954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 dirty="0">
                <a:latin typeface="Helvetica" pitchFamily="34" charset="0"/>
              </a:rPr>
              <a:t>Router2</a:t>
            </a:r>
            <a:endParaRPr lang="en-US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1058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3</a:t>
            </a:r>
            <a:br>
              <a:rPr lang="en-US" dirty="0" smtClean="0"/>
            </a:br>
            <a:r>
              <a:rPr lang="en-US" dirty="0" smtClean="0"/>
              <a:t>~ Routing ~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Gandeva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Bayu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Satrya</a:t>
            </a:r>
            <a:r>
              <a:rPr lang="en-US" dirty="0" smtClean="0">
                <a:solidFill>
                  <a:srgbClr val="C00000"/>
                </a:solidFill>
              </a:rPr>
              <a:t>, ST., MT.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 </a:t>
            </a:r>
            <a:r>
              <a:rPr lang="en-US" sz="4800" dirty="0" smtClean="0">
                <a:sym typeface="Wingdings" pitchFamily="2" charset="2"/>
              </a:rPr>
              <a:t>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4700588" cy="4965192"/>
          </a:xfrm>
        </p:spPr>
        <p:txBody>
          <a:bodyPr/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Two </a:t>
            </a:r>
            <a:r>
              <a:rPr lang="en-US" sz="1800" dirty="0"/>
              <a:t>major groups of Router </a:t>
            </a:r>
            <a:r>
              <a:rPr lang="en-US" sz="1800" dirty="0" smtClean="0"/>
              <a:t>Interfaces</a:t>
            </a:r>
          </a:p>
          <a:p>
            <a:pPr algn="just"/>
            <a:r>
              <a:rPr lang="en-US" sz="1800" dirty="0" smtClean="0">
                <a:solidFill>
                  <a:srgbClr val="FF0000"/>
                </a:solidFill>
              </a:rPr>
              <a:t>LAN </a:t>
            </a:r>
            <a:r>
              <a:rPr lang="en-US" sz="1800" dirty="0">
                <a:solidFill>
                  <a:srgbClr val="FF0000"/>
                </a:solidFill>
              </a:rPr>
              <a:t>Interfaces:</a:t>
            </a:r>
          </a:p>
          <a:p>
            <a:pPr lvl="2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Are used to connect router to LAN network</a:t>
            </a:r>
          </a:p>
          <a:p>
            <a:pPr lvl="2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Has a layer 2 MAC address </a:t>
            </a:r>
          </a:p>
          <a:p>
            <a:pPr lvl="2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Can be assigned a Layer 3 IP address</a:t>
            </a:r>
          </a:p>
          <a:p>
            <a:pPr lvl="2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Usually consist of an RJ-45 jack</a:t>
            </a:r>
          </a:p>
          <a:p>
            <a:pPr algn="just"/>
            <a:r>
              <a:rPr lang="en-US" sz="1800" dirty="0">
                <a:solidFill>
                  <a:srgbClr val="FF0000"/>
                </a:solidFill>
              </a:rPr>
              <a:t>WAN Interfaces</a:t>
            </a:r>
          </a:p>
          <a:p>
            <a:pPr lvl="2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Are used to connect routers to external networks that interconnect LANs.</a:t>
            </a:r>
          </a:p>
          <a:p>
            <a:pPr lvl="2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Depending on the WAN technology, a layer 2 address may be used.</a:t>
            </a:r>
          </a:p>
          <a:p>
            <a:pPr lvl="2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Uses a layer 3 IP address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5411" y="2079621"/>
            <a:ext cx="3556000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as Computer</a:t>
            </a:r>
          </a:p>
        </p:txBody>
      </p:sp>
    </p:spTree>
    <p:extLst>
      <p:ext uri="{BB962C8B-B14F-4D97-AF65-F5344CB8AC3E}">
        <p14:creationId xmlns:p14="http://schemas.microsoft.com/office/powerpoint/2010/main" xmlns="" val="367138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Router ???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Routing ???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Routing in IPv4…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Routing in IPv6…</a:t>
            </a:r>
          </a:p>
        </p:txBody>
      </p:sp>
    </p:spTree>
    <p:extLst>
      <p:ext uri="{BB962C8B-B14F-4D97-AF65-F5344CB8AC3E}">
        <p14:creationId xmlns:p14="http://schemas.microsoft.com/office/powerpoint/2010/main" xmlns="" val="530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term </a:t>
            </a:r>
            <a:r>
              <a:rPr lang="en-US" sz="2000" b="1" dirty="0" smtClean="0">
                <a:solidFill>
                  <a:srgbClr val="FF0000"/>
                </a:solidFill>
              </a:rPr>
              <a:t>Routing</a:t>
            </a:r>
            <a:r>
              <a:rPr lang="en-US" sz="2000" dirty="0" smtClean="0"/>
              <a:t> </a:t>
            </a:r>
            <a:r>
              <a:rPr lang="en-US" sz="2000" dirty="0"/>
              <a:t>is used for </a:t>
            </a:r>
            <a:r>
              <a:rPr lang="en-US" sz="2000" dirty="0">
                <a:solidFill>
                  <a:srgbClr val="00B050"/>
                </a:solidFill>
              </a:rPr>
              <a:t>taking</a:t>
            </a:r>
            <a:r>
              <a:rPr lang="en-US" sz="2000" dirty="0"/>
              <a:t> a packet from one device and </a:t>
            </a:r>
            <a:r>
              <a:rPr lang="en-US" sz="2000" dirty="0">
                <a:solidFill>
                  <a:srgbClr val="00B050"/>
                </a:solidFill>
              </a:rPr>
              <a:t>sending</a:t>
            </a:r>
            <a:r>
              <a:rPr lang="en-US" sz="2000" dirty="0"/>
              <a:t> it through </a:t>
            </a:r>
            <a:r>
              <a:rPr lang="en-US" sz="2000" dirty="0" smtClean="0"/>
              <a:t>the network </a:t>
            </a:r>
            <a:r>
              <a:rPr lang="en-US" sz="2000" dirty="0"/>
              <a:t>to another device on a </a:t>
            </a:r>
            <a:r>
              <a:rPr lang="en-US" sz="2000" dirty="0">
                <a:solidFill>
                  <a:srgbClr val="00B050"/>
                </a:solidFill>
              </a:rPr>
              <a:t>different </a:t>
            </a:r>
            <a:r>
              <a:rPr lang="en-US" sz="2000" dirty="0" smtClean="0">
                <a:solidFill>
                  <a:srgbClr val="00B050"/>
                </a:solidFill>
              </a:rPr>
              <a:t>network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Routers </a:t>
            </a:r>
            <a:r>
              <a:rPr lang="en-US" sz="2000" dirty="0"/>
              <a:t>don’t really care about hosts they only care about networks and the best path to each network.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3033583"/>
            <a:ext cx="3794497" cy="32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872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Protocols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66" y="1376061"/>
            <a:ext cx="7676331" cy="48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88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endParaRPr lang="en-US" sz="2000" dirty="0" smtClean="0"/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basic router configuration should contain the following: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-</a:t>
            </a:r>
            <a:r>
              <a:rPr lang="en-US" dirty="0">
                <a:solidFill>
                  <a:srgbClr val="0000FF"/>
                </a:solidFill>
              </a:rPr>
              <a:t>Router name</a:t>
            </a:r>
            <a:r>
              <a:rPr lang="en-US" dirty="0"/>
              <a:t> - Host name should be unique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-</a:t>
            </a:r>
            <a:r>
              <a:rPr lang="en-US" dirty="0">
                <a:solidFill>
                  <a:srgbClr val="0000FF"/>
                </a:solidFill>
              </a:rPr>
              <a:t>Banner</a:t>
            </a:r>
            <a:r>
              <a:rPr lang="en-US" dirty="0"/>
              <a:t> - At a minimum, banner should warn against unauthorized use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-</a:t>
            </a:r>
            <a:r>
              <a:rPr lang="en-US" dirty="0">
                <a:solidFill>
                  <a:srgbClr val="0000FF"/>
                </a:solidFill>
              </a:rPr>
              <a:t>Passwords</a:t>
            </a:r>
            <a:r>
              <a:rPr lang="en-US" dirty="0"/>
              <a:t> - Use strong passwords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-</a:t>
            </a:r>
            <a:r>
              <a:rPr lang="en-US" dirty="0">
                <a:solidFill>
                  <a:srgbClr val="0000FF"/>
                </a:solidFill>
              </a:rPr>
              <a:t>Interface configurations</a:t>
            </a:r>
            <a:r>
              <a:rPr lang="en-US" dirty="0"/>
              <a:t> - Specify interface type, IP address and subnet mask.  Describe purpose of interface.  Issue no shutdown command.  If DCE serial interface issue clock rate command.</a:t>
            </a:r>
          </a:p>
          <a:p>
            <a:pPr>
              <a:lnSpc>
                <a:spcPct val="85000"/>
              </a:lnSpc>
            </a:pPr>
            <a:r>
              <a:rPr lang="en-US" sz="2000" dirty="0"/>
              <a:t>After entering in the basic configuration the following tasks should be completed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Verify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basic configuration and router operations.  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Save </a:t>
            </a:r>
            <a:r>
              <a:rPr lang="en-US" dirty="0"/>
              <a:t>the changes on a router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353" y="1344168"/>
            <a:ext cx="1195319" cy="81654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Basic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69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Configuring a </a:t>
            </a:r>
            <a:r>
              <a:rPr lang="en-US" sz="2000" dirty="0" err="1"/>
              <a:t>FastEthernet</a:t>
            </a:r>
            <a:r>
              <a:rPr lang="en-US" sz="2000" dirty="0"/>
              <a:t> interface</a:t>
            </a:r>
          </a:p>
          <a:p>
            <a:pPr marL="91440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FastEthernet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0/0</a:t>
            </a:r>
          </a:p>
          <a:p>
            <a:pPr marL="91440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-if)# description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connection_to_INside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-if)#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address 172.16.1.1 255.255.255.0</a:t>
            </a:r>
          </a:p>
          <a:p>
            <a:pPr marL="91440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-if)#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shutdown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Configuring a Serial interface</a:t>
            </a:r>
          </a:p>
          <a:p>
            <a:pPr marL="91440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Serial 0/0</a:t>
            </a:r>
          </a:p>
          <a:p>
            <a:pPr marL="91440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-if)# description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connection_to_OUTside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-if)#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address 172.16.2.1 255.255.255.0</a:t>
            </a:r>
          </a:p>
          <a:p>
            <a:pPr marL="91440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-if)#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shutdown</a:t>
            </a:r>
          </a:p>
          <a:p>
            <a:pPr marL="91440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-if)# clock rate 9600</a:t>
            </a:r>
          </a:p>
          <a:p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Configuring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70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855</TotalTime>
  <Words>1357</Words>
  <Application>Microsoft Office PowerPoint</Application>
  <PresentationFormat>On-screen Show (4:3)</PresentationFormat>
  <Paragraphs>362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Origin</vt:lpstr>
      <vt:lpstr>Chapter 3 ~ Routing~</vt:lpstr>
      <vt:lpstr>Agenda</vt:lpstr>
      <vt:lpstr>Router as Computer</vt:lpstr>
      <vt:lpstr>Router as Computer</vt:lpstr>
      <vt:lpstr>Agenda</vt:lpstr>
      <vt:lpstr>Routing</vt:lpstr>
      <vt:lpstr>Routing Protocols</vt:lpstr>
      <vt:lpstr>Basic Configuration</vt:lpstr>
      <vt:lpstr>Configuring Interface</vt:lpstr>
      <vt:lpstr>Agenda</vt:lpstr>
      <vt:lpstr>Configure STATIC</vt:lpstr>
      <vt:lpstr>Exaple Static Routing</vt:lpstr>
      <vt:lpstr>Slide 13</vt:lpstr>
      <vt:lpstr>Konfigurasi Interface Fa0/0 Router Lab A</vt:lpstr>
      <vt:lpstr>Konfigurasi Serial 0/0 Lab A</vt:lpstr>
      <vt:lpstr>Slide 16</vt:lpstr>
      <vt:lpstr>Configure STATIC</vt:lpstr>
      <vt:lpstr>Agenda</vt:lpstr>
      <vt:lpstr>Comparison DV &amp; LS</vt:lpstr>
      <vt:lpstr>Comparison DV &amp; LS</vt:lpstr>
      <vt:lpstr>RIPv1</vt:lpstr>
      <vt:lpstr>RIPv1</vt:lpstr>
      <vt:lpstr>RIPv1</vt:lpstr>
      <vt:lpstr>DV Example : RIPv1</vt:lpstr>
      <vt:lpstr>Agenda</vt:lpstr>
      <vt:lpstr>Need IPv6…???</vt:lpstr>
      <vt:lpstr>IPv4 vs IPv6</vt:lpstr>
      <vt:lpstr>IPv6 is…</vt:lpstr>
      <vt:lpstr>IPv6 Addressing</vt:lpstr>
      <vt:lpstr>Modified EUI-64 Interface ID</vt:lpstr>
      <vt:lpstr>IPv6 Addressing Examples</vt:lpstr>
      <vt:lpstr>Shortened Expression</vt:lpstr>
      <vt:lpstr>Migration Techniques</vt:lpstr>
      <vt:lpstr>Routing in IPv6</vt:lpstr>
      <vt:lpstr>RIPng Configuration</vt:lpstr>
      <vt:lpstr>EIGRP for IPv6 Configuration</vt:lpstr>
      <vt:lpstr>OSPFv3 Configuration</vt:lpstr>
      <vt:lpstr>Chapter 3 ~ Routing ~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GanDeWa</dc:creator>
  <cp:lastModifiedBy>maulid</cp:lastModifiedBy>
  <cp:revision>94</cp:revision>
  <dcterms:created xsi:type="dcterms:W3CDTF">2012-10-24T06:48:59Z</dcterms:created>
  <dcterms:modified xsi:type="dcterms:W3CDTF">2015-03-02T07:29:53Z</dcterms:modified>
</cp:coreProperties>
</file>