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50" d="100"/>
          <a:sy n="50" d="100"/>
        </p:scale>
        <p:origin x="-10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2324-2A05-4CAE-B597-41C32B0A3310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490BC-E79A-424F-8024-433446433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490BC-E79A-424F-8024-433446433D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490BC-E79A-424F-8024-433446433D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F3315-2EB7-44AC-812C-372F324B89F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BE6D9-5222-46BD-BC96-33E5072D29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4C31B-D58C-423C-BC72-9469A3885D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2F2171-6A3E-4965-A6AD-8EA14CCC40B3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E7AE428-6D79-4C35-B4DB-C5C6E203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ANALISA KASUS  KONKURENSI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Implementasi Mutual Exclusion</a:t>
            </a:r>
            <a:br>
              <a:rPr lang="en-US" sz="2800" smtClean="0"/>
            </a:br>
            <a:r>
              <a:rPr lang="en-US" sz="2800" smtClean="0"/>
              <a:t>dengan Semaphore </a:t>
            </a:r>
            <a:r>
              <a:rPr lang="en-US" sz="1600" smtClean="0"/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2590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srgbClr val="CC3300"/>
                </a:solidFill>
                <a:latin typeface="+mn-lt"/>
              </a:rPr>
              <a:t>Contoh urut-urutan eksekusi 3 buah proses dengan semaphore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099582" y="1447800"/>
          <a:ext cx="5739618" cy="5181600"/>
        </p:xfrm>
        <a:graphic>
          <a:graphicData uri="http://schemas.openxmlformats.org/presentationml/2006/ole">
            <p:oleObj spid="_x0000_s3074" name="Image" r:id="rId4" imgW="12647619" imgH="1094603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(1)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Contoh </a:t>
            </a:r>
            <a:r>
              <a:rPr lang="en-US" sz="2800" i="1" smtClean="0"/>
              <a:t>deadlock</a:t>
            </a:r>
            <a:r>
              <a:rPr lang="en-US" sz="2800" smtClean="0"/>
              <a:t>: 2 proses yang membutuhkan 2 </a:t>
            </a:r>
            <a:r>
              <a:rPr lang="en-US" sz="2800" i="1" smtClean="0"/>
              <a:t>resource</a:t>
            </a:r>
            <a:r>
              <a:rPr lang="en-US" sz="2800" smtClean="0"/>
              <a:t> bersamaan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chemeClr val="tx1"/>
                </a:solidFill>
              </a:rPr>
              <a:t>Proses P</a:t>
            </a:r>
            <a:r>
              <a:rPr lang="en-US" sz="2400" smtClean="0"/>
              <a:t>			</a:t>
            </a:r>
            <a:r>
              <a:rPr lang="en-US" sz="2400" smtClean="0">
                <a:solidFill>
                  <a:schemeClr val="tx1"/>
                </a:solidFill>
              </a:rPr>
              <a:t>Proses 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Get A				Get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Get B				Get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Release A			Release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Release B			Release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 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305800" y="6553200"/>
            <a:ext cx="838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i="0" smtClean="0"/>
              <a:t>#</a:t>
            </a:r>
            <a:fld id="{73E74225-A647-4AD4-B631-BF3A4B01D1EF}" type="slidenum">
              <a:rPr lang="en-GB" sz="1600" b="1" i="0" smtClean="0"/>
              <a:pPr>
                <a:defRPr/>
              </a:pPr>
              <a:t>12</a:t>
            </a:fld>
            <a:endParaRPr lang="en-GB" b="1" i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(2)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 smtClean="0">
                <a:latin typeface="Tahoma" pitchFamily="34" charset="0"/>
              </a:rPr>
              <a:t>Joint Progress Diagram (JPD):</a:t>
            </a:r>
            <a:r>
              <a:rPr lang="en-US" sz="2800" dirty="0" smtClean="0">
                <a:latin typeface="Tahoma" pitchFamily="34" charset="0"/>
              </a:rPr>
              <a:t> </a:t>
            </a:r>
            <a:r>
              <a:rPr lang="en-US" i="1" dirty="0" smtClean="0">
                <a:solidFill>
                  <a:srgbClr val="FF0066"/>
                </a:solidFill>
                <a:latin typeface="Tahoma" pitchFamily="34" charset="0"/>
              </a:rPr>
              <a:t>deadlock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1066800" y="16002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i="1">
              <a:solidFill>
                <a:srgbClr val="FF0066"/>
              </a:solidFill>
              <a:latin typeface="Tahoma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1524000"/>
            <a:ext cx="6400800" cy="4886325"/>
            <a:chOff x="1104" y="1328"/>
            <a:chExt cx="3600" cy="283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04" y="1328"/>
              <a:ext cx="3600" cy="2838"/>
              <a:chOff x="1104" y="1328"/>
              <a:chExt cx="3600" cy="2838"/>
            </a:xfrm>
          </p:grpSpPr>
          <p:graphicFrame>
            <p:nvGraphicFramePr>
              <p:cNvPr id="2050" name="Object 5"/>
              <p:cNvGraphicFramePr>
                <a:graphicFrameLocks noChangeAspect="1"/>
              </p:cNvGraphicFramePr>
              <p:nvPr/>
            </p:nvGraphicFramePr>
            <p:xfrm>
              <a:off x="1104" y="1328"/>
              <a:ext cx="3600" cy="2838"/>
            </p:xfrm>
            <a:graphic>
              <a:graphicData uri="http://schemas.openxmlformats.org/presentationml/2006/ole">
                <p:oleObj spid="_x0000_s4098" name="Image" r:id="rId4" imgW="8342857" imgH="6577778" progId="">
                  <p:embed/>
                </p:oleObj>
              </a:graphicData>
            </a:graphic>
          </p:graphicFrame>
          <p:sp>
            <p:nvSpPr>
              <p:cNvPr id="2057" name="Line 9"/>
              <p:cNvSpPr>
                <a:spLocks noChangeShapeType="1"/>
              </p:cNvSpPr>
              <p:nvPr/>
            </p:nvSpPr>
            <p:spPr bwMode="auto">
              <a:xfrm flipV="1">
                <a:off x="2064" y="2688"/>
                <a:ext cx="768" cy="38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arrow" w="lg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248" y="297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66"/>
                  </a:solidFill>
                </a:rPr>
                <a:t>fatal region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(3)</a:t>
            </a:r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solidFill>
                  <a:schemeClr val="tx1"/>
                </a:solidFill>
              </a:rPr>
              <a:t>Kemungkinan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terjadi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hlink"/>
                </a:solidFill>
              </a:rPr>
              <a:t>1.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Q </a:t>
            </a:r>
            <a:r>
              <a:rPr lang="en-US" sz="1800" dirty="0" err="1" smtClean="0">
                <a:solidFill>
                  <a:schemeClr val="hlink"/>
                </a:solidFill>
              </a:rPr>
              <a:t>memperoleh</a:t>
            </a:r>
            <a:r>
              <a:rPr lang="en-US" sz="1800" dirty="0" smtClean="0">
                <a:solidFill>
                  <a:schemeClr val="hlink"/>
                </a:solidFill>
              </a:rPr>
              <a:t> B </a:t>
            </a:r>
            <a:r>
              <a:rPr lang="en-US" sz="1800" dirty="0" err="1" smtClean="0">
                <a:solidFill>
                  <a:schemeClr val="hlink"/>
                </a:solidFill>
              </a:rPr>
              <a:t>kemudian</a:t>
            </a:r>
            <a:r>
              <a:rPr lang="en-US" sz="1800" dirty="0" smtClean="0">
                <a:solidFill>
                  <a:schemeClr val="hlink"/>
                </a:solidFill>
              </a:rPr>
              <a:t> A, </a:t>
            </a:r>
            <a:r>
              <a:rPr lang="en-US" sz="1800" dirty="0" err="1" smtClean="0">
                <a:solidFill>
                  <a:schemeClr val="hlink"/>
                </a:solidFill>
              </a:rPr>
              <a:t>kemudian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membebaskan</a:t>
            </a:r>
            <a:r>
              <a:rPr lang="en-US" sz="1800" dirty="0" smtClean="0">
                <a:solidFill>
                  <a:schemeClr val="hlink"/>
                </a:solidFill>
              </a:rPr>
              <a:t>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         </a:t>
            </a:r>
            <a:r>
              <a:rPr lang="en-US" sz="1800" dirty="0" err="1" smtClean="0">
                <a:solidFill>
                  <a:schemeClr val="hlink"/>
                </a:solidFill>
              </a:rPr>
              <a:t>dan</a:t>
            </a:r>
            <a:r>
              <a:rPr lang="en-US" sz="1800" dirty="0" smtClean="0">
                <a:solidFill>
                  <a:schemeClr val="hlink"/>
                </a:solidFill>
              </a:rPr>
              <a:t> A 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Saat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P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memerlukan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kedua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chemeClr val="hlink"/>
                </a:solidFill>
                <a:sym typeface="Wingdings" pitchFamily="2" charset="2"/>
              </a:rPr>
              <a:t>resource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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sudah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         </a:t>
            </a:r>
            <a:r>
              <a:rPr lang="en-US" sz="1800" dirty="0" err="1" smtClean="0">
                <a:solidFill>
                  <a:schemeClr val="hlink"/>
                </a:solidFill>
                <a:sym typeface="Wingdings" pitchFamily="2" charset="2"/>
              </a:rPr>
              <a:t>tersedia</a:t>
            </a:r>
            <a:endParaRPr lang="en-US" sz="1800" dirty="0" smtClean="0">
              <a:solidFill>
                <a:schemeClr val="hlink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2.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Q </a:t>
            </a:r>
            <a:r>
              <a:rPr lang="en-US" sz="1800" dirty="0" err="1" smtClean="0"/>
              <a:t>memperoleh</a:t>
            </a:r>
            <a:r>
              <a:rPr lang="en-US" sz="1800" dirty="0" smtClean="0"/>
              <a:t> B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A.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P </a:t>
            </a:r>
            <a:r>
              <a:rPr lang="en-US" sz="1800" dirty="0" err="1" smtClean="0"/>
              <a:t>membutuhkan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 err="1" smtClean="0"/>
              <a:t>menunggu</a:t>
            </a:r>
            <a:r>
              <a:rPr lang="en-US" sz="1800" dirty="0" smtClean="0"/>
              <a:t> </a:t>
            </a:r>
            <a:r>
              <a:rPr lang="en-US" sz="1800" dirty="0" err="1" smtClean="0"/>
              <a:t>dulu</a:t>
            </a:r>
            <a:r>
              <a:rPr lang="en-US" sz="1800" dirty="0" smtClean="0"/>
              <a:t> </a:t>
            </a:r>
            <a:r>
              <a:rPr lang="en-US" sz="1800" dirty="0" err="1" smtClean="0"/>
              <a:t>hingga</a:t>
            </a:r>
            <a:r>
              <a:rPr lang="en-US" sz="1800" dirty="0" smtClean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err="1" smtClean="0"/>
              <a:t>bebas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hlink"/>
                </a:solidFill>
              </a:rPr>
              <a:t>3.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Q </a:t>
            </a:r>
            <a:r>
              <a:rPr lang="en-US" sz="1800" dirty="0" err="1" smtClean="0">
                <a:solidFill>
                  <a:schemeClr val="hlink"/>
                </a:solidFill>
              </a:rPr>
              <a:t>memperoleh</a:t>
            </a:r>
            <a:r>
              <a:rPr lang="en-US" sz="1800" dirty="0" smtClean="0">
                <a:solidFill>
                  <a:schemeClr val="hlink"/>
                </a:solidFill>
              </a:rPr>
              <a:t> B </a:t>
            </a:r>
            <a:r>
              <a:rPr lang="en-US" sz="1800" dirty="0" err="1" smtClean="0">
                <a:solidFill>
                  <a:schemeClr val="hlink"/>
                </a:solidFill>
              </a:rPr>
              <a:t>kemudian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P </a:t>
            </a:r>
            <a:r>
              <a:rPr lang="en-US" sz="1800" dirty="0" err="1" smtClean="0">
                <a:solidFill>
                  <a:schemeClr val="hlink"/>
                </a:solidFill>
              </a:rPr>
              <a:t>memperoleh</a:t>
            </a:r>
            <a:r>
              <a:rPr lang="en-US" sz="1800" dirty="0" smtClean="0">
                <a:solidFill>
                  <a:schemeClr val="hlink"/>
                </a:solidFill>
              </a:rPr>
              <a:t> A.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         </a:t>
            </a:r>
            <a:r>
              <a:rPr lang="en-US" sz="1800" dirty="0" err="1" smtClean="0">
                <a:solidFill>
                  <a:schemeClr val="hlink"/>
                </a:solidFill>
              </a:rPr>
              <a:t>Selanjutnya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P </a:t>
            </a:r>
            <a:r>
              <a:rPr lang="en-US" sz="1800" dirty="0" err="1" smtClean="0">
                <a:solidFill>
                  <a:schemeClr val="hlink"/>
                </a:solidFill>
              </a:rPr>
              <a:t>akan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mengambil</a:t>
            </a:r>
            <a:r>
              <a:rPr lang="en-US" sz="1800" dirty="0" smtClean="0">
                <a:solidFill>
                  <a:schemeClr val="hlink"/>
                </a:solidFill>
              </a:rPr>
              <a:t> B, </a:t>
            </a:r>
            <a:r>
              <a:rPr lang="en-US" sz="1800" dirty="0" err="1" smtClean="0">
                <a:solidFill>
                  <a:schemeClr val="hlink"/>
                </a:solidFill>
              </a:rPr>
              <a:t>tetapi</a:t>
            </a:r>
            <a:r>
              <a:rPr lang="en-US" sz="1800" dirty="0" smtClean="0">
                <a:solidFill>
                  <a:schemeClr val="hlink"/>
                </a:solidFill>
              </a:rPr>
              <a:t> B </a:t>
            </a:r>
            <a:r>
              <a:rPr lang="en-US" sz="1800" dirty="0" err="1" smtClean="0">
                <a:solidFill>
                  <a:schemeClr val="hlink"/>
                </a:solidFill>
              </a:rPr>
              <a:t>sedang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digunakan</a:t>
            </a:r>
            <a:endParaRPr 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         </a:t>
            </a:r>
            <a:r>
              <a:rPr lang="en-US" sz="1800" dirty="0" err="1" smtClean="0">
                <a:solidFill>
                  <a:schemeClr val="hlink"/>
                </a:solidFill>
              </a:rPr>
              <a:t>oleh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Q, </a:t>
            </a:r>
            <a:r>
              <a:rPr lang="en-US" sz="1800" dirty="0" err="1" smtClean="0">
                <a:solidFill>
                  <a:schemeClr val="hlink"/>
                </a:solidFill>
              </a:rPr>
              <a:t>demikian</a:t>
            </a:r>
            <a:r>
              <a:rPr lang="en-US" sz="1800" dirty="0" smtClean="0">
                <a:solidFill>
                  <a:schemeClr val="hlink"/>
                </a:solidFill>
              </a:rPr>
              <a:t> pula </a:t>
            </a:r>
            <a:r>
              <a:rPr lang="en-US" sz="1800" dirty="0" err="1" smtClean="0">
                <a:solidFill>
                  <a:schemeClr val="hlink"/>
                </a:solidFill>
              </a:rPr>
              <a:t>untuk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i="1" dirty="0" smtClean="0">
                <a:solidFill>
                  <a:schemeClr val="hlink"/>
                </a:solidFill>
              </a:rPr>
              <a:t>resource</a:t>
            </a:r>
            <a:r>
              <a:rPr lang="en-US" sz="1800" dirty="0" smtClean="0">
                <a:solidFill>
                  <a:schemeClr val="hlink"/>
                </a:solidFill>
              </a:rPr>
              <a:t> A. </a:t>
            </a:r>
            <a:r>
              <a:rPr lang="en-US" sz="1800" dirty="0" err="1" smtClean="0">
                <a:solidFill>
                  <a:schemeClr val="hlink"/>
                </a:solidFill>
              </a:rPr>
              <a:t>Kedua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saling</a:t>
            </a:r>
            <a:endParaRPr 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         </a:t>
            </a:r>
            <a:r>
              <a:rPr lang="en-US" sz="1800" dirty="0" err="1" smtClean="0">
                <a:solidFill>
                  <a:schemeClr val="hlink"/>
                </a:solidFill>
              </a:rPr>
              <a:t>menunggu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2000" i="1" dirty="0" smtClean="0">
                <a:solidFill>
                  <a:srgbClr val="FF0066"/>
                </a:solidFill>
                <a:sym typeface="Wingdings" pitchFamily="2" charset="2"/>
              </a:rPr>
              <a:t>deadlock 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4.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P </a:t>
            </a:r>
            <a:r>
              <a:rPr lang="en-US" sz="1800" dirty="0" err="1" smtClean="0"/>
              <a:t>memperoleh</a:t>
            </a:r>
            <a:r>
              <a:rPr lang="en-US" sz="1800" dirty="0" smtClean="0"/>
              <a:t> A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Q </a:t>
            </a:r>
            <a:r>
              <a:rPr lang="en-US" sz="1800" dirty="0" err="1" smtClean="0"/>
              <a:t>memperoleh</a:t>
            </a:r>
            <a:r>
              <a:rPr lang="en-US" sz="1800" dirty="0" smtClean="0"/>
              <a:t> B.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Selanjutnya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Q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A,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A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P, </a:t>
            </a:r>
            <a:r>
              <a:rPr lang="en-US" sz="1800" dirty="0" err="1" smtClean="0"/>
              <a:t>demikian</a:t>
            </a:r>
            <a:r>
              <a:rPr lang="en-US" sz="1800" dirty="0" smtClean="0"/>
              <a:t> pula </a:t>
            </a:r>
            <a:r>
              <a:rPr lang="en-US" sz="1800" dirty="0" err="1" smtClean="0"/>
              <a:t>untuk</a:t>
            </a:r>
            <a:r>
              <a:rPr lang="en-US" sz="1800" dirty="0" smtClean="0"/>
              <a:t> resource B.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saling</a:t>
            </a:r>
            <a:r>
              <a:rPr lang="en-US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menunggu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i="1" dirty="0" smtClean="0">
                <a:solidFill>
                  <a:srgbClr val="FF0066"/>
                </a:solidFill>
                <a:sym typeface="Wingdings" pitchFamily="2" charset="2"/>
              </a:rPr>
              <a:t>deadlock 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hlink"/>
                </a:solidFill>
              </a:rPr>
              <a:t>5.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P </a:t>
            </a:r>
            <a:r>
              <a:rPr lang="en-US" sz="1800" dirty="0" err="1" smtClean="0">
                <a:solidFill>
                  <a:schemeClr val="hlink"/>
                </a:solidFill>
              </a:rPr>
              <a:t>memperoleh</a:t>
            </a:r>
            <a:r>
              <a:rPr lang="en-US" sz="1800" dirty="0" smtClean="0">
                <a:solidFill>
                  <a:schemeClr val="hlink"/>
                </a:solidFill>
              </a:rPr>
              <a:t> A </a:t>
            </a:r>
            <a:r>
              <a:rPr lang="en-US" sz="1800" dirty="0" err="1" smtClean="0">
                <a:solidFill>
                  <a:schemeClr val="hlink"/>
                </a:solidFill>
              </a:rPr>
              <a:t>kemudian</a:t>
            </a:r>
            <a:r>
              <a:rPr lang="en-US" sz="1800" dirty="0" smtClean="0">
                <a:solidFill>
                  <a:schemeClr val="hlink"/>
                </a:solidFill>
              </a:rPr>
              <a:t> B. </a:t>
            </a:r>
            <a:r>
              <a:rPr lang="en-US" sz="1800" dirty="0" err="1" smtClean="0">
                <a:solidFill>
                  <a:schemeClr val="hlink"/>
                </a:solidFill>
              </a:rPr>
              <a:t>Saat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proses</a:t>
            </a:r>
            <a:r>
              <a:rPr lang="en-US" sz="1800" dirty="0" smtClean="0">
                <a:solidFill>
                  <a:schemeClr val="hlink"/>
                </a:solidFill>
              </a:rPr>
              <a:t> Q </a:t>
            </a:r>
            <a:r>
              <a:rPr lang="en-US" sz="1800" dirty="0" err="1" smtClean="0">
                <a:solidFill>
                  <a:schemeClr val="hlink"/>
                </a:solidFill>
              </a:rPr>
              <a:t>membutuhkan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        </a:t>
            </a:r>
            <a:r>
              <a:rPr lang="en-US" sz="1800" i="1" dirty="0" smtClean="0">
                <a:solidFill>
                  <a:schemeClr val="hlink"/>
                </a:solidFill>
              </a:rPr>
              <a:t>resource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smtClean="0">
                <a:solidFill>
                  <a:schemeClr val="hlink"/>
                </a:solidFill>
                <a:sym typeface="Wingdings" pitchFamily="2" charset="2"/>
              </a:rPr>
              <a:t>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menunggu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dulu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hingga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kedua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i="1" dirty="0" smtClean="0">
                <a:solidFill>
                  <a:schemeClr val="hlink"/>
                </a:solidFill>
              </a:rPr>
              <a:t>resource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err="1" smtClean="0">
                <a:solidFill>
                  <a:schemeClr val="hlink"/>
                </a:solidFill>
              </a:rPr>
              <a:t>bebas</a:t>
            </a:r>
            <a:endParaRPr lang="en-US" sz="18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6.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P </a:t>
            </a:r>
            <a:r>
              <a:rPr lang="en-US" sz="1800" dirty="0" err="1" smtClean="0"/>
              <a:t>memperoleh</a:t>
            </a:r>
            <a:r>
              <a:rPr lang="en-US" sz="1800" dirty="0" smtClean="0"/>
              <a:t> A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B,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dirty="0" err="1" smtClean="0"/>
              <a:t>membebaskan</a:t>
            </a:r>
            <a:r>
              <a:rPr lang="en-US" sz="1800" dirty="0" smtClean="0"/>
              <a:t> A </a:t>
            </a:r>
            <a:r>
              <a:rPr lang="en-US" sz="1800" dirty="0" err="1" smtClean="0"/>
              <a:t>dan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B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Saat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proses</a:t>
            </a:r>
            <a:r>
              <a:rPr lang="en-US" sz="1800" dirty="0" smtClean="0">
                <a:sym typeface="Wingdings" pitchFamily="2" charset="2"/>
              </a:rPr>
              <a:t> Q </a:t>
            </a:r>
            <a:r>
              <a:rPr lang="en-US" sz="1800" dirty="0" err="1" smtClean="0">
                <a:sym typeface="Wingdings" pitchFamily="2" charset="2"/>
              </a:rPr>
              <a:t>memerlukan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kedua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i="1" dirty="0" smtClean="0">
                <a:sym typeface="Wingdings" pitchFamily="2" charset="2"/>
              </a:rPr>
              <a:t>resource</a:t>
            </a:r>
            <a:r>
              <a:rPr lang="en-US" sz="1800" dirty="0" smtClean="0">
                <a:sym typeface="Wingdings" pitchFamily="2" charset="2"/>
              </a:rPr>
              <a:t>  </a:t>
            </a:r>
            <a:r>
              <a:rPr lang="en-US" sz="1800" dirty="0" err="1" smtClean="0">
                <a:sym typeface="Wingdings" pitchFamily="2" charset="2"/>
              </a:rPr>
              <a:t>sudah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tersedia</a:t>
            </a:r>
            <a:endParaRPr lang="en-US" sz="1800" dirty="0" smtClean="0"/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(4)</a:t>
            </a:r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tx1"/>
                </a:solidFill>
              </a:rPr>
              <a:t>Contoh solusi:</a:t>
            </a:r>
            <a:r>
              <a:rPr lang="en-US" sz="2800" smtClean="0"/>
              <a:t> proses P dibuat agar tidak membutuhkan </a:t>
            </a:r>
            <a:r>
              <a:rPr lang="en-US" sz="2800" i="1" smtClean="0"/>
              <a:t>resource</a:t>
            </a:r>
            <a:r>
              <a:rPr lang="en-US" sz="2800" smtClean="0"/>
              <a:t> A dan B secara bersamaan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chemeClr val="tx1"/>
                </a:solidFill>
              </a:rPr>
              <a:t>Proses P</a:t>
            </a:r>
            <a:r>
              <a:rPr lang="en-US" sz="2400" smtClean="0"/>
              <a:t>			</a:t>
            </a:r>
            <a:r>
              <a:rPr lang="en-US" sz="2400" smtClean="0">
                <a:solidFill>
                  <a:schemeClr val="tx1"/>
                </a:solidFill>
              </a:rPr>
              <a:t>Proses Q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Get A				Get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Release A 			Get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Get B				Release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Release B			Release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...				...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</a:rPr>
              <a:t>Prinsip-Prinsip</a:t>
            </a:r>
            <a:r>
              <a:rPr lang="en-US" i="1" dirty="0" smtClean="0">
                <a:latin typeface="Tahoma" pitchFamily="34" charset="0"/>
              </a:rPr>
              <a:t> Deadlock </a:t>
            </a:r>
            <a:r>
              <a:rPr lang="en-US" sz="2400" dirty="0" smtClean="0">
                <a:latin typeface="Tahoma" pitchFamily="34" charset="0"/>
              </a:rPr>
              <a:t>(5)</a:t>
            </a:r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ph idx="1"/>
          </p:nvPr>
        </p:nvGraphicFramePr>
        <p:xfrm>
          <a:off x="1395413" y="1604394"/>
          <a:ext cx="6834187" cy="4872605"/>
        </p:xfrm>
        <a:graphic>
          <a:graphicData uri="http://schemas.openxmlformats.org/presentationml/2006/ole">
            <p:oleObj spid="_x0000_s5122" name="Image" r:id="rId4" imgW="8888889" imgH="6336508" progId="">
              <p:embed/>
            </p:oleObj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81000" y="1066800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i="1" dirty="0">
                <a:solidFill>
                  <a:srgbClr val="CC3300"/>
                </a:solidFill>
                <a:latin typeface="Tahoma" pitchFamily="34" charset="0"/>
              </a:rPr>
              <a:t>Joint Progress Diagram (JPD):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ahoma" pitchFamily="34" charset="0"/>
              </a:rPr>
              <a:t>solusi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i="1" dirty="0">
                <a:latin typeface="Tahoma" pitchFamily="34" charset="0"/>
              </a:rPr>
              <a:t>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Reusable Resources </a:t>
            </a:r>
            <a:r>
              <a:rPr lang="en-US" sz="2800" smtClean="0"/>
              <a:t>(1)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Reusable resource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u="sng" dirty="0" err="1" smtClean="0"/>
              <a:t>satu</a:t>
            </a:r>
            <a:r>
              <a:rPr lang="en-US" u="sng" dirty="0" smtClean="0"/>
              <a:t> </a:t>
            </a:r>
            <a:r>
              <a:rPr lang="en-US" u="sng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u="sng" dirty="0" err="1" smtClean="0"/>
              <a:t>satu</a:t>
            </a:r>
            <a:r>
              <a:rPr lang="en-US" u="sng" dirty="0" smtClean="0"/>
              <a:t> </a:t>
            </a:r>
            <a:r>
              <a:rPr lang="en-US" u="sng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u="sng" dirty="0" err="1" smtClean="0"/>
              <a:t>tidak</a:t>
            </a:r>
            <a:r>
              <a:rPr lang="en-US" u="sng" dirty="0" smtClean="0"/>
              <a:t> </a:t>
            </a:r>
            <a:r>
              <a:rPr lang="en-US" u="sng" dirty="0" err="1" smtClean="0"/>
              <a:t>pernah</a:t>
            </a:r>
            <a:r>
              <a:rPr lang="en-US" u="sng" dirty="0" smtClean="0"/>
              <a:t> </a:t>
            </a:r>
            <a:r>
              <a:rPr lang="en-US" u="sng" dirty="0" err="1" smtClean="0"/>
              <a:t>habis</a:t>
            </a:r>
            <a:r>
              <a:rPr lang="en-US" dirty="0" smtClean="0"/>
              <a:t> (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6600"/>
                </a:solidFill>
              </a:rPr>
              <a:t>Contoh</a:t>
            </a:r>
            <a:r>
              <a:rPr lang="en-US" dirty="0" smtClean="0">
                <a:solidFill>
                  <a:srgbClr val="0066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prosesor</a:t>
            </a:r>
            <a:r>
              <a:rPr lang="en-US" dirty="0" smtClean="0"/>
              <a:t>, </a:t>
            </a:r>
            <a:r>
              <a:rPr lang="en-US" dirty="0" err="1" smtClean="0"/>
              <a:t>kanal</a:t>
            </a:r>
            <a:r>
              <a:rPr lang="en-US" dirty="0" smtClean="0"/>
              <a:t> I/O,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, </a:t>
            </a:r>
            <a:r>
              <a:rPr lang="en-US" i="1" dirty="0" smtClean="0"/>
              <a:t>device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(</a:t>
            </a:r>
            <a:r>
              <a:rPr lang="en-US" i="1" dirty="0" smtClean="0"/>
              <a:t>file</a:t>
            </a:r>
            <a:r>
              <a:rPr lang="en-US" dirty="0" smtClean="0"/>
              <a:t>, basis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semaphore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Contoh</a:t>
            </a:r>
            <a:r>
              <a:rPr lang="en-US" sz="2800" dirty="0" smtClean="0"/>
              <a:t> (1): </a:t>
            </a:r>
            <a:r>
              <a:rPr lang="en-US" sz="2800" i="1" dirty="0" smtClean="0"/>
              <a:t>deadlock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006600"/>
                </a:solidFill>
              </a:rPr>
              <a:t>reusable resource</a:t>
            </a:r>
            <a:endParaRPr lang="en-US" sz="3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i="1" dirty="0" err="1" smtClean="0"/>
              <a:t>harddisk</a:t>
            </a:r>
            <a:r>
              <a:rPr lang="en-US" dirty="0" smtClean="0"/>
              <a:t> 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tape drive</a:t>
            </a:r>
            <a:r>
              <a:rPr lang="en-US" dirty="0" smtClean="0"/>
              <a:t> 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Reusable Resources </a:t>
            </a:r>
            <a:r>
              <a:rPr lang="en-US" sz="2800" dirty="0" smtClean="0"/>
              <a:t>(2)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1119187" y="3352800"/>
          <a:ext cx="7034213" cy="3124200"/>
        </p:xfrm>
        <a:graphic>
          <a:graphicData uri="http://schemas.openxmlformats.org/presentationml/2006/ole">
            <p:oleObj spid="_x0000_s6146" name="Image" r:id="rId4" imgW="7034921" imgH="3123810" progId="">
              <p:embed/>
            </p:oleObj>
          </a:graphicData>
        </a:graphic>
      </p:graphicFrame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609600" y="10668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Contoh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(1): </a:t>
            </a:r>
            <a:r>
              <a:rPr lang="en-US" sz="2400" i="1" dirty="0">
                <a:solidFill>
                  <a:srgbClr val="CC3300"/>
                </a:solidFill>
                <a:latin typeface="Tahoma" pitchFamily="34" charset="0"/>
              </a:rPr>
              <a:t>deadlock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CC3300"/>
                </a:solidFill>
                <a:latin typeface="Tahoma" pitchFamily="34" charset="0"/>
              </a:rPr>
              <a:t>pada</a:t>
            </a:r>
            <a:r>
              <a:rPr lang="en-US" sz="24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en-US" sz="2400" i="1" dirty="0">
                <a:solidFill>
                  <a:srgbClr val="006600"/>
                </a:solidFill>
                <a:latin typeface="Tahoma" pitchFamily="34" charset="0"/>
              </a:rPr>
              <a:t>reusable resource</a:t>
            </a:r>
            <a:endParaRPr 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Dua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buah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proses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sama-sama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ingin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mengakses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i="1" dirty="0" err="1">
                <a:solidFill>
                  <a:srgbClr val="0F0591"/>
                </a:solidFill>
                <a:latin typeface="Tahoma" pitchFamily="34" charset="0"/>
              </a:rPr>
              <a:t>harddisk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D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dan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i="1" dirty="0">
                <a:solidFill>
                  <a:srgbClr val="0F0591"/>
                </a:solidFill>
                <a:latin typeface="Tahoma" pitchFamily="34" charset="0"/>
              </a:rPr>
              <a:t>tape drive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T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Eksekusi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proses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kebetulan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terjadi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secara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bergantian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(</a:t>
            </a:r>
            <a:r>
              <a:rPr lang="en-US" sz="2000" i="1" dirty="0">
                <a:solidFill>
                  <a:srgbClr val="0F0591"/>
                </a:solidFill>
                <a:latin typeface="Tahoma" pitchFamily="34" charset="0"/>
              </a:rPr>
              <a:t>interleave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)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sbb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: </a:t>
            </a:r>
            <a:r>
              <a:rPr lang="en-US" sz="2000" dirty="0">
                <a:solidFill>
                  <a:srgbClr val="FF0066"/>
                </a:solidFill>
                <a:latin typeface="Tahoma" pitchFamily="34" charset="0"/>
              </a:rPr>
              <a:t>p</a:t>
            </a:r>
            <a:r>
              <a:rPr lang="en-US" sz="2000" baseline="-25000" dirty="0">
                <a:solidFill>
                  <a:srgbClr val="FF006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FF0066"/>
                </a:solidFill>
                <a:latin typeface="Tahoma" pitchFamily="34" charset="0"/>
              </a:rPr>
              <a:t> p</a:t>
            </a:r>
            <a:r>
              <a:rPr lang="en-US" sz="2000" baseline="-25000" dirty="0">
                <a:solidFill>
                  <a:srgbClr val="FF006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q</a:t>
            </a:r>
            <a:r>
              <a:rPr lang="en-US" sz="2000" baseline="-25000" dirty="0">
                <a:latin typeface="Tahoma" pitchFamily="34" charset="0"/>
              </a:rPr>
              <a:t>0</a:t>
            </a:r>
            <a:r>
              <a:rPr lang="en-US" sz="2000" dirty="0">
                <a:latin typeface="Tahoma" pitchFamily="34" charset="0"/>
              </a:rPr>
              <a:t> q</a:t>
            </a:r>
            <a:r>
              <a:rPr lang="en-US" sz="2000" baseline="-25000" dirty="0"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p</a:t>
            </a:r>
            <a:r>
              <a:rPr lang="en-US" sz="2000" baseline="-25000" dirty="0"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Tahoma" pitchFamily="34" charset="0"/>
              </a:rPr>
              <a:t>q</a:t>
            </a:r>
            <a:r>
              <a:rPr lang="en-US" sz="2000" baseline="-25000" dirty="0">
                <a:solidFill>
                  <a:srgbClr val="FF0066"/>
                </a:solidFill>
                <a:latin typeface="Tahoma" pitchFamily="34" charset="0"/>
              </a:rPr>
              <a:t>2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800" baseline="-250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800" baseline="-25000" dirty="0" err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Sukar</a:t>
            </a:r>
            <a:r>
              <a:rPr lang="en-US" sz="2800" baseline="-250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800" baseline="-25000" dirty="0" err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diprediksi</a:t>
            </a:r>
            <a:r>
              <a:rPr lang="en-US" sz="2800" baseline="-250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 </a:t>
            </a:r>
            <a:r>
              <a:rPr lang="en-US" sz="2800" baseline="-25000" dirty="0" err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sukar</a:t>
            </a:r>
            <a:r>
              <a:rPr lang="en-US" sz="2800" baseline="-25000" dirty="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800" baseline="-25000" dirty="0" err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dideteksi</a:t>
            </a:r>
            <a:endParaRPr lang="en-US" sz="2800" baseline="-25000" dirty="0">
              <a:solidFill>
                <a:srgbClr val="FF0066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Reusable Resources </a:t>
            </a:r>
            <a:r>
              <a:rPr lang="en-US" sz="2800" smtClean="0"/>
              <a:t>(3)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Contoh (2): </a:t>
            </a:r>
            <a:r>
              <a:rPr lang="en-US" sz="2800" i="1" smtClean="0"/>
              <a:t>deadlock</a:t>
            </a:r>
            <a:r>
              <a:rPr lang="en-US" sz="2800" smtClean="0"/>
              <a:t> </a:t>
            </a:r>
            <a:r>
              <a:rPr lang="en-US" sz="2400" smtClean="0"/>
              <a:t>pada </a:t>
            </a:r>
            <a:r>
              <a:rPr lang="en-US" sz="2400" i="1" smtClean="0">
                <a:solidFill>
                  <a:srgbClr val="006600"/>
                </a:solidFill>
              </a:rPr>
              <a:t>reusable resource</a:t>
            </a:r>
            <a:r>
              <a:rPr lang="en-US" sz="2000" smtClean="0"/>
              <a:t> </a:t>
            </a:r>
            <a:endParaRPr lang="en-US" sz="2800" smtClean="0"/>
          </a:p>
          <a:p>
            <a:pPr lvl="1" eaLnBrk="1" hangingPunct="1"/>
            <a:r>
              <a:rPr lang="en-US" sz="2000" smtClean="0"/>
              <a:t>Dua buah proses membutuhkan memori sbb: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Ruang memori yang tersedia hanya 200 kB</a:t>
            </a:r>
          </a:p>
          <a:p>
            <a:pPr lvl="1" eaLnBrk="1" hangingPunct="1"/>
            <a:r>
              <a:rPr lang="en-US" sz="2000" i="1" smtClean="0"/>
              <a:t>Deadlock</a:t>
            </a:r>
            <a:r>
              <a:rPr lang="en-US" sz="2000" smtClean="0"/>
              <a:t> terjadi pada saat salah satu proses membutuhkan memori untuk yang kedua kalinya</a:t>
            </a:r>
          </a:p>
          <a:p>
            <a:pPr lvl="1" eaLnBrk="1" hangingPunct="1"/>
            <a:r>
              <a:rPr lang="en-US" sz="2000" smtClean="0">
                <a:solidFill>
                  <a:srgbClr val="FF0066"/>
                </a:solidFill>
              </a:rPr>
              <a:t>Bagaimana solusinya ?</a:t>
            </a:r>
          </a:p>
          <a:p>
            <a:pPr lvl="1" eaLnBrk="1" hangingPunct="1"/>
            <a:r>
              <a:rPr lang="en-US" sz="2000" smtClean="0">
                <a:solidFill>
                  <a:srgbClr val="006600"/>
                </a:solidFill>
              </a:rPr>
              <a:t>Jangan sampai kekurangan memori </a:t>
            </a:r>
            <a:r>
              <a:rPr lang="en-US" sz="2000" smtClean="0">
                <a:solidFill>
                  <a:srgbClr val="006600"/>
                </a:solidFill>
                <a:sym typeface="Wingdings" pitchFamily="2" charset="2"/>
              </a:rPr>
              <a:t> gunakan virtual memori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66800" y="2590800"/>
            <a:ext cx="5181600" cy="1524000"/>
            <a:chOff x="1344" y="1968"/>
            <a:chExt cx="3264" cy="960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344" y="1968"/>
              <a:ext cx="1536" cy="960"/>
              <a:chOff x="1344" y="1968"/>
              <a:chExt cx="1536" cy="96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1536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Rectangle 5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2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P1</a:t>
                </a:r>
              </a:p>
            </p:txBody>
          </p:sp>
          <p:sp>
            <p:nvSpPr>
              <p:cNvPr id="31760" name="Rectangle 6"/>
              <p:cNvSpPr>
                <a:spLocks noChangeArrowheads="1"/>
              </p:cNvSpPr>
              <p:nvPr/>
            </p:nvSpPr>
            <p:spPr bwMode="auto">
              <a:xfrm>
                <a:off x="1440" y="2160"/>
                <a:ext cx="2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Times New Roman" pitchFamily="18" charset="0"/>
                  </a:rPr>
                  <a:t>. . .</a:t>
                </a:r>
              </a:p>
            </p:txBody>
          </p:sp>
          <p:sp>
            <p:nvSpPr>
              <p:cNvPr id="31761" name="Rectangle 7"/>
              <p:cNvSpPr>
                <a:spLocks noChangeArrowheads="1"/>
              </p:cNvSpPr>
              <p:nvPr/>
            </p:nvSpPr>
            <p:spPr bwMode="auto">
              <a:xfrm>
                <a:off x="1440" y="2428"/>
                <a:ext cx="2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Times New Roman" pitchFamily="18" charset="0"/>
                  </a:rPr>
                  <a:t>. . .</a:t>
                </a:r>
              </a:p>
            </p:txBody>
          </p:sp>
          <p:sp>
            <p:nvSpPr>
              <p:cNvPr id="31762" name="Rectangle 8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9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Request 80 Kbytes;</a:t>
                </a:r>
              </a:p>
            </p:txBody>
          </p:sp>
          <p:sp>
            <p:nvSpPr>
              <p:cNvPr id="31763" name="Rectangle 9"/>
              <p:cNvSpPr>
                <a:spLocks noChangeArrowheads="1"/>
              </p:cNvSpPr>
              <p:nvPr/>
            </p:nvSpPr>
            <p:spPr bwMode="auto">
              <a:xfrm>
                <a:off x="1440" y="2640"/>
                <a:ext cx="9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Request 60 Kbytes;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072" y="1968"/>
              <a:ext cx="1536" cy="960"/>
              <a:chOff x="3456" y="1968"/>
              <a:chExt cx="1536" cy="960"/>
            </a:xfrm>
          </p:grpSpPr>
          <p:sp>
            <p:nvSpPr>
              <p:cNvPr id="31752" name="Rectangle 10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1536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Rectangle 11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2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P2</a:t>
                </a:r>
              </a:p>
            </p:txBody>
          </p:sp>
          <p:sp>
            <p:nvSpPr>
              <p:cNvPr id="31754" name="Rectangle 12"/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2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Times New Roman" pitchFamily="18" charset="0"/>
                  </a:rPr>
                  <a:t>. . .</a:t>
                </a:r>
              </a:p>
            </p:txBody>
          </p:sp>
          <p:sp>
            <p:nvSpPr>
              <p:cNvPr id="31755" name="Rectangle 13"/>
              <p:cNvSpPr>
                <a:spLocks noChangeArrowheads="1"/>
              </p:cNvSpPr>
              <p:nvPr/>
            </p:nvSpPr>
            <p:spPr bwMode="auto">
              <a:xfrm>
                <a:off x="3648" y="2428"/>
                <a:ext cx="2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Times New Roman" pitchFamily="18" charset="0"/>
                  </a:rPr>
                  <a:t>. . .</a:t>
                </a:r>
              </a:p>
            </p:txBody>
          </p:sp>
          <p:sp>
            <p:nvSpPr>
              <p:cNvPr id="31756" name="Rectangle 14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9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Request 70 Kbytes;</a:t>
                </a:r>
              </a:p>
            </p:txBody>
          </p:sp>
          <p:sp>
            <p:nvSpPr>
              <p:cNvPr id="31757" name="Rectangle 15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9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200" b="1">
                    <a:latin typeface="Times New Roman" pitchFamily="18" charset="0"/>
                  </a:rPr>
                  <a:t>Request 80 Kbytes;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Semaphore Biner </a:t>
            </a:r>
            <a:r>
              <a:rPr lang="en-US" sz="2800" smtClean="0"/>
              <a:t>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Ketentuan: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Inisialisasi variabel semaphore hanya bernilai 0 atau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Prosedur semWaitB: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Akan memeriksa nilai variabel semaphore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Jika nilai variabel = 1 </a:t>
            </a:r>
            <a:r>
              <a:rPr lang="en-US" sz="2000" smtClean="0">
                <a:sym typeface="Wingdings" pitchFamily="2" charset="2"/>
              </a:rPr>
              <a:t> diubah menjadi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Jika nilai variabel = 0 </a:t>
            </a:r>
            <a:r>
              <a:rPr lang="en-US" sz="2000" smtClean="0">
                <a:sym typeface="Wingdings" pitchFamily="2" charset="2"/>
              </a:rPr>
              <a:t> proses tersebut di-blok dan dimasukkan ke dalam antrian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Prosedur semSignalB: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Akan memeriksa jumlah proses dalam antrian dengan fungsi </a:t>
            </a:r>
            <a:r>
              <a:rPr lang="en-US" sz="2000" b="1" smtClean="0">
                <a:solidFill>
                  <a:srgbClr val="FF0066"/>
                </a:solidFill>
                <a:latin typeface="Courier New" pitchFamily="49" charset="0"/>
              </a:rPr>
              <a:t>is_empty()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Jika </a:t>
            </a:r>
            <a:r>
              <a:rPr lang="en-US" sz="2000" smtClean="0">
                <a:solidFill>
                  <a:srgbClr val="FF0066"/>
                </a:solidFill>
              </a:rPr>
              <a:t>tidak ada</a:t>
            </a:r>
            <a:r>
              <a:rPr lang="en-US" sz="2000" smtClean="0"/>
              <a:t> proses dalam antrian </a:t>
            </a:r>
            <a:r>
              <a:rPr lang="en-US" sz="2000" smtClean="0">
                <a:sym typeface="Wingdings" pitchFamily="2" charset="2"/>
              </a:rPr>
              <a:t> nilai variabel menjadi 1</a:t>
            </a: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Jika </a:t>
            </a:r>
            <a:r>
              <a:rPr lang="en-US" sz="2000" smtClean="0">
                <a:solidFill>
                  <a:srgbClr val="009900"/>
                </a:solidFill>
              </a:rPr>
              <a:t>ada</a:t>
            </a:r>
            <a:r>
              <a:rPr lang="en-US" sz="2000" smtClean="0"/>
              <a:t> proses dalam antrian: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     </a:t>
            </a:r>
            <a:r>
              <a:rPr lang="en-US" sz="2000" smtClean="0">
                <a:sym typeface="Wingdings" pitchFamily="2" charset="2"/>
              </a:rPr>
              <a:t> Sebuah proses dipindahkan dari antrian ke status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Wingdings" pitchFamily="2" charset="2"/>
              </a:rPr>
              <a:t>             ready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Wingdings" pitchFamily="2" charset="2"/>
              </a:rPr>
              <a:t>         Nilai variabel </a:t>
            </a:r>
            <a:r>
              <a:rPr lang="en-US" sz="2000" smtClean="0">
                <a:solidFill>
                  <a:srgbClr val="FF0066"/>
                </a:solidFill>
                <a:sym typeface="Wingdings" pitchFamily="2" charset="2"/>
              </a:rPr>
              <a:t>tetap</a:t>
            </a:r>
            <a:r>
              <a:rPr lang="en-US" sz="2000" smtClean="0">
                <a:sym typeface="Wingdings" pitchFamily="2" charset="2"/>
              </a:rPr>
              <a:t>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Consumable Resources</a:t>
            </a:r>
            <a:r>
              <a:rPr lang="en-US" dirty="0" smtClean="0"/>
              <a:t> </a:t>
            </a:r>
            <a:r>
              <a:rPr lang="en-US" sz="2800" dirty="0" smtClean="0"/>
              <a:t>(1)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i="1" dirty="0" smtClean="0"/>
              <a:t>resource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(</a:t>
            </a:r>
            <a:r>
              <a:rPr lang="en-US" sz="2800" i="1" dirty="0" smtClean="0"/>
              <a:t>produced</a:t>
            </a:r>
            <a:r>
              <a:rPr lang="en-US" sz="2800" dirty="0" smtClean="0"/>
              <a:t>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dihancurkan</a:t>
            </a:r>
            <a:r>
              <a:rPr lang="en-US" sz="2800" dirty="0" smtClean="0"/>
              <a:t> (</a:t>
            </a:r>
            <a:r>
              <a:rPr lang="en-US" sz="2800" i="1" dirty="0" smtClean="0"/>
              <a:t>destroyed</a:t>
            </a:r>
            <a:r>
              <a:rPr lang="en-US" sz="2800" dirty="0" smtClean="0"/>
              <a:t>) </a:t>
            </a:r>
            <a:r>
              <a:rPr lang="en-US" sz="2800" dirty="0" err="1" smtClean="0"/>
              <a:t>berulang-ulang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Interrupt, signal, message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buffer</a:t>
            </a:r>
            <a:r>
              <a:rPr lang="en-US" sz="2400" dirty="0" smtClean="0"/>
              <a:t>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Deadlock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menunggu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kunjung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: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3600" dirty="0" err="1" smtClean="0"/>
              <a:t>perancangan</a:t>
            </a: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terjadinya</a:t>
            </a:r>
            <a:r>
              <a:rPr lang="en-US" sz="2800" dirty="0" smtClean="0"/>
              <a:t> </a:t>
            </a:r>
            <a:r>
              <a:rPr lang="en-US" sz="2800" dirty="0" err="1" smtClean="0"/>
              <a:t>sukar</a:t>
            </a:r>
            <a:r>
              <a:rPr lang="en-US" sz="2800" dirty="0" smtClean="0"/>
              <a:t> </a:t>
            </a:r>
            <a:r>
              <a:rPr lang="en-US" sz="2800" dirty="0" err="1" smtClean="0"/>
              <a:t>diprediksi</a:t>
            </a:r>
            <a:r>
              <a:rPr lang="en-US" sz="2800" dirty="0" smtClean="0"/>
              <a:t> (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jadi</a:t>
            </a:r>
            <a:r>
              <a:rPr lang="en-US" sz="2800" dirty="0" smtClean="0"/>
              <a:t> </a:t>
            </a:r>
            <a:r>
              <a:rPr lang="en-US" sz="2800" dirty="0" err="1" smtClean="0"/>
              <a:t>sesudah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i="1" dirty="0" smtClean="0"/>
              <a:t>deadlock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sukar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dideteksi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Consumable Resources</a:t>
            </a:r>
            <a:r>
              <a:rPr lang="en-US" smtClean="0"/>
              <a:t> </a:t>
            </a:r>
            <a:r>
              <a:rPr lang="en-US" sz="2800" smtClean="0"/>
              <a:t>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  <a:r>
              <a:rPr lang="en-US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006600"/>
                </a:solidFill>
              </a:rPr>
              <a:t>consumable resource</a:t>
            </a:r>
            <a:endParaRPr lang="en-US" dirty="0" smtClean="0"/>
          </a:p>
          <a:p>
            <a:pPr eaLnBrk="1" hangingPunct="1"/>
            <a:r>
              <a:rPr lang="en-US" sz="2800" i="1" dirty="0" smtClean="0"/>
              <a:t>Deadlock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P1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menerima</a:t>
            </a:r>
            <a:r>
              <a:rPr lang="en-US" sz="2800" dirty="0" smtClean="0"/>
              <a:t> </a:t>
            </a: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P2, </a:t>
            </a:r>
            <a:r>
              <a:rPr lang="en-US" sz="2800" dirty="0" err="1" smtClean="0"/>
              <a:t>demikian</a:t>
            </a:r>
            <a:r>
              <a:rPr lang="en-US" sz="2800" dirty="0" smtClean="0"/>
              <a:t> pula </a:t>
            </a:r>
            <a:r>
              <a:rPr lang="en-US" sz="2800" dirty="0" err="1" smtClean="0"/>
              <a:t>sebaliknya</a:t>
            </a: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66800" y="4267200"/>
            <a:ext cx="6934200" cy="1524000"/>
            <a:chOff x="1104" y="2784"/>
            <a:chExt cx="4368" cy="960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04" y="2784"/>
              <a:ext cx="3312" cy="960"/>
              <a:chOff x="1104" y="1728"/>
              <a:chExt cx="3312" cy="960"/>
            </a:xfrm>
          </p:grpSpPr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>
                <a:off x="1104" y="1728"/>
                <a:ext cx="1536" cy="960"/>
                <a:chOff x="1104" y="1728"/>
                <a:chExt cx="1536" cy="960"/>
              </a:xfrm>
            </p:grpSpPr>
            <p:sp>
              <p:nvSpPr>
                <p:cNvPr id="33809" name="Rectangle 4"/>
                <p:cNvSpPr>
                  <a:spLocks noChangeArrowheads="1"/>
                </p:cNvSpPr>
                <p:nvPr/>
              </p:nvSpPr>
              <p:spPr bwMode="auto">
                <a:xfrm>
                  <a:off x="1104" y="1728"/>
                  <a:ext cx="1536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" name="Rectangle 5"/>
                <p:cNvSpPr>
                  <a:spLocks noChangeArrowheads="1"/>
                </p:cNvSpPr>
                <p:nvPr/>
              </p:nvSpPr>
              <p:spPr bwMode="auto">
                <a:xfrm>
                  <a:off x="1728" y="1776"/>
                  <a:ext cx="22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P1</a:t>
                  </a:r>
                </a:p>
              </p:txBody>
            </p:sp>
            <p:sp>
              <p:nvSpPr>
                <p:cNvPr id="33811" name="Rectangle 6"/>
                <p:cNvSpPr>
                  <a:spLocks noChangeArrowheads="1"/>
                </p:cNvSpPr>
                <p:nvPr/>
              </p:nvSpPr>
              <p:spPr bwMode="auto">
                <a:xfrm>
                  <a:off x="1200" y="1920"/>
                  <a:ext cx="2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600" b="1">
                      <a:latin typeface="Times New Roman" pitchFamily="18" charset="0"/>
                    </a:rPr>
                    <a:t>. . .</a:t>
                  </a:r>
                </a:p>
              </p:txBody>
            </p:sp>
            <p:sp>
              <p:nvSpPr>
                <p:cNvPr id="33812" name="Rectangle 7"/>
                <p:cNvSpPr>
                  <a:spLocks noChangeArrowheads="1"/>
                </p:cNvSpPr>
                <p:nvPr/>
              </p:nvSpPr>
              <p:spPr bwMode="auto">
                <a:xfrm>
                  <a:off x="1200" y="2188"/>
                  <a:ext cx="2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600" b="1">
                      <a:latin typeface="Times New Roman" pitchFamily="18" charset="0"/>
                    </a:rPr>
                    <a:t>. . .</a:t>
                  </a:r>
                </a:p>
              </p:txBody>
            </p:sp>
            <p:sp>
              <p:nvSpPr>
                <p:cNvPr id="33813" name="Rectangle 8"/>
                <p:cNvSpPr>
                  <a:spLocks noChangeArrowheads="1"/>
                </p:cNvSpPr>
                <p:nvPr/>
              </p:nvSpPr>
              <p:spPr bwMode="auto">
                <a:xfrm>
                  <a:off x="1200" y="2112"/>
                  <a:ext cx="63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Receive(P2);</a:t>
                  </a:r>
                </a:p>
              </p:txBody>
            </p:sp>
            <p:sp>
              <p:nvSpPr>
                <p:cNvPr id="33814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400"/>
                  <a:ext cx="70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Send(P2, M1);</a:t>
                  </a:r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880" y="1728"/>
                <a:ext cx="1536" cy="960"/>
                <a:chOff x="3696" y="1728"/>
                <a:chExt cx="1536" cy="960"/>
              </a:xfrm>
            </p:grpSpPr>
            <p:sp>
              <p:nvSpPr>
                <p:cNvPr id="33803" name="Rectangle 10"/>
                <p:cNvSpPr>
                  <a:spLocks noChangeArrowheads="1"/>
                </p:cNvSpPr>
                <p:nvPr/>
              </p:nvSpPr>
              <p:spPr bwMode="auto">
                <a:xfrm>
                  <a:off x="3696" y="1728"/>
                  <a:ext cx="1536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20" y="1776"/>
                  <a:ext cx="22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P2</a:t>
                  </a:r>
                </a:p>
              </p:txBody>
            </p:sp>
            <p:sp>
              <p:nvSpPr>
                <p:cNvPr id="33805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600" b="1">
                      <a:latin typeface="Times New Roman" pitchFamily="18" charset="0"/>
                    </a:rPr>
                    <a:t>. . .</a:t>
                  </a:r>
                </a:p>
              </p:txBody>
            </p:sp>
            <p:sp>
              <p:nvSpPr>
                <p:cNvPr id="33806" name="Rectangle 13"/>
                <p:cNvSpPr>
                  <a:spLocks noChangeArrowheads="1"/>
                </p:cNvSpPr>
                <p:nvPr/>
              </p:nvSpPr>
              <p:spPr bwMode="auto">
                <a:xfrm>
                  <a:off x="3792" y="2188"/>
                  <a:ext cx="27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600" b="1">
                      <a:latin typeface="Times New Roman" pitchFamily="18" charset="0"/>
                    </a:rPr>
                    <a:t>. . .</a:t>
                  </a:r>
                </a:p>
              </p:txBody>
            </p:sp>
            <p:sp>
              <p:nvSpPr>
                <p:cNvPr id="33807" name="Rectangle 14"/>
                <p:cNvSpPr>
                  <a:spLocks noChangeArrowheads="1"/>
                </p:cNvSpPr>
                <p:nvPr/>
              </p:nvSpPr>
              <p:spPr bwMode="auto">
                <a:xfrm>
                  <a:off x="3792" y="2112"/>
                  <a:ext cx="63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Receive(P1);</a:t>
                  </a:r>
                </a:p>
              </p:txBody>
            </p:sp>
            <p:sp>
              <p:nvSpPr>
                <p:cNvPr id="33808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4" y="2400"/>
                  <a:ext cx="70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sz="1200" b="1">
                      <a:latin typeface="Times New Roman" pitchFamily="18" charset="0"/>
                    </a:rPr>
                    <a:t>Send(P1, M2);</a:t>
                  </a:r>
                </a:p>
              </p:txBody>
            </p:sp>
          </p:grpSp>
        </p:grpSp>
        <p:sp>
          <p:nvSpPr>
            <p:cNvPr id="33799" name="Text Box 21"/>
            <p:cNvSpPr txBox="1">
              <a:spLocks noChangeArrowheads="1"/>
            </p:cNvSpPr>
            <p:nvPr/>
          </p:nvSpPr>
          <p:spPr bwMode="auto">
            <a:xfrm>
              <a:off x="4608" y="3052"/>
              <a:ext cx="86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0066"/>
                  </a:solidFill>
                </a:rPr>
                <a:t>saling menunggu</a:t>
              </a:r>
            </a:p>
          </p:txBody>
        </p:sp>
        <p:sp>
          <p:nvSpPr>
            <p:cNvPr id="33800" name="Line 22"/>
            <p:cNvSpPr>
              <a:spLocks noChangeShapeType="1"/>
            </p:cNvSpPr>
            <p:nvPr/>
          </p:nvSpPr>
          <p:spPr bwMode="auto">
            <a:xfrm flipH="1">
              <a:off x="3648" y="3264"/>
              <a:ext cx="9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err="1" smtClean="0"/>
              <a:t>Strategi</a:t>
            </a:r>
            <a:r>
              <a:rPr lang="en-US" sz="3600" dirty="0" smtClean="0"/>
              <a:t> </a:t>
            </a:r>
            <a:r>
              <a:rPr lang="en-US" sz="3600" dirty="0" err="1" smtClean="0"/>
              <a:t>Penanganan</a:t>
            </a:r>
            <a:r>
              <a:rPr lang="en-US" sz="3600" dirty="0" smtClean="0"/>
              <a:t> </a:t>
            </a:r>
            <a:r>
              <a:rPr lang="en-US" sz="3600" i="1" dirty="0" smtClean="0"/>
              <a:t>Deadlock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sz="3200" i="1" dirty="0" smtClean="0"/>
              <a:t>Deadlock prevention</a:t>
            </a:r>
          </a:p>
          <a:p>
            <a:pPr marL="609600" indent="-609600">
              <a:lnSpc>
                <a:spcPct val="80000"/>
              </a:lnSpc>
            </a:pPr>
            <a:r>
              <a:rPr lang="en-US" sz="3200" i="1" dirty="0" smtClean="0"/>
              <a:t>Deadlock avoidance</a:t>
            </a:r>
          </a:p>
          <a:p>
            <a:pPr marL="609600" indent="-609600">
              <a:lnSpc>
                <a:spcPct val="80000"/>
              </a:lnSpc>
            </a:pPr>
            <a:r>
              <a:rPr lang="en-US" sz="3200" i="1" dirty="0" smtClean="0"/>
              <a:t>Deadlock detection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Deadlock Prevention </a:t>
            </a:r>
            <a:r>
              <a:rPr lang="en-US" sz="2800" i="1" smtClean="0"/>
              <a:t>(1)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  <a:r>
              <a:rPr lang="en-US" dirty="0" smtClean="0"/>
              <a:t> prevention </a:t>
            </a:r>
            <a:r>
              <a:rPr lang="en-US" dirty="0" err="1" smtClean="0"/>
              <a:t>dilakukan</a:t>
            </a:r>
            <a:r>
              <a:rPr lang="en-US" dirty="0" smtClean="0"/>
              <a:t> ?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:</a:t>
            </a:r>
            <a:r>
              <a:rPr lang="en-US" i="1" dirty="0" smtClean="0"/>
              <a:t> indirect </a:t>
            </a:r>
            <a:r>
              <a:rPr lang="en-US" dirty="0" err="1" smtClean="0"/>
              <a:t>dan</a:t>
            </a:r>
            <a:r>
              <a:rPr lang="en-US" i="1" dirty="0" smtClean="0"/>
              <a:t> direct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indirect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dirty="0" err="1" smtClean="0"/>
              <a:t>Sebisa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1-3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: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i="1" dirty="0" smtClean="0"/>
              <a:t>Mutual Exclusion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FF0066"/>
                </a:solidFill>
              </a:rPr>
              <a:t>Tidak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bisa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dihilangkan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diproteksi</a:t>
            </a:r>
            <a:endParaRPr lang="en-US" dirty="0" smtClean="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Deadlock Prevention</a:t>
            </a:r>
            <a:r>
              <a:rPr lang="en-US" dirty="0" smtClean="0"/>
              <a:t> </a:t>
            </a:r>
            <a:r>
              <a:rPr lang="en-US" sz="2800" i="1" dirty="0" smtClean="0"/>
              <a:t>(2)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 marL="354013" indent="-354013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i="1" dirty="0" smtClean="0"/>
              <a:t>indirect </a:t>
            </a:r>
            <a:r>
              <a:rPr lang="en-US" sz="2000" dirty="0" smtClean="0"/>
              <a:t>(</a:t>
            </a:r>
            <a:r>
              <a:rPr lang="en-US" sz="2000" dirty="0" err="1" smtClean="0"/>
              <a:t>lanjutan</a:t>
            </a:r>
            <a:r>
              <a:rPr lang="en-US" sz="2000" dirty="0" smtClean="0"/>
              <a:t>)</a:t>
            </a:r>
          </a:p>
          <a:p>
            <a:pPr marL="722313" lvl="1" indent="-457200" eaLnBrk="1" hangingPunct="1">
              <a:lnSpc>
                <a:spcPct val="90000"/>
              </a:lnSpc>
              <a:spcAft>
                <a:spcPct val="5000"/>
              </a:spcAft>
              <a:buFontTx/>
              <a:buAutoNum type="arabicPeriod" startAt="2"/>
            </a:pPr>
            <a:r>
              <a:rPr lang="en-US" sz="2400" i="1" dirty="0" smtClean="0"/>
              <a:t>Hold and Wait</a:t>
            </a:r>
          </a:p>
          <a:p>
            <a:pPr marL="1073150" lvl="2" indent="-3810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sz="2200" dirty="0" err="1" smtClean="0"/>
              <a:t>Solusi</a:t>
            </a:r>
            <a:r>
              <a:rPr lang="en-US" sz="2200" dirty="0" smtClean="0"/>
              <a:t>: </a:t>
            </a:r>
            <a:r>
              <a:rPr lang="en-US" sz="2200" dirty="0" err="1" smtClean="0"/>
              <a:t>setiap</a:t>
            </a:r>
            <a:r>
              <a:rPr lang="en-US" sz="2200" dirty="0" smtClean="0"/>
              <a:t> </a:t>
            </a:r>
            <a:r>
              <a:rPr lang="en-US" sz="2200" dirty="0" err="1" smtClean="0"/>
              <a:t>proses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membutuhkan</a:t>
            </a:r>
            <a:r>
              <a:rPr lang="en-US" sz="2200" dirty="0" smtClean="0"/>
              <a:t> resource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ter-blok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baru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dieksekusi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r</a:t>
            </a:r>
            <a:r>
              <a:rPr lang="en-US" sz="2200" i="1" dirty="0" smtClean="0"/>
              <a:t>esource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diperlukan</a:t>
            </a:r>
            <a:r>
              <a:rPr lang="en-US" sz="2200" dirty="0" smtClean="0"/>
              <a:t> </a:t>
            </a:r>
            <a:r>
              <a:rPr lang="en-US" sz="2800" dirty="0" err="1" smtClean="0">
                <a:solidFill>
                  <a:srgbClr val="FF0066"/>
                </a:solidFill>
              </a:rPr>
              <a:t>telah</a:t>
            </a:r>
            <a:r>
              <a:rPr lang="en-US" sz="2800" dirty="0" smtClean="0"/>
              <a:t> </a:t>
            </a:r>
            <a:r>
              <a:rPr lang="en-US" sz="2200" dirty="0" err="1" smtClean="0"/>
              <a:t>tersedia</a:t>
            </a:r>
            <a:endParaRPr lang="en-US" sz="2200" dirty="0" smtClean="0"/>
          </a:p>
          <a:p>
            <a:pPr marL="1073150" lvl="2" indent="-3810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sz="2200" dirty="0" err="1" smtClean="0">
                <a:solidFill>
                  <a:srgbClr val="FF0066"/>
                </a:solidFill>
              </a:rPr>
              <a:t>Kekurangan</a:t>
            </a:r>
            <a:r>
              <a:rPr lang="en-US" sz="2200" dirty="0" smtClean="0"/>
              <a:t>: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efisien</a:t>
            </a:r>
            <a:r>
              <a:rPr lang="en-US" sz="2200" dirty="0" smtClean="0"/>
              <a:t>, </a:t>
            </a:r>
            <a:r>
              <a:rPr lang="en-US" sz="2200" dirty="0" err="1" smtClean="0"/>
              <a:t>karena</a:t>
            </a:r>
            <a:r>
              <a:rPr lang="en-US" sz="2200" dirty="0" smtClean="0"/>
              <a:t>:</a:t>
            </a:r>
          </a:p>
          <a:p>
            <a:pPr marL="1433513" lvl="3" indent="-3429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lama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endParaRPr lang="en-US" dirty="0" smtClean="0"/>
          </a:p>
          <a:p>
            <a:pPr marL="1433513" lvl="3" indent="-3429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dirty="0" smtClean="0"/>
              <a:t>Resource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diklaim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lain yang </a:t>
            </a:r>
            <a:r>
              <a:rPr lang="en-US" dirty="0" err="1" smtClean="0"/>
              <a:t>memerlukannya</a:t>
            </a:r>
            <a:endParaRPr lang="en-US" dirty="0" smtClean="0"/>
          </a:p>
          <a:p>
            <a:pPr marL="1433513" lvl="3" indent="-3429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resource yang </a:t>
            </a:r>
            <a:r>
              <a:rPr lang="en-US" dirty="0" err="1" smtClean="0"/>
              <a:t>diperlukan</a:t>
            </a:r>
            <a:endParaRPr lang="en-US" dirty="0" smtClean="0"/>
          </a:p>
          <a:p>
            <a:pPr marL="1433513" lvl="3" indent="-342900" eaLnBrk="1" hangingPunct="1">
              <a:lnSpc>
                <a:spcPct val="90000"/>
              </a:lnSpc>
              <a:spcAft>
                <a:spcPct val="5000"/>
              </a:spcAft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modular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multithreading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mengetahui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resource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diperlukan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semua</a:t>
            </a:r>
            <a:r>
              <a:rPr lang="en-US" dirty="0" smtClean="0">
                <a:sym typeface="Wingdings" pitchFamily="2" charset="2"/>
              </a:rPr>
              <a:t> level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modul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Deadlock Prevention</a:t>
            </a:r>
            <a:r>
              <a:rPr lang="en-US" smtClean="0"/>
              <a:t> </a:t>
            </a:r>
            <a:r>
              <a:rPr lang="en-US" sz="2800" i="1" smtClean="0"/>
              <a:t>(3)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indirect </a:t>
            </a:r>
            <a:r>
              <a:rPr lang="en-US" sz="2400" dirty="0" smtClean="0"/>
              <a:t>(</a:t>
            </a:r>
            <a:r>
              <a:rPr lang="en-US" sz="2400" dirty="0" err="1" smtClean="0"/>
              <a:t>lanjutan</a:t>
            </a:r>
            <a:r>
              <a:rPr lang="en-US" sz="2400" dirty="0" smtClean="0"/>
              <a:t>)</a:t>
            </a:r>
          </a:p>
          <a:p>
            <a:pPr marL="914400" lvl="1" indent="-457200" eaLnBrk="1" hangingPunct="1">
              <a:buFontTx/>
              <a:buAutoNum type="arabicPeriod" startAt="3"/>
            </a:pPr>
            <a:r>
              <a:rPr lang="en-US" i="1" dirty="0" smtClean="0"/>
              <a:t>No Preemption</a:t>
            </a:r>
          </a:p>
          <a:p>
            <a:pPr marL="1295400" lvl="2" indent="-381000" eaLnBrk="1" hangingPunct="1"/>
            <a:r>
              <a:rPr lang="en-US" dirty="0" err="1" smtClean="0"/>
              <a:t>Solusi</a:t>
            </a:r>
            <a:r>
              <a:rPr lang="en-US" dirty="0" smtClean="0"/>
              <a:t> 1: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no preemption</a:t>
            </a:r>
          </a:p>
          <a:p>
            <a:pPr marL="1714500" lvl="3" indent="-342900" eaLnBrk="1" hangingPunct="1"/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lain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dilepaskan</a:t>
            </a:r>
            <a:endParaRPr lang="en-US" dirty="0" smtClean="0"/>
          </a:p>
          <a:p>
            <a:pPr marL="1295400" lvl="2" indent="-381000" eaLnBrk="1" hangingPunct="1"/>
            <a:r>
              <a:rPr lang="en-US" dirty="0" err="1" smtClean="0"/>
              <a:t>Solusi</a:t>
            </a:r>
            <a:r>
              <a:rPr lang="en-US" dirty="0" smtClean="0"/>
              <a:t> 2: Preemption</a:t>
            </a:r>
          </a:p>
          <a:p>
            <a:pPr marL="1714500" lvl="3" indent="-342900" eaLnBrk="1" hangingPunct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menyela</a:t>
            </a:r>
            <a:r>
              <a:rPr lang="en-US" dirty="0" smtClean="0"/>
              <a:t> (</a:t>
            </a:r>
            <a:r>
              <a:rPr lang="en-US" i="1" dirty="0" smtClean="0"/>
              <a:t>preempt</a:t>
            </a:r>
            <a:r>
              <a:rPr lang="en-US" dirty="0" smtClean="0"/>
              <a:t>)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i="1" dirty="0" smtClean="0"/>
              <a:t>running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digunakannya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lain</a:t>
            </a:r>
          </a:p>
          <a:p>
            <a:pPr marL="1714500" lvl="3" indent="-342900" eaLnBrk="1" hangingPunct="1"/>
            <a:r>
              <a:rPr lang="en-US" dirty="0" err="1" smtClean="0">
                <a:solidFill>
                  <a:schemeClr val="tx1"/>
                </a:solidFill>
              </a:rPr>
              <a:t>Syarat</a:t>
            </a:r>
            <a:r>
              <a:rPr lang="en-US" dirty="0" smtClean="0"/>
              <a:t>: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Deadlock Prevention</a:t>
            </a:r>
            <a:r>
              <a:rPr lang="en-US" smtClean="0"/>
              <a:t> </a:t>
            </a:r>
            <a:r>
              <a:rPr lang="en-US" sz="2800" i="1" smtClean="0"/>
              <a:t>(4)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5000"/>
              </a:lnSpc>
            </a:pP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direct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Mencegah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terjadinya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ke-4 (</a:t>
            </a:r>
            <a:r>
              <a:rPr lang="en-US" sz="2000" i="1" dirty="0" smtClean="0"/>
              <a:t>circular wait</a:t>
            </a:r>
            <a:r>
              <a:rPr lang="en-US" sz="2000" dirty="0" smtClean="0"/>
              <a:t>)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smtClean="0"/>
              <a:t>Cara: </a:t>
            </a:r>
          </a:p>
          <a:p>
            <a:pPr marL="1295400" lvl="2" indent="-381000" eaLnBrk="1" hangingPunct="1">
              <a:lnSpc>
                <a:spcPct val="85000"/>
              </a:lnSpc>
            </a:pP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err="1" smtClean="0"/>
              <a:t>diberi</a:t>
            </a:r>
            <a:r>
              <a:rPr lang="en-US" sz="1800" dirty="0" smtClean="0"/>
              <a:t> </a:t>
            </a:r>
            <a:r>
              <a:rPr lang="en-US" sz="1800" dirty="0" err="1" smtClean="0"/>
              <a:t>nomor</a:t>
            </a:r>
            <a:r>
              <a:rPr lang="en-US" sz="1800" dirty="0" smtClean="0"/>
              <a:t> </a:t>
            </a:r>
            <a:r>
              <a:rPr lang="en-US" sz="1800" dirty="0" err="1" smtClean="0"/>
              <a:t>indeks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terurut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linier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penggunaannya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urut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nomor</a:t>
            </a:r>
            <a:r>
              <a:rPr lang="en-US" sz="1800" dirty="0" smtClean="0"/>
              <a:t> </a:t>
            </a:r>
            <a:r>
              <a:rPr lang="en-US" sz="1800" dirty="0" err="1" smtClean="0"/>
              <a:t>indeksnya</a:t>
            </a:r>
            <a:endParaRPr lang="en-US" sz="1800" dirty="0" smtClean="0"/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1295400" lvl="2" indent="-381000" eaLnBrk="1" hangingPunct="1">
              <a:lnSpc>
                <a:spcPct val="85000"/>
              </a:lnSpc>
            </a:pPr>
            <a:r>
              <a:rPr lang="en-US" sz="1800" dirty="0" err="1" smtClean="0"/>
              <a:t>Proses</a:t>
            </a:r>
            <a:r>
              <a:rPr lang="en-US" sz="1800" dirty="0" smtClean="0"/>
              <a:t> A </a:t>
            </a:r>
            <a:r>
              <a:rPr lang="en-US" sz="1800" dirty="0" err="1" smtClean="0"/>
              <a:t>membutuhkan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resoure</a:t>
            </a:r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j, </a:t>
            </a:r>
            <a:r>
              <a:rPr lang="en-US" sz="1800" dirty="0" err="1" smtClean="0"/>
              <a:t>maka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benar</a:t>
            </a:r>
            <a:r>
              <a:rPr lang="en-US" sz="1800" dirty="0" smtClean="0"/>
              <a:t>. </a:t>
            </a:r>
          </a:p>
          <a:p>
            <a:pPr marL="1295400" lvl="2" indent="-381000" eaLnBrk="1" hangingPunct="1">
              <a:lnSpc>
                <a:spcPct val="85000"/>
              </a:lnSpc>
            </a:pPr>
            <a:r>
              <a:rPr lang="en-US" sz="1800" dirty="0" err="1" smtClean="0"/>
              <a:t>Jika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B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program yang </a:t>
            </a:r>
            <a:r>
              <a:rPr lang="en-US" sz="1800" dirty="0" err="1" smtClean="0"/>
              <a:t>membutuhkan</a:t>
            </a:r>
            <a:r>
              <a:rPr lang="en-US" sz="1800" dirty="0" smtClean="0"/>
              <a:t>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 </a:t>
            </a:r>
            <a:r>
              <a:rPr lang="en-US" sz="1800" dirty="0" err="1" smtClean="0"/>
              <a:t>diikuti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i="1" dirty="0" smtClean="0"/>
              <a:t>resource</a:t>
            </a:r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bisa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terjadi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rgbClr val="FF0066"/>
                </a:solidFill>
                <a:sym typeface="Wingdings" pitchFamily="2" charset="2"/>
              </a:rPr>
              <a:t>deadlock</a:t>
            </a:r>
            <a:r>
              <a:rPr lang="en-US" sz="1800" dirty="0" smtClean="0">
                <a:sym typeface="Wingdings" pitchFamily="2" charset="2"/>
              </a:rPr>
              <a:t>. </a:t>
            </a:r>
            <a:r>
              <a:rPr lang="en-US" sz="1800" dirty="0" err="1" smtClean="0">
                <a:sym typeface="Wingdings" pitchFamily="2" charset="2"/>
              </a:rPr>
              <a:t>Kesalahan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ada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pada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proses</a:t>
            </a:r>
            <a:r>
              <a:rPr lang="en-US" sz="1800" dirty="0" smtClean="0">
                <a:sym typeface="Wingdings" pitchFamily="2" charset="2"/>
              </a:rPr>
              <a:t> B </a:t>
            </a:r>
            <a:r>
              <a:rPr lang="en-US" sz="1800" dirty="0" err="1" smtClean="0">
                <a:sym typeface="Wingdings" pitchFamily="2" charset="2"/>
              </a:rPr>
              <a:t>karena</a:t>
            </a:r>
            <a:r>
              <a:rPr lang="en-US" sz="1800" dirty="0" smtClean="0">
                <a:sym typeface="Wingdings" pitchFamily="2" charset="2"/>
              </a:rPr>
              <a:t> j &gt;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err="1" smtClean="0">
                <a:sym typeface="Wingdings" pitchFamily="2" charset="2"/>
              </a:rPr>
              <a:t>seharusnya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 &lt; j.</a:t>
            </a:r>
            <a:r>
              <a:rPr lang="en-US" sz="1800" dirty="0" smtClean="0"/>
              <a:t> 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Kekurangan</a:t>
            </a:r>
            <a:r>
              <a:rPr lang="en-US" sz="2000" dirty="0" smtClean="0"/>
              <a:t>: </a:t>
            </a:r>
          </a:p>
          <a:p>
            <a:pPr marL="1295400" lvl="2" indent="-381000" eaLnBrk="1" hangingPunct="1">
              <a:lnSpc>
                <a:spcPct val="85000"/>
              </a:lnSpc>
            </a:pP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efisien</a:t>
            </a:r>
            <a:r>
              <a:rPr lang="en-US" sz="1800" dirty="0" smtClean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:</a:t>
            </a:r>
          </a:p>
          <a:p>
            <a:pPr marL="1714500" lvl="3" indent="-342900" eaLnBrk="1" hangingPunct="1">
              <a:lnSpc>
                <a:spcPct val="85000"/>
              </a:lnSpc>
            </a:pPr>
            <a:r>
              <a:rPr lang="en-US" sz="1600" dirty="0" err="1" smtClean="0"/>
              <a:t>Proses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lambat</a:t>
            </a:r>
            <a:r>
              <a:rPr lang="en-US" sz="1600" dirty="0" smtClean="0"/>
              <a:t>, </a:t>
            </a:r>
            <a:r>
              <a:rPr lang="en-US" sz="1800" dirty="0" err="1" smtClean="0"/>
              <a:t>kenapa</a:t>
            </a:r>
            <a:r>
              <a:rPr lang="en-US" sz="1800" dirty="0" smtClean="0"/>
              <a:t> ?</a:t>
            </a:r>
          </a:p>
          <a:p>
            <a:pPr marL="1714500" lvl="3" indent="-342900" eaLnBrk="1" hangingPunct="1">
              <a:lnSpc>
                <a:spcPct val="85000"/>
              </a:lnSpc>
            </a:pPr>
            <a:r>
              <a:rPr lang="en-US" sz="1600" dirty="0" err="1" smtClean="0"/>
              <a:t>Terdapat</a:t>
            </a:r>
            <a:r>
              <a:rPr lang="en-US" sz="1600" dirty="0" smtClean="0"/>
              <a:t> resource yang </a:t>
            </a:r>
            <a:r>
              <a:rPr lang="en-US" sz="1600" dirty="0" err="1" smtClean="0"/>
              <a:t>sedang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, </a:t>
            </a:r>
            <a:r>
              <a:rPr lang="en-US" sz="1800" dirty="0" err="1" smtClean="0"/>
              <a:t>kenapa</a:t>
            </a:r>
            <a:r>
              <a:rPr lang="en-US" sz="1800" dirty="0" smtClean="0"/>
              <a:t>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Avoidance</a:t>
            </a:r>
            <a:endParaRPr lang="en-US" sz="2800" i="1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Ke-3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penyebab</a:t>
            </a:r>
            <a:r>
              <a:rPr lang="en-US" dirty="0" smtClean="0"/>
              <a:t> deadlock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Langkah-langkah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yang </a:t>
            </a:r>
            <a:r>
              <a:rPr lang="en-US" sz="3200" dirty="0" err="1" smtClean="0">
                <a:solidFill>
                  <a:srgbClr val="FF0066"/>
                </a:solidFill>
              </a:rPr>
              <a:t>akan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id-ID" dirty="0" smtClean="0">
                <a:sym typeface="Wingdings" pitchFamily="2" charset="2"/>
              </a:rPr>
              <a:t>blok</a:t>
            </a:r>
            <a:endParaRPr lang="en-US" i="1" dirty="0" smtClean="0"/>
          </a:p>
          <a:p>
            <a:pPr lvl="1" eaLnBrk="1" hangingPunct="1"/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resource</a:t>
            </a:r>
            <a:r>
              <a:rPr lang="en-US" dirty="0" smtClean="0"/>
              <a:t> lain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i="1" dirty="0" smtClean="0"/>
              <a:t>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Process Initiation Denial </a:t>
            </a:r>
            <a:r>
              <a:rPr lang="en-US" sz="2800" smtClean="0"/>
              <a:t>(1)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i="1" dirty="0" smtClean="0"/>
              <a:t>resource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Jumlah</a:t>
            </a:r>
            <a:r>
              <a:rPr lang="en-US" sz="2000" dirty="0" smtClean="0"/>
              <a:t> total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Resource</a:t>
            </a:r>
            <a:r>
              <a:rPr lang="en-US" sz="1800" dirty="0" smtClean="0"/>
              <a:t> = R = 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Jumlah</a:t>
            </a:r>
            <a:r>
              <a:rPr lang="en-US" sz="2000" dirty="0" smtClean="0"/>
              <a:t> total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tersisa</a:t>
            </a:r>
            <a:r>
              <a:rPr lang="en-US" sz="2000" dirty="0" smtClean="0"/>
              <a:t> (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):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Available</a:t>
            </a:r>
            <a:r>
              <a:rPr lang="en-US" sz="1800" dirty="0" smtClean="0"/>
              <a:t> = V = (V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V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klaim</a:t>
            </a:r>
            <a:r>
              <a:rPr lang="en-US" sz="2000" dirty="0" smtClean="0"/>
              <a:t> (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)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i="1" dirty="0" smtClean="0"/>
              <a:t>resource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i="1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i="1" dirty="0" smtClean="0"/>
              <a:t> </a:t>
            </a:r>
            <a:r>
              <a:rPr lang="en-US" sz="2000" dirty="0" err="1" smtClean="0"/>
              <a:t>klaim</a:t>
            </a:r>
            <a:r>
              <a:rPr lang="en-US" sz="2000" dirty="0" smtClean="0"/>
              <a:t>: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410200" y="4916487"/>
            <a:ext cx="2819400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baseline="-25000" dirty="0">
                <a:solidFill>
                  <a:srgbClr val="006600"/>
                </a:solidFill>
              </a:rPr>
              <a:t>11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dirty="0" err="1">
                <a:solidFill>
                  <a:srgbClr val="006600"/>
                </a:solidFill>
              </a:rPr>
              <a:t>Kebutuhan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proses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dirty="0">
                <a:solidFill>
                  <a:srgbClr val="006600"/>
                </a:solidFill>
              </a:rPr>
              <a:t>          ke-1 </a:t>
            </a:r>
            <a:r>
              <a:rPr lang="en-US" dirty="0" err="1">
                <a:solidFill>
                  <a:srgbClr val="006600"/>
                </a:solidFill>
              </a:rPr>
              <a:t>terhadap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dirty="0">
                <a:solidFill>
                  <a:srgbClr val="006600"/>
                </a:solidFill>
              </a:rPr>
              <a:t>          </a:t>
            </a:r>
            <a:r>
              <a:rPr lang="en-US" i="1" dirty="0">
                <a:solidFill>
                  <a:srgbClr val="006600"/>
                </a:solidFill>
              </a:rPr>
              <a:t>resource</a:t>
            </a:r>
            <a:r>
              <a:rPr lang="en-US" dirty="0">
                <a:solidFill>
                  <a:srgbClr val="006600"/>
                </a:solidFill>
              </a:rPr>
              <a:t> ke-1</a:t>
            </a: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dirty="0">
                <a:solidFill>
                  <a:srgbClr val="006600"/>
                </a:solidFill>
              </a:rPr>
              <a:t>n  = </a:t>
            </a:r>
            <a:r>
              <a:rPr lang="en-US" dirty="0" err="1">
                <a:solidFill>
                  <a:srgbClr val="006600"/>
                </a:solidFill>
              </a:rPr>
              <a:t>jumlah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proses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dirty="0">
                <a:solidFill>
                  <a:srgbClr val="006600"/>
                </a:solidFill>
              </a:rPr>
              <a:t>m = </a:t>
            </a:r>
            <a:r>
              <a:rPr lang="en-US" dirty="0" err="1">
                <a:solidFill>
                  <a:srgbClr val="006600"/>
                </a:solidFill>
              </a:rPr>
              <a:t>jumlah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i="1" dirty="0">
                <a:solidFill>
                  <a:srgbClr val="006600"/>
                </a:solidFill>
              </a:rPr>
              <a:t>resource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295400" y="4975225"/>
          <a:ext cx="3657600" cy="1654175"/>
        </p:xfrm>
        <a:graphic>
          <a:graphicData uri="http://schemas.openxmlformats.org/presentationml/2006/ole">
            <p:oleObj spid="_x0000_s15362" r:id="rId4" imgW="2082800" imgH="93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Process Initiation Denial </a:t>
            </a:r>
            <a:r>
              <a:rPr lang="en-US" sz="2800" dirty="0" smtClean="0"/>
              <a:t>(2)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alokasi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i="1" dirty="0" smtClean="0"/>
              <a:t>resource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dituliskan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i="1" dirty="0" smtClean="0"/>
              <a:t> </a:t>
            </a:r>
            <a:r>
              <a:rPr lang="en-US" sz="2000" dirty="0" err="1" smtClean="0"/>
              <a:t>alokasi</a:t>
            </a:r>
            <a:r>
              <a:rPr lang="en-US" sz="2000" dirty="0" smtClean="0"/>
              <a:t> </a:t>
            </a:r>
            <a:r>
              <a:rPr lang="en-US" sz="2000" dirty="0" err="1" smtClean="0"/>
              <a:t>sbb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70000"/>
              </a:lnSpc>
            </a:pPr>
            <a:endParaRPr lang="en-US" sz="2000" dirty="0" smtClean="0"/>
          </a:p>
          <a:p>
            <a:pPr lvl="1" eaLnBrk="1" hangingPunct="1">
              <a:lnSpc>
                <a:spcPct val="70000"/>
              </a:lnSpc>
            </a:pP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400" dirty="0" err="1" smtClean="0">
                <a:solidFill>
                  <a:srgbClr val="FF0066"/>
                </a:solidFill>
              </a:rPr>
              <a:t>tidak</a:t>
            </a: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err="1" smtClean="0">
                <a:solidFill>
                  <a:srgbClr val="FF0066"/>
                </a:solidFill>
              </a:rPr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mengklaim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melebihi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total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Pengalokasian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tidak</a:t>
            </a:r>
            <a:r>
              <a:rPr lang="en-US" sz="2000" dirty="0" smtClean="0">
                <a:solidFill>
                  <a:srgbClr val="FF0066"/>
                </a:solidFill>
              </a:rPr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melebihi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klaim</a:t>
            </a:r>
            <a:r>
              <a:rPr lang="en-US" sz="2000" dirty="0" smtClean="0"/>
              <a:t>:</a:t>
            </a:r>
          </a:p>
        </p:txBody>
      </p:sp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3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4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847850"/>
            <a:ext cx="8458200" cy="4476750"/>
            <a:chOff x="0" y="1392"/>
            <a:chExt cx="5760" cy="2772"/>
          </a:xfrm>
        </p:grpSpPr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3504" y="1440"/>
              <a:ext cx="2204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>
                  <a:solidFill>
                    <a:srgbClr val="006600"/>
                  </a:solidFill>
                </a:rPr>
                <a:t>A</a:t>
              </a:r>
              <a:r>
                <a:rPr lang="en-US" baseline="-25000">
                  <a:solidFill>
                    <a:srgbClr val="006600"/>
                  </a:solidFill>
                </a:rPr>
                <a:t>11</a:t>
              </a:r>
              <a:r>
                <a:rPr lang="en-US">
                  <a:solidFill>
                    <a:srgbClr val="006600"/>
                  </a:solidFill>
                </a:rPr>
                <a:t> = Jumlah </a:t>
              </a:r>
              <a:r>
                <a:rPr lang="en-US" i="1">
                  <a:solidFill>
                    <a:srgbClr val="006600"/>
                  </a:solidFill>
                </a:rPr>
                <a:t>resource</a:t>
              </a:r>
              <a:r>
                <a:rPr lang="en-US">
                  <a:solidFill>
                    <a:srgbClr val="006600"/>
                  </a:solidFill>
                </a:rPr>
                <a:t> ke-1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solidFill>
                    <a:srgbClr val="006600"/>
                  </a:solidFill>
                </a:rPr>
                <a:t>          yang diberikan kepada</a:t>
              </a:r>
            </a:p>
            <a:p>
              <a:pPr>
                <a:lnSpc>
                  <a:spcPct val="90000"/>
                </a:lnSpc>
              </a:pPr>
              <a:r>
                <a:rPr lang="en-US">
                  <a:solidFill>
                    <a:srgbClr val="006600"/>
                  </a:solidFill>
                </a:rPr>
                <a:t>          proses ke-1</a:t>
              </a:r>
            </a:p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>
                  <a:solidFill>
                    <a:srgbClr val="006600"/>
                  </a:solidFill>
                </a:rPr>
                <a:t>n  = jumlah proses</a:t>
              </a:r>
            </a:p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>
                  <a:solidFill>
                    <a:srgbClr val="006600"/>
                  </a:solidFill>
                </a:rPr>
                <a:t>m = jumlah </a:t>
              </a:r>
              <a:r>
                <a:rPr lang="en-US" i="1">
                  <a:solidFill>
                    <a:srgbClr val="006600"/>
                  </a:solidFill>
                </a:rPr>
                <a:t>resource</a:t>
              </a:r>
            </a:p>
          </p:txBody>
        </p:sp>
        <p:graphicFrame>
          <p:nvGraphicFramePr>
            <p:cNvPr id="8194" name="Object 10"/>
            <p:cNvGraphicFramePr>
              <a:graphicFrameLocks noChangeAspect="1"/>
            </p:cNvGraphicFramePr>
            <p:nvPr/>
          </p:nvGraphicFramePr>
          <p:xfrm>
            <a:off x="912" y="1392"/>
            <a:ext cx="2304" cy="931"/>
          </p:xfrm>
          <a:graphic>
            <a:graphicData uri="http://schemas.openxmlformats.org/presentationml/2006/ole">
              <p:oleObj spid="_x0000_s16386" r:id="rId4" imgW="2336800" imgH="939800" progId="Equation.3">
                <p:embed/>
              </p:oleObj>
            </a:graphicData>
          </a:graphic>
        </p:graphicFrame>
        <p:graphicFrame>
          <p:nvGraphicFramePr>
            <p:cNvPr id="8195" name="Object 11"/>
            <p:cNvGraphicFramePr>
              <a:graphicFrameLocks noChangeAspect="1"/>
            </p:cNvGraphicFramePr>
            <p:nvPr/>
          </p:nvGraphicFramePr>
          <p:xfrm>
            <a:off x="1248" y="2496"/>
            <a:ext cx="1200" cy="524"/>
          </p:xfrm>
          <a:graphic>
            <a:graphicData uri="http://schemas.openxmlformats.org/presentationml/2006/ole">
              <p:oleObj spid="_x0000_s16387" r:id="rId5" imgW="977900" imgH="431800" progId="Equation.3">
                <p:embed/>
              </p:oleObj>
            </a:graphicData>
          </a:graphic>
        </p:graphicFrame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2544" y="2654"/>
              <a:ext cx="11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>
                  <a:solidFill>
                    <a:srgbClr val="FF0066"/>
                  </a:solidFill>
                </a:rPr>
                <a:t>untuk semua j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984" y="2597"/>
              <a:ext cx="1296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/>
                <a:t>i  = proses ke-i</a:t>
              </a:r>
            </a:p>
            <a:p>
              <a:pPr>
                <a:lnSpc>
                  <a:spcPct val="90000"/>
                </a:lnSpc>
                <a:spcAft>
                  <a:spcPct val="10000"/>
                </a:spcAft>
              </a:pPr>
              <a:r>
                <a:rPr lang="en-US"/>
                <a:t>j  = </a:t>
              </a:r>
              <a:r>
                <a:rPr lang="en-US" i="1"/>
                <a:t>resource</a:t>
              </a:r>
              <a:r>
                <a:rPr lang="en-US"/>
                <a:t> ke-j</a:t>
              </a:r>
            </a:p>
          </p:txBody>
        </p:sp>
        <p:graphicFrame>
          <p:nvGraphicFramePr>
            <p:cNvPr id="8196" name="Object 14"/>
            <p:cNvGraphicFramePr>
              <a:graphicFrameLocks noChangeAspect="1"/>
            </p:cNvGraphicFramePr>
            <p:nvPr/>
          </p:nvGraphicFramePr>
          <p:xfrm>
            <a:off x="1344" y="3357"/>
            <a:ext cx="672" cy="317"/>
          </p:xfrm>
          <a:graphic>
            <a:graphicData uri="http://schemas.openxmlformats.org/presentationml/2006/ole">
              <p:oleObj spid="_x0000_s16388" r:id="rId6" imgW="508000" imgH="241300" progId="Equation.3">
                <p:embed/>
              </p:oleObj>
            </a:graphicData>
          </a:graphic>
        </p:graphicFrame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2112" y="3386"/>
              <a:ext cx="11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>
                  <a:solidFill>
                    <a:srgbClr val="FF0066"/>
                  </a:solidFill>
                </a:rPr>
                <a:t>untuk semua i,j</a:t>
              </a:r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0" y="2085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197" name="Object 17"/>
            <p:cNvGraphicFramePr>
              <a:graphicFrameLocks noChangeAspect="1"/>
            </p:cNvGraphicFramePr>
            <p:nvPr/>
          </p:nvGraphicFramePr>
          <p:xfrm>
            <a:off x="1296" y="3792"/>
            <a:ext cx="816" cy="372"/>
          </p:xfrm>
          <a:graphic>
            <a:graphicData uri="http://schemas.openxmlformats.org/presentationml/2006/ole">
              <p:oleObj spid="_x0000_s16389" r:id="rId7" imgW="520474" imgH="241195" progId="Equation.3">
                <p:embed/>
              </p:oleObj>
            </a:graphicData>
          </a:graphic>
        </p:graphicFrame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160" y="3888"/>
              <a:ext cx="11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i="1">
                  <a:solidFill>
                    <a:srgbClr val="FF0066"/>
                  </a:solidFill>
                </a:rPr>
                <a:t>untuk semua i,j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200400" y="1143000"/>
          <a:ext cx="5528031" cy="5246511"/>
        </p:xfrm>
        <a:graphic>
          <a:graphicData uri="http://schemas.openxmlformats.org/presentationml/2006/ole">
            <p:oleObj spid="_x0000_s1026" name="Image" r:id="rId4" imgW="5701587" imgH="5409524" progId="">
              <p:embed/>
            </p:oleObj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Semaphore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sz="2800" dirty="0" smtClean="0"/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2819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srgbClr val="CC3300"/>
                </a:solidFill>
                <a:latin typeface="+mn-lt"/>
              </a:rPr>
              <a:t>Definisi semaphore </a:t>
            </a:r>
            <a:r>
              <a:rPr lang="en-US" sz="2800" kern="0">
                <a:latin typeface="+mn-lt"/>
              </a:rPr>
              <a:t>biner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Process Initiation Denial </a:t>
            </a:r>
            <a:r>
              <a:rPr lang="en-US" sz="2800" smtClean="0"/>
              <a:t>(3)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Proses </a:t>
            </a:r>
            <a:r>
              <a:rPr lang="en-US" sz="2800" smtClean="0">
                <a:solidFill>
                  <a:schemeClr val="tx1"/>
                </a:solidFill>
              </a:rPr>
              <a:t>baru</a:t>
            </a:r>
            <a:r>
              <a:rPr lang="en-US" sz="2400" smtClean="0"/>
              <a:t> (P</a:t>
            </a:r>
            <a:r>
              <a:rPr lang="en-US" sz="2400" baseline="-25000" smtClean="0"/>
              <a:t>n+1</a:t>
            </a:r>
            <a:r>
              <a:rPr lang="en-US" sz="2400" smtClean="0"/>
              <a:t>) dapat dieksekusi jika kondisi berikut terpenuhi: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5562600" y="2895600"/>
            <a:ext cx="1752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untuk semua j</a:t>
            </a: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8" name="Rectangle 3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30"/>
          <p:cNvGraphicFramePr>
            <a:graphicFrameLocks noChangeAspect="1"/>
          </p:cNvGraphicFramePr>
          <p:nvPr/>
        </p:nvGraphicFramePr>
        <p:xfrm>
          <a:off x="1752600" y="2362200"/>
          <a:ext cx="3352800" cy="1179513"/>
        </p:xfrm>
        <a:graphic>
          <a:graphicData uri="http://schemas.openxmlformats.org/presentationml/2006/ole">
            <p:oleObj spid="_x0000_s17410" r:id="rId4" imgW="1218671" imgH="431613" progId="Equation.3">
              <p:embed/>
            </p:oleObj>
          </a:graphicData>
        </a:graphic>
      </p:graphicFrame>
      <p:sp>
        <p:nvSpPr>
          <p:cNvPr id="9229" name="Text Box 32"/>
          <p:cNvSpPr txBox="1">
            <a:spLocks noChangeArrowheads="1"/>
          </p:cNvSpPr>
          <p:nvPr/>
        </p:nvSpPr>
        <p:spPr bwMode="auto">
          <a:xfrm>
            <a:off x="1676400" y="4270375"/>
            <a:ext cx="21336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jumlah resource yang diklaim oleh proses baru</a:t>
            </a:r>
          </a:p>
        </p:txBody>
      </p:sp>
      <p:sp>
        <p:nvSpPr>
          <p:cNvPr id="9230" name="Text Box 33"/>
          <p:cNvSpPr txBox="1">
            <a:spLocks noChangeArrowheads="1"/>
          </p:cNvSpPr>
          <p:nvPr/>
        </p:nvSpPr>
        <p:spPr bwMode="auto">
          <a:xfrm>
            <a:off x="4343400" y="4117975"/>
            <a:ext cx="32004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</a:rPr>
              <a:t>jumlah resource yang telah diklaim oleh proses-proses sebelumnya</a:t>
            </a:r>
          </a:p>
        </p:txBody>
      </p:sp>
      <p:sp>
        <p:nvSpPr>
          <p:cNvPr id="9231" name="Line 34"/>
          <p:cNvSpPr>
            <a:spLocks noChangeShapeType="1"/>
          </p:cNvSpPr>
          <p:nvPr/>
        </p:nvSpPr>
        <p:spPr bwMode="auto">
          <a:xfrm flipV="1">
            <a:off x="2590800" y="3352800"/>
            <a:ext cx="457200" cy="838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32" name="Line 35"/>
          <p:cNvSpPr>
            <a:spLocks noChangeShapeType="1"/>
          </p:cNvSpPr>
          <p:nvPr/>
        </p:nvSpPr>
        <p:spPr bwMode="auto">
          <a:xfrm flipH="1" flipV="1">
            <a:off x="4724400" y="3505200"/>
            <a:ext cx="3810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/>
              <a:t>Resource Allocation Denial</a:t>
            </a:r>
            <a:endParaRPr lang="en-US" sz="32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smtClean="0"/>
              <a:t>Menggunakan algoritma </a:t>
            </a:r>
            <a:r>
              <a:rPr lang="en-US" sz="2800" smtClean="0">
                <a:solidFill>
                  <a:schemeClr val="tx1"/>
                </a:solidFill>
              </a:rPr>
              <a:t>banker</a:t>
            </a:r>
            <a:r>
              <a:rPr lang="en-US" sz="2800" smtClean="0"/>
              <a:t> </a:t>
            </a:r>
            <a:r>
              <a:rPr lang="en-US" sz="2800" smtClean="0">
                <a:sym typeface="Wingdings" pitchFamily="2" charset="2"/>
              </a:rPr>
              <a:t> mirip model peminjaman uang pada bank</a:t>
            </a:r>
            <a:endParaRPr lang="en-US" sz="2800" smtClean="0"/>
          </a:p>
          <a:p>
            <a:pPr eaLnBrk="1" hangingPunct="1">
              <a:lnSpc>
                <a:spcPct val="85000"/>
              </a:lnSpc>
            </a:pPr>
            <a:r>
              <a:rPr lang="en-US" sz="2800" smtClean="0"/>
              <a:t>Beberapa istilah: </a:t>
            </a:r>
          </a:p>
          <a:p>
            <a:pPr lvl="1" eaLnBrk="1" hangingPunct="1">
              <a:lnSpc>
                <a:spcPct val="85000"/>
              </a:lnSpc>
            </a:pPr>
            <a:r>
              <a:rPr lang="en-US" i="1" smtClean="0">
                <a:solidFill>
                  <a:srgbClr val="FF0066"/>
                </a:solidFill>
              </a:rPr>
              <a:t>State</a:t>
            </a:r>
            <a:r>
              <a:rPr lang="en-US" smtClean="0">
                <a:solidFill>
                  <a:srgbClr val="FF0066"/>
                </a:solidFill>
              </a:rPr>
              <a:t> (status) sistem</a:t>
            </a:r>
            <a:r>
              <a:rPr lang="en-US" sz="2400" smtClean="0"/>
              <a:t> merupakan alokasi sejumlah </a:t>
            </a:r>
            <a:r>
              <a:rPr lang="en-US" sz="2400" i="1" smtClean="0"/>
              <a:t>resource</a:t>
            </a:r>
            <a:r>
              <a:rPr lang="en-US" sz="2400" smtClean="0"/>
              <a:t> kepada suatu proses saat ini</a:t>
            </a:r>
          </a:p>
          <a:p>
            <a:pPr lvl="1" eaLnBrk="1" hangingPunct="1">
              <a:lnSpc>
                <a:spcPct val="85000"/>
              </a:lnSpc>
            </a:pPr>
            <a:r>
              <a:rPr lang="en-US" i="1" smtClean="0">
                <a:solidFill>
                  <a:srgbClr val="FF0066"/>
                </a:solidFill>
              </a:rPr>
              <a:t>Safe state</a:t>
            </a:r>
            <a:r>
              <a:rPr lang="en-US" smtClean="0">
                <a:solidFill>
                  <a:srgbClr val="FF0066"/>
                </a:solidFill>
              </a:rPr>
              <a:t> (status aman)</a:t>
            </a:r>
            <a:r>
              <a:rPr lang="en-US" sz="2400" smtClean="0"/>
              <a:t> merupakan kondisi dimana setiap saat setidaknya terdapat sebuah proses yang dapat dieksekusi (tidak </a:t>
            </a:r>
            <a:r>
              <a:rPr lang="en-US" sz="2400" i="1" smtClean="0"/>
              <a:t>deadlock</a:t>
            </a:r>
            <a:r>
              <a:rPr lang="en-US" sz="2400" smtClean="0"/>
              <a:t>), sehingga seluruh proses dapat dieksekusi hingga selesai</a:t>
            </a:r>
          </a:p>
          <a:p>
            <a:pPr lvl="1" eaLnBrk="1" hangingPunct="1">
              <a:lnSpc>
                <a:spcPct val="85000"/>
              </a:lnSpc>
            </a:pPr>
            <a:r>
              <a:rPr lang="en-US" i="1" smtClean="0">
                <a:solidFill>
                  <a:srgbClr val="FF0066"/>
                </a:solidFill>
              </a:rPr>
              <a:t>Unsafe state</a:t>
            </a:r>
            <a:r>
              <a:rPr lang="en-US" smtClean="0">
                <a:solidFill>
                  <a:srgbClr val="FF0066"/>
                </a:solidFill>
              </a:rPr>
              <a:t> (status tidak aman)</a:t>
            </a:r>
            <a:r>
              <a:rPr lang="en-US" sz="2400" smtClean="0"/>
              <a:t> merupakan kondisi dimana semua proses mengalami </a:t>
            </a:r>
            <a:r>
              <a:rPr lang="en-US" sz="2400" i="1" smtClean="0"/>
              <a:t>deadlock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/>
              <a:t>Contoh</a:t>
            </a:r>
            <a:r>
              <a:rPr lang="id-ID" sz="4000" i="1" dirty="0" smtClean="0"/>
              <a:t> Deadlock Avoidance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id-ID" sz="2800" dirty="0" smtClean="0"/>
              <a:t>1</a:t>
            </a:r>
            <a:r>
              <a:rPr lang="en-US" sz="2800" dirty="0" smtClean="0"/>
              <a:t>)</a:t>
            </a: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371600"/>
            <a:ext cx="8532143" cy="2743200"/>
          </a:xfrm>
          <a:noFill/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" y="11430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Contoh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1:</a:t>
            </a:r>
            <a:r>
              <a:rPr lang="id-ID" sz="2800" dirty="0">
                <a:solidFill>
                  <a:srgbClr val="CC3300"/>
                </a:solidFill>
                <a:latin typeface="Tahoma" pitchFamily="34" charset="0"/>
              </a:rPr>
              <a:t> Apakah akan terjadi </a:t>
            </a:r>
            <a:r>
              <a:rPr lang="id-ID" sz="2800" i="1" dirty="0">
                <a:solidFill>
                  <a:srgbClr val="CC3300"/>
                </a:solidFill>
                <a:latin typeface="Tahoma" pitchFamily="34" charset="0"/>
              </a:rPr>
              <a:t>deadlock</a:t>
            </a:r>
            <a:r>
              <a:rPr lang="id-ID" sz="2800" dirty="0">
                <a:solidFill>
                  <a:srgbClr val="CC3300"/>
                </a:solidFill>
                <a:latin typeface="Tahoma" pitchFamily="34" charset="0"/>
              </a:rPr>
              <a:t> ?</a:t>
            </a: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endParaRPr lang="en-US" sz="2400" dirty="0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Matriks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alokasi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A = 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state system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C-A = 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yang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belum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dipenuhi</a:t>
            </a:r>
            <a:endParaRPr lang="en-US" dirty="0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Vektor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 Available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V =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daftar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yang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belum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digunakan</a:t>
            </a:r>
            <a:endParaRPr lang="en-US" dirty="0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Vektor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 Resource 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R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merupakan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daftar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semua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yang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dipunyai</a:t>
            </a:r>
            <a:r>
              <a:rPr lang="en-US" dirty="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dirty="0" err="1">
                <a:solidFill>
                  <a:srgbClr val="0F0591"/>
                </a:solidFill>
                <a:latin typeface="Tahoma" pitchFamily="34" charset="0"/>
              </a:rPr>
              <a:t>sistem</a:t>
            </a:r>
            <a:r>
              <a:rPr lang="en-US" sz="2000" dirty="0">
                <a:solidFill>
                  <a:srgbClr val="FF0066"/>
                </a:solidFill>
                <a:latin typeface="Tahoma" pitchFamily="34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buFontTx/>
              <a:buChar char="•"/>
            </a:pPr>
            <a:r>
              <a:rPr lang="en-US" sz="2400" dirty="0" err="1">
                <a:solidFill>
                  <a:srgbClr val="FF0066"/>
                </a:solidFill>
                <a:latin typeface="Tahoma" pitchFamily="34" charset="0"/>
              </a:rPr>
              <a:t>Apakah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Tahoma" pitchFamily="34" charset="0"/>
              </a:rPr>
              <a:t>kondisi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Tahoma" pitchFamily="34" charset="0"/>
              </a:rPr>
              <a:t>di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Tahoma" pitchFamily="34" charset="0"/>
              </a:rPr>
              <a:t>atas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66"/>
                </a:solidFill>
                <a:latin typeface="Tahoma" pitchFamily="34" charset="0"/>
              </a:rPr>
              <a:t>aman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 (</a:t>
            </a:r>
            <a:r>
              <a:rPr lang="en-US" sz="2800" i="1" dirty="0">
                <a:solidFill>
                  <a:srgbClr val="FF0066"/>
                </a:solidFill>
                <a:latin typeface="Tahoma" pitchFamily="34" charset="0"/>
              </a:rPr>
              <a:t>safe</a:t>
            </a:r>
            <a:r>
              <a:rPr lang="en-US" sz="2400" dirty="0">
                <a:solidFill>
                  <a:srgbClr val="FF0066"/>
                </a:solidFill>
                <a:latin typeface="Tahoma" pitchFamily="34" charset="0"/>
              </a:rPr>
              <a:t>)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/>
              <a:t>Contoh</a:t>
            </a:r>
            <a:r>
              <a:rPr lang="id-ID" sz="4000" i="1" dirty="0" smtClean="0"/>
              <a:t> Deadlock Avoidance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id-ID" sz="2800" dirty="0" smtClean="0"/>
              <a:t>2</a:t>
            </a:r>
            <a:r>
              <a:rPr lang="en-US" sz="2800" dirty="0" smtClean="0"/>
              <a:t>)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CC3300"/>
                </a:solidFill>
                <a:latin typeface="Tahoma" pitchFamily="34" charset="0"/>
              </a:rPr>
              <a:t>Apakah P1 dapat dieksekusi 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 yang tersisa: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R1=0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,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R2=1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,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R3=1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 yang dibutuhkan: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R1=2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,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R2=2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,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</a:rPr>
              <a:t>R3=2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 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000" i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tidak mencukupi 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P1 terblok !!!</a:t>
            </a:r>
            <a:endParaRPr lang="en-US" sz="2000">
              <a:solidFill>
                <a:srgbClr val="FF0066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CC3300"/>
                </a:solidFill>
                <a:latin typeface="Tahoma" pitchFamily="34" charset="0"/>
              </a:rPr>
              <a:t>Bagaimana dengan P2 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 yang tersisa: R1=0, R2=1, R3=1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</a:rPr>
              <a:t> yang dibutuhkan: R1=0, R2=0, R3=1 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000" i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resource</a:t>
            </a:r>
            <a:r>
              <a:rPr lang="en-US" sz="20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mencukupi  </a:t>
            </a:r>
            <a:r>
              <a:rPr lang="en-US" sz="200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P2 tidak terblok  OK !</a:t>
            </a:r>
            <a:endParaRPr lang="en-US" sz="2000">
              <a:solidFill>
                <a:srgbClr val="006600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>
              <a:solidFill>
                <a:srgbClr val="0099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solidFill>
                <a:srgbClr val="CC3300"/>
              </a:solidFill>
              <a:latin typeface="Tahoma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4114800"/>
            <a:ext cx="8153400" cy="2286000"/>
            <a:chOff x="384" y="2668"/>
            <a:chExt cx="5136" cy="1508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2668"/>
              <a:ext cx="5136" cy="1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79" name="Oval 5"/>
            <p:cNvSpPr>
              <a:spLocks noChangeArrowheads="1"/>
            </p:cNvSpPr>
            <p:nvPr/>
          </p:nvSpPr>
          <p:spPr bwMode="auto">
            <a:xfrm>
              <a:off x="3024" y="3552"/>
              <a:ext cx="1296" cy="48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5280" y="307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1920" y="307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6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6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6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6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/>
              <a:t>Contoh</a:t>
            </a:r>
            <a:r>
              <a:rPr lang="id-ID" sz="4000" i="1" dirty="0" smtClean="0"/>
              <a:t> Deadlock Avoidance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id-ID" sz="2800" dirty="0" smtClean="0"/>
              <a:t>3</a:t>
            </a:r>
            <a:r>
              <a:rPr lang="en-US" sz="2800" dirty="0" smtClean="0"/>
              <a:t>)</a:t>
            </a:r>
          </a:p>
        </p:txBody>
      </p:sp>
      <p:pic>
        <p:nvPicPr>
          <p:cNvPr id="4577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666" y="3723933"/>
            <a:ext cx="8066667" cy="2753067"/>
          </a:xfrm>
          <a:noFill/>
        </p:spPr>
      </p:pic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533400" y="1219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3300"/>
                </a:solidFill>
                <a:latin typeface="Tahoma" pitchFamily="34" charset="0"/>
              </a:rPr>
              <a:t>Setelah P2 selesai, </a:t>
            </a:r>
            <a:r>
              <a:rPr lang="en-US" sz="3200">
                <a:solidFill>
                  <a:srgbClr val="FF0066"/>
                </a:solidFill>
                <a:latin typeface="Tahoma" pitchFamily="34" charset="0"/>
              </a:rPr>
              <a:t>apakah P1 dapat dieksekusi 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400">
                <a:solidFill>
                  <a:srgbClr val="0F0591"/>
                </a:solidFill>
                <a:latin typeface="Tahoma" pitchFamily="34" charset="0"/>
              </a:rPr>
              <a:t> yang tersisa: R1=6, R2=2, R3=3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i="1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400">
                <a:solidFill>
                  <a:srgbClr val="0F0591"/>
                </a:solidFill>
                <a:latin typeface="Tahoma" pitchFamily="34" charset="0"/>
              </a:rPr>
              <a:t> yang dibutuhkan: R1=2, R2=2, R3=2 </a:t>
            </a:r>
            <a:r>
              <a:rPr lang="en-US" sz="24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400" i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resource</a:t>
            </a:r>
            <a:r>
              <a:rPr lang="en-US" sz="240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mencukupi  P1 tidak terblok  </a:t>
            </a:r>
            <a:r>
              <a:rPr lang="en-US" sz="240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P1 tidak terblok  OK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45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45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5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Apakah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P3 </a:t>
            </a: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dapat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dieksekusi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yang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tersisa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: R1=7, R2=2, R3=3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 yang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</a:rPr>
              <a:t>dibutuhkan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</a:rPr>
              <a:t>: R1=1, R2=0, R3=3 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000" i="1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resource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mencukupi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 P3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tidak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terblok</a:t>
            </a:r>
            <a:r>
              <a:rPr lang="en-US" sz="2000" dirty="0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 </a:t>
            </a:r>
            <a:r>
              <a:rPr lang="en-US" sz="20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P3 </a:t>
            </a:r>
            <a:r>
              <a:rPr lang="en-US" sz="20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tidak</a:t>
            </a:r>
            <a:r>
              <a:rPr lang="en-US" sz="20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terblok</a:t>
            </a:r>
            <a:r>
              <a:rPr lang="en-US" sz="20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 OK !</a:t>
            </a: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 smtClean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000" dirty="0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Apakah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P</a:t>
            </a:r>
            <a:r>
              <a:rPr lang="id-ID" sz="2800" dirty="0">
                <a:solidFill>
                  <a:srgbClr val="FF0066"/>
                </a:solidFill>
                <a:latin typeface="Tahoma" pitchFamily="34" charset="0"/>
              </a:rPr>
              <a:t>4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dapat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FF0066"/>
                </a:solidFill>
                <a:latin typeface="Tahoma" pitchFamily="34" charset="0"/>
              </a:rPr>
              <a:t>dieksekusi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</a:rPr>
              <a:t> 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rgbClr val="006600"/>
                </a:solidFill>
                <a:latin typeface="Tahoma" pitchFamily="34" charset="0"/>
              </a:rPr>
              <a:t>Yes !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</a:rPr>
              <a:t>Urutan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</a:rPr>
              <a:t>eksekusi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</a:rPr>
              <a:t> P2, P1, P3, P4 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semua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proses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dapat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dieksekusi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 </a:t>
            </a:r>
            <a:r>
              <a:rPr lang="en-US" sz="2400" i="1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SAFE</a:t>
            </a:r>
            <a:r>
              <a:rPr lang="en-US" sz="2400" dirty="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!</a:t>
            </a:r>
            <a:endParaRPr lang="en-US" sz="2400" dirty="0">
              <a:solidFill>
                <a:srgbClr val="006600"/>
              </a:solidFill>
              <a:latin typeface="Tahoma" pitchFamily="34" charset="0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/>
              <a:t>Contoh</a:t>
            </a:r>
            <a:r>
              <a:rPr lang="id-ID" sz="4000" i="1" dirty="0" smtClean="0"/>
              <a:t> Deadlock Avoidance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id-ID" sz="2800" dirty="0" smtClean="0"/>
              <a:t>4</a:t>
            </a:r>
            <a:r>
              <a:rPr lang="en-US" sz="2800" dirty="0" smtClean="0"/>
              <a:t>)</a:t>
            </a:r>
          </a:p>
        </p:txBody>
      </p:sp>
      <p:pic>
        <p:nvPicPr>
          <p:cNvPr id="4587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362" y="2562376"/>
            <a:ext cx="8059275" cy="2619224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58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58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dirty="0" smtClean="0"/>
              <a:t>Contoh</a:t>
            </a:r>
            <a:r>
              <a:rPr lang="id-ID" sz="4000" i="1" dirty="0" smtClean="0"/>
              <a:t> Deadlock Avoidance</a:t>
            </a:r>
            <a:r>
              <a:rPr lang="en-US" dirty="0" smtClean="0"/>
              <a:t> </a:t>
            </a:r>
            <a:r>
              <a:rPr lang="en-US" sz="2800" dirty="0" smtClean="0"/>
              <a:t>(</a:t>
            </a:r>
            <a:r>
              <a:rPr lang="id-ID" sz="2800" dirty="0" smtClean="0"/>
              <a:t>5</a:t>
            </a:r>
            <a:r>
              <a:rPr lang="en-US" sz="2800" dirty="0" smtClean="0"/>
              <a:t>)</a:t>
            </a:r>
          </a:p>
        </p:txBody>
      </p:sp>
      <p:pic>
        <p:nvPicPr>
          <p:cNvPr id="3174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2057400"/>
            <a:ext cx="8508998" cy="3048000"/>
          </a:xfrm>
          <a:noFill/>
        </p:spPr>
      </p:pic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57200" y="11430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solidFill>
                  <a:srgbClr val="CC3300"/>
                </a:solidFill>
                <a:latin typeface="Tahoma" pitchFamily="34" charset="0"/>
              </a:rPr>
              <a:t>Contoh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 </a:t>
            </a:r>
            <a:r>
              <a:rPr lang="id-ID" sz="2800" dirty="0">
                <a:solidFill>
                  <a:srgbClr val="CC3300"/>
                </a:solidFill>
                <a:latin typeface="Tahoma" pitchFamily="34" charset="0"/>
              </a:rPr>
              <a:t>2</a:t>
            </a:r>
            <a:r>
              <a:rPr lang="en-US" sz="2800" dirty="0">
                <a:solidFill>
                  <a:srgbClr val="CC3300"/>
                </a:solidFill>
                <a:latin typeface="Tahoma" pitchFamily="34" charset="0"/>
              </a:rPr>
              <a:t>:</a:t>
            </a:r>
            <a:r>
              <a:rPr lang="id-ID" sz="2800" dirty="0">
                <a:solidFill>
                  <a:srgbClr val="CC3300"/>
                </a:solidFill>
                <a:latin typeface="Tahoma" pitchFamily="34" charset="0"/>
              </a:rPr>
              <a:t> Apakah akan terjadi </a:t>
            </a:r>
            <a:r>
              <a:rPr lang="id-ID" sz="2800" i="1" dirty="0">
                <a:solidFill>
                  <a:srgbClr val="CC3300"/>
                </a:solidFill>
                <a:latin typeface="Tahoma" pitchFamily="34" charset="0"/>
              </a:rPr>
              <a:t>deadlock</a:t>
            </a:r>
            <a:r>
              <a:rPr lang="id-ID" sz="2800" dirty="0">
                <a:solidFill>
                  <a:srgbClr val="CC3300"/>
                </a:solidFill>
                <a:latin typeface="Tahoma" pitchFamily="34" charset="0"/>
              </a:rPr>
              <a:t> ?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 smtClean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 dirty="0" smtClean="0">
              <a:solidFill>
                <a:srgbClr val="CC3300"/>
              </a:solidFill>
              <a:latin typeface="Tahoma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id-ID" sz="2800" dirty="0">
              <a:solidFill>
                <a:srgbClr val="CC3300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id-ID" sz="2000" dirty="0" smtClean="0">
                <a:solidFill>
                  <a:srgbClr val="0F0591"/>
                </a:solidFill>
                <a:latin typeface="Tahoma" pitchFamily="34" charset="0"/>
              </a:rPr>
              <a:t>Nilai </a:t>
            </a:r>
            <a:r>
              <a:rPr lang="id-ID" sz="2000" dirty="0">
                <a:solidFill>
                  <a:srgbClr val="0F0591"/>
                </a:solidFill>
                <a:latin typeface="Tahoma" pitchFamily="34" charset="0"/>
              </a:rPr>
              <a:t>inisialisasi sama dengan contoh 1 kecuali  data-data untuk proses P2 dan sisa </a:t>
            </a:r>
            <a:r>
              <a:rPr lang="id-ID" sz="2000" i="1" dirty="0">
                <a:solidFill>
                  <a:srgbClr val="0F0591"/>
                </a:solidFill>
                <a:latin typeface="Tahoma" pitchFamily="34" charset="0"/>
              </a:rPr>
              <a:t>resource</a:t>
            </a:r>
            <a:r>
              <a:rPr lang="id-ID" sz="2000" dirty="0">
                <a:solidFill>
                  <a:srgbClr val="0F0591"/>
                </a:solidFill>
                <a:latin typeface="Tahoma" pitchFamily="34" charset="0"/>
              </a:rPr>
              <a:t> yang tersedia</a:t>
            </a:r>
            <a:endParaRPr lang="id-ID" sz="2800" dirty="0">
              <a:solidFill>
                <a:srgbClr val="0F059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57200" y="12192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id-ID" sz="2400">
                <a:latin typeface="Tahoma" pitchFamily="34" charset="0"/>
              </a:rPr>
              <a:t>Jika P</a:t>
            </a:r>
            <a:r>
              <a:rPr lang="en-US" sz="2400">
                <a:latin typeface="Tahoma" pitchFamily="34" charset="0"/>
              </a:rPr>
              <a:t>2</a:t>
            </a:r>
            <a:r>
              <a:rPr lang="id-ID" sz="2400"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minta</a:t>
            </a:r>
            <a:r>
              <a:rPr lang="id-ID" sz="2400">
                <a:latin typeface="Tahoma" pitchFamily="34" charset="0"/>
              </a:rPr>
              <a:t> </a:t>
            </a:r>
            <a:r>
              <a:rPr lang="id-ID" sz="2400" i="1">
                <a:latin typeface="Tahoma" pitchFamily="34" charset="0"/>
              </a:rPr>
              <a:t>resource</a:t>
            </a:r>
            <a:r>
              <a:rPr lang="id-ID" sz="2400">
                <a:latin typeface="Tahoma" pitchFamily="34" charset="0"/>
              </a:rPr>
              <a:t> R1 dan R3 masing-masing satu unit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kondisinya menjadi sama dengan contoh 1  terbukti </a:t>
            </a:r>
            <a:r>
              <a:rPr lang="en-US" sz="2400" i="1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SAFE</a:t>
            </a:r>
            <a:r>
              <a:rPr lang="en-US" sz="2400">
                <a:solidFill>
                  <a:srgbClr val="006600"/>
                </a:solidFill>
                <a:latin typeface="Tahoma" pitchFamily="34" charset="0"/>
                <a:sym typeface="Wingdings" pitchFamily="2" charset="2"/>
              </a:rPr>
              <a:t> !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smtClean="0"/>
              <a:t>Contoh</a:t>
            </a:r>
            <a:r>
              <a:rPr lang="id-ID" sz="4000" i="1" smtClean="0"/>
              <a:t> Deadlock Avoidance</a:t>
            </a:r>
            <a:r>
              <a:rPr lang="en-US" smtClean="0"/>
              <a:t> </a:t>
            </a:r>
            <a:r>
              <a:rPr lang="en-US" sz="2800" smtClean="0"/>
              <a:t>(</a:t>
            </a:r>
            <a:r>
              <a:rPr lang="id-ID" sz="2800" smtClean="0"/>
              <a:t>6</a:t>
            </a:r>
            <a:r>
              <a:rPr lang="en-US" sz="2800" smtClean="0"/>
              <a:t>)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381000" y="2362200"/>
            <a:ext cx="8305800" cy="3276600"/>
            <a:chOff x="381000" y="2362200"/>
            <a:chExt cx="8305800" cy="3276600"/>
          </a:xfrm>
        </p:grpSpPr>
        <p:pic>
          <p:nvPicPr>
            <p:cNvPr id="32774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" y="2362200"/>
              <a:ext cx="8305800" cy="327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6859524" y="3042285"/>
              <a:ext cx="249174" cy="251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FF0066"/>
                  </a:solidFill>
                </a:rPr>
                <a:t>X</a:t>
              </a:r>
              <a:r>
                <a:rPr lang="en-US" sz="1400"/>
                <a:t>0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7939278" y="3042285"/>
              <a:ext cx="290322" cy="251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FF0066"/>
                  </a:solidFill>
                </a:rPr>
                <a:t>X</a:t>
              </a:r>
              <a:r>
                <a:rPr lang="en-US" sz="1400"/>
                <a:t>1</a:t>
              </a:r>
            </a:p>
          </p:txBody>
        </p:sp>
        <p:sp>
          <p:nvSpPr>
            <p:cNvPr id="32777" name="Text Box 11"/>
            <p:cNvSpPr txBox="1">
              <a:spLocks noChangeArrowheads="1"/>
            </p:cNvSpPr>
            <p:nvPr/>
          </p:nvSpPr>
          <p:spPr bwMode="auto">
            <a:xfrm>
              <a:off x="6028944" y="4640580"/>
              <a:ext cx="249174" cy="22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0066"/>
                  </a:solidFill>
                </a:rPr>
                <a:t>X</a:t>
              </a:r>
              <a:r>
                <a:rPr lang="en-US" sz="1200"/>
                <a:t>1</a:t>
              </a:r>
            </a:p>
          </p:txBody>
        </p:sp>
        <p:sp>
          <p:nvSpPr>
            <p:cNvPr id="32778" name="Text Box 12"/>
            <p:cNvSpPr txBox="1">
              <a:spLocks noChangeArrowheads="1"/>
            </p:cNvSpPr>
            <p:nvPr/>
          </p:nvSpPr>
          <p:spPr bwMode="auto">
            <a:xfrm>
              <a:off x="4949190" y="4640580"/>
              <a:ext cx="249174" cy="22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0066"/>
                  </a:solidFill>
                </a:rPr>
                <a:t>X</a:t>
              </a:r>
              <a:r>
                <a:rPr lang="en-US" sz="1200"/>
                <a:t>0</a:t>
              </a:r>
            </a:p>
          </p:txBody>
        </p:sp>
        <p:sp>
          <p:nvSpPr>
            <p:cNvPr id="32779" name="Text Box 13"/>
            <p:cNvSpPr txBox="1">
              <a:spLocks noChangeArrowheads="1"/>
            </p:cNvSpPr>
            <p:nvPr/>
          </p:nvSpPr>
          <p:spPr bwMode="auto">
            <a:xfrm>
              <a:off x="4114800" y="3048000"/>
              <a:ext cx="249174" cy="22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0066"/>
                  </a:solidFill>
                </a:rPr>
                <a:t>X</a:t>
              </a:r>
              <a:r>
                <a:rPr lang="en-US" sz="1200"/>
                <a:t>6</a:t>
              </a:r>
            </a:p>
          </p:txBody>
        </p:sp>
        <p:sp>
          <p:nvSpPr>
            <p:cNvPr id="32780" name="Text Box 14"/>
            <p:cNvSpPr txBox="1">
              <a:spLocks noChangeArrowheads="1"/>
            </p:cNvSpPr>
            <p:nvPr/>
          </p:nvSpPr>
          <p:spPr bwMode="auto">
            <a:xfrm>
              <a:off x="5198364" y="3048000"/>
              <a:ext cx="249174" cy="22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3600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solidFill>
                    <a:srgbClr val="FF0066"/>
                  </a:solidFill>
                </a:rPr>
                <a:t>X</a:t>
              </a:r>
              <a:r>
                <a:rPr lang="en-US" sz="1200"/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457200" y="1219200"/>
            <a:ext cx="8153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Bagaimana j</a:t>
            </a:r>
            <a:r>
              <a:rPr lang="id-ID" sz="2400">
                <a:latin typeface="Tahoma" pitchFamily="34" charset="0"/>
              </a:rPr>
              <a:t>ika P</a:t>
            </a:r>
            <a:r>
              <a:rPr lang="en-US" sz="2400">
                <a:latin typeface="Tahoma" pitchFamily="34" charset="0"/>
              </a:rPr>
              <a:t>1</a:t>
            </a:r>
            <a:r>
              <a:rPr lang="id-ID" sz="2400"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minta</a:t>
            </a:r>
            <a:r>
              <a:rPr lang="id-ID" sz="2400">
                <a:latin typeface="Tahoma" pitchFamily="34" charset="0"/>
              </a:rPr>
              <a:t> </a:t>
            </a:r>
            <a:r>
              <a:rPr lang="id-ID" sz="2400" i="1">
                <a:latin typeface="Tahoma" pitchFamily="34" charset="0"/>
              </a:rPr>
              <a:t>resource</a:t>
            </a:r>
            <a:r>
              <a:rPr lang="id-ID" sz="2400">
                <a:latin typeface="Tahoma" pitchFamily="34" charset="0"/>
              </a:rPr>
              <a:t> R1 dan R3 masing-masing satu unit </a:t>
            </a:r>
            <a:r>
              <a:rPr lang="id-ID" sz="2400">
                <a:solidFill>
                  <a:srgbClr val="FF0066"/>
                </a:solidFill>
                <a:latin typeface="Tahoma" pitchFamily="34" charset="0"/>
              </a:rPr>
              <a:t>apakah </a:t>
            </a:r>
            <a:r>
              <a:rPr lang="id-ID" sz="3200" i="1">
                <a:solidFill>
                  <a:srgbClr val="FF0066"/>
                </a:solidFill>
                <a:latin typeface="Tahoma" pitchFamily="34" charset="0"/>
              </a:rPr>
              <a:t>safe</a:t>
            </a:r>
            <a:r>
              <a:rPr lang="id-ID" sz="2400">
                <a:solidFill>
                  <a:srgbClr val="FF0066"/>
                </a:solidFill>
                <a:latin typeface="Tahoma" pitchFamily="34" charset="0"/>
              </a:rPr>
              <a:t> ?</a:t>
            </a:r>
            <a:endParaRPr lang="id-ID" sz="2400" i="1">
              <a:solidFill>
                <a:srgbClr val="CC3300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FontTx/>
              <a:buChar char="–"/>
            </a:pPr>
            <a:endParaRPr lang="id-ID" sz="2000" i="1">
              <a:solidFill>
                <a:srgbClr val="0F0591"/>
              </a:solidFill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i="1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Resource</a:t>
            </a:r>
            <a:r>
              <a:rPr lang="en-US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yang tersisa tinggal R1=0, R2=1, dan R3 =1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Pada matriks C-A terlihat bahwa setiap proses setidaknya membutuhkan R1=1 untuk dapat dieksekusi  </a:t>
            </a:r>
            <a:r>
              <a:rPr lang="en-US" sz="2000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tidak ada</a:t>
            </a:r>
            <a:r>
              <a:rPr lang="en-US">
                <a:solidFill>
                  <a:srgbClr val="0F0591"/>
                </a:solidFill>
                <a:latin typeface="Tahoma" pitchFamily="34" charset="0"/>
                <a:sym typeface="Wingdings" pitchFamily="2" charset="2"/>
              </a:rPr>
              <a:t> proses yang dapat dieksekusi  </a:t>
            </a:r>
            <a:r>
              <a:rPr lang="id-ID" i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UN</a:t>
            </a:r>
            <a:r>
              <a:rPr lang="en-US" i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SAFE</a:t>
            </a:r>
            <a:r>
              <a:rPr lang="en-US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!!!</a:t>
            </a:r>
            <a:r>
              <a:rPr lang="id-ID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 </a:t>
            </a:r>
            <a:r>
              <a:rPr lang="en-US">
                <a:latin typeface="Tahoma" pitchFamily="34" charset="0"/>
                <a:sym typeface="Wingdings" pitchFamily="2" charset="2"/>
              </a:rPr>
              <a:t>Permintaan P1</a:t>
            </a:r>
            <a:r>
              <a:rPr lang="en-US" i="1">
                <a:solidFill>
                  <a:srgbClr val="FF0066"/>
                </a:solidFill>
                <a:latin typeface="Tahoma" pitchFamily="34" charset="0"/>
                <a:sym typeface="Wingdings" pitchFamily="2" charset="2"/>
              </a:rPr>
              <a:t> DITOLAK  P1 di-blok !</a:t>
            </a:r>
            <a:endParaRPr lang="en-US">
              <a:solidFill>
                <a:srgbClr val="FF0066"/>
              </a:solidFill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4000" smtClean="0"/>
              <a:t>Contoh</a:t>
            </a:r>
            <a:r>
              <a:rPr lang="id-ID" sz="4000" i="1" smtClean="0"/>
              <a:t> Deadlock Avoidance</a:t>
            </a:r>
            <a:r>
              <a:rPr lang="en-US" smtClean="0"/>
              <a:t> </a:t>
            </a:r>
            <a:r>
              <a:rPr lang="en-US" sz="2800" smtClean="0"/>
              <a:t>(7)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14400" y="1981200"/>
            <a:ext cx="7315200" cy="2743200"/>
            <a:chOff x="816" y="1536"/>
            <a:chExt cx="4608" cy="1728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816" y="1536"/>
              <a:ext cx="4608" cy="1728"/>
              <a:chOff x="768" y="1536"/>
              <a:chExt cx="4656" cy="1820"/>
            </a:xfrm>
          </p:grpSpPr>
          <p:pic>
            <p:nvPicPr>
              <p:cNvPr id="33800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68" y="1536"/>
                <a:ext cx="4656" cy="1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801" name="Oval 11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240" cy="672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2" name="Oval 12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192" cy="192"/>
              </a:xfrm>
              <a:prstGeom prst="ellipse">
                <a:avLst/>
              </a:prstGeom>
              <a:noFill/>
              <a:ln w="19050">
                <a:solidFill>
                  <a:srgbClr val="FF0066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799" name="Line 14"/>
            <p:cNvSpPr>
              <a:spLocks noChangeShapeType="1"/>
            </p:cNvSpPr>
            <p:nvPr/>
          </p:nvSpPr>
          <p:spPr bwMode="auto">
            <a:xfrm flipV="1">
              <a:off x="3456" y="2352"/>
              <a:ext cx="912" cy="432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 type="arrow" w="lg" len="lg"/>
              <a:tailEnd type="arrow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7620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#</a:t>
            </a:r>
            <a:fld id="{100FB879-7292-4D75-83A6-0362186470AD}" type="slidenum">
              <a:rPr lang="en-GB" sz="1600" b="1" smtClean="0"/>
              <a:pPr>
                <a:defRPr/>
              </a:pPr>
              <a:t>38</a:t>
            </a:fld>
            <a:endParaRPr lang="en-GB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515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515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d-ID" sz="2800" dirty="0" smtClean="0"/>
              <a:t>Contoh</a:t>
            </a:r>
            <a:r>
              <a:rPr lang="id-ID" sz="2800" i="1" dirty="0" smtClean="0"/>
              <a:t> Algoritma Deadlock Avoidance</a:t>
            </a:r>
            <a:r>
              <a:rPr lang="en-US" sz="3200" dirty="0" smtClean="0"/>
              <a:t> </a:t>
            </a:r>
            <a:endParaRPr lang="en-US" sz="1800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id-ID" sz="2800" dirty="0" smtClean="0">
                <a:solidFill>
                  <a:schemeClr val="hlink"/>
                </a:solidFill>
              </a:rPr>
              <a:t>Algoritma: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>
                <a:solidFill>
                  <a:schemeClr val="hlink"/>
                </a:solidFill>
              </a:rPr>
              <a:t>Periksa apakah permintaan </a:t>
            </a:r>
            <a:r>
              <a:rPr lang="id-ID" sz="2400" i="1" dirty="0" smtClean="0">
                <a:solidFill>
                  <a:schemeClr val="hlink"/>
                </a:solidFill>
              </a:rPr>
              <a:t>resource</a:t>
            </a:r>
            <a:r>
              <a:rPr lang="id-ID" sz="2400" dirty="0" smtClean="0">
                <a:solidFill>
                  <a:schemeClr val="hlink"/>
                </a:solidFill>
              </a:rPr>
              <a:t> melebihi dari klaim sebelumnya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>
                <a:solidFill>
                  <a:schemeClr val="hlink"/>
                </a:solidFill>
              </a:rPr>
              <a:t>Jika valid </a:t>
            </a:r>
            <a:r>
              <a:rPr lang="id-ID" sz="2400" dirty="0" smtClean="0">
                <a:solidFill>
                  <a:schemeClr val="hlink"/>
                </a:solidFill>
                <a:sym typeface="Wingdings" pitchFamily="2" charset="2"/>
              </a:rPr>
              <a:t> periksa apakah </a:t>
            </a:r>
            <a:r>
              <a:rPr lang="id-ID" sz="2400" i="1" dirty="0" smtClean="0">
                <a:solidFill>
                  <a:schemeClr val="hlink"/>
                </a:solidFill>
                <a:sym typeface="Wingdings" pitchFamily="2" charset="2"/>
              </a:rPr>
              <a:t>resource</a:t>
            </a:r>
            <a:r>
              <a:rPr lang="id-ID" sz="2400" dirty="0" smtClean="0">
                <a:solidFill>
                  <a:schemeClr val="hlink"/>
                </a:solidFill>
                <a:sym typeface="Wingdings" pitchFamily="2" charset="2"/>
              </a:rPr>
              <a:t> yang diminta mencukupi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Jika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tidak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cukup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proses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tersebut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di-blok</a:t>
            </a:r>
            <a:endParaRPr lang="en-US" sz="2400" dirty="0" smtClean="0">
              <a:solidFill>
                <a:schemeClr val="hlink"/>
              </a:solidFill>
              <a:sym typeface="Wingdings" pitchFamily="2" charset="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Jika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cukup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periksa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apakah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kondisinya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SAFE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?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Jika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unsafe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tolak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permintaan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tersebut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dan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proses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yang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minta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resource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di-blok</a:t>
            </a:r>
            <a:endParaRPr lang="en-US" sz="2400" dirty="0" smtClean="0">
              <a:solidFill>
                <a:schemeClr val="hlink"/>
              </a:solidFill>
              <a:sym typeface="Wingdings" pitchFamily="2" charset="2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Jika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safe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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berikan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resource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dan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  <a:sym typeface="Wingdings" pitchFamily="2" charset="2"/>
              </a:rPr>
              <a:t>perbaharui</a:t>
            </a:r>
            <a:r>
              <a:rPr lang="en-US" sz="2400" dirty="0" smtClean="0">
                <a:solidFill>
                  <a:schemeClr val="hlink"/>
                </a:solidFill>
                <a:sym typeface="Wingdings" pitchFamily="2" charset="2"/>
              </a:rPr>
              <a:t> data-data </a:t>
            </a:r>
            <a:r>
              <a:rPr lang="en-US" sz="2400" i="1" dirty="0" smtClean="0">
                <a:solidFill>
                  <a:schemeClr val="hlink"/>
                </a:solidFill>
                <a:sym typeface="Wingdings" pitchFamily="2" charset="2"/>
              </a:rPr>
              <a:t>resource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dirty="0" smtClean="0"/>
              <a:t>Strong and weak semaphore</a:t>
            </a:r>
            <a:r>
              <a:rPr lang="en-US" sz="4000" dirty="0" smtClean="0"/>
              <a:t> </a:t>
            </a:r>
            <a:r>
              <a:rPr lang="en-US" sz="2400" dirty="0" smtClean="0"/>
              <a:t>(1)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 dirty="0">
                <a:solidFill>
                  <a:srgbClr val="CC3300"/>
                </a:solidFill>
                <a:latin typeface="+mn-lt"/>
              </a:rPr>
              <a:t>Strong semaphore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Adalah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i="1" kern="0" dirty="0">
                <a:solidFill>
                  <a:srgbClr val="0F0591"/>
                </a:solidFill>
                <a:latin typeface="+mn-lt"/>
              </a:rPr>
              <a:t>semaphore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yang </a:t>
            </a:r>
            <a:r>
              <a:rPr lang="en-US" sz="3200" kern="0" dirty="0" err="1">
                <a:solidFill>
                  <a:srgbClr val="FF0066"/>
                </a:solidFill>
                <a:latin typeface="+mn-lt"/>
              </a:rPr>
              <a:t>menentukan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urutan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proses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yang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dikeluarkan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dari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antrian</a:t>
            </a:r>
            <a:endParaRPr lang="en-US" sz="2400" kern="0" dirty="0">
              <a:solidFill>
                <a:srgbClr val="0F0591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Dapat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mencegah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terjadinya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3200" i="1" kern="0" dirty="0">
                <a:solidFill>
                  <a:srgbClr val="006600"/>
                </a:solidFill>
                <a:latin typeface="+mn-lt"/>
              </a:rPr>
              <a:t>starvation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solidFill>
                  <a:srgbClr val="0F0591"/>
                </a:solidFill>
                <a:latin typeface="+mn-lt"/>
              </a:rPr>
              <a:t>Model </a:t>
            </a:r>
            <a:r>
              <a:rPr lang="en-US" sz="2400" i="1" kern="0" dirty="0">
                <a:solidFill>
                  <a:srgbClr val="0F0591"/>
                </a:solidFill>
                <a:latin typeface="+mn-lt"/>
              </a:rPr>
              <a:t>semaphore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yang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ada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di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OS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i="1" kern="0" dirty="0">
                <a:solidFill>
                  <a:srgbClr val="CC3300"/>
                </a:solidFill>
                <a:latin typeface="+mn-lt"/>
              </a:rPr>
              <a:t>Weak semaphore</a:t>
            </a:r>
            <a:r>
              <a:rPr lang="en-US" sz="2800" kern="0" dirty="0">
                <a:solidFill>
                  <a:srgbClr val="CC3300"/>
                </a:solidFill>
                <a:latin typeface="+mn-lt"/>
              </a:rPr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Adalah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semaphore yang </a:t>
            </a:r>
            <a:r>
              <a:rPr lang="en-US" sz="3200" kern="0" dirty="0" err="1">
                <a:solidFill>
                  <a:srgbClr val="FF0066"/>
                </a:solidFill>
                <a:latin typeface="+mn-lt"/>
              </a:rPr>
              <a:t>tidak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0F0591"/>
                </a:solidFill>
                <a:latin typeface="+mn-lt"/>
              </a:rPr>
              <a:t>menentukan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urutan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proses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yang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dikeluarkan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dari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antrian</a:t>
            </a:r>
            <a:endParaRPr lang="en-US" sz="2400" kern="0" dirty="0">
              <a:solidFill>
                <a:srgbClr val="0F0591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Dapat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0F0591"/>
                </a:solidFill>
                <a:latin typeface="+mn-lt"/>
              </a:rPr>
              <a:t>terjadi</a:t>
            </a:r>
            <a:r>
              <a:rPr lang="en-US" sz="2400" kern="0" dirty="0">
                <a:solidFill>
                  <a:srgbClr val="0F0591"/>
                </a:solidFill>
                <a:latin typeface="+mn-lt"/>
              </a:rPr>
              <a:t> </a:t>
            </a:r>
            <a:r>
              <a:rPr lang="en-US" sz="3200" i="1" kern="0" dirty="0">
                <a:solidFill>
                  <a:srgbClr val="006600"/>
                </a:solidFill>
                <a:latin typeface="+mn-lt"/>
              </a:rPr>
              <a:t>starvation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>
              <a:defRPr/>
            </a:pPr>
            <a:r>
              <a:rPr lang="id-ID" sz="2800" dirty="0" smtClean="0"/>
              <a:t>Kelebihan-Kekurangan </a:t>
            </a:r>
            <a:r>
              <a:rPr lang="en-US" sz="2800" i="1" dirty="0" smtClean="0"/>
              <a:t>Deadlock Avoidance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id-ID" sz="2800" dirty="0" smtClean="0"/>
              <a:t>Kelebihan: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id-ID" sz="2400" dirty="0" smtClean="0"/>
              <a:t>(+) Tidak perlu mem-</a:t>
            </a:r>
            <a:r>
              <a:rPr lang="id-ID" sz="2400" i="1" dirty="0" smtClean="0"/>
              <a:t>preempt</a:t>
            </a:r>
            <a:r>
              <a:rPr lang="id-ID" sz="2400" dirty="0" smtClean="0"/>
              <a:t> dan mengembalikan data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id-ID" sz="2400" dirty="0" smtClean="0"/>
              <a:t>      konteks suatu proses </a:t>
            </a:r>
            <a:r>
              <a:rPr lang="id-ID" sz="2400" dirty="0" smtClean="0">
                <a:sym typeface="Wingdings" pitchFamily="2" charset="2"/>
              </a:rPr>
              <a:t> lebih cepat dan sederhana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id-ID" sz="2400" dirty="0" smtClean="0"/>
              <a:t>(+) Lebih fleksibel dibanding metode </a:t>
            </a:r>
            <a:r>
              <a:rPr lang="id-ID" sz="2400" i="1" dirty="0" smtClean="0"/>
              <a:t>deadlock prevention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id-ID" sz="2800" dirty="0" smtClean="0"/>
              <a:t>Kekurangan: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/>
              <a:t>Jumlah kebutuhan </a:t>
            </a:r>
            <a:r>
              <a:rPr lang="id-ID" sz="2400" i="1" dirty="0" smtClean="0"/>
              <a:t>resource</a:t>
            </a:r>
            <a:r>
              <a:rPr lang="id-ID" sz="2400" dirty="0" smtClean="0"/>
              <a:t> maksimum setiap proses harus sudah diketahui di awal</a:t>
            </a:r>
            <a:endParaRPr lang="en-US" sz="2400" dirty="0" smtClean="0"/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/>
              <a:t>Urutan eksekusi proses tidak dapat ditentukan dengan aturan tertentu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/>
              <a:t>Jumlah </a:t>
            </a:r>
            <a:r>
              <a:rPr lang="id-ID" sz="2400" i="1" dirty="0" smtClean="0"/>
              <a:t>resource</a:t>
            </a:r>
            <a:r>
              <a:rPr lang="id-ID" sz="2400" dirty="0" smtClean="0"/>
              <a:t> yang dialokasikan ke suatu proses bersifat tetap (tidak boleh berubah)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id-ID" sz="2400" dirty="0" smtClean="0"/>
              <a:t>Proses tidak boleh keluar (</a:t>
            </a:r>
            <a:r>
              <a:rPr lang="id-ID" sz="2400" i="1" dirty="0" smtClean="0"/>
              <a:t>exit</a:t>
            </a:r>
            <a:r>
              <a:rPr lang="id-ID" sz="2400" dirty="0" smtClean="0"/>
              <a:t>) selama masih memegang </a:t>
            </a:r>
            <a:r>
              <a:rPr lang="id-ID" sz="2400" i="1" dirty="0" smtClean="0"/>
              <a:t>resource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Detection </a:t>
            </a:r>
            <a:r>
              <a:rPr lang="en-US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smtClean="0"/>
              <a:t>Setiap proses boleh minta </a:t>
            </a:r>
            <a:r>
              <a:rPr lang="en-US" sz="2400" i="1" smtClean="0"/>
              <a:t>resource</a:t>
            </a:r>
            <a:r>
              <a:rPr lang="en-US" sz="2400" smtClean="0"/>
              <a:t> terus menerus selama masih tersedia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smtClean="0"/>
              <a:t>Secara periodik sistem operasi menjalankan algoritma untuk mendeteksi terjadinya </a:t>
            </a:r>
            <a:r>
              <a:rPr lang="en-US" sz="2400" i="1" smtClean="0"/>
              <a:t>circular wait (deadlock)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smtClean="0"/>
              <a:t>Proses yang </a:t>
            </a:r>
            <a:r>
              <a:rPr lang="en-US" sz="2800" smtClean="0">
                <a:solidFill>
                  <a:schemeClr val="tx1"/>
                </a:solidFill>
              </a:rPr>
              <a:t>tidak</a:t>
            </a:r>
            <a:r>
              <a:rPr lang="en-US" sz="2400" smtClean="0"/>
              <a:t> mengalami </a:t>
            </a:r>
            <a:r>
              <a:rPr lang="en-US" sz="2400" i="1" smtClean="0"/>
              <a:t>deadlock</a:t>
            </a:r>
            <a:r>
              <a:rPr lang="en-US" sz="2400" smtClean="0"/>
              <a:t> diberi tanda (</a:t>
            </a:r>
            <a:r>
              <a:rPr lang="en-US" sz="2400" i="1" smtClean="0"/>
              <a:t>mark</a:t>
            </a:r>
            <a:r>
              <a:rPr lang="en-US" sz="2400" smtClean="0"/>
              <a:t>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smtClean="0"/>
              <a:t>punya tanda </a:t>
            </a:r>
            <a:r>
              <a:rPr lang="en-US" sz="2000" smtClean="0">
                <a:sym typeface="Wingdings" pitchFamily="2" charset="2"/>
              </a:rPr>
              <a:t> tidak </a:t>
            </a:r>
            <a:r>
              <a:rPr lang="en-US" sz="2000" i="1" smtClean="0">
                <a:sym typeface="Wingdings" pitchFamily="2" charset="2"/>
              </a:rPr>
              <a:t>deadlock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smtClean="0"/>
              <a:t>tidak punya tanda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i="1" smtClean="0">
                <a:sym typeface="Wingdings" pitchFamily="2" charset="2"/>
              </a:rPr>
              <a:t>deadlock</a:t>
            </a:r>
            <a:endParaRPr lang="en-US" sz="2000" i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smtClean="0"/>
              <a:t>Definisi-definisi berikut ini masih digunakan: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smtClean="0"/>
              <a:t>Matrik Alokasi A		- Vektor </a:t>
            </a:r>
            <a:r>
              <a:rPr lang="en-US" sz="2000" i="1" smtClean="0"/>
              <a:t>Available</a:t>
            </a:r>
            <a:r>
              <a:rPr lang="en-US" sz="2000" smtClean="0"/>
              <a:t> V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smtClean="0"/>
              <a:t>Vektor </a:t>
            </a:r>
            <a:r>
              <a:rPr lang="en-US" sz="2000" i="1" smtClean="0"/>
              <a:t>Resource </a:t>
            </a:r>
            <a:r>
              <a:rPr lang="en-US" sz="2000" smtClean="0"/>
              <a:t>R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smtClean="0"/>
              <a:t>Matriks </a:t>
            </a:r>
            <a:r>
              <a:rPr lang="en-US" sz="2400" i="1" smtClean="0"/>
              <a:t>Request</a:t>
            </a:r>
            <a:r>
              <a:rPr lang="en-US" sz="2400" smtClean="0"/>
              <a:t> Q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smtClean="0"/>
              <a:t>Merupakan matriks yang berisi daftar semua </a:t>
            </a:r>
            <a:r>
              <a:rPr lang="en-US" sz="2000" i="1" smtClean="0"/>
              <a:t>resource</a:t>
            </a:r>
            <a:r>
              <a:rPr lang="en-US" sz="2000" smtClean="0"/>
              <a:t> yang </a:t>
            </a:r>
            <a:r>
              <a:rPr lang="en-US" smtClean="0"/>
              <a:t>diminta</a:t>
            </a:r>
            <a:r>
              <a:rPr lang="en-US" sz="2000" smtClean="0"/>
              <a:t> oleh masing-masing proses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Detection </a:t>
            </a:r>
            <a:r>
              <a:rPr lang="en-US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Strategi pada </a:t>
            </a:r>
            <a:r>
              <a:rPr lang="en-US" i="1" smtClean="0"/>
              <a:t>deadlock detection</a:t>
            </a:r>
            <a:r>
              <a:rPr lang="en-US" smtClean="0"/>
              <a:t>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/>
              <a:t>Menemukan proses yang kebutuhan </a:t>
            </a:r>
            <a:r>
              <a:rPr lang="en-US" i="1" smtClean="0"/>
              <a:t>resource</a:t>
            </a:r>
            <a:r>
              <a:rPr lang="en-US" smtClean="0"/>
              <a:t>-nya lebih kecil atau sama dengan </a:t>
            </a:r>
            <a:r>
              <a:rPr lang="en-US" i="1" smtClean="0"/>
              <a:t>resource</a:t>
            </a:r>
            <a:r>
              <a:rPr lang="en-US" smtClean="0"/>
              <a:t> yang tersedia (sedang tidak digunakan)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/>
              <a:t>Berikan </a:t>
            </a:r>
            <a:r>
              <a:rPr lang="en-US" i="1" smtClean="0"/>
              <a:t>resource</a:t>
            </a:r>
            <a:r>
              <a:rPr lang="en-US" smtClean="0"/>
              <a:t> pada proses tersebut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/>
              <a:t>Eksekusi proses tersebut hingga selesai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/>
              <a:t>Bebaskan semua </a:t>
            </a:r>
            <a:r>
              <a:rPr lang="en-US" i="1" smtClean="0"/>
              <a:t>resource</a:t>
            </a:r>
            <a:r>
              <a:rPr lang="en-US" smtClean="0"/>
              <a:t> yang telah selesai digunakan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mtClean="0"/>
              <a:t>Cari proses berikutnya yang dapat dieksekusi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Deadlock Detection </a:t>
            </a:r>
            <a:r>
              <a:rPr lang="en-US" sz="2800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85000"/>
              </a:lnSpc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deadlock detection</a:t>
            </a:r>
            <a:r>
              <a:rPr lang="en-US" sz="2400" dirty="0" smtClean="0"/>
              <a:t>: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Mula-mula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endParaRPr lang="en-US" sz="2000" dirty="0" smtClean="0"/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Beri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nilai</a:t>
            </a:r>
            <a:r>
              <a:rPr lang="en-US" sz="2000" dirty="0" smtClean="0">
                <a:solidFill>
                  <a:srgbClr val="FF0066"/>
                </a:solidFill>
              </a:rPr>
              <a:t> 0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i="1" dirty="0" smtClean="0"/>
              <a:t>resource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dirty="0" err="1" smtClean="0"/>
              <a:t>alokasi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66"/>
                </a:solidFill>
              </a:rPr>
              <a:t>kenapa</a:t>
            </a:r>
            <a:r>
              <a:rPr lang="en-US" sz="2000" dirty="0" smtClean="0"/>
              <a:t> ?</a:t>
            </a:r>
          </a:p>
          <a:p>
            <a:pPr marL="1295400" lvl="2" indent="-381000" eaLnBrk="1" hangingPunct="1">
              <a:lnSpc>
                <a:spcPct val="85000"/>
              </a:lnSpc>
            </a:pP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resource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tidak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err="1" smtClean="0">
                <a:sym typeface="Wingdings" pitchFamily="2" charset="2"/>
              </a:rPr>
              <a:t>belum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dieksekusi</a:t>
            </a:r>
            <a:r>
              <a:rPr lang="en-US" sz="1800" dirty="0" smtClean="0">
                <a:sym typeface="Wingdings" pitchFamily="2" charset="2"/>
              </a:rPr>
              <a:t>  </a:t>
            </a:r>
            <a:r>
              <a:rPr lang="en-US" sz="1800" dirty="0" err="1" smtClean="0">
                <a:solidFill>
                  <a:srgbClr val="FF0066"/>
                </a:solidFill>
                <a:sym typeface="Wingdings" pitchFamily="2" charset="2"/>
              </a:rPr>
              <a:t>tidak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rgbClr val="FF0066"/>
                </a:solidFill>
                <a:sym typeface="Wingdings" pitchFamily="2" charset="2"/>
              </a:rPr>
              <a:t>deadlock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, </a:t>
            </a:r>
            <a:r>
              <a:rPr lang="en-US" sz="1800" dirty="0" err="1" smtClean="0">
                <a:solidFill>
                  <a:srgbClr val="FF0066"/>
                </a:solidFill>
                <a:sym typeface="Wingdings" pitchFamily="2" charset="2"/>
              </a:rPr>
              <a:t>bahkan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sz="1800" dirty="0" err="1" smtClean="0">
                <a:solidFill>
                  <a:srgbClr val="FF0066"/>
                </a:solidFill>
                <a:sym typeface="Wingdings" pitchFamily="2" charset="2"/>
              </a:rPr>
              <a:t>bisa</a:t>
            </a:r>
            <a:r>
              <a:rPr lang="en-US" sz="1800" dirty="0" smtClean="0">
                <a:solidFill>
                  <a:srgbClr val="FF0066"/>
                </a:solidFill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rgbClr val="FF0066"/>
                </a:solidFill>
                <a:sym typeface="Wingdings" pitchFamily="2" charset="2"/>
              </a:rPr>
              <a:t>starvation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!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perlu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segera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ditolong</a:t>
            </a:r>
            <a:endParaRPr lang="en-US" sz="1800" dirty="0" smtClean="0"/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dirty="0" err="1" smtClean="0"/>
              <a:t>penampung</a:t>
            </a:r>
            <a:r>
              <a:rPr lang="en-US" sz="2000" dirty="0" smtClean="0"/>
              <a:t> </a:t>
            </a:r>
            <a:r>
              <a:rPr lang="en-US" sz="2000" dirty="0" err="1" smtClean="0"/>
              <a:t>sementara</a:t>
            </a:r>
            <a:r>
              <a:rPr lang="en-US" sz="2000" dirty="0" smtClean="0"/>
              <a:t> (</a:t>
            </a:r>
            <a:r>
              <a:rPr lang="en-US" sz="2000" i="1" dirty="0" smtClean="0"/>
              <a:t>temporary</a:t>
            </a:r>
            <a:r>
              <a:rPr lang="en-US" sz="2000" dirty="0" smtClean="0"/>
              <a:t>) W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</a:t>
            </a:r>
            <a:r>
              <a:rPr lang="en-US" sz="2000" i="1" dirty="0" smtClean="0"/>
              <a:t>available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diberi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 smtClean="0"/>
              <a:t> </a:t>
            </a:r>
            <a:r>
              <a:rPr lang="en-US" sz="2000" i="1" dirty="0" smtClean="0"/>
              <a:t>request</a:t>
            </a:r>
            <a:r>
              <a:rPr lang="en-US" sz="2000" dirty="0" smtClean="0"/>
              <a:t> Q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vektor</a:t>
            </a:r>
            <a:r>
              <a:rPr lang="en-US" sz="2000" dirty="0" smtClean="0"/>
              <a:t> W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</a:p>
          <a:p>
            <a:pPr marL="1295400" lvl="2" indent="-381000" eaLnBrk="1" hangingPunct="1">
              <a:lnSpc>
                <a:spcPct val="85000"/>
              </a:lnSpc>
              <a:buFont typeface="Wingdings" pitchFamily="2" charset="2"/>
              <a:buChar char="à"/>
            </a:pPr>
            <a:r>
              <a:rPr lang="en-US" sz="1800" dirty="0" err="1" smtClean="0">
                <a:sym typeface="Wingdings" pitchFamily="2" charset="2"/>
              </a:rPr>
              <a:t>beri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tanda</a:t>
            </a:r>
            <a:r>
              <a:rPr lang="en-US" sz="1800" dirty="0" smtClean="0">
                <a:sym typeface="Wingdings" pitchFamily="2" charset="2"/>
              </a:rPr>
              <a:t> (</a:t>
            </a:r>
            <a:r>
              <a:rPr lang="en-US" sz="1800" i="1" dirty="0" smtClean="0">
                <a:sym typeface="Wingdings" pitchFamily="2" charset="2"/>
              </a:rPr>
              <a:t>mark</a:t>
            </a:r>
            <a:r>
              <a:rPr lang="en-US" sz="1800" dirty="0" smtClean="0">
                <a:sym typeface="Wingdings" pitchFamily="2" charset="2"/>
              </a:rPr>
              <a:t>) </a:t>
            </a:r>
            <a:r>
              <a:rPr lang="en-US" sz="1800" dirty="0" err="1" smtClean="0">
                <a:sym typeface="Wingdings" pitchFamily="2" charset="2"/>
              </a:rPr>
              <a:t>proses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tersebut</a:t>
            </a:r>
            <a:r>
              <a:rPr lang="en-US" sz="1800" dirty="0" smtClean="0">
                <a:sym typeface="Wingdings" pitchFamily="2" charset="2"/>
              </a:rPr>
              <a:t> (</a:t>
            </a:r>
            <a:r>
              <a:rPr lang="en-US" sz="1800" dirty="0" err="1" smtClean="0">
                <a:sym typeface="Wingdings" pitchFamily="2" charset="2"/>
              </a:rPr>
              <a:t>tidak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mengalami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i="1" dirty="0" smtClean="0">
                <a:sym typeface="Wingdings" pitchFamily="2" charset="2"/>
              </a:rPr>
              <a:t>deadlock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marL="1295400" lvl="2" indent="-381000" eaLnBrk="1" hangingPunct="1">
              <a:lnSpc>
                <a:spcPct val="85000"/>
              </a:lnSpc>
              <a:buFont typeface="Wingdings" pitchFamily="2" charset="2"/>
              <a:buChar char="à"/>
            </a:pPr>
            <a:r>
              <a:rPr lang="en-US" sz="1800" dirty="0" smtClean="0">
                <a:sym typeface="Wingdings" pitchFamily="2" charset="2"/>
              </a:rPr>
              <a:t>Update </a:t>
            </a:r>
            <a:r>
              <a:rPr lang="en-US" sz="1800" dirty="0" err="1" smtClean="0">
                <a:sym typeface="Wingdings" pitchFamily="2" charset="2"/>
              </a:rPr>
              <a:t>nilai</a:t>
            </a:r>
            <a:r>
              <a:rPr lang="en-US" sz="1800" dirty="0" smtClean="0">
                <a:sym typeface="Wingdings" pitchFamily="2" charset="2"/>
              </a:rPr>
              <a:t> W = W + A</a:t>
            </a:r>
          </a:p>
          <a:p>
            <a:pPr marL="1295400" lvl="2" indent="-381000"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1800" dirty="0" smtClean="0">
                <a:sym typeface="Wingdings" pitchFamily="2" charset="2"/>
              </a:rPr>
              <a:t>     A = resource yang </a:t>
            </a:r>
            <a:r>
              <a:rPr lang="en-US" sz="1800" dirty="0" err="1" smtClean="0">
                <a:solidFill>
                  <a:srgbClr val="FF0066"/>
                </a:solidFill>
                <a:sym typeface="Wingdings" pitchFamily="2" charset="2"/>
              </a:rPr>
              <a:t>telah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dialokasikan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pada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proses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tersebut</a:t>
            </a:r>
            <a:endParaRPr lang="en-US" sz="1800" dirty="0" smtClean="0">
              <a:sym typeface="Wingdings" pitchFamily="2" charset="2"/>
            </a:endParaRP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z="2000" dirty="0" err="1" smtClean="0"/>
              <a:t>Lanjutkan</a:t>
            </a:r>
            <a:r>
              <a:rPr lang="en-US" sz="2000" dirty="0" smtClean="0"/>
              <a:t> </a:t>
            </a:r>
            <a:r>
              <a:rPr lang="en-US" sz="2000" dirty="0" err="1" smtClean="0"/>
              <a:t>pencarian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4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diperiksa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Contoh</a:t>
            </a:r>
            <a:r>
              <a:rPr lang="en-US" i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Deadlock Detection</a:t>
            </a:r>
            <a:endParaRPr lang="en-US" sz="140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idx="1"/>
          </p:nvPr>
        </p:nvGraphicFramePr>
        <p:xfrm>
          <a:off x="533400" y="1352550"/>
          <a:ext cx="8191500" cy="2076450"/>
        </p:xfrm>
        <a:graphic>
          <a:graphicData uri="http://schemas.openxmlformats.org/presentationml/2006/ole">
            <p:oleObj spid="_x0000_s13314" name="Image" r:id="rId4" imgW="10920635" imgH="2463492" progId="">
              <p:embed/>
            </p:oleObj>
          </a:graphicData>
        </a:graphic>
      </p:graphicFrame>
      <p:sp>
        <p:nvSpPr>
          <p:cNvPr id="506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3352800"/>
            <a:ext cx="8077200" cy="31242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 smtClean="0"/>
              <a:t>Algoritma: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/>
              <a:t>Beri tanda P4, karena P4 belum mempunyai alokasi </a:t>
            </a:r>
            <a:r>
              <a:rPr lang="en-US" sz="1800" i="1" smtClean="0"/>
              <a:t>resource </a:t>
            </a:r>
            <a:r>
              <a:rPr lang="en-US" sz="1800" smtClean="0">
                <a:solidFill>
                  <a:srgbClr val="FF0066"/>
                </a:solidFill>
              </a:rPr>
              <a:t>(nilai matriks alokasinya 0 semua)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/>
              <a:t>Set W = (00001)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/>
              <a:t>Karena r</a:t>
            </a:r>
            <a:r>
              <a:rPr lang="en-US" sz="1800" i="1" smtClean="0"/>
              <a:t>equest</a:t>
            </a:r>
            <a:r>
              <a:rPr lang="en-US" sz="1800" smtClean="0"/>
              <a:t> (Q) proses P3 lebih kecil atau sama dengan W </a:t>
            </a:r>
            <a:r>
              <a:rPr lang="en-US" sz="1800" smtClean="0">
                <a:sym typeface="Wingdings" pitchFamily="2" charset="2"/>
              </a:rPr>
              <a:t> Beri tanda pada P3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>
                <a:sym typeface="Wingdings" pitchFamily="2" charset="2"/>
              </a:rPr>
              <a:t>W = W + A = 00001 + 00010 = 00011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>
                <a:sym typeface="Wingdings" pitchFamily="2" charset="2"/>
              </a:rPr>
              <a:t>Request resource (Q) proses P1 dan P2 lebih banyak daripada nilai W (resource yang tersedia)  kedua proses </a:t>
            </a:r>
            <a:r>
              <a:rPr lang="en-US" sz="2400" smtClean="0">
                <a:solidFill>
                  <a:srgbClr val="FF0066"/>
                </a:solidFill>
                <a:sym typeface="Wingdings" pitchFamily="2" charset="2"/>
              </a:rPr>
              <a:t>tidak</a:t>
            </a:r>
            <a:r>
              <a:rPr lang="en-US" sz="1800" smtClean="0">
                <a:sym typeface="Wingdings" pitchFamily="2" charset="2"/>
              </a:rPr>
              <a:t>  diberi tanda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smtClean="0"/>
              <a:t>P1 dan P2 merupakan proses yang mengalami </a:t>
            </a:r>
            <a:r>
              <a:rPr lang="en-US" sz="2000" i="1" smtClean="0">
                <a:solidFill>
                  <a:srgbClr val="FF0066"/>
                </a:solidFill>
              </a:rPr>
              <a:t>deadlock</a:t>
            </a:r>
            <a:r>
              <a:rPr lang="en-US" sz="1800" smtClean="0"/>
              <a:t> !!!</a:t>
            </a:r>
          </a:p>
          <a:p>
            <a:pPr marL="914400" lvl="1" indent="-457200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400" i="1" smtClean="0">
                <a:solidFill>
                  <a:srgbClr val="FF0066"/>
                </a:solidFill>
              </a:rPr>
              <a:t>So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Solusi Bila Terjadi </a:t>
            </a:r>
            <a:r>
              <a:rPr lang="en-US" sz="4000" i="1" smtClean="0"/>
              <a:t>Deadlock </a:t>
            </a:r>
            <a:r>
              <a:rPr lang="en-US" sz="2800" smtClean="0"/>
              <a:t>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smtClean="0"/>
              <a:t>Batalkan (</a:t>
            </a:r>
            <a:r>
              <a:rPr lang="en-US" sz="2400" i="1" smtClean="0"/>
              <a:t>kill</a:t>
            </a:r>
            <a:r>
              <a:rPr lang="en-US" sz="2400" smtClean="0"/>
              <a:t>) semua proses yang mengalami </a:t>
            </a:r>
            <a:r>
              <a:rPr lang="en-US" sz="2400" i="1" smtClean="0"/>
              <a:t>deadlock</a:t>
            </a:r>
            <a:r>
              <a:rPr lang="en-US" sz="2400" smtClean="0"/>
              <a:t> </a:t>
            </a:r>
            <a:r>
              <a:rPr lang="en-US" sz="2400" smtClean="0">
                <a:sym typeface="Wingdings" pitchFamily="2" charset="2"/>
              </a:rPr>
              <a:t> solusi yang biasa digunakan di OS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smtClean="0"/>
              <a:t>Kembalikan status proses tersebut ke status </a:t>
            </a:r>
            <a:r>
              <a:rPr lang="en-US" sz="2400" i="1" smtClean="0"/>
              <a:t>checkpoint</a:t>
            </a:r>
            <a:r>
              <a:rPr lang="en-US" sz="2400" smtClean="0"/>
              <a:t> yang telah dibuat sebelumnya (sebelum terjadi </a:t>
            </a:r>
            <a:r>
              <a:rPr lang="en-US" sz="2400" i="1" smtClean="0"/>
              <a:t>deadlock</a:t>
            </a:r>
            <a:r>
              <a:rPr lang="en-US" sz="2400" smtClean="0"/>
              <a:t>)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i="1" smtClean="0"/>
              <a:t>Restart</a:t>
            </a:r>
            <a:r>
              <a:rPr lang="en-US" sz="2400" smtClean="0"/>
              <a:t> proses tersebut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smtClean="0"/>
              <a:t>Apakah </a:t>
            </a:r>
            <a:r>
              <a:rPr lang="en-US" sz="2000" i="1" smtClean="0"/>
              <a:t>deadlock</a:t>
            </a:r>
            <a:r>
              <a:rPr lang="en-US" sz="2000" smtClean="0"/>
              <a:t> pasti tidak terjadi lagi ??? </a:t>
            </a:r>
            <a:r>
              <a:rPr lang="en-US" sz="2000" smtClean="0">
                <a:solidFill>
                  <a:srgbClr val="FF0066"/>
                </a:solidFill>
              </a:rPr>
              <a:t>Belum tentu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smtClean="0"/>
              <a:t>Urut-urutan eksekusi proses tidak dapat diduga (</a:t>
            </a:r>
            <a:r>
              <a:rPr lang="en-US" sz="2000" i="1" smtClean="0"/>
              <a:t>nondeterministic</a:t>
            </a:r>
            <a:r>
              <a:rPr lang="en-US" sz="2000" smtClean="0"/>
              <a:t>) </a:t>
            </a:r>
            <a:r>
              <a:rPr lang="en-US" sz="2000" smtClean="0">
                <a:sym typeface="Wingdings" pitchFamily="2" charset="2"/>
              </a:rPr>
              <a:t> ada kemungkinan </a:t>
            </a:r>
            <a:r>
              <a:rPr lang="en-US" sz="2000" i="1" smtClean="0">
                <a:sym typeface="Wingdings" pitchFamily="2" charset="2"/>
              </a:rPr>
              <a:t>deadlock</a:t>
            </a:r>
            <a:r>
              <a:rPr lang="en-US" sz="2000" smtClean="0">
                <a:sym typeface="Wingdings" pitchFamily="2" charset="2"/>
              </a:rPr>
              <a:t> tidak terjadi lagi</a:t>
            </a:r>
            <a:endParaRPr lang="en-US" sz="2000" smtClean="0"/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smtClean="0"/>
              <a:t>Satu per satu batalkan proses lain yang mengalami </a:t>
            </a:r>
            <a:r>
              <a:rPr lang="en-US" sz="2400" i="1" smtClean="0"/>
              <a:t>deadlock</a:t>
            </a:r>
            <a:r>
              <a:rPr lang="en-US" sz="2400" smtClean="0"/>
              <a:t> hingga tidak ada lagi proses yang </a:t>
            </a:r>
            <a:r>
              <a:rPr lang="en-US" sz="2400" i="1" smtClean="0"/>
              <a:t>deadlock</a:t>
            </a:r>
          </a:p>
          <a:p>
            <a:pPr marL="533400" indent="-533400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smtClean="0"/>
              <a:t>Satu per satu ambil (</a:t>
            </a:r>
            <a:r>
              <a:rPr lang="en-US" sz="2400" i="1" smtClean="0"/>
              <a:t>preempt)</a:t>
            </a:r>
            <a:r>
              <a:rPr lang="en-US" sz="2400" smtClean="0"/>
              <a:t> </a:t>
            </a:r>
            <a:r>
              <a:rPr lang="en-US" sz="2400" i="1" smtClean="0"/>
              <a:t>resource</a:t>
            </a:r>
            <a:r>
              <a:rPr lang="en-US" sz="2400" smtClean="0"/>
              <a:t> dari proses yang mengalami </a:t>
            </a:r>
            <a:r>
              <a:rPr lang="en-US" sz="2400" i="1" smtClean="0"/>
              <a:t>deadlock</a:t>
            </a:r>
            <a:r>
              <a:rPr lang="en-US" sz="2400" smtClean="0"/>
              <a:t> hingga </a:t>
            </a:r>
            <a:r>
              <a:rPr lang="en-US" sz="2400" i="1" smtClean="0"/>
              <a:t>deadlock</a:t>
            </a:r>
            <a:r>
              <a:rPr lang="en-US" sz="2400" smtClean="0"/>
              <a:t> tidak terjadi lagi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Solusi Bila Terjadi </a:t>
            </a:r>
            <a:r>
              <a:rPr lang="en-US" sz="4000" i="1" smtClean="0"/>
              <a:t>Deadlock </a:t>
            </a:r>
            <a:r>
              <a:rPr lang="en-US" sz="2800" smtClean="0"/>
              <a:t>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5000"/>
              </a:lnSpc>
            </a:pPr>
            <a:r>
              <a:rPr lang="en-US" smtClean="0"/>
              <a:t>Bagaimana cara memilih proses yang perlu dibatalkan (</a:t>
            </a:r>
            <a:r>
              <a:rPr lang="en-US" i="1" smtClean="0"/>
              <a:t>kill</a:t>
            </a:r>
            <a:r>
              <a:rPr lang="en-US" smtClean="0"/>
              <a:t>) ?</a:t>
            </a:r>
          </a:p>
          <a:p>
            <a:pPr marL="533400" indent="-533400" eaLnBrk="1" hangingPunct="1">
              <a:lnSpc>
                <a:spcPct val="85000"/>
              </a:lnSpc>
            </a:pPr>
            <a:r>
              <a:rPr lang="en-US" smtClean="0"/>
              <a:t>Solusi: pilih yang paling murah biayanya !</a:t>
            </a:r>
          </a:p>
          <a:p>
            <a:pPr marL="533400" indent="-533400" eaLnBrk="1" hangingPunct="1">
              <a:lnSpc>
                <a:spcPct val="85000"/>
              </a:lnSpc>
            </a:pPr>
            <a:r>
              <a:rPr lang="en-US" smtClean="0"/>
              <a:t>Beberapa alasan yang dapat dipilih: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mtClean="0"/>
              <a:t>Proses yang paling sedikit menggunakan waktu prosesor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mtClean="0"/>
              <a:t>Proses yang paling sedikit memberikan hasil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mtClean="0"/>
              <a:t>Proses yang masih membutuhkan waktu eksekusi paling banyak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mtClean="0"/>
              <a:t>Proses yang paling sedikit mendapatkan </a:t>
            </a:r>
            <a:r>
              <a:rPr lang="en-US" i="1" smtClean="0"/>
              <a:t>resource</a:t>
            </a:r>
          </a:p>
          <a:p>
            <a:pPr marL="914400" lvl="1" indent="-457200" eaLnBrk="1" hangingPunct="1">
              <a:lnSpc>
                <a:spcPct val="85000"/>
              </a:lnSpc>
            </a:pPr>
            <a:r>
              <a:rPr lang="en-US" smtClean="0"/>
              <a:t>Proses yang mempunyai prioritas terendah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Perbandingan Tiga Metode Penanganan </a:t>
            </a:r>
            <a:r>
              <a:rPr lang="en-US" sz="2800" i="1" smtClean="0"/>
              <a:t>Deadlock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304800" y="1447800"/>
          <a:ext cx="8618561" cy="4238625"/>
        </p:xfrm>
        <a:graphic>
          <a:graphicData uri="http://schemas.openxmlformats.org/presentationml/2006/ole">
            <p:oleObj spid="_x0000_s14338" name="Image" r:id="rId4" imgW="11136508" imgH="518095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dirty="0" smtClean="0"/>
              <a:t>Strong and weak semaphore</a:t>
            </a:r>
            <a:r>
              <a:rPr lang="en-US" sz="4000" dirty="0" smtClean="0"/>
              <a:t> </a:t>
            </a:r>
            <a:r>
              <a:rPr lang="en-US" sz="2400" dirty="0" smtClean="0"/>
              <a:t>(2)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2971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>
                <a:solidFill>
                  <a:srgbClr val="006600"/>
                </a:solidFill>
                <a:latin typeface="+mn-lt"/>
              </a:rPr>
              <a:t>Contoh</a:t>
            </a:r>
            <a:r>
              <a:rPr lang="en-US" sz="2800" kern="0" dirty="0">
                <a:solidFill>
                  <a:srgbClr val="006600"/>
                </a:solidFill>
                <a:latin typeface="+mn-lt"/>
              </a:rPr>
              <a:t> </a:t>
            </a:r>
            <a:r>
              <a:rPr lang="en-US" sz="2800" i="1" kern="0" dirty="0">
                <a:solidFill>
                  <a:srgbClr val="FF0066"/>
                </a:solidFill>
                <a:latin typeface="+mn-lt"/>
              </a:rPr>
              <a:t>strong semaphore</a:t>
            </a:r>
          </a:p>
          <a:p>
            <a:pPr marL="352425" indent="-35242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Proses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A, B,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dan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C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menggunakan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FF0066"/>
                </a:solidFill>
                <a:latin typeface="+mn-lt"/>
              </a:rPr>
              <a:t>semWait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tanpa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semSignal</a:t>
            </a:r>
            <a:endParaRPr lang="en-US" sz="2400" kern="0" dirty="0">
              <a:solidFill>
                <a:srgbClr val="CC3300"/>
              </a:solidFill>
              <a:latin typeface="+mn-lt"/>
            </a:endParaRPr>
          </a:p>
          <a:p>
            <a:pPr marL="352425" indent="-352425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Proses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D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menggunakan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FF0066"/>
                </a:solidFill>
                <a:latin typeface="+mn-lt"/>
              </a:rPr>
              <a:t>semSignal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tanpa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</a:rPr>
              <a:t>semWait</a:t>
            </a:r>
            <a:r>
              <a:rPr lang="en-US" sz="2400" kern="0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pemegang</a:t>
            </a:r>
            <a:r>
              <a:rPr lang="en-US" sz="2400" kern="0" dirty="0">
                <a:solidFill>
                  <a:srgbClr val="CC33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kern="0" dirty="0" err="1">
                <a:solidFill>
                  <a:srgbClr val="CC3300"/>
                </a:solidFill>
                <a:latin typeface="+mn-lt"/>
                <a:sym typeface="Wingdings" pitchFamily="2" charset="2"/>
              </a:rPr>
              <a:t>kunci</a:t>
            </a:r>
            <a:endParaRPr lang="en-US" sz="2400" kern="0" dirty="0">
              <a:solidFill>
                <a:srgbClr val="CC3300"/>
              </a:solidFill>
              <a:latin typeface="+mn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0" y="1219200"/>
            <a:ext cx="5334000" cy="5419725"/>
            <a:chOff x="2208" y="768"/>
            <a:chExt cx="3360" cy="3414"/>
          </a:xfrm>
        </p:grpSpPr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864"/>
              <a:ext cx="3324" cy="3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4416" y="76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FF0066"/>
                  </a:solidFill>
                </a:rPr>
                <a:t>Nilai sebelum A dieksekusi</a:t>
              </a:r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 flipH="1">
              <a:off x="4128" y="960"/>
              <a:ext cx="288" cy="384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41425"/>
            <a:ext cx="6956909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i="1" smtClean="0"/>
              <a:t>Strong and weak semaphore</a:t>
            </a:r>
            <a:r>
              <a:rPr lang="en-US" sz="4000" smtClean="0"/>
              <a:t> </a:t>
            </a:r>
            <a:r>
              <a:rPr lang="en-US" sz="2400" smtClean="0"/>
              <a:t>(3)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Strong and weak semaphore </a:t>
            </a:r>
            <a:r>
              <a:rPr lang="en-US" sz="2400" dirty="0" smtClean="0"/>
              <a:t>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105400"/>
          </a:xfrm>
        </p:spPr>
        <p:txBody>
          <a:bodyPr/>
          <a:lstStyle/>
          <a:p>
            <a:pPr marL="444500" indent="-444500" eaLnBrk="1" hangingPunct="1">
              <a:lnSpc>
                <a:spcPct val="90000"/>
              </a:lnSpc>
            </a:pPr>
            <a:r>
              <a:rPr lang="en-US" sz="2800" smtClean="0"/>
              <a:t>Keterangan:</a:t>
            </a:r>
          </a:p>
          <a:p>
            <a:pPr marL="1071563" lvl="1" indent="-4445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Mula-mula nilai s = 1, proses A, B, D, dan C berada dalam status ready; proses A dieksekusi, nilai s berkurang menjadi 0</a:t>
            </a:r>
          </a:p>
          <a:p>
            <a:pPr marL="1071563" lvl="1" indent="-4445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Proses A selesai </a:t>
            </a:r>
            <a:r>
              <a:rPr lang="en-US" sz="2400" smtClean="0">
                <a:sym typeface="Wingdings" pitchFamily="2" charset="2"/>
              </a:rPr>
              <a:t> masuk status ready; proses B dieksekusi  s menjadi -1  proses B di-blok  masuk antrian</a:t>
            </a:r>
          </a:p>
          <a:p>
            <a:pPr marL="1071563" lvl="1" indent="-4445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sym typeface="Wingdings" pitchFamily="2" charset="2"/>
              </a:rPr>
              <a:t>Proses D dieksekusi</a:t>
            </a:r>
          </a:p>
          <a:p>
            <a:pPr marL="1071563" lvl="1" indent="-4445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>
                <a:sym typeface="Wingdings" pitchFamily="2" charset="2"/>
              </a:rPr>
              <a:t>semSignal  s menjadi 0  proses B dibebaskan dari antrian; proses D selesai  masuk status ready lagi</a:t>
            </a:r>
          </a:p>
          <a:p>
            <a:pPr marL="1071563" lvl="1" indent="-4445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</a:t>
            </a:r>
            <a:r>
              <a:rPr lang="en-US" sz="2400" smtClean="0">
                <a:solidFill>
                  <a:srgbClr val="FF0066"/>
                </a:solidFill>
              </a:rPr>
              <a:t>Urutan eksekusi: A, B, 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Strong and weak semaphore </a:t>
            </a:r>
            <a:r>
              <a:rPr lang="en-US" sz="2400" smtClean="0"/>
              <a:t>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Keterangan: (cont’d)</a:t>
            </a:r>
          </a:p>
          <a:p>
            <a:pPr marL="1160463" lvl="1" indent="-5334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smtClean="0"/>
              <a:t>Proses C dieksekusi </a:t>
            </a:r>
            <a:r>
              <a:rPr lang="en-US" smtClean="0">
                <a:sym typeface="Wingdings" pitchFamily="2" charset="2"/>
              </a:rPr>
              <a:t> s menjadi -1  C di-blok  masuk antrian; hal yang sama terjadi pula untuk proses A dan B  di-blok  masuk antrian  s menjadi -3</a:t>
            </a:r>
          </a:p>
          <a:p>
            <a:pPr marL="1160463" lvl="1" indent="-5334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smtClean="0"/>
              <a:t>Proses D dieksekusi lagi</a:t>
            </a:r>
          </a:p>
          <a:p>
            <a:pPr marL="1160463" lvl="1" indent="-5334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smtClean="0"/>
              <a:t>semSignal</a:t>
            </a:r>
            <a:r>
              <a:rPr lang="en-US" smtClean="0">
                <a:sym typeface="Wingdings" pitchFamily="2" charset="2"/>
              </a:rPr>
              <a:t> s menjadi -2  proses C dibebaskan</a:t>
            </a:r>
            <a:endParaRPr lang="en-US" smtClean="0"/>
          </a:p>
          <a:p>
            <a:pPr marL="1160463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66"/>
                </a:solidFill>
              </a:rPr>
              <a:t>Urutan eksekusi: </a:t>
            </a:r>
            <a:r>
              <a:rPr lang="en-US" smtClean="0">
                <a:solidFill>
                  <a:schemeClr val="tx1"/>
                </a:solidFill>
              </a:rPr>
              <a:t>A, B, D,</a:t>
            </a:r>
            <a:r>
              <a:rPr lang="en-US" smtClean="0">
                <a:solidFill>
                  <a:srgbClr val="FF0066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C, A</a:t>
            </a:r>
            <a:r>
              <a:rPr lang="en-US" smtClean="0">
                <a:solidFill>
                  <a:srgbClr val="FF0066"/>
                </a:solidFill>
              </a:rPr>
              <a:t>, B, D, C, D, A, D, </a:t>
            </a:r>
            <a:r>
              <a:rPr lang="en-US" smtClean="0">
                <a:solidFill>
                  <a:srgbClr val="009900"/>
                </a:solidFill>
              </a:rPr>
              <a:t>B, D, C, D, A, D</a:t>
            </a:r>
            <a:r>
              <a:rPr lang="en-US" smtClean="0">
                <a:solidFill>
                  <a:srgbClr val="FF0066"/>
                </a:solidFill>
              </a:rPr>
              <a:t>, …</a:t>
            </a:r>
          </a:p>
          <a:p>
            <a:pPr marL="1160463" lvl="1" indent="-533400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Implementasi Mutual Exclusion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800" smtClean="0"/>
              <a:t>dengan </a:t>
            </a:r>
            <a:r>
              <a:rPr lang="en-US" sz="3200" smtClean="0"/>
              <a:t>Semaphore </a:t>
            </a:r>
            <a:r>
              <a:rPr lang="en-US" sz="1800" smtClean="0"/>
              <a:t>(1)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259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srgbClr val="CC3300"/>
                </a:solidFill>
                <a:latin typeface="+mn-lt"/>
              </a:rPr>
              <a:t>Pemanfaat-an </a:t>
            </a:r>
            <a:r>
              <a:rPr lang="en-US" sz="2800" kern="0">
                <a:latin typeface="+mn-lt"/>
              </a:rPr>
              <a:t>semaphore primitif </a:t>
            </a:r>
            <a:r>
              <a:rPr lang="en-US" sz="2800" kern="0">
                <a:solidFill>
                  <a:srgbClr val="CC3300"/>
                </a:solidFill>
                <a:latin typeface="+mn-lt"/>
              </a:rPr>
              <a:t>dalam mutex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429000" y="1371600"/>
          <a:ext cx="5410200" cy="5257800"/>
        </p:xfrm>
        <a:graphic>
          <a:graphicData uri="http://schemas.openxmlformats.org/presentationml/2006/ole">
            <p:oleObj spid="_x0000_s2050" name="Image" r:id="rId4" imgW="5130159" imgH="377142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2544</Words>
  <Application>Microsoft Office PowerPoint</Application>
  <PresentationFormat>On-screen Show (4:3)</PresentationFormat>
  <Paragraphs>449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Oriel</vt:lpstr>
      <vt:lpstr>Image</vt:lpstr>
      <vt:lpstr>Microsoft Equation 3.0</vt:lpstr>
      <vt:lpstr>ANALISA KASUS  KONKURENSI</vt:lpstr>
      <vt:lpstr>Semaphore Biner (1)</vt:lpstr>
      <vt:lpstr>Semaphore Biner (2)</vt:lpstr>
      <vt:lpstr>Strong and weak semaphore (1)</vt:lpstr>
      <vt:lpstr>Strong and weak semaphore (2)</vt:lpstr>
      <vt:lpstr>Strong and weak semaphore (3)</vt:lpstr>
      <vt:lpstr>Strong and weak semaphore (4)</vt:lpstr>
      <vt:lpstr>Strong and weak semaphore (5)</vt:lpstr>
      <vt:lpstr>Implementasi Mutual Exclusion dengan Semaphore (1)</vt:lpstr>
      <vt:lpstr>Implementasi Mutual Exclusion dengan Semaphore (2)</vt:lpstr>
      <vt:lpstr>DEADLOCK</vt:lpstr>
      <vt:lpstr>Prinsip-Prinsip Deadlock (1)</vt:lpstr>
      <vt:lpstr>Prinsip-Prinsip Deadlock (2)</vt:lpstr>
      <vt:lpstr>Prinsip-Prinsip Deadlock (3)</vt:lpstr>
      <vt:lpstr>Prinsip-Prinsip Deadlock (4)</vt:lpstr>
      <vt:lpstr>Prinsip-Prinsip Deadlock (5)</vt:lpstr>
      <vt:lpstr>Reusable Resources (1)</vt:lpstr>
      <vt:lpstr>Reusable Resources (2)</vt:lpstr>
      <vt:lpstr>Reusable Resources (3)</vt:lpstr>
      <vt:lpstr>Consumable Resources (1)</vt:lpstr>
      <vt:lpstr>Consumable Resources (2)</vt:lpstr>
      <vt:lpstr>Strategi Penanganan Deadlock</vt:lpstr>
      <vt:lpstr>Deadlock Prevention (1)</vt:lpstr>
      <vt:lpstr>Deadlock Prevention (2)</vt:lpstr>
      <vt:lpstr>Deadlock Prevention (3)</vt:lpstr>
      <vt:lpstr>Deadlock Prevention (4)</vt:lpstr>
      <vt:lpstr>Deadlock Avoidance</vt:lpstr>
      <vt:lpstr>Process Initiation Denial (1)</vt:lpstr>
      <vt:lpstr>Process Initiation Denial (2)</vt:lpstr>
      <vt:lpstr>Process Initiation Denial (3)</vt:lpstr>
      <vt:lpstr>Resource Allocation Denial</vt:lpstr>
      <vt:lpstr>Contoh Deadlock Avoidance (1)</vt:lpstr>
      <vt:lpstr>Contoh Deadlock Avoidance (2)</vt:lpstr>
      <vt:lpstr>Contoh Deadlock Avoidance (3)</vt:lpstr>
      <vt:lpstr>Contoh Deadlock Avoidance (4)</vt:lpstr>
      <vt:lpstr>Contoh Deadlock Avoidance (5)</vt:lpstr>
      <vt:lpstr>Contoh Deadlock Avoidance (6)</vt:lpstr>
      <vt:lpstr>Contoh Deadlock Avoidance (7)</vt:lpstr>
      <vt:lpstr>Contoh Algoritma Deadlock Avoidance </vt:lpstr>
      <vt:lpstr>Kelebihan-Kekurangan Deadlock Avoidance</vt:lpstr>
      <vt:lpstr>Deadlock Detection (1)</vt:lpstr>
      <vt:lpstr>Deadlock Detection (2)</vt:lpstr>
      <vt:lpstr>Deadlock Detection (2)</vt:lpstr>
      <vt:lpstr>Contoh Deadlock Detection</vt:lpstr>
      <vt:lpstr>Solusi Bila Terjadi Deadlock (1)</vt:lpstr>
      <vt:lpstr>Solusi Bila Terjadi Deadlock (2)</vt:lpstr>
      <vt:lpstr>Perbandingan Tiga Metode Penanganan Deadlock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KASUS  KONKURENSI</dc:title>
  <dc:creator>Valued Acer Customer</dc:creator>
  <cp:lastModifiedBy>Valued Acer Customer</cp:lastModifiedBy>
  <cp:revision>4</cp:revision>
  <dcterms:created xsi:type="dcterms:W3CDTF">2012-11-26T03:48:35Z</dcterms:created>
  <dcterms:modified xsi:type="dcterms:W3CDTF">2012-11-27T00:33:46Z</dcterms:modified>
</cp:coreProperties>
</file>