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A77984-C92A-49B7-B027-539FD0B1A186}" type="doc">
      <dgm:prSet loTypeId="urn:microsoft.com/office/officeart/2005/8/layout/cycle2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A86D66F-CFFC-494C-A40D-7B5AAC469F78}">
      <dgm:prSet custT="1"/>
      <dgm:spPr/>
      <dgm:t>
        <a:bodyPr/>
        <a:lstStyle/>
        <a:p>
          <a:pPr rtl="0"/>
          <a:r>
            <a:rPr lang="en-US" sz="1400" dirty="0" smtClean="0"/>
            <a:t>Baca Job </a:t>
          </a:r>
          <a:r>
            <a:rPr lang="en-US" sz="1400" dirty="0" err="1" smtClean="0"/>
            <a:t>pada</a:t>
          </a:r>
          <a:r>
            <a:rPr lang="en-US" sz="1400" dirty="0" smtClean="0"/>
            <a:t> punched card</a:t>
          </a:r>
          <a:endParaRPr lang="en-US" sz="1400" dirty="0"/>
        </a:p>
      </dgm:t>
    </dgm:pt>
    <dgm:pt modelId="{BAD6ECE1-5CE3-4F25-9B65-3A5002DCCEB8}" type="parTrans" cxnId="{5FA111EA-3477-40D6-8971-CDFCA6DDA7A3}">
      <dgm:prSet/>
      <dgm:spPr/>
      <dgm:t>
        <a:bodyPr/>
        <a:lstStyle/>
        <a:p>
          <a:endParaRPr lang="en-US"/>
        </a:p>
      </dgm:t>
    </dgm:pt>
    <dgm:pt modelId="{5FA4588E-D343-443D-AB74-9944F3D8DFDB}" type="sibTrans" cxnId="{5FA111EA-3477-40D6-8971-CDFCA6DDA7A3}">
      <dgm:prSet/>
      <dgm:spPr/>
      <dgm:t>
        <a:bodyPr/>
        <a:lstStyle/>
        <a:p>
          <a:endParaRPr lang="en-US"/>
        </a:p>
      </dgm:t>
    </dgm:pt>
    <dgm:pt modelId="{15974EDE-8595-42AE-9C78-D4D6FA47FE11}">
      <dgm:prSet custT="1"/>
      <dgm:spPr/>
      <dgm:t>
        <a:bodyPr/>
        <a:lstStyle/>
        <a:p>
          <a:pPr rtl="0"/>
          <a:r>
            <a:rPr lang="en-US" sz="1200" dirty="0" err="1" smtClean="0"/>
            <a:t>Simpan</a:t>
          </a:r>
          <a:r>
            <a:rPr lang="en-US" sz="1200" dirty="0" smtClean="0"/>
            <a:t> </a:t>
          </a:r>
          <a:r>
            <a:rPr lang="en-US" sz="1200" dirty="0" err="1" smtClean="0"/>
            <a:t>ke</a:t>
          </a:r>
          <a:r>
            <a:rPr lang="en-US" sz="1200" dirty="0" smtClean="0"/>
            <a:t> </a:t>
          </a:r>
          <a:r>
            <a:rPr lang="en-US" sz="1200" dirty="0" err="1" smtClean="0"/>
            <a:t>dalam</a:t>
          </a:r>
          <a:r>
            <a:rPr lang="en-US" sz="1200" dirty="0" smtClean="0"/>
            <a:t> area program </a:t>
          </a:r>
          <a:r>
            <a:rPr lang="en-US" sz="1200" i="1" dirty="0" smtClean="0"/>
            <a:t>user</a:t>
          </a:r>
          <a:endParaRPr lang="en-US" sz="1200" dirty="0"/>
        </a:p>
      </dgm:t>
    </dgm:pt>
    <dgm:pt modelId="{38AA61EF-7D42-4847-B678-1FBA1C7C29F1}" type="parTrans" cxnId="{994EE302-1B93-41F0-A291-547E5CA8D5E3}">
      <dgm:prSet/>
      <dgm:spPr/>
      <dgm:t>
        <a:bodyPr/>
        <a:lstStyle/>
        <a:p>
          <a:endParaRPr lang="en-US"/>
        </a:p>
      </dgm:t>
    </dgm:pt>
    <dgm:pt modelId="{A9E15CE2-6F06-4291-BF42-09CE97C6A1D6}" type="sibTrans" cxnId="{994EE302-1B93-41F0-A291-547E5CA8D5E3}">
      <dgm:prSet/>
      <dgm:spPr/>
      <dgm:t>
        <a:bodyPr/>
        <a:lstStyle/>
        <a:p>
          <a:endParaRPr lang="en-US"/>
        </a:p>
      </dgm:t>
    </dgm:pt>
    <dgm:pt modelId="{F116AD1C-499B-499C-820A-B8D1FFD4E9E8}">
      <dgm:prSet/>
      <dgm:spPr/>
      <dgm:t>
        <a:bodyPr/>
        <a:lstStyle/>
        <a:p>
          <a:pPr rtl="0"/>
          <a:r>
            <a:rPr lang="en-US" dirty="0" err="1" smtClean="0"/>
            <a:t>Kontrol</a:t>
          </a:r>
          <a:r>
            <a:rPr lang="en-US" dirty="0" smtClean="0"/>
            <a:t>  JOB </a:t>
          </a:r>
          <a:r>
            <a:rPr lang="en-US" dirty="0" err="1" smtClean="0"/>
            <a:t>diserahkan</a:t>
          </a:r>
          <a:r>
            <a:rPr lang="en-US" dirty="0" smtClean="0"/>
            <a:t> </a:t>
          </a:r>
          <a:r>
            <a:rPr lang="en-US" dirty="0" err="1" smtClean="0"/>
            <a:t>kepada</a:t>
          </a:r>
          <a:r>
            <a:rPr lang="en-US" dirty="0" smtClean="0"/>
            <a:t> </a:t>
          </a:r>
          <a:r>
            <a:rPr lang="en-US" dirty="0" err="1" smtClean="0"/>
            <a:t>prosesor</a:t>
          </a:r>
          <a:endParaRPr lang="en-US" dirty="0"/>
        </a:p>
      </dgm:t>
    </dgm:pt>
    <dgm:pt modelId="{74991AFB-E777-4F4C-B27F-54B30286451D}" type="parTrans" cxnId="{F6A75D9E-ED93-4816-A91C-E1121146223E}">
      <dgm:prSet/>
      <dgm:spPr/>
      <dgm:t>
        <a:bodyPr/>
        <a:lstStyle/>
        <a:p>
          <a:endParaRPr lang="en-US"/>
        </a:p>
      </dgm:t>
    </dgm:pt>
    <dgm:pt modelId="{6D12C6F6-8B0A-4692-96FC-790160DC1BA0}" type="sibTrans" cxnId="{F6A75D9E-ED93-4816-A91C-E1121146223E}">
      <dgm:prSet/>
      <dgm:spPr/>
      <dgm:t>
        <a:bodyPr/>
        <a:lstStyle/>
        <a:p>
          <a:endParaRPr lang="en-US"/>
        </a:p>
      </dgm:t>
    </dgm:pt>
    <dgm:pt modelId="{41F73923-D11F-4238-A2C7-7E9AD4487773}">
      <dgm:prSet/>
      <dgm:spPr/>
      <dgm:t>
        <a:bodyPr/>
        <a:lstStyle/>
        <a:p>
          <a:pPr rtl="0"/>
          <a:r>
            <a:rPr lang="en-US" dirty="0" err="1" smtClean="0"/>
            <a:t>Bila</a:t>
          </a:r>
          <a:r>
            <a:rPr lang="en-US" dirty="0" smtClean="0"/>
            <a:t> job </a:t>
          </a:r>
          <a:r>
            <a:rPr lang="en-US" dirty="0" err="1" smtClean="0"/>
            <a:t>selesai</a:t>
          </a:r>
          <a:r>
            <a:rPr lang="en-US" dirty="0" smtClean="0"/>
            <a:t> </a:t>
          </a:r>
          <a:r>
            <a:rPr lang="en-US" dirty="0" smtClean="0">
              <a:sym typeface="Wingdings"/>
            </a:rPr>
            <a:t></a:t>
          </a:r>
          <a:r>
            <a:rPr lang="en-US" dirty="0" smtClean="0"/>
            <a:t> </a:t>
          </a:r>
          <a:r>
            <a:rPr lang="en-US" dirty="0" err="1" smtClean="0"/>
            <a:t>ambil</a:t>
          </a:r>
          <a:r>
            <a:rPr lang="en-US" dirty="0" smtClean="0"/>
            <a:t> </a:t>
          </a:r>
          <a:r>
            <a:rPr lang="en-US" dirty="0" err="1" smtClean="0"/>
            <a:t>alih</a:t>
          </a:r>
          <a:r>
            <a:rPr lang="en-US" dirty="0" smtClean="0"/>
            <a:t> </a:t>
          </a:r>
          <a:r>
            <a:rPr lang="en-US" dirty="0" err="1" smtClean="0"/>
            <a:t>kontrol</a:t>
          </a:r>
          <a:endParaRPr lang="en-US" dirty="0"/>
        </a:p>
      </dgm:t>
    </dgm:pt>
    <dgm:pt modelId="{2E393BED-F81F-42CF-9AA6-BDF038057572}" type="parTrans" cxnId="{15AB5AFF-78E9-4B3A-B8D4-02CAFDB2F06A}">
      <dgm:prSet/>
      <dgm:spPr/>
      <dgm:t>
        <a:bodyPr/>
        <a:lstStyle/>
        <a:p>
          <a:endParaRPr lang="en-US"/>
        </a:p>
      </dgm:t>
    </dgm:pt>
    <dgm:pt modelId="{08A13146-C075-4D3D-A465-7E7BBEBE7680}" type="sibTrans" cxnId="{15AB5AFF-78E9-4B3A-B8D4-02CAFDB2F06A}">
      <dgm:prSet/>
      <dgm:spPr/>
      <dgm:t>
        <a:bodyPr/>
        <a:lstStyle/>
        <a:p>
          <a:endParaRPr lang="en-US"/>
        </a:p>
      </dgm:t>
    </dgm:pt>
    <dgm:pt modelId="{E55CBDCE-CFA0-4FE4-AFDB-DD507176FF39}">
      <dgm:prSet/>
      <dgm:spPr/>
      <dgm:t>
        <a:bodyPr/>
        <a:lstStyle/>
        <a:p>
          <a:pPr rtl="0"/>
          <a:r>
            <a:rPr lang="en-US" dirty="0" err="1" smtClean="0"/>
            <a:t>Kirim</a:t>
          </a:r>
          <a:r>
            <a:rPr lang="en-US" dirty="0" smtClean="0"/>
            <a:t> </a:t>
          </a:r>
          <a:r>
            <a:rPr lang="en-US" dirty="0" err="1" smtClean="0"/>
            <a:t>hasil</a:t>
          </a:r>
          <a:r>
            <a:rPr lang="en-US" dirty="0" smtClean="0"/>
            <a:t> job </a:t>
          </a:r>
          <a:r>
            <a:rPr lang="en-US" dirty="0" err="1" smtClean="0"/>
            <a:t>ke</a:t>
          </a:r>
          <a:r>
            <a:rPr lang="en-US" dirty="0" smtClean="0"/>
            <a:t> </a:t>
          </a:r>
          <a:r>
            <a:rPr lang="en-US" i="1" dirty="0" smtClean="0"/>
            <a:t>device output</a:t>
          </a:r>
          <a:r>
            <a:rPr lang="en-US" dirty="0" smtClean="0"/>
            <a:t> (printer)</a:t>
          </a:r>
          <a:endParaRPr lang="en-US" dirty="0"/>
        </a:p>
      </dgm:t>
    </dgm:pt>
    <dgm:pt modelId="{488DD146-FBDD-4054-AE4A-D29C629E46D0}" type="parTrans" cxnId="{0EFDBD5E-0DE1-4121-9BAF-D63FEAE790D1}">
      <dgm:prSet/>
      <dgm:spPr/>
      <dgm:t>
        <a:bodyPr/>
        <a:lstStyle/>
        <a:p>
          <a:endParaRPr lang="en-US"/>
        </a:p>
      </dgm:t>
    </dgm:pt>
    <dgm:pt modelId="{436F48CB-BFBE-440E-A594-766C95803DB8}" type="sibTrans" cxnId="{0EFDBD5E-0DE1-4121-9BAF-D63FEAE790D1}">
      <dgm:prSet/>
      <dgm:spPr/>
      <dgm:t>
        <a:bodyPr/>
        <a:lstStyle/>
        <a:p>
          <a:endParaRPr lang="en-US"/>
        </a:p>
      </dgm:t>
    </dgm:pt>
    <dgm:pt modelId="{C017750A-E532-4DF3-9435-D3FD8080C49B}">
      <dgm:prSet/>
      <dgm:spPr/>
      <dgm:t>
        <a:bodyPr/>
        <a:lstStyle/>
        <a:p>
          <a:pPr rtl="0"/>
          <a:r>
            <a:rPr lang="en-US" dirty="0" smtClean="0"/>
            <a:t>Baca job </a:t>
          </a:r>
          <a:r>
            <a:rPr lang="en-US" dirty="0" err="1" smtClean="0"/>
            <a:t>berikutnya</a:t>
          </a:r>
          <a:endParaRPr lang="en-US" dirty="0"/>
        </a:p>
      </dgm:t>
    </dgm:pt>
    <dgm:pt modelId="{5969B600-4ED2-4CF6-B957-2B9AA399B8C2}" type="parTrans" cxnId="{D81F2274-99DA-4AE4-A10F-540CDC8EA3C8}">
      <dgm:prSet/>
      <dgm:spPr/>
      <dgm:t>
        <a:bodyPr/>
        <a:lstStyle/>
        <a:p>
          <a:endParaRPr lang="en-US"/>
        </a:p>
      </dgm:t>
    </dgm:pt>
    <dgm:pt modelId="{0F25111A-DE4A-40C5-A662-C566EE56F22D}" type="sibTrans" cxnId="{D81F2274-99DA-4AE4-A10F-540CDC8EA3C8}">
      <dgm:prSet/>
      <dgm:spPr/>
      <dgm:t>
        <a:bodyPr/>
        <a:lstStyle/>
        <a:p>
          <a:endParaRPr lang="en-US"/>
        </a:p>
      </dgm:t>
    </dgm:pt>
    <dgm:pt modelId="{BCCB890D-0C12-4B2C-84A2-108488126FAF}" type="pres">
      <dgm:prSet presAssocID="{23A77984-C92A-49B7-B027-539FD0B1A18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3E6221-1972-4B50-AA6A-FB31B680954B}" type="pres">
      <dgm:prSet presAssocID="{BA86D66F-CFFC-494C-A40D-7B5AAC469F7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D4C208-6662-451C-96CA-5E3E2607DD36}" type="pres">
      <dgm:prSet presAssocID="{5FA4588E-D343-443D-AB74-9944F3D8DFDB}" presName="sibTrans" presStyleLbl="sibTrans2D1" presStyleIdx="0" presStyleCnt="6"/>
      <dgm:spPr/>
      <dgm:t>
        <a:bodyPr/>
        <a:lstStyle/>
        <a:p>
          <a:endParaRPr lang="en-US"/>
        </a:p>
      </dgm:t>
    </dgm:pt>
    <dgm:pt modelId="{B6D37146-2E50-4732-BECC-6B08497D0E0B}" type="pres">
      <dgm:prSet presAssocID="{5FA4588E-D343-443D-AB74-9944F3D8DFDB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D08E6928-2316-476A-8B32-122806747E12}" type="pres">
      <dgm:prSet presAssocID="{15974EDE-8595-42AE-9C78-D4D6FA47FE1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42F077-C771-4B82-82BB-343E850CFE06}" type="pres">
      <dgm:prSet presAssocID="{A9E15CE2-6F06-4291-BF42-09CE97C6A1D6}" presName="sibTrans" presStyleLbl="sibTrans2D1" presStyleIdx="1" presStyleCnt="6"/>
      <dgm:spPr/>
      <dgm:t>
        <a:bodyPr/>
        <a:lstStyle/>
        <a:p>
          <a:endParaRPr lang="en-US"/>
        </a:p>
      </dgm:t>
    </dgm:pt>
    <dgm:pt modelId="{5274F941-7F57-4533-AD0F-5DF8C9D3986B}" type="pres">
      <dgm:prSet presAssocID="{A9E15CE2-6F06-4291-BF42-09CE97C6A1D6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46CBA9F3-73C5-437A-9D3A-A90F1E22FF1C}" type="pres">
      <dgm:prSet presAssocID="{F116AD1C-499B-499C-820A-B8D1FFD4E9E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AB11A1-7E7D-42C2-9F5B-B2E120F35C3E}" type="pres">
      <dgm:prSet presAssocID="{6D12C6F6-8B0A-4692-96FC-790160DC1BA0}" presName="sibTrans" presStyleLbl="sibTrans2D1" presStyleIdx="2" presStyleCnt="6"/>
      <dgm:spPr/>
      <dgm:t>
        <a:bodyPr/>
        <a:lstStyle/>
        <a:p>
          <a:endParaRPr lang="en-US"/>
        </a:p>
      </dgm:t>
    </dgm:pt>
    <dgm:pt modelId="{9FE7CFD9-6B23-4226-8B83-668E7A642267}" type="pres">
      <dgm:prSet presAssocID="{6D12C6F6-8B0A-4692-96FC-790160DC1BA0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F7587176-B4A0-4F80-8E83-CBAC18513C26}" type="pres">
      <dgm:prSet presAssocID="{41F73923-D11F-4238-A2C7-7E9AD448777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4F354-B25B-48D3-818C-9A6C547269E4}" type="pres">
      <dgm:prSet presAssocID="{08A13146-C075-4D3D-A465-7E7BBEBE7680}" presName="sibTrans" presStyleLbl="sibTrans2D1" presStyleIdx="3" presStyleCnt="6"/>
      <dgm:spPr/>
      <dgm:t>
        <a:bodyPr/>
        <a:lstStyle/>
        <a:p>
          <a:endParaRPr lang="en-US"/>
        </a:p>
      </dgm:t>
    </dgm:pt>
    <dgm:pt modelId="{15058465-CC0C-49ED-BEC4-CC48239FAD38}" type="pres">
      <dgm:prSet presAssocID="{08A13146-C075-4D3D-A465-7E7BBEBE7680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BD5FFCEB-5587-4AD2-A87C-F067F85EC31E}" type="pres">
      <dgm:prSet presAssocID="{E55CBDCE-CFA0-4FE4-AFDB-DD507176FF3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C6AB8-E332-4C55-B4BF-4325301B9F82}" type="pres">
      <dgm:prSet presAssocID="{436F48CB-BFBE-440E-A594-766C95803DB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CA10BEBF-EB38-4485-AB80-AAB39D2D9554}" type="pres">
      <dgm:prSet presAssocID="{436F48CB-BFBE-440E-A594-766C95803DB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B5F7AF93-CD37-4FDA-ACF5-75E2C1047FCF}" type="pres">
      <dgm:prSet presAssocID="{C017750A-E532-4DF3-9435-D3FD8080C49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B29F6C-180E-4BC7-B310-A38D24B6AAB0}" type="pres">
      <dgm:prSet presAssocID="{0F25111A-DE4A-40C5-A662-C566EE56F22D}" presName="sibTrans" presStyleLbl="sibTrans2D1" presStyleIdx="5" presStyleCnt="6"/>
      <dgm:spPr/>
      <dgm:t>
        <a:bodyPr/>
        <a:lstStyle/>
        <a:p>
          <a:endParaRPr lang="en-US"/>
        </a:p>
      </dgm:t>
    </dgm:pt>
    <dgm:pt modelId="{6ADBD14A-CECB-4683-971B-924CE38C1F56}" type="pres">
      <dgm:prSet presAssocID="{0F25111A-DE4A-40C5-A662-C566EE56F22D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0C93F649-2D30-4181-911B-F575B4855A96}" type="presOf" srcId="{41F73923-D11F-4238-A2C7-7E9AD4487773}" destId="{F7587176-B4A0-4F80-8E83-CBAC18513C26}" srcOrd="0" destOrd="0" presId="urn:microsoft.com/office/officeart/2005/8/layout/cycle2"/>
    <dgm:cxn modelId="{D81F2274-99DA-4AE4-A10F-540CDC8EA3C8}" srcId="{23A77984-C92A-49B7-B027-539FD0B1A186}" destId="{C017750A-E532-4DF3-9435-D3FD8080C49B}" srcOrd="5" destOrd="0" parTransId="{5969B600-4ED2-4CF6-B957-2B9AA399B8C2}" sibTransId="{0F25111A-DE4A-40C5-A662-C566EE56F22D}"/>
    <dgm:cxn modelId="{977DAE4D-FB88-4DA1-8225-7E139DEA0BC4}" type="presOf" srcId="{0F25111A-DE4A-40C5-A662-C566EE56F22D}" destId="{65B29F6C-180E-4BC7-B310-A38D24B6AAB0}" srcOrd="0" destOrd="0" presId="urn:microsoft.com/office/officeart/2005/8/layout/cycle2"/>
    <dgm:cxn modelId="{C37255B0-A69B-43DD-9648-EE755F64FC4E}" type="presOf" srcId="{A9E15CE2-6F06-4291-BF42-09CE97C6A1D6}" destId="{AD42F077-C771-4B82-82BB-343E850CFE06}" srcOrd="0" destOrd="0" presId="urn:microsoft.com/office/officeart/2005/8/layout/cycle2"/>
    <dgm:cxn modelId="{548D2C4D-6793-4BC0-B17B-4A7B730974D7}" type="presOf" srcId="{A9E15CE2-6F06-4291-BF42-09CE97C6A1D6}" destId="{5274F941-7F57-4533-AD0F-5DF8C9D3986B}" srcOrd="1" destOrd="0" presId="urn:microsoft.com/office/officeart/2005/8/layout/cycle2"/>
    <dgm:cxn modelId="{4EFBB301-7F74-4DF4-95BC-FBF7745D68A6}" type="presOf" srcId="{08A13146-C075-4D3D-A465-7E7BBEBE7680}" destId="{15058465-CC0C-49ED-BEC4-CC48239FAD38}" srcOrd="1" destOrd="0" presId="urn:microsoft.com/office/officeart/2005/8/layout/cycle2"/>
    <dgm:cxn modelId="{94D0E7A1-7AD4-4708-84DE-DD818332CCAD}" type="presOf" srcId="{15974EDE-8595-42AE-9C78-D4D6FA47FE11}" destId="{D08E6928-2316-476A-8B32-122806747E12}" srcOrd="0" destOrd="0" presId="urn:microsoft.com/office/officeart/2005/8/layout/cycle2"/>
    <dgm:cxn modelId="{DF846571-BAB1-46ED-947C-C7183C68409C}" type="presOf" srcId="{436F48CB-BFBE-440E-A594-766C95803DB8}" destId="{CA10BEBF-EB38-4485-AB80-AAB39D2D9554}" srcOrd="1" destOrd="0" presId="urn:microsoft.com/office/officeart/2005/8/layout/cycle2"/>
    <dgm:cxn modelId="{994EE302-1B93-41F0-A291-547E5CA8D5E3}" srcId="{23A77984-C92A-49B7-B027-539FD0B1A186}" destId="{15974EDE-8595-42AE-9C78-D4D6FA47FE11}" srcOrd="1" destOrd="0" parTransId="{38AA61EF-7D42-4847-B678-1FBA1C7C29F1}" sibTransId="{A9E15CE2-6F06-4291-BF42-09CE97C6A1D6}"/>
    <dgm:cxn modelId="{AAE6D6F1-AB8E-4599-93DE-5CA1AF94233F}" type="presOf" srcId="{0F25111A-DE4A-40C5-A662-C566EE56F22D}" destId="{6ADBD14A-CECB-4683-971B-924CE38C1F56}" srcOrd="1" destOrd="0" presId="urn:microsoft.com/office/officeart/2005/8/layout/cycle2"/>
    <dgm:cxn modelId="{15AB5AFF-78E9-4B3A-B8D4-02CAFDB2F06A}" srcId="{23A77984-C92A-49B7-B027-539FD0B1A186}" destId="{41F73923-D11F-4238-A2C7-7E9AD4487773}" srcOrd="3" destOrd="0" parTransId="{2E393BED-F81F-42CF-9AA6-BDF038057572}" sibTransId="{08A13146-C075-4D3D-A465-7E7BBEBE7680}"/>
    <dgm:cxn modelId="{EE27B0BE-B962-4E1B-A457-601ABD4B4AC2}" type="presOf" srcId="{08A13146-C075-4D3D-A465-7E7BBEBE7680}" destId="{2444F354-B25B-48D3-818C-9A6C547269E4}" srcOrd="0" destOrd="0" presId="urn:microsoft.com/office/officeart/2005/8/layout/cycle2"/>
    <dgm:cxn modelId="{43BA009C-C098-4BD6-AEB7-6552268559A1}" type="presOf" srcId="{5FA4588E-D343-443D-AB74-9944F3D8DFDB}" destId="{A1D4C208-6662-451C-96CA-5E3E2607DD36}" srcOrd="0" destOrd="0" presId="urn:microsoft.com/office/officeart/2005/8/layout/cycle2"/>
    <dgm:cxn modelId="{5FA111EA-3477-40D6-8971-CDFCA6DDA7A3}" srcId="{23A77984-C92A-49B7-B027-539FD0B1A186}" destId="{BA86D66F-CFFC-494C-A40D-7B5AAC469F78}" srcOrd="0" destOrd="0" parTransId="{BAD6ECE1-5CE3-4F25-9B65-3A5002DCCEB8}" sibTransId="{5FA4588E-D343-443D-AB74-9944F3D8DFDB}"/>
    <dgm:cxn modelId="{06F35FE0-2C45-437E-9BC3-5D1F69171ED1}" type="presOf" srcId="{5FA4588E-D343-443D-AB74-9944F3D8DFDB}" destId="{B6D37146-2E50-4732-BECC-6B08497D0E0B}" srcOrd="1" destOrd="0" presId="urn:microsoft.com/office/officeart/2005/8/layout/cycle2"/>
    <dgm:cxn modelId="{5D8AED2A-A4D1-47F5-8563-37ED63682025}" type="presOf" srcId="{23A77984-C92A-49B7-B027-539FD0B1A186}" destId="{BCCB890D-0C12-4B2C-84A2-108488126FAF}" srcOrd="0" destOrd="0" presId="urn:microsoft.com/office/officeart/2005/8/layout/cycle2"/>
    <dgm:cxn modelId="{64BB831E-2BD7-4D08-977D-33B53DA8AE1C}" type="presOf" srcId="{E55CBDCE-CFA0-4FE4-AFDB-DD507176FF39}" destId="{BD5FFCEB-5587-4AD2-A87C-F067F85EC31E}" srcOrd="0" destOrd="0" presId="urn:microsoft.com/office/officeart/2005/8/layout/cycle2"/>
    <dgm:cxn modelId="{F6A75D9E-ED93-4816-A91C-E1121146223E}" srcId="{23A77984-C92A-49B7-B027-539FD0B1A186}" destId="{F116AD1C-499B-499C-820A-B8D1FFD4E9E8}" srcOrd="2" destOrd="0" parTransId="{74991AFB-E777-4F4C-B27F-54B30286451D}" sibTransId="{6D12C6F6-8B0A-4692-96FC-790160DC1BA0}"/>
    <dgm:cxn modelId="{A50360C3-4FFA-4A41-A1B7-144E4750D2A1}" type="presOf" srcId="{C017750A-E532-4DF3-9435-D3FD8080C49B}" destId="{B5F7AF93-CD37-4FDA-ACF5-75E2C1047FCF}" srcOrd="0" destOrd="0" presId="urn:microsoft.com/office/officeart/2005/8/layout/cycle2"/>
    <dgm:cxn modelId="{D8AC126F-29E4-47EB-B12E-B41000AB22F9}" type="presOf" srcId="{BA86D66F-CFFC-494C-A40D-7B5AAC469F78}" destId="{123E6221-1972-4B50-AA6A-FB31B680954B}" srcOrd="0" destOrd="0" presId="urn:microsoft.com/office/officeart/2005/8/layout/cycle2"/>
    <dgm:cxn modelId="{A4B38B3A-2637-4C64-B141-0D784D46663D}" type="presOf" srcId="{F116AD1C-499B-499C-820A-B8D1FFD4E9E8}" destId="{46CBA9F3-73C5-437A-9D3A-A90F1E22FF1C}" srcOrd="0" destOrd="0" presId="urn:microsoft.com/office/officeart/2005/8/layout/cycle2"/>
    <dgm:cxn modelId="{63542A06-BD6A-4B3E-8838-B7007CE80EAA}" type="presOf" srcId="{6D12C6F6-8B0A-4692-96FC-790160DC1BA0}" destId="{A1AB11A1-7E7D-42C2-9F5B-B2E120F35C3E}" srcOrd="0" destOrd="0" presId="urn:microsoft.com/office/officeart/2005/8/layout/cycle2"/>
    <dgm:cxn modelId="{0861EA05-566D-420D-BD46-535FA7E34CEF}" type="presOf" srcId="{436F48CB-BFBE-440E-A594-766C95803DB8}" destId="{06DC6AB8-E332-4C55-B4BF-4325301B9F82}" srcOrd="0" destOrd="0" presId="urn:microsoft.com/office/officeart/2005/8/layout/cycle2"/>
    <dgm:cxn modelId="{0EFDBD5E-0DE1-4121-9BAF-D63FEAE790D1}" srcId="{23A77984-C92A-49B7-B027-539FD0B1A186}" destId="{E55CBDCE-CFA0-4FE4-AFDB-DD507176FF39}" srcOrd="4" destOrd="0" parTransId="{488DD146-FBDD-4054-AE4A-D29C629E46D0}" sibTransId="{436F48CB-BFBE-440E-A594-766C95803DB8}"/>
    <dgm:cxn modelId="{D6CD0ACC-29A3-48CF-BB67-005865ED6FBC}" type="presOf" srcId="{6D12C6F6-8B0A-4692-96FC-790160DC1BA0}" destId="{9FE7CFD9-6B23-4226-8B83-668E7A642267}" srcOrd="1" destOrd="0" presId="urn:microsoft.com/office/officeart/2005/8/layout/cycle2"/>
    <dgm:cxn modelId="{B4356743-46A3-46A5-BC39-5645141668B5}" type="presParOf" srcId="{BCCB890D-0C12-4B2C-84A2-108488126FAF}" destId="{123E6221-1972-4B50-AA6A-FB31B680954B}" srcOrd="0" destOrd="0" presId="urn:microsoft.com/office/officeart/2005/8/layout/cycle2"/>
    <dgm:cxn modelId="{94E4AFF9-6B79-4A63-B7B0-967A385CF51E}" type="presParOf" srcId="{BCCB890D-0C12-4B2C-84A2-108488126FAF}" destId="{A1D4C208-6662-451C-96CA-5E3E2607DD36}" srcOrd="1" destOrd="0" presId="urn:microsoft.com/office/officeart/2005/8/layout/cycle2"/>
    <dgm:cxn modelId="{0357DE2A-CA26-4921-8192-26525C41948D}" type="presParOf" srcId="{A1D4C208-6662-451C-96CA-5E3E2607DD36}" destId="{B6D37146-2E50-4732-BECC-6B08497D0E0B}" srcOrd="0" destOrd="0" presId="urn:microsoft.com/office/officeart/2005/8/layout/cycle2"/>
    <dgm:cxn modelId="{FD2C4B1D-AA0D-4F55-949E-109F5A4F18DB}" type="presParOf" srcId="{BCCB890D-0C12-4B2C-84A2-108488126FAF}" destId="{D08E6928-2316-476A-8B32-122806747E12}" srcOrd="2" destOrd="0" presId="urn:microsoft.com/office/officeart/2005/8/layout/cycle2"/>
    <dgm:cxn modelId="{49C1FCA1-F962-4686-B0E3-6330B3001115}" type="presParOf" srcId="{BCCB890D-0C12-4B2C-84A2-108488126FAF}" destId="{AD42F077-C771-4B82-82BB-343E850CFE06}" srcOrd="3" destOrd="0" presId="urn:microsoft.com/office/officeart/2005/8/layout/cycle2"/>
    <dgm:cxn modelId="{DE15C112-3FDB-443E-A626-86BE06530C0C}" type="presParOf" srcId="{AD42F077-C771-4B82-82BB-343E850CFE06}" destId="{5274F941-7F57-4533-AD0F-5DF8C9D3986B}" srcOrd="0" destOrd="0" presId="urn:microsoft.com/office/officeart/2005/8/layout/cycle2"/>
    <dgm:cxn modelId="{105FB398-BA4C-4498-A74E-78E35EC4CA33}" type="presParOf" srcId="{BCCB890D-0C12-4B2C-84A2-108488126FAF}" destId="{46CBA9F3-73C5-437A-9D3A-A90F1E22FF1C}" srcOrd="4" destOrd="0" presId="urn:microsoft.com/office/officeart/2005/8/layout/cycle2"/>
    <dgm:cxn modelId="{5DF11844-948B-44F1-B795-91F4ADCD42DF}" type="presParOf" srcId="{BCCB890D-0C12-4B2C-84A2-108488126FAF}" destId="{A1AB11A1-7E7D-42C2-9F5B-B2E120F35C3E}" srcOrd="5" destOrd="0" presId="urn:microsoft.com/office/officeart/2005/8/layout/cycle2"/>
    <dgm:cxn modelId="{CB084970-B9F9-4D03-AAAE-999DC2604C18}" type="presParOf" srcId="{A1AB11A1-7E7D-42C2-9F5B-B2E120F35C3E}" destId="{9FE7CFD9-6B23-4226-8B83-668E7A642267}" srcOrd="0" destOrd="0" presId="urn:microsoft.com/office/officeart/2005/8/layout/cycle2"/>
    <dgm:cxn modelId="{9C2D3192-BA8F-4413-B09A-0C58232A75CC}" type="presParOf" srcId="{BCCB890D-0C12-4B2C-84A2-108488126FAF}" destId="{F7587176-B4A0-4F80-8E83-CBAC18513C26}" srcOrd="6" destOrd="0" presId="urn:microsoft.com/office/officeart/2005/8/layout/cycle2"/>
    <dgm:cxn modelId="{894926B6-E86B-431C-9445-8C8222ED9046}" type="presParOf" srcId="{BCCB890D-0C12-4B2C-84A2-108488126FAF}" destId="{2444F354-B25B-48D3-818C-9A6C547269E4}" srcOrd="7" destOrd="0" presId="urn:microsoft.com/office/officeart/2005/8/layout/cycle2"/>
    <dgm:cxn modelId="{1E4D9C17-967F-475C-AE59-1E015F1182DE}" type="presParOf" srcId="{2444F354-B25B-48D3-818C-9A6C547269E4}" destId="{15058465-CC0C-49ED-BEC4-CC48239FAD38}" srcOrd="0" destOrd="0" presId="urn:microsoft.com/office/officeart/2005/8/layout/cycle2"/>
    <dgm:cxn modelId="{D2066CB9-0A9A-435F-9603-23E44FAC1171}" type="presParOf" srcId="{BCCB890D-0C12-4B2C-84A2-108488126FAF}" destId="{BD5FFCEB-5587-4AD2-A87C-F067F85EC31E}" srcOrd="8" destOrd="0" presId="urn:microsoft.com/office/officeart/2005/8/layout/cycle2"/>
    <dgm:cxn modelId="{D27D1986-32CA-40CE-8E49-EE20032629D8}" type="presParOf" srcId="{BCCB890D-0C12-4B2C-84A2-108488126FAF}" destId="{06DC6AB8-E332-4C55-B4BF-4325301B9F82}" srcOrd="9" destOrd="0" presId="urn:microsoft.com/office/officeart/2005/8/layout/cycle2"/>
    <dgm:cxn modelId="{D146994D-A222-4065-9B1B-20632A237322}" type="presParOf" srcId="{06DC6AB8-E332-4C55-B4BF-4325301B9F82}" destId="{CA10BEBF-EB38-4485-AB80-AAB39D2D9554}" srcOrd="0" destOrd="0" presId="urn:microsoft.com/office/officeart/2005/8/layout/cycle2"/>
    <dgm:cxn modelId="{968C432A-637F-4B70-B71E-FC6B814B3E50}" type="presParOf" srcId="{BCCB890D-0C12-4B2C-84A2-108488126FAF}" destId="{B5F7AF93-CD37-4FDA-ACF5-75E2C1047FCF}" srcOrd="10" destOrd="0" presId="urn:microsoft.com/office/officeart/2005/8/layout/cycle2"/>
    <dgm:cxn modelId="{5AFC69B0-8C95-488D-ABE6-89460694C774}" type="presParOf" srcId="{BCCB890D-0C12-4B2C-84A2-108488126FAF}" destId="{65B29F6C-180E-4BC7-B310-A38D24B6AAB0}" srcOrd="11" destOrd="0" presId="urn:microsoft.com/office/officeart/2005/8/layout/cycle2"/>
    <dgm:cxn modelId="{EA69E896-0A48-4B5C-B42B-DC880E00DC7A}" type="presParOf" srcId="{65B29F6C-180E-4BC7-B310-A38D24B6AAB0}" destId="{6ADBD14A-CECB-4683-971B-924CE38C1F56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0DB81-4980-4A60-850A-91B9B63BB1F3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3E3B8-8F5E-4382-931D-67795A7AC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3E3B8-8F5E-4382-931D-67795A7ACB0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97BF02-D596-421F-A4DA-66E9D8A4A16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97BF02-D596-421F-A4DA-66E9D8A4A16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97BF02-D596-421F-A4DA-66E9D8A4A16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97BF02-D596-421F-A4DA-66E9D8A4A16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97BF02-D596-421F-A4DA-66E9D8A4A16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97BF02-D596-421F-A4DA-66E9D8A4A16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97BF02-D596-421F-A4DA-66E9D8A4A16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97BF02-D596-421F-A4DA-66E9D8A4A16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97BF02-D596-421F-A4DA-66E9D8A4A16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97BF02-D596-421F-A4DA-66E9D8A4A16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3E3B8-8F5E-4382-931D-67795A7ACB0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97BF02-D596-421F-A4DA-66E9D8A4A16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97BF02-D596-421F-A4DA-66E9D8A4A16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97BF02-D596-421F-A4DA-66E9D8A4A16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97BF02-D596-421F-A4DA-66E9D8A4A16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97BF02-D596-421F-A4DA-66E9D8A4A16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48DE16-E62B-4625-A465-98F7D48AA66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48DE16-E62B-4625-A465-98F7D48AA66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48DE16-E62B-4625-A465-98F7D48AA66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48DE16-E62B-4625-A465-98F7D48AA66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97BF02-D596-421F-A4DA-66E9D8A4A16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97BF02-D596-421F-A4DA-66E9D8A4A16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97BF02-D596-421F-A4DA-66E9D8A4A16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97BF02-D596-421F-A4DA-66E9D8A4A16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97BF02-D596-421F-A4DA-66E9D8A4A16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97BF02-D596-421F-A4DA-66E9D8A4A16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97BF02-D596-421F-A4DA-66E9D8A4A16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A8D0006-1BB9-4E0C-9C7F-0BC286DB16FE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DE5F9FA-F1EE-4EF3-9DE5-FB075E4F1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006-1BB9-4E0C-9C7F-0BC286DB16FE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F9FA-F1EE-4EF3-9DE5-FB075E4F1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006-1BB9-4E0C-9C7F-0BC286DB16FE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F9FA-F1EE-4EF3-9DE5-FB075E4F1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912" y="152400"/>
            <a:ext cx="8204688" cy="755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18085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5962" y="1066800"/>
            <a:ext cx="401955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05912" y="152400"/>
            <a:ext cx="8229600" cy="655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A8D0006-1BB9-4E0C-9C7F-0BC286DB16FE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DE5F9FA-F1EE-4EF3-9DE5-FB075E4F1A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A8D0006-1BB9-4E0C-9C7F-0BC286DB16FE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DE5F9FA-F1EE-4EF3-9DE5-FB075E4F1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006-1BB9-4E0C-9C7F-0BC286DB16FE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F9FA-F1EE-4EF3-9DE5-FB075E4F1A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006-1BB9-4E0C-9C7F-0BC286DB16FE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F9FA-F1EE-4EF3-9DE5-FB075E4F1A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A8D0006-1BB9-4E0C-9C7F-0BC286DB16FE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DE5F9FA-F1EE-4EF3-9DE5-FB075E4F1A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006-1BB9-4E0C-9C7F-0BC286DB16FE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F9FA-F1EE-4EF3-9DE5-FB075E4F1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A8D0006-1BB9-4E0C-9C7F-0BC286DB16FE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DE5F9FA-F1EE-4EF3-9DE5-FB075E4F1A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A8D0006-1BB9-4E0C-9C7F-0BC286DB16FE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DE5F9FA-F1EE-4EF3-9DE5-FB075E4F1A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A8D0006-1BB9-4E0C-9C7F-0BC286DB16FE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DE5F9FA-F1EE-4EF3-9DE5-FB075E4F1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ANALISA KASUS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KONSEP DASAR SISTEM OPERASI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0000"/>
                </a:solidFill>
              </a:rPr>
              <a:t>Mode</a:t>
            </a:r>
            <a:r>
              <a:rPr lang="en-US" smtClean="0"/>
              <a:t> pada</a:t>
            </a:r>
            <a:r>
              <a:rPr lang="en-US" i="1" smtClean="0"/>
              <a:t> Simple Batch System</a:t>
            </a:r>
            <a:endParaRPr lang="en-US" sz="20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 smtClean="0"/>
              <a:t>User mode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program </a:t>
            </a:r>
            <a:r>
              <a:rPr lang="en-US" i="1" dirty="0" smtClean="0"/>
              <a:t>user</a:t>
            </a:r>
            <a:r>
              <a:rPr lang="en-US" dirty="0" smtClean="0"/>
              <a:t> (job)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prosesor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i="1" dirty="0" smtClean="0"/>
              <a:t>Protected memory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privileged instructions</a:t>
            </a:r>
            <a:r>
              <a:rPr lang="en-US" dirty="0" smtClean="0"/>
              <a:t> </a:t>
            </a:r>
            <a:r>
              <a:rPr lang="en-US" sz="3600" dirty="0" err="1" smtClean="0">
                <a:solidFill>
                  <a:srgbClr val="CC0000"/>
                </a:solidFill>
              </a:rPr>
              <a:t>tidak</a:t>
            </a:r>
            <a:r>
              <a:rPr lang="en-US" sz="3600" dirty="0" smtClean="0">
                <a:solidFill>
                  <a:srgbClr val="CC0000"/>
                </a:solidFill>
              </a:rPr>
              <a:t> </a:t>
            </a:r>
            <a:r>
              <a:rPr lang="en-US" sz="3600" dirty="0" err="1" smtClean="0">
                <a:solidFill>
                  <a:srgbClr val="CC0000"/>
                </a:solidFill>
              </a:rPr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i="1" dirty="0" smtClean="0"/>
              <a:t>Kernel mode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program monitor (OS)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prosesor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i="1" dirty="0" smtClean="0"/>
              <a:t>Protected memory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err="1" smtClean="0"/>
              <a:t>priviledged</a:t>
            </a:r>
            <a:r>
              <a:rPr lang="en-US" i="1" dirty="0" smtClean="0"/>
              <a:t> instructions</a:t>
            </a:r>
            <a:r>
              <a:rPr lang="en-US" dirty="0" smtClean="0"/>
              <a:t> </a:t>
            </a:r>
            <a:r>
              <a:rPr lang="en-US" sz="3600" dirty="0" err="1" smtClean="0">
                <a:solidFill>
                  <a:srgbClr val="006600"/>
                </a:solidFill>
              </a:rPr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Kekurangan</a:t>
            </a:r>
            <a:r>
              <a:rPr lang="en-US" i="1" smtClean="0"/>
              <a:t> Simple Batch System</a:t>
            </a:r>
            <a:endParaRPr lang="en-US" sz="2000" smtClean="0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3600" smtClean="0"/>
              <a:t>Apa kekurangan </a:t>
            </a:r>
            <a:r>
              <a:rPr lang="en-US" sz="3600" i="1" smtClean="0"/>
              <a:t>Simple Batch System </a:t>
            </a:r>
            <a:r>
              <a:rPr lang="en-US" sz="360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3200" smtClean="0"/>
              <a:t>Terjadi </a:t>
            </a:r>
            <a:r>
              <a:rPr lang="en-US" sz="3200" i="1" smtClean="0"/>
              <a:t>overhead</a:t>
            </a:r>
            <a:r>
              <a:rPr lang="en-US" sz="3200" smtClean="0"/>
              <a:t>:</a:t>
            </a:r>
          </a:p>
          <a:p>
            <a:pPr lvl="2">
              <a:lnSpc>
                <a:spcPct val="90000"/>
              </a:lnSpc>
            </a:pPr>
            <a:r>
              <a:rPr lang="en-US" sz="2800" smtClean="0"/>
              <a:t>Sebagian lokasi memori ditempati oleh monitor</a:t>
            </a:r>
          </a:p>
          <a:p>
            <a:pPr lvl="2">
              <a:lnSpc>
                <a:spcPct val="90000"/>
              </a:lnSpc>
            </a:pPr>
            <a:r>
              <a:rPr lang="en-US" sz="2800" smtClean="0">
                <a:solidFill>
                  <a:srgbClr val="FF0066"/>
                </a:solidFill>
              </a:rPr>
              <a:t>Sebagian waktu prosesor digunakan untuk mengeksekusi monitor</a:t>
            </a:r>
          </a:p>
          <a:p>
            <a:pPr lvl="2">
              <a:lnSpc>
                <a:spcPct val="90000"/>
              </a:lnSpc>
            </a:pPr>
            <a:r>
              <a:rPr lang="en-US" sz="2800" smtClean="0"/>
              <a:t>Waktu prosesor belum termanfaatkan secara maksimal, </a:t>
            </a:r>
            <a:r>
              <a:rPr lang="en-US" sz="3600" smtClean="0">
                <a:solidFill>
                  <a:srgbClr val="CC3300"/>
                </a:solidFill>
              </a:rPr>
              <a:t>mengapa ?</a:t>
            </a:r>
          </a:p>
          <a:p>
            <a:pPr lvl="3">
              <a:lnSpc>
                <a:spcPct val="90000"/>
              </a:lnSpc>
            </a:pPr>
            <a:r>
              <a:rPr lang="en-US" sz="2800" smtClean="0">
                <a:solidFill>
                  <a:srgbClr val="006600"/>
                </a:solidFill>
              </a:rPr>
              <a:t>Prosesor sering </a:t>
            </a:r>
            <a:r>
              <a:rPr lang="en-US" sz="2800" i="1" smtClean="0">
                <a:solidFill>
                  <a:srgbClr val="006600"/>
                </a:solidFill>
              </a:rPr>
              <a:t>idle</a:t>
            </a:r>
            <a:r>
              <a:rPr lang="en-US" sz="2800" smtClean="0">
                <a:solidFill>
                  <a:srgbClr val="006600"/>
                </a:solidFill>
              </a:rPr>
              <a:t> (menganggur) karena </a:t>
            </a:r>
            <a:r>
              <a:rPr lang="en-US" sz="2800" i="1" smtClean="0">
                <a:solidFill>
                  <a:srgbClr val="006600"/>
                </a:solidFill>
              </a:rPr>
              <a:t>I/O device</a:t>
            </a:r>
            <a:r>
              <a:rPr lang="en-US" sz="2800" smtClean="0">
                <a:solidFill>
                  <a:srgbClr val="006600"/>
                </a:solidFill>
              </a:rPr>
              <a:t> </a:t>
            </a:r>
            <a:r>
              <a:rPr lang="en-US" sz="2800" smtClean="0">
                <a:solidFill>
                  <a:srgbClr val="FF0066"/>
                </a:solidFill>
              </a:rPr>
              <a:t>jauh lebih lambat</a:t>
            </a:r>
            <a:r>
              <a:rPr lang="en-US" sz="2800" smtClean="0">
                <a:solidFill>
                  <a:srgbClr val="006600"/>
                </a:solidFill>
              </a:rPr>
              <a:t> dibanding prosesor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Contoh kasus</a:t>
            </a:r>
            <a:r>
              <a:rPr lang="en-US" i="1" smtClean="0"/>
              <a:t> Simple Batch System</a:t>
            </a:r>
            <a:endParaRPr lang="en-US" sz="1800" smtClean="0">
              <a:solidFill>
                <a:schemeClr val="tx1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membaca</a:t>
            </a:r>
            <a:r>
              <a:rPr lang="en-US" sz="2800" dirty="0" smtClean="0"/>
              <a:t>, </a:t>
            </a:r>
            <a:r>
              <a:rPr lang="en-US" sz="2800" dirty="0" err="1" smtClean="0"/>
              <a:t>memproses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menyimpan</a:t>
            </a:r>
            <a:r>
              <a:rPr lang="en-US" sz="2800" dirty="0" smtClean="0"/>
              <a:t> </a:t>
            </a:r>
            <a:r>
              <a:rPr lang="en-US" sz="2800" dirty="0" err="1" smtClean="0"/>
              <a:t>kembali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file </a:t>
            </a:r>
            <a:r>
              <a:rPr lang="en-US" sz="2800" dirty="0" err="1" smtClean="0"/>
              <a:t>ke</a:t>
            </a:r>
            <a:r>
              <a:rPr lang="en-US" sz="2800" dirty="0" smtClean="0"/>
              <a:t> media </a:t>
            </a:r>
            <a:r>
              <a:rPr lang="en-US" sz="2800" dirty="0" err="1" smtClean="0"/>
              <a:t>penyimpan</a:t>
            </a:r>
            <a:r>
              <a:rPr lang="en-US" sz="2800" dirty="0" smtClean="0"/>
              <a:t> data (</a:t>
            </a:r>
            <a:r>
              <a:rPr lang="en-US" sz="2800" dirty="0" err="1" smtClean="0"/>
              <a:t>melalui</a:t>
            </a:r>
            <a:r>
              <a:rPr lang="en-US" sz="2800" dirty="0" smtClean="0"/>
              <a:t> I/O) yang </a:t>
            </a:r>
            <a:r>
              <a:rPr lang="en-US" sz="2800" dirty="0" err="1" smtClean="0"/>
              <a:t>menyimpan</a:t>
            </a:r>
            <a:r>
              <a:rPr lang="en-US" sz="2800" dirty="0" smtClean="0"/>
              <a:t> </a:t>
            </a:r>
            <a:r>
              <a:rPr lang="en-US" sz="2800" dirty="0" err="1" smtClean="0"/>
              <a:t>sejumlah</a:t>
            </a:r>
            <a:r>
              <a:rPr lang="en-US" sz="2800" dirty="0" smtClean="0"/>
              <a:t> record. </a:t>
            </a:r>
            <a:r>
              <a:rPr lang="en-US" sz="2800" dirty="0" err="1" smtClean="0"/>
              <a:t>Jika</a:t>
            </a:r>
            <a:r>
              <a:rPr lang="en-US" sz="28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membaca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file = 15 </a:t>
            </a:r>
            <a:r>
              <a:rPr lang="en-US" sz="2400" dirty="0" smtClean="0">
                <a:cs typeface="Tahoma" pitchFamily="34" charset="0"/>
              </a:rPr>
              <a:t>µS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memproses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file = 1 </a:t>
            </a:r>
            <a:r>
              <a:rPr lang="en-US" sz="2400" dirty="0" smtClean="0">
                <a:cs typeface="Tahoma" pitchFamily="34" charset="0"/>
              </a:rPr>
              <a:t>µS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menyimpan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file = 15 </a:t>
            </a:r>
            <a:r>
              <a:rPr lang="en-US" sz="2400" dirty="0" smtClean="0">
                <a:cs typeface="Tahoma" pitchFamily="34" charset="0"/>
              </a:rPr>
              <a:t>µS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>
                <a:cs typeface="Tahoma" pitchFamily="34" charset="0"/>
              </a:rPr>
              <a:t>	</a:t>
            </a:r>
            <a:r>
              <a:rPr lang="en-US" sz="2800" dirty="0" err="1" smtClean="0">
                <a:cs typeface="Tahoma" pitchFamily="34" charset="0"/>
              </a:rPr>
              <a:t>Maka</a:t>
            </a:r>
            <a:r>
              <a:rPr lang="en-US" sz="2800" dirty="0" smtClean="0">
                <a:cs typeface="Tahoma" pitchFamily="34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Tahoma" pitchFamily="34" charset="0"/>
              </a:rPr>
              <a:t>Total </a:t>
            </a:r>
            <a:r>
              <a:rPr lang="en-US" sz="2400" dirty="0" err="1" smtClean="0">
                <a:cs typeface="Tahoma" pitchFamily="34" charset="0"/>
              </a:rPr>
              <a:t>waktu</a:t>
            </a:r>
            <a:r>
              <a:rPr lang="en-US" sz="2400" dirty="0" smtClean="0">
                <a:cs typeface="Tahoma" pitchFamily="34" charset="0"/>
              </a:rPr>
              <a:t> yang </a:t>
            </a:r>
            <a:r>
              <a:rPr lang="en-US" sz="2400" dirty="0" err="1" smtClean="0">
                <a:cs typeface="Tahoma" pitchFamily="34" charset="0"/>
              </a:rPr>
              <a:t>diperlukan</a:t>
            </a:r>
            <a:r>
              <a:rPr lang="en-US" sz="2400" dirty="0" smtClean="0">
                <a:cs typeface="Tahoma" pitchFamily="34" charset="0"/>
              </a:rPr>
              <a:t> </a:t>
            </a:r>
            <a:r>
              <a:rPr lang="en-US" sz="2400" dirty="0" err="1" smtClean="0">
                <a:cs typeface="Tahoma" pitchFamily="34" charset="0"/>
              </a:rPr>
              <a:t>untuk</a:t>
            </a:r>
            <a:r>
              <a:rPr lang="en-US" sz="2400" dirty="0" smtClean="0">
                <a:cs typeface="Tahoma" pitchFamily="34" charset="0"/>
              </a:rPr>
              <a:t> </a:t>
            </a:r>
            <a:r>
              <a:rPr lang="en-US" sz="2400" dirty="0" err="1" smtClean="0">
                <a:cs typeface="Tahoma" pitchFamily="34" charset="0"/>
              </a:rPr>
              <a:t>mengolah</a:t>
            </a:r>
            <a:r>
              <a:rPr lang="en-US" sz="2400" dirty="0" smtClean="0">
                <a:cs typeface="Tahoma" pitchFamily="34" charset="0"/>
              </a:rPr>
              <a:t> </a:t>
            </a:r>
            <a:r>
              <a:rPr lang="en-US" sz="2400" dirty="0" err="1" smtClean="0">
                <a:cs typeface="Tahoma" pitchFamily="34" charset="0"/>
              </a:rPr>
              <a:t>sebuah</a:t>
            </a:r>
            <a:r>
              <a:rPr lang="en-US" sz="2400" dirty="0" smtClean="0">
                <a:cs typeface="Tahoma" pitchFamily="34" charset="0"/>
              </a:rPr>
              <a:t> file = 31 µS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>
                <a:cs typeface="Tahoma" pitchFamily="34" charset="0"/>
              </a:rPr>
              <a:t>Utilisasi</a:t>
            </a:r>
            <a:r>
              <a:rPr lang="en-US" sz="2400" dirty="0" smtClean="0">
                <a:cs typeface="Tahoma" pitchFamily="34" charset="0"/>
              </a:rPr>
              <a:t> CPU = 1/31 = 0.032 = 3.2%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Tahoma" pitchFamily="34" charset="0"/>
              </a:rPr>
              <a:t>96,8% </a:t>
            </a:r>
            <a:r>
              <a:rPr lang="en-US" sz="2400" dirty="0" err="1" smtClean="0">
                <a:cs typeface="Tahoma" pitchFamily="34" charset="0"/>
              </a:rPr>
              <a:t>waktu</a:t>
            </a:r>
            <a:r>
              <a:rPr lang="en-US" sz="2400" dirty="0" smtClean="0">
                <a:cs typeface="Tahoma" pitchFamily="34" charset="0"/>
              </a:rPr>
              <a:t> CPU </a:t>
            </a:r>
            <a:r>
              <a:rPr lang="en-US" sz="3200" dirty="0" err="1" smtClean="0">
                <a:solidFill>
                  <a:srgbClr val="CC3300"/>
                </a:solidFill>
                <a:cs typeface="Tahoma" pitchFamily="34" charset="0"/>
              </a:rPr>
              <a:t>hanya</a:t>
            </a:r>
            <a:r>
              <a:rPr lang="en-US" sz="2400" dirty="0" smtClean="0">
                <a:cs typeface="Tahoma" pitchFamily="34" charset="0"/>
              </a:rPr>
              <a:t> </a:t>
            </a:r>
            <a:r>
              <a:rPr lang="en-US" sz="2400" dirty="0" err="1" smtClean="0">
                <a:cs typeface="Tahoma" pitchFamily="34" charset="0"/>
              </a:rPr>
              <a:t>untuk</a:t>
            </a:r>
            <a:r>
              <a:rPr lang="en-US" sz="2400" dirty="0" smtClean="0">
                <a:cs typeface="Tahoma" pitchFamily="34" charset="0"/>
              </a:rPr>
              <a:t> </a:t>
            </a:r>
            <a:r>
              <a:rPr lang="en-US" sz="2400" dirty="0" err="1" smtClean="0">
                <a:cs typeface="Tahoma" pitchFamily="34" charset="0"/>
              </a:rPr>
              <a:t>menunggu</a:t>
            </a:r>
            <a:r>
              <a:rPr lang="en-US" sz="2400" dirty="0" smtClean="0">
                <a:cs typeface="Tahoma" pitchFamily="34" charset="0"/>
              </a:rPr>
              <a:t> !!!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5912" y="260350"/>
            <a:ext cx="8204688" cy="5032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smtClean="0">
                <a:solidFill>
                  <a:srgbClr val="FF0000"/>
                </a:solidFill>
              </a:rPr>
              <a:t>Eksekusi</a:t>
            </a:r>
            <a:r>
              <a:rPr lang="en-US" sz="3200" smtClean="0"/>
              <a:t> job pada </a:t>
            </a:r>
            <a:r>
              <a:rPr lang="en-US" sz="3200" i="1" smtClean="0"/>
              <a:t>Simple Batch System</a:t>
            </a:r>
            <a:endParaRPr lang="en-US" sz="320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3931" y="1052514"/>
            <a:ext cx="8302869" cy="5424487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err="1" smtClean="0"/>
              <a:t>Contoh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</a:t>
            </a:r>
            <a:r>
              <a:rPr lang="en-US" sz="2800" i="1" dirty="0" smtClean="0"/>
              <a:t>simple batch system</a:t>
            </a:r>
            <a:r>
              <a:rPr lang="en-US" sz="2800" dirty="0" smtClean="0"/>
              <a:t> :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IBM 701 (1950)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IBM 704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IBM 7090/7094 (1960)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IBSYS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4658" y="1412876"/>
            <a:ext cx="7636119" cy="185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i="1" smtClean="0"/>
              <a:t>Multiprogrammed Batch System</a:t>
            </a:r>
            <a:r>
              <a:rPr lang="en-US" sz="2800" smtClean="0"/>
              <a:t> </a:t>
            </a:r>
            <a:r>
              <a:rPr lang="en-US" sz="1600" smtClean="0"/>
              <a:t>(1)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 dirty="0" err="1" smtClean="0">
                <a:solidFill>
                  <a:srgbClr val="CC0000"/>
                </a:solidFill>
              </a:rPr>
              <a:t>Multiprogrammed</a:t>
            </a:r>
            <a:r>
              <a:rPr lang="en-US" sz="2400" i="1" dirty="0" smtClean="0">
                <a:solidFill>
                  <a:srgbClr val="CC0000"/>
                </a:solidFill>
              </a:rPr>
              <a:t> batch system </a:t>
            </a:r>
            <a:r>
              <a:rPr lang="en-US" sz="2400" i="1" dirty="0" smtClean="0">
                <a:solidFill>
                  <a:srgbClr val="CC0000"/>
                </a:solidFill>
                <a:sym typeface="Symbol" pitchFamily="18" charset="2"/>
              </a:rPr>
              <a:t></a:t>
            </a:r>
            <a:r>
              <a:rPr lang="en-US" sz="2400" i="1" dirty="0" smtClean="0">
                <a:solidFill>
                  <a:srgbClr val="CC0000"/>
                </a:solidFill>
                <a:cs typeface="Tahoma" pitchFamily="34" charset="0"/>
              </a:rPr>
              <a:t> </a:t>
            </a:r>
            <a:r>
              <a:rPr lang="en-US" sz="2800" i="1" dirty="0" smtClean="0">
                <a:solidFill>
                  <a:srgbClr val="CC0000"/>
                </a:solidFill>
                <a:cs typeface="Tahoma" pitchFamily="34" charset="0"/>
              </a:rPr>
              <a:t>multiprogramming</a:t>
            </a:r>
            <a:r>
              <a:rPr lang="en-US" sz="2400" i="1" dirty="0" smtClean="0">
                <a:solidFill>
                  <a:srgbClr val="CC0000"/>
                </a:solidFill>
                <a:cs typeface="Tahoma" pitchFamily="34" charset="0"/>
              </a:rPr>
              <a:t> </a:t>
            </a:r>
            <a:r>
              <a:rPr lang="en-US" sz="2400" i="1" dirty="0" smtClean="0">
                <a:solidFill>
                  <a:srgbClr val="CC0000"/>
                </a:solidFill>
                <a:sym typeface="Symbol" pitchFamily="18" charset="2"/>
              </a:rPr>
              <a:t> multitasking  OS modern</a:t>
            </a:r>
            <a:endParaRPr lang="en-US" sz="2400" i="1" dirty="0" smtClean="0">
              <a:solidFill>
                <a:srgbClr val="CC0000"/>
              </a:solidFill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u="sng" dirty="0" err="1" smtClean="0">
                <a:solidFill>
                  <a:schemeClr val="tx1"/>
                </a:solidFill>
              </a:rPr>
              <a:t>Tujuan</a:t>
            </a:r>
            <a:r>
              <a:rPr lang="en-US" sz="2400" dirty="0" smtClean="0"/>
              <a:t>: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meningkatkan</a:t>
            </a:r>
            <a:r>
              <a:rPr lang="en-US" sz="2400" dirty="0" smtClean="0"/>
              <a:t> </a:t>
            </a:r>
            <a:r>
              <a:rPr lang="en-US" sz="2400" dirty="0" err="1" smtClean="0"/>
              <a:t>utilisasi</a:t>
            </a:r>
            <a:r>
              <a:rPr lang="en-US" sz="2400" dirty="0" smtClean="0"/>
              <a:t> </a:t>
            </a:r>
            <a:r>
              <a:rPr lang="en-US" sz="2400" dirty="0" err="1" smtClean="0"/>
              <a:t>prosesor</a:t>
            </a:r>
            <a:endParaRPr lang="en-US" sz="2400" i="1" dirty="0" smtClean="0"/>
          </a:p>
          <a:p>
            <a:pPr>
              <a:lnSpc>
                <a:spcPct val="90000"/>
              </a:lnSpc>
            </a:pP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eksekusi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multiprogram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2 </a:t>
            </a:r>
            <a:r>
              <a:rPr lang="en-US" sz="2400" dirty="0" err="1" smtClean="0"/>
              <a:t>buah</a:t>
            </a:r>
            <a:r>
              <a:rPr lang="en-US" sz="2400" dirty="0" smtClean="0"/>
              <a:t> program: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Program B </a:t>
            </a:r>
            <a:r>
              <a:rPr lang="en-US" sz="2000" dirty="0" err="1" smtClean="0"/>
              <a:t>dieksekusi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program A </a:t>
            </a:r>
            <a:r>
              <a:rPr lang="en-US" sz="2000" dirty="0" err="1" smtClean="0"/>
              <a:t>sedang</a:t>
            </a:r>
            <a:r>
              <a:rPr lang="en-US" sz="2000" dirty="0" smtClean="0"/>
              <a:t> </a:t>
            </a:r>
            <a:r>
              <a:rPr lang="en-US" sz="2000" dirty="0" err="1" smtClean="0"/>
              <a:t>mengakses</a:t>
            </a:r>
            <a:r>
              <a:rPr lang="en-US" sz="2000" dirty="0" smtClean="0"/>
              <a:t> </a:t>
            </a:r>
            <a:r>
              <a:rPr lang="en-US" sz="2000" i="1" dirty="0" smtClean="0"/>
              <a:t>device</a:t>
            </a:r>
            <a:r>
              <a:rPr lang="en-US" sz="2000" dirty="0" smtClean="0"/>
              <a:t> lain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I/O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266" y="3500439"/>
            <a:ext cx="7672754" cy="301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i="1" smtClean="0"/>
              <a:t>Multiprogrammed Batch System</a:t>
            </a:r>
            <a:r>
              <a:rPr lang="en-US" sz="2800" smtClean="0"/>
              <a:t> </a:t>
            </a:r>
            <a:r>
              <a:rPr lang="en-US" sz="1800" smtClean="0"/>
              <a:t>(2)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338" y="1600200"/>
            <a:ext cx="8235462" cy="4724401"/>
          </a:xfrm>
        </p:spPr>
        <p:txBody>
          <a:bodyPr/>
          <a:lstStyle/>
          <a:p>
            <a:r>
              <a:rPr lang="en-US" sz="2800" dirty="0" err="1" smtClean="0"/>
              <a:t>Contoh</a:t>
            </a:r>
            <a:r>
              <a:rPr lang="en-US" sz="2800" dirty="0" smtClean="0"/>
              <a:t> </a:t>
            </a:r>
            <a:r>
              <a:rPr lang="en-US" sz="2800" dirty="0" err="1" smtClean="0"/>
              <a:t>eksekusi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multiprogram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3 </a:t>
            </a:r>
            <a:r>
              <a:rPr lang="en-US" sz="2800" dirty="0" err="1" smtClean="0"/>
              <a:t>buah</a:t>
            </a:r>
            <a:r>
              <a:rPr lang="en-US" sz="2800" dirty="0" smtClean="0"/>
              <a:t> program:</a:t>
            </a:r>
          </a:p>
          <a:p>
            <a:pPr lvl="1"/>
            <a:r>
              <a:rPr lang="en-US" sz="2400" dirty="0" err="1" smtClean="0"/>
              <a:t>Semakin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program yang </a:t>
            </a:r>
            <a:r>
              <a:rPr lang="en-US" sz="2400" dirty="0" err="1" smtClean="0"/>
              <a:t>dieksekusi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utilitas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prosesor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semakin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tinggi</a:t>
            </a:r>
            <a:endParaRPr lang="en-US" sz="2400" dirty="0" smtClean="0">
              <a:solidFill>
                <a:srgbClr val="FF0000"/>
              </a:solidFill>
              <a:sym typeface="Wingdings" pitchFamily="2" charset="2"/>
            </a:endParaRP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924176"/>
            <a:ext cx="7293220" cy="358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5912" y="152400"/>
            <a:ext cx="8420100" cy="7556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smtClean="0"/>
              <a:t>Contoh kasus</a:t>
            </a:r>
            <a:r>
              <a:rPr lang="en-US" sz="2800" i="1" smtClean="0"/>
              <a:t> Multiprogrammed Batch System </a:t>
            </a:r>
            <a:r>
              <a:rPr lang="en-US" sz="2000" i="1" smtClean="0"/>
              <a:t>(1)</a:t>
            </a:r>
            <a:endParaRPr lang="en-US" sz="120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066800"/>
            <a:ext cx="8302869" cy="5638800"/>
          </a:xfrm>
        </p:spPr>
        <p:txBody>
          <a:bodyPr/>
          <a:lstStyle/>
          <a:p>
            <a:r>
              <a:rPr lang="en-US" sz="2800" dirty="0" err="1" smtClean="0"/>
              <a:t>Ada</a:t>
            </a:r>
            <a:r>
              <a:rPr lang="en-US" sz="2800" dirty="0" smtClean="0"/>
              <a:t> 3 </a:t>
            </a:r>
            <a:r>
              <a:rPr lang="en-US" sz="2800" dirty="0" err="1" smtClean="0"/>
              <a:t>buah</a:t>
            </a:r>
            <a:r>
              <a:rPr lang="en-US" sz="2800" dirty="0" smtClean="0"/>
              <a:t> job (program) yang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dieksekusi</a:t>
            </a:r>
            <a:r>
              <a:rPr lang="en-US" sz="2800" dirty="0" smtClean="0"/>
              <a:t> </a:t>
            </a:r>
            <a:r>
              <a:rPr lang="en-US" sz="2800" dirty="0" err="1" smtClean="0"/>
              <a:t>melalui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mempunyai</a:t>
            </a:r>
            <a:r>
              <a:rPr lang="en-US" sz="2800" dirty="0" smtClean="0"/>
              <a:t> </a:t>
            </a:r>
            <a:r>
              <a:rPr lang="en-US" sz="2800" dirty="0" err="1" smtClean="0"/>
              <a:t>memori</a:t>
            </a:r>
            <a:r>
              <a:rPr lang="en-US" sz="2800" dirty="0" smtClean="0"/>
              <a:t> 250 MB (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luar</a:t>
            </a:r>
            <a:r>
              <a:rPr lang="en-US" sz="2800" dirty="0" smtClean="0"/>
              <a:t> OS), </a:t>
            </a:r>
            <a:r>
              <a:rPr lang="en-US" sz="2800" i="1" dirty="0" err="1" smtClean="0"/>
              <a:t>harddisk</a:t>
            </a:r>
            <a:r>
              <a:rPr lang="en-US" sz="2800" dirty="0" smtClean="0"/>
              <a:t>, terminal, </a:t>
            </a:r>
            <a:r>
              <a:rPr lang="en-US" sz="2800" dirty="0" err="1" smtClean="0"/>
              <a:t>dan</a:t>
            </a:r>
            <a:r>
              <a:rPr lang="en-US" sz="2800" dirty="0" smtClean="0"/>
              <a:t> printer. </a:t>
            </a:r>
          </a:p>
          <a:p>
            <a:r>
              <a:rPr lang="en-US" sz="2800" dirty="0" err="1" smtClean="0"/>
              <a:t>Karakteristik</a:t>
            </a:r>
            <a:r>
              <a:rPr lang="en-US" sz="2800" dirty="0" smtClean="0"/>
              <a:t> </a:t>
            </a:r>
            <a:r>
              <a:rPr lang="en-US" sz="2800" dirty="0" err="1" smtClean="0"/>
              <a:t>masing-masing</a:t>
            </a:r>
            <a:r>
              <a:rPr lang="en-US" sz="2800" dirty="0" smtClean="0"/>
              <a:t> job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sbb</a:t>
            </a:r>
            <a:r>
              <a:rPr lang="en-US" sz="2800" dirty="0" smtClean="0"/>
              <a:t>: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757604" y="3565525"/>
          <a:ext cx="7776796" cy="2911475"/>
        </p:xfrm>
        <a:graphic>
          <a:graphicData uri="http://schemas.openxmlformats.org/presentationml/2006/ole">
            <p:oleObj spid="_x0000_s2050" name="Image" r:id="rId4" imgW="8088889" imgH="2793651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05912" y="152400"/>
            <a:ext cx="8486042" cy="7556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smtClean="0"/>
              <a:t>Contoh kasus</a:t>
            </a:r>
            <a:r>
              <a:rPr lang="en-US" sz="2800" i="1" smtClean="0"/>
              <a:t> Multiprogrammed Batch System </a:t>
            </a:r>
            <a:r>
              <a:rPr lang="en-US" sz="2000" i="1" smtClean="0"/>
              <a:t>(2)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1339" y="1125538"/>
            <a:ext cx="8374674" cy="5199062"/>
          </a:xfrm>
        </p:spPr>
        <p:txBody>
          <a:bodyPr/>
          <a:lstStyle/>
          <a:p>
            <a:r>
              <a:rPr lang="en-US" sz="2400" smtClean="0"/>
              <a:t>Hasil pengujian ditampilkan dalam Histogram utilitas sbb:</a:t>
            </a:r>
            <a:endParaRPr lang="en-GB" sz="2400" smtClean="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762000" y="1647825"/>
          <a:ext cx="7244862" cy="4981575"/>
        </p:xfrm>
        <a:graphic>
          <a:graphicData uri="http://schemas.openxmlformats.org/presentationml/2006/ole">
            <p:oleObj spid="_x0000_s3074" name="Image" r:id="rId4" imgW="8774603" imgH="647619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5912" y="152400"/>
            <a:ext cx="8486042" cy="7556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smtClean="0"/>
              <a:t>Contoh kasus</a:t>
            </a:r>
            <a:r>
              <a:rPr lang="en-US" sz="2800" i="1" smtClean="0"/>
              <a:t> Multiprogrammed Batch System </a:t>
            </a:r>
            <a:r>
              <a:rPr lang="en-US" sz="2000" i="1" smtClean="0"/>
              <a:t>(3)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368812" cy="5638800"/>
          </a:xfrm>
        </p:spPr>
        <p:txBody>
          <a:bodyPr/>
          <a:lstStyle/>
          <a:p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perbandingan</a:t>
            </a:r>
            <a:r>
              <a:rPr lang="en-US" sz="2800" dirty="0" smtClean="0"/>
              <a:t> </a:t>
            </a:r>
            <a:r>
              <a:rPr lang="en-US" sz="2800" dirty="0" err="1" smtClean="0"/>
              <a:t>penggunaan</a:t>
            </a:r>
            <a:r>
              <a:rPr lang="en-US" sz="2800" dirty="0" smtClean="0"/>
              <a:t> </a:t>
            </a:r>
            <a:r>
              <a:rPr lang="en-US" sz="2800" i="1" dirty="0" err="1" smtClean="0"/>
              <a:t>uniprogramming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i="1" dirty="0" smtClean="0"/>
              <a:t>multiprogramming</a:t>
            </a:r>
            <a:r>
              <a:rPr lang="en-US" sz="2800" dirty="0" smtClean="0"/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utilitas</a:t>
            </a:r>
            <a:r>
              <a:rPr lang="en-US" sz="2800" dirty="0" smtClean="0"/>
              <a:t> resource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sbb</a:t>
            </a:r>
            <a:r>
              <a:rPr lang="en-US" sz="2800" dirty="0" smtClean="0"/>
              <a:t>: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580293" y="2492375"/>
          <a:ext cx="8245720" cy="3182938"/>
        </p:xfrm>
        <a:graphic>
          <a:graphicData uri="http://schemas.openxmlformats.org/presentationml/2006/ole">
            <p:oleObj spid="_x0000_s4098" name="Image" r:id="rId4" imgW="4279038" imgH="16516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05912" y="152400"/>
            <a:ext cx="8486042" cy="7556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smtClean="0"/>
              <a:t>Contoh kasus</a:t>
            </a:r>
            <a:r>
              <a:rPr lang="en-US" sz="2800" i="1" smtClean="0"/>
              <a:t> Multiprogrammed Batch System </a:t>
            </a:r>
            <a:r>
              <a:rPr lang="en-US" sz="2000" i="1" smtClean="0"/>
              <a:t>(4)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066800"/>
            <a:ext cx="7605346" cy="5638800"/>
          </a:xfrm>
        </p:spPr>
        <p:txBody>
          <a:bodyPr/>
          <a:lstStyle/>
          <a:p>
            <a:r>
              <a:rPr lang="en-US" dirty="0" err="1" smtClean="0"/>
              <a:t>Ke</a:t>
            </a:r>
            <a:r>
              <a:rPr lang="en-US" dirty="0" err="1" smtClean="0">
                <a:solidFill>
                  <a:srgbClr val="CC3300"/>
                </a:solidFill>
              </a:rPr>
              <a:t>simpulkan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i="1" dirty="0" smtClean="0"/>
              <a:t>multiprogramming</a:t>
            </a:r>
            <a:r>
              <a:rPr lang="en-US" dirty="0" smtClean="0"/>
              <a:t> </a:t>
            </a:r>
            <a:r>
              <a:rPr lang="en-US" sz="3200" dirty="0" smtClean="0">
                <a:solidFill>
                  <a:srgbClr val="FF0066"/>
                </a:solidFill>
              </a:rPr>
              <a:t>2 kali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dibanding</a:t>
            </a:r>
            <a:r>
              <a:rPr lang="en-US" dirty="0" smtClean="0"/>
              <a:t> </a:t>
            </a:r>
            <a:r>
              <a:rPr lang="en-US" i="1" dirty="0" err="1" smtClean="0"/>
              <a:t>uniprogramming</a:t>
            </a:r>
            <a:endParaRPr lang="en-US" i="1" dirty="0" smtClean="0"/>
          </a:p>
          <a:p>
            <a:pPr lvl="1"/>
            <a:r>
              <a:rPr lang="en-US" dirty="0" err="1" smtClean="0"/>
              <a:t>Utilitas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i="1" dirty="0" smtClean="0"/>
              <a:t>resource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multiprogramming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i="1" dirty="0" err="1" smtClean="0"/>
              <a:t>uniprogramming</a:t>
            </a:r>
            <a:endParaRPr lang="en-US" dirty="0" smtClean="0"/>
          </a:p>
          <a:p>
            <a:pPr lvl="1"/>
            <a:r>
              <a:rPr lang="en-US" dirty="0" smtClean="0"/>
              <a:t>............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700" dirty="0" err="1" smtClean="0"/>
              <a:t>Contoh</a:t>
            </a:r>
            <a:r>
              <a:rPr lang="en-US" sz="2700" dirty="0" smtClean="0"/>
              <a:t> </a:t>
            </a:r>
            <a:r>
              <a:rPr lang="en-US" sz="2700" dirty="0" err="1" smtClean="0"/>
              <a:t>kasus</a:t>
            </a:r>
            <a:r>
              <a:rPr lang="en-US" sz="2700" dirty="0" smtClean="0"/>
              <a:t> simple batch system</a:t>
            </a:r>
          </a:p>
          <a:p>
            <a:r>
              <a:rPr lang="en-US" sz="2700" dirty="0" err="1" smtClean="0"/>
              <a:t>Contoh</a:t>
            </a:r>
            <a:r>
              <a:rPr lang="en-US" sz="2700" dirty="0" smtClean="0"/>
              <a:t> </a:t>
            </a:r>
            <a:r>
              <a:rPr lang="en-US" sz="2700" dirty="0" err="1" smtClean="0"/>
              <a:t>kasus</a:t>
            </a:r>
            <a:r>
              <a:rPr lang="en-US" sz="2700" dirty="0" smtClean="0"/>
              <a:t> </a:t>
            </a:r>
            <a:r>
              <a:rPr lang="en-US" sz="2700" dirty="0" err="1" smtClean="0"/>
              <a:t>multiprogrammed</a:t>
            </a:r>
            <a:r>
              <a:rPr lang="en-US" sz="2700" dirty="0" smtClean="0"/>
              <a:t> batch system</a:t>
            </a:r>
          </a:p>
          <a:p>
            <a:r>
              <a:rPr lang="en-US" sz="2700" dirty="0" err="1" smtClean="0"/>
              <a:t>Contoh</a:t>
            </a:r>
            <a:r>
              <a:rPr lang="en-US" sz="2700" dirty="0" smtClean="0"/>
              <a:t> </a:t>
            </a:r>
            <a:r>
              <a:rPr lang="en-US" sz="2700" dirty="0" err="1" smtClean="0"/>
              <a:t>kasus</a:t>
            </a:r>
            <a:r>
              <a:rPr lang="en-US" sz="2700" dirty="0" smtClean="0"/>
              <a:t> time sharing</a:t>
            </a:r>
          </a:p>
          <a:p>
            <a:r>
              <a:rPr lang="en-US" sz="2700" dirty="0" err="1" smtClean="0"/>
              <a:t>Arsitektur</a:t>
            </a:r>
            <a:r>
              <a:rPr lang="en-US" sz="2700" dirty="0" smtClean="0"/>
              <a:t> windows </a:t>
            </a:r>
            <a:r>
              <a:rPr lang="en-US" sz="2700" dirty="0" err="1" smtClean="0"/>
              <a:t>dan</a:t>
            </a:r>
            <a:r>
              <a:rPr lang="en-US" sz="2700" dirty="0" smtClean="0"/>
              <a:t> </a:t>
            </a:r>
            <a:r>
              <a:rPr lang="en-US" sz="2700" dirty="0" err="1" smtClean="0"/>
              <a:t>linux</a:t>
            </a:r>
            <a:endParaRPr lang="en-US" sz="2700" dirty="0" smtClean="0"/>
          </a:p>
          <a:p>
            <a:r>
              <a:rPr lang="en-US" sz="2700" dirty="0" smtClean="0"/>
              <a:t>Multiprogramming </a:t>
            </a:r>
            <a:r>
              <a:rPr lang="en-US" sz="2700" dirty="0" err="1" smtClean="0"/>
              <a:t>dan</a:t>
            </a:r>
            <a:r>
              <a:rPr lang="en-US" sz="2700" dirty="0" smtClean="0"/>
              <a:t> </a:t>
            </a:r>
            <a:r>
              <a:rPr lang="en-US" sz="2700" dirty="0" err="1" smtClean="0"/>
              <a:t>multiprosessing</a:t>
            </a:r>
            <a:endParaRPr lang="en-US" sz="2700" dirty="0" smtClean="0"/>
          </a:p>
          <a:p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kelemahan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kelebihan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modern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Time Sharing System</a:t>
            </a:r>
            <a:r>
              <a:rPr lang="en-US" smtClean="0"/>
              <a:t> </a:t>
            </a:r>
            <a:r>
              <a:rPr lang="en-US" sz="2000" smtClean="0"/>
              <a:t>(1)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i="1" dirty="0" smtClean="0">
                <a:solidFill>
                  <a:srgbClr val="CC0000"/>
                </a:solidFill>
              </a:rPr>
              <a:t>Time sharing system </a:t>
            </a:r>
            <a:r>
              <a:rPr lang="en-US" sz="2800" i="1" dirty="0" smtClean="0">
                <a:solidFill>
                  <a:srgbClr val="CC0000"/>
                </a:solidFill>
                <a:sym typeface="Symbol" pitchFamily="18" charset="2"/>
              </a:rPr>
              <a:t></a:t>
            </a:r>
            <a:r>
              <a:rPr lang="en-US" sz="2800" i="1" dirty="0" smtClean="0">
                <a:solidFill>
                  <a:srgbClr val="CC0000"/>
                </a:solidFill>
                <a:cs typeface="Tahoma" pitchFamily="34" charset="0"/>
              </a:rPr>
              <a:t> interactive mode </a:t>
            </a:r>
            <a:r>
              <a:rPr lang="en-US" sz="2800" i="1" dirty="0" smtClean="0">
                <a:solidFill>
                  <a:srgbClr val="CC0000"/>
                </a:solidFill>
                <a:sym typeface="Symbol" pitchFamily="18" charset="2"/>
              </a:rPr>
              <a:t> multi user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i="1" dirty="0" smtClean="0">
                <a:solidFill>
                  <a:srgbClr val="CC0000"/>
                </a:solidFill>
              </a:rPr>
              <a:t>Time sharing system  </a:t>
            </a:r>
            <a:r>
              <a:rPr lang="en-US" sz="2800" dirty="0" err="1" smtClean="0">
                <a:solidFill>
                  <a:srgbClr val="CC0000"/>
                </a:solidFill>
              </a:rPr>
              <a:t>adalah</a:t>
            </a:r>
            <a:r>
              <a:rPr lang="en-US" sz="2800" dirty="0" smtClean="0">
                <a:solidFill>
                  <a:srgbClr val="CC0000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membagi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prosesor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sejumlah</a:t>
            </a:r>
            <a:r>
              <a:rPr lang="en-US" sz="2400" dirty="0" smtClean="0"/>
              <a:t> </a:t>
            </a:r>
            <a:r>
              <a:rPr lang="en-US" sz="2400" i="1" dirty="0" smtClean="0"/>
              <a:t>user</a:t>
            </a:r>
            <a:r>
              <a:rPr lang="en-US" sz="2400" dirty="0" smtClean="0"/>
              <a:t>,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i="1" dirty="0" smtClean="0"/>
              <a:t>user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mengakses</a:t>
            </a:r>
            <a:r>
              <a:rPr lang="en-US" sz="2400" dirty="0" smtClean="0"/>
              <a:t> </a:t>
            </a:r>
            <a:r>
              <a:rPr lang="en-US" sz="2400" i="1" dirty="0" smtClean="0"/>
              <a:t>resource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bersamaan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terminal (</a:t>
            </a:r>
            <a:r>
              <a:rPr lang="en-US" sz="2400" i="1" dirty="0" smtClean="0"/>
              <a:t>keyboard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display</a:t>
            </a:r>
            <a:r>
              <a:rPr lang="en-US" sz="2400" dirty="0" smtClean="0"/>
              <a:t>) </a:t>
            </a:r>
            <a:r>
              <a:rPr lang="en-US" sz="2400" dirty="0" err="1" smtClean="0"/>
              <a:t>masing-masing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i="1" dirty="0" err="1" smtClean="0">
                <a:solidFill>
                  <a:srgbClr val="0000FF"/>
                </a:solidFill>
              </a:rPr>
              <a:t>Merupakan</a:t>
            </a:r>
            <a:r>
              <a:rPr lang="en-US" sz="2400" i="1" dirty="0" smtClean="0">
                <a:solidFill>
                  <a:srgbClr val="0000FF"/>
                </a:solidFill>
              </a:rPr>
              <a:t> </a:t>
            </a:r>
            <a:r>
              <a:rPr lang="en-US" sz="2400" i="1" dirty="0" err="1" smtClean="0">
                <a:solidFill>
                  <a:srgbClr val="0000FF"/>
                </a:solidFill>
              </a:rPr>
              <a:t>sistem</a:t>
            </a:r>
            <a:r>
              <a:rPr lang="en-US" sz="2400" i="1" dirty="0" smtClean="0">
                <a:solidFill>
                  <a:srgbClr val="0000FF"/>
                </a:solidFill>
              </a:rPr>
              <a:t> m</a:t>
            </a:r>
            <a:r>
              <a:rPr lang="en-US" sz="2400" i="1" dirty="0" smtClean="0"/>
              <a:t>ultiprogramming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dimanfaatkan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menangani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job </a:t>
            </a:r>
            <a:r>
              <a:rPr lang="en-US" sz="2400" dirty="0" err="1" smtClean="0">
                <a:solidFill>
                  <a:srgbClr val="FF0000"/>
                </a:solidFill>
              </a:rPr>
              <a:t>interaktif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Bila</a:t>
            </a:r>
            <a:r>
              <a:rPr lang="en-US" sz="2400" dirty="0" smtClean="0"/>
              <a:t>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n </a:t>
            </a:r>
            <a:r>
              <a:rPr lang="en-US" sz="2400" i="1" dirty="0" smtClean="0"/>
              <a:t>user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i="1" dirty="0" smtClean="0"/>
              <a:t>user</a:t>
            </a:r>
            <a:r>
              <a:rPr lang="en-US" sz="2400" dirty="0" smtClean="0"/>
              <a:t> </a:t>
            </a:r>
            <a:r>
              <a:rPr lang="en-US" sz="2400" dirty="0" err="1" smtClean="0"/>
              <a:t>mendapatkan</a:t>
            </a:r>
            <a:r>
              <a:rPr lang="en-US" sz="2400" dirty="0" smtClean="0"/>
              <a:t> </a:t>
            </a:r>
            <a:r>
              <a:rPr lang="en-US" sz="2400" dirty="0" err="1" smtClean="0"/>
              <a:t>giliran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prosesor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1/n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putaran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Time Sharing System</a:t>
            </a:r>
            <a:r>
              <a:rPr lang="en-US" smtClean="0"/>
              <a:t> </a:t>
            </a:r>
            <a:r>
              <a:rPr lang="en-US" sz="2000" smtClean="0"/>
              <a:t>(2)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buClrTx/>
              <a:buFontTx/>
              <a:buChar char="•"/>
            </a:pPr>
            <a:r>
              <a:rPr lang="en-US" sz="2800" dirty="0" err="1" smtClean="0"/>
              <a:t>Mengapa</a:t>
            </a:r>
            <a:r>
              <a:rPr lang="en-US" sz="2800" dirty="0" smtClean="0"/>
              <a:t> </a:t>
            </a:r>
            <a:r>
              <a:rPr lang="en-US" sz="2800" dirty="0" err="1" smtClean="0"/>
              <a:t>timbul</a:t>
            </a:r>
            <a:r>
              <a:rPr lang="en-US" sz="2800" dirty="0" smtClean="0"/>
              <a:t> </a:t>
            </a:r>
            <a:r>
              <a:rPr lang="en-US" sz="2800" dirty="0" err="1" smtClean="0"/>
              <a:t>gagasan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model </a:t>
            </a:r>
            <a:r>
              <a:rPr lang="en-US" sz="2800" i="1" dirty="0" smtClean="0"/>
              <a:t>time sharing</a:t>
            </a:r>
            <a:r>
              <a:rPr lang="en-US" sz="2800" dirty="0" smtClean="0"/>
              <a:t> ?</a:t>
            </a:r>
          </a:p>
          <a:p>
            <a:pPr lvl="1">
              <a:spcBef>
                <a:spcPct val="0"/>
              </a:spcBef>
              <a:buClrTx/>
              <a:buFontTx/>
              <a:buChar char="•"/>
            </a:pPr>
            <a:r>
              <a:rPr lang="en-US" sz="2500" dirty="0" err="1" smtClean="0"/>
              <a:t>Komputer</a:t>
            </a:r>
            <a:r>
              <a:rPr lang="en-US" sz="2500" dirty="0" smtClean="0"/>
              <a:t> </a:t>
            </a:r>
            <a:r>
              <a:rPr lang="en-US" sz="2500" dirty="0" err="1" smtClean="0"/>
              <a:t>telah</a:t>
            </a:r>
            <a:r>
              <a:rPr lang="en-US" sz="2500" dirty="0" smtClean="0"/>
              <a:t> </a:t>
            </a:r>
            <a:r>
              <a:rPr lang="en-US" sz="2500" dirty="0" err="1" smtClean="0"/>
              <a:t>dapat</a:t>
            </a:r>
            <a:r>
              <a:rPr lang="en-US" sz="2500" dirty="0" smtClean="0"/>
              <a:t> </a:t>
            </a:r>
            <a:r>
              <a:rPr lang="en-US" sz="2500" dirty="0" err="1" smtClean="0"/>
              <a:t>digunakan</a:t>
            </a:r>
            <a:r>
              <a:rPr lang="en-US" sz="2500" dirty="0" smtClean="0"/>
              <a:t> </a:t>
            </a:r>
            <a:r>
              <a:rPr lang="en-US" sz="2500" dirty="0" err="1" smtClean="0"/>
              <a:t>untuk</a:t>
            </a:r>
            <a:r>
              <a:rPr lang="en-US" sz="2500" dirty="0" smtClean="0"/>
              <a:t> </a:t>
            </a:r>
            <a:r>
              <a:rPr lang="en-US" sz="2500" dirty="0" err="1" smtClean="0"/>
              <a:t>melakukan</a:t>
            </a:r>
            <a:r>
              <a:rPr lang="en-US" sz="2500" dirty="0" smtClean="0"/>
              <a:t> </a:t>
            </a:r>
            <a:r>
              <a:rPr lang="en-US" sz="2500" i="1" dirty="0" smtClean="0"/>
              <a:t>multiprogramming</a:t>
            </a:r>
          </a:p>
          <a:p>
            <a:pPr lvl="1">
              <a:lnSpc>
                <a:spcPct val="90000"/>
              </a:lnSpc>
            </a:pPr>
            <a:r>
              <a:rPr lang="en-US" sz="2500" dirty="0" err="1" smtClean="0"/>
              <a:t>Pada</a:t>
            </a:r>
            <a:r>
              <a:rPr lang="en-US" sz="2500" dirty="0" smtClean="0"/>
              <a:t> </a:t>
            </a:r>
            <a:r>
              <a:rPr lang="en-US" sz="2500" dirty="0" err="1" smtClean="0"/>
              <a:t>tahun</a:t>
            </a:r>
            <a:r>
              <a:rPr lang="en-US" sz="2500" dirty="0" smtClean="0"/>
              <a:t> 1960 </a:t>
            </a:r>
            <a:r>
              <a:rPr lang="en-US" sz="2500" dirty="0" err="1" smtClean="0"/>
              <a:t>ukuran</a:t>
            </a:r>
            <a:r>
              <a:rPr lang="en-US" sz="2500" dirty="0" smtClean="0"/>
              <a:t> </a:t>
            </a:r>
            <a:r>
              <a:rPr lang="en-US" sz="2500" dirty="0" err="1" smtClean="0"/>
              <a:t>komputer</a:t>
            </a:r>
            <a:r>
              <a:rPr lang="en-US" sz="2500" dirty="0" smtClean="0"/>
              <a:t> </a:t>
            </a:r>
            <a:r>
              <a:rPr lang="en-US" sz="2500" dirty="0" err="1" smtClean="0"/>
              <a:t>sangat</a:t>
            </a:r>
            <a:r>
              <a:rPr lang="en-US" sz="2500" dirty="0" smtClean="0"/>
              <a:t> </a:t>
            </a:r>
            <a:r>
              <a:rPr lang="en-US" sz="2500" dirty="0" err="1" smtClean="0"/>
              <a:t>besar</a:t>
            </a:r>
            <a:r>
              <a:rPr lang="en-US" sz="2500" dirty="0" smtClean="0"/>
              <a:t> </a:t>
            </a:r>
            <a:r>
              <a:rPr lang="en-US" sz="2500" dirty="0" err="1" smtClean="0"/>
              <a:t>dan</a:t>
            </a:r>
            <a:r>
              <a:rPr lang="en-US" sz="2500" dirty="0" smtClean="0"/>
              <a:t> </a:t>
            </a:r>
            <a:r>
              <a:rPr lang="en-US" sz="2500" dirty="0" err="1" smtClean="0"/>
              <a:t>sangat</a:t>
            </a:r>
            <a:r>
              <a:rPr lang="en-US" sz="2500" dirty="0" smtClean="0"/>
              <a:t> </a:t>
            </a:r>
            <a:r>
              <a:rPr lang="en-US" sz="2500" dirty="0" err="1" smtClean="0"/>
              <a:t>mahal</a:t>
            </a:r>
            <a:r>
              <a:rPr lang="en-US" sz="2500" dirty="0" smtClean="0"/>
              <a:t> </a:t>
            </a:r>
            <a:r>
              <a:rPr lang="en-US" sz="2500" dirty="0" smtClean="0">
                <a:sym typeface="Wingdings" pitchFamily="2" charset="2"/>
              </a:rPr>
              <a:t> </a:t>
            </a:r>
            <a:r>
              <a:rPr lang="en-US" sz="2500" dirty="0" err="1" smtClean="0">
                <a:sym typeface="Wingdings" pitchFamily="2" charset="2"/>
              </a:rPr>
              <a:t>tidak</a:t>
            </a:r>
            <a:r>
              <a:rPr lang="en-US" sz="2500" dirty="0" smtClean="0">
                <a:sym typeface="Wingdings" pitchFamily="2" charset="2"/>
              </a:rPr>
              <a:t> </a:t>
            </a:r>
            <a:r>
              <a:rPr lang="en-US" sz="2500" dirty="0" err="1" smtClean="0">
                <a:sym typeface="Wingdings" pitchFamily="2" charset="2"/>
              </a:rPr>
              <a:t>realistis</a:t>
            </a:r>
            <a:r>
              <a:rPr lang="en-US" sz="2500" dirty="0" smtClean="0">
                <a:sym typeface="Wingdings" pitchFamily="2" charset="2"/>
              </a:rPr>
              <a:t> </a:t>
            </a:r>
            <a:r>
              <a:rPr lang="en-US" sz="2500" dirty="0" err="1" smtClean="0">
                <a:sym typeface="Wingdings" pitchFamily="2" charset="2"/>
              </a:rPr>
              <a:t>bila</a:t>
            </a:r>
            <a:r>
              <a:rPr lang="en-US" sz="2500" dirty="0" smtClean="0">
                <a:sym typeface="Wingdings" pitchFamily="2" charset="2"/>
              </a:rPr>
              <a:t> </a:t>
            </a:r>
            <a:r>
              <a:rPr lang="en-US" sz="2500" dirty="0" err="1" smtClean="0">
                <a:sym typeface="Wingdings" pitchFamily="2" charset="2"/>
              </a:rPr>
              <a:t>satu</a:t>
            </a:r>
            <a:r>
              <a:rPr lang="en-US" sz="2500" dirty="0" smtClean="0">
                <a:sym typeface="Wingdings" pitchFamily="2" charset="2"/>
              </a:rPr>
              <a:t> </a:t>
            </a:r>
            <a:r>
              <a:rPr lang="en-US" sz="2500" i="1" dirty="0" smtClean="0">
                <a:sym typeface="Wingdings" pitchFamily="2" charset="2"/>
              </a:rPr>
              <a:t>user</a:t>
            </a:r>
            <a:r>
              <a:rPr lang="en-US" sz="2500" dirty="0" smtClean="0">
                <a:sym typeface="Wingdings" pitchFamily="2" charset="2"/>
              </a:rPr>
              <a:t> </a:t>
            </a:r>
            <a:r>
              <a:rPr lang="en-US" sz="2500" dirty="0" err="1" smtClean="0">
                <a:sym typeface="Wingdings" pitchFamily="2" charset="2"/>
              </a:rPr>
              <a:t>satu</a:t>
            </a:r>
            <a:r>
              <a:rPr lang="en-US" sz="2500" dirty="0" smtClean="0">
                <a:sym typeface="Wingdings" pitchFamily="2" charset="2"/>
              </a:rPr>
              <a:t> </a:t>
            </a:r>
            <a:r>
              <a:rPr lang="en-US" sz="2500" dirty="0" err="1" smtClean="0">
                <a:sym typeface="Wingdings" pitchFamily="2" charset="2"/>
              </a:rPr>
              <a:t>komputer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err="1" smtClean="0"/>
              <a:t>Contoh</a:t>
            </a:r>
            <a:r>
              <a:rPr lang="en-US" sz="2800" dirty="0" smtClean="0"/>
              <a:t>: CTSS</a:t>
            </a:r>
          </a:p>
          <a:p>
            <a:pPr lvl="1">
              <a:lnSpc>
                <a:spcPct val="90000"/>
              </a:lnSpc>
            </a:pPr>
            <a:r>
              <a:rPr lang="en-US" sz="2500" i="1" dirty="0" smtClean="0"/>
              <a:t>Compatible Time-Sharing System</a:t>
            </a:r>
            <a:r>
              <a:rPr lang="en-US" sz="2500" dirty="0" smtClean="0"/>
              <a:t> (CTSS) </a:t>
            </a:r>
            <a:r>
              <a:rPr lang="en-US" sz="2500" dirty="0" err="1" smtClean="0"/>
              <a:t>merupakan</a:t>
            </a:r>
            <a:r>
              <a:rPr lang="en-US" sz="2500" dirty="0" smtClean="0"/>
              <a:t> </a:t>
            </a:r>
            <a:r>
              <a:rPr lang="en-US" sz="2500" dirty="0" err="1" smtClean="0"/>
              <a:t>sistem</a:t>
            </a:r>
            <a:r>
              <a:rPr lang="en-US" sz="2500" dirty="0" smtClean="0"/>
              <a:t> </a:t>
            </a:r>
            <a:r>
              <a:rPr lang="en-US" sz="2500" dirty="0" err="1" smtClean="0"/>
              <a:t>operasi</a:t>
            </a:r>
            <a:r>
              <a:rPr lang="en-US" sz="2500" dirty="0" smtClean="0"/>
              <a:t> model </a:t>
            </a:r>
            <a:r>
              <a:rPr lang="en-US" sz="2500" i="1" dirty="0" smtClean="0"/>
              <a:t>time sharing</a:t>
            </a:r>
            <a:r>
              <a:rPr lang="en-US" sz="2500" dirty="0" smtClean="0"/>
              <a:t> </a:t>
            </a:r>
            <a:r>
              <a:rPr lang="en-US" sz="2500" dirty="0" err="1" smtClean="0"/>
              <a:t>pertama</a:t>
            </a:r>
            <a:r>
              <a:rPr lang="en-US" sz="2500" dirty="0" smtClean="0"/>
              <a:t> yang </a:t>
            </a:r>
            <a:r>
              <a:rPr lang="en-US" sz="2500" dirty="0" err="1" smtClean="0"/>
              <a:t>dikembangkan</a:t>
            </a:r>
            <a:r>
              <a:rPr lang="en-US" sz="2500" dirty="0" smtClean="0"/>
              <a:t> </a:t>
            </a:r>
            <a:r>
              <a:rPr lang="en-US" sz="2500" dirty="0" err="1" smtClean="0"/>
              <a:t>di</a:t>
            </a:r>
            <a:r>
              <a:rPr lang="en-US" sz="2500" dirty="0" smtClean="0"/>
              <a:t> MIT yang </a:t>
            </a:r>
            <a:r>
              <a:rPr lang="en-US" sz="2500" dirty="0" err="1" smtClean="0"/>
              <a:t>dijalankan</a:t>
            </a:r>
            <a:r>
              <a:rPr lang="en-US" sz="2500" dirty="0" smtClean="0"/>
              <a:t> </a:t>
            </a:r>
            <a:r>
              <a:rPr lang="en-US" sz="2500" dirty="0" err="1" smtClean="0"/>
              <a:t>pada</a:t>
            </a:r>
            <a:r>
              <a:rPr lang="en-US" sz="2500" dirty="0" smtClean="0"/>
              <a:t> </a:t>
            </a:r>
            <a:r>
              <a:rPr lang="en-US" sz="2500" dirty="0" err="1" smtClean="0"/>
              <a:t>komputer</a:t>
            </a:r>
            <a:r>
              <a:rPr lang="en-US" sz="2500" dirty="0" smtClean="0"/>
              <a:t> IBM 709 (</a:t>
            </a:r>
            <a:r>
              <a:rPr lang="en-US" sz="2500" dirty="0" err="1" smtClean="0"/>
              <a:t>th</a:t>
            </a:r>
            <a:r>
              <a:rPr lang="en-US" sz="2500" dirty="0" smtClean="0"/>
              <a:t> 1961) </a:t>
            </a:r>
            <a:r>
              <a:rPr lang="en-US" sz="2500" dirty="0" err="1" smtClean="0"/>
              <a:t>dan</a:t>
            </a:r>
            <a:r>
              <a:rPr lang="en-US" sz="2500" dirty="0" smtClean="0"/>
              <a:t> IBM 7094</a:t>
            </a:r>
          </a:p>
          <a:p>
            <a:pPr lvl="1">
              <a:lnSpc>
                <a:spcPct val="90000"/>
              </a:lnSpc>
            </a:pPr>
            <a:r>
              <a:rPr lang="en-US" sz="2500" dirty="0" smtClean="0"/>
              <a:t>CTSS </a:t>
            </a:r>
            <a:r>
              <a:rPr lang="en-US" sz="2500" dirty="0" err="1" smtClean="0"/>
              <a:t>dapat</a:t>
            </a:r>
            <a:r>
              <a:rPr lang="en-US" sz="2500" dirty="0" smtClean="0"/>
              <a:t> </a:t>
            </a:r>
            <a:r>
              <a:rPr lang="en-US" sz="2500" dirty="0" err="1" smtClean="0"/>
              <a:t>digunakan</a:t>
            </a:r>
            <a:r>
              <a:rPr lang="en-US" sz="2500" dirty="0" smtClean="0"/>
              <a:t> </a:t>
            </a:r>
            <a:r>
              <a:rPr lang="en-US" sz="2500" dirty="0" err="1" smtClean="0"/>
              <a:t>oleh</a:t>
            </a:r>
            <a:r>
              <a:rPr lang="en-US" sz="2500" dirty="0" smtClean="0"/>
              <a:t> 32 user </a:t>
            </a:r>
            <a:r>
              <a:rPr lang="en-US" sz="2500" dirty="0" err="1" smtClean="0"/>
              <a:t>bersama-sama</a:t>
            </a: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Contoh Kasus Time Sharing System</a:t>
            </a:r>
            <a:r>
              <a:rPr lang="en-US" smtClean="0"/>
              <a:t> </a:t>
            </a:r>
            <a:r>
              <a:rPr lang="en-US" sz="2000" smtClean="0"/>
              <a:t>(1)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CTSS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memori</a:t>
            </a:r>
            <a:r>
              <a:rPr lang="en-US" sz="2400" dirty="0" smtClean="0"/>
              <a:t> </a:t>
            </a:r>
            <a:r>
              <a:rPr lang="en-US" sz="2400" dirty="0" err="1" smtClean="0"/>
              <a:t>berkapasitas</a:t>
            </a:r>
            <a:r>
              <a:rPr lang="en-US" sz="2400" dirty="0" smtClean="0"/>
              <a:t> 32.000 word </a:t>
            </a:r>
            <a:r>
              <a:rPr lang="en-US" sz="2400" dirty="0" err="1" smtClean="0"/>
              <a:t>masing-masing</a:t>
            </a:r>
            <a:r>
              <a:rPr lang="en-US" sz="2400" dirty="0" smtClean="0"/>
              <a:t> 36 bit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Program monitor </a:t>
            </a:r>
            <a:r>
              <a:rPr lang="en-US" sz="2400" dirty="0" err="1" smtClean="0"/>
              <a:t>berukuran</a:t>
            </a:r>
            <a:r>
              <a:rPr lang="en-US" sz="2400" dirty="0" smtClean="0"/>
              <a:t> 5.000 word,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memori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tersisa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i="1" dirty="0" smtClean="0"/>
              <a:t>user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27.000 word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Setiap</a:t>
            </a:r>
            <a:r>
              <a:rPr lang="en-US" sz="2400" dirty="0" smtClean="0"/>
              <a:t> program </a:t>
            </a:r>
            <a:r>
              <a:rPr lang="en-US" sz="2400" i="1" dirty="0" smtClean="0"/>
              <a:t>user</a:t>
            </a:r>
            <a:r>
              <a:rPr lang="en-US" sz="2400" dirty="0" smtClean="0"/>
              <a:t> </a:t>
            </a:r>
            <a:r>
              <a:rPr lang="en-US" sz="2800" dirty="0" err="1" smtClean="0">
                <a:solidFill>
                  <a:srgbClr val="FF0066"/>
                </a:solidFill>
              </a:rPr>
              <a:t>selalu</a:t>
            </a:r>
            <a:r>
              <a:rPr lang="en-US" sz="2400" dirty="0" smtClean="0"/>
              <a:t> </a:t>
            </a:r>
            <a:r>
              <a:rPr lang="en-US" sz="2400" dirty="0" err="1" smtClean="0"/>
              <a:t>diletakkan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alamat</a:t>
            </a:r>
            <a:r>
              <a:rPr lang="en-US" sz="2400" dirty="0" smtClean="0"/>
              <a:t> 5.000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Komputer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800" i="1" dirty="0" smtClean="0">
                <a:solidFill>
                  <a:srgbClr val="FF0066"/>
                </a:solidFill>
              </a:rPr>
              <a:t>clock interrupt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0,2 </a:t>
            </a:r>
            <a:r>
              <a:rPr lang="en-US" sz="2400" dirty="0" err="1" smtClean="0"/>
              <a:t>detik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200" dirty="0" err="1" smtClean="0">
                <a:sym typeface="Wingdings" pitchFamily="2" charset="2"/>
              </a:rPr>
              <a:t>Setiap</a:t>
            </a:r>
            <a:r>
              <a:rPr lang="en-US" sz="2200" dirty="0" smtClean="0">
                <a:sym typeface="Wingdings" pitchFamily="2" charset="2"/>
              </a:rPr>
              <a:t> user </a:t>
            </a:r>
            <a:r>
              <a:rPr lang="en-US" sz="2200" dirty="0" err="1" smtClean="0">
                <a:sym typeface="Wingdings" pitchFamily="2" charset="2"/>
              </a:rPr>
              <a:t>memperoleh</a:t>
            </a:r>
            <a:r>
              <a:rPr lang="en-US" sz="2200" dirty="0" smtClean="0">
                <a:sym typeface="Wingdings" pitchFamily="2" charset="2"/>
              </a:rPr>
              <a:t> slot </a:t>
            </a:r>
            <a:r>
              <a:rPr lang="en-US" sz="2200" dirty="0" err="1" smtClean="0">
                <a:sym typeface="Wingdings" pitchFamily="2" charset="2"/>
              </a:rPr>
              <a:t>waktu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sebesar</a:t>
            </a:r>
            <a:r>
              <a:rPr lang="en-US" sz="2200" dirty="0" smtClean="0">
                <a:sym typeface="Wingdings" pitchFamily="2" charset="2"/>
              </a:rPr>
              <a:t> 0,2 </a:t>
            </a:r>
            <a:r>
              <a:rPr lang="en-US" sz="2200" dirty="0" err="1" smtClean="0">
                <a:sym typeface="Wingdings" pitchFamily="2" charset="2"/>
              </a:rPr>
              <a:t>detik</a:t>
            </a:r>
            <a:endParaRPr lang="en-US" sz="2200" dirty="0" smtClean="0"/>
          </a:p>
          <a:p>
            <a:pPr>
              <a:lnSpc>
                <a:spcPct val="90000"/>
              </a:lnSpc>
            </a:pPr>
            <a:r>
              <a:rPr lang="en-US" sz="2400" dirty="0" err="1" smtClean="0"/>
              <a:t>Terdapat</a:t>
            </a:r>
            <a:r>
              <a:rPr lang="en-US" sz="2400" dirty="0" smtClean="0"/>
              <a:t> 4 </a:t>
            </a:r>
            <a:r>
              <a:rPr lang="en-US" sz="2400" i="1" dirty="0" smtClean="0"/>
              <a:t>user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job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membutuhkan</a:t>
            </a:r>
            <a:r>
              <a:rPr lang="en-US" sz="2400" dirty="0" smtClean="0"/>
              <a:t> </a:t>
            </a:r>
            <a:r>
              <a:rPr lang="en-US" sz="2400" dirty="0" err="1" smtClean="0"/>
              <a:t>memori</a:t>
            </a:r>
            <a:r>
              <a:rPr lang="en-US" sz="2400" dirty="0" smtClean="0"/>
              <a:t> </a:t>
            </a:r>
            <a:r>
              <a:rPr lang="en-US" sz="2400" dirty="0" err="1" smtClean="0"/>
              <a:t>sbb</a:t>
            </a:r>
            <a:r>
              <a:rPr lang="en-US" sz="2400" dirty="0" smtClean="0"/>
              <a:t>: JOB1=15.000, JOB2 = 20.000, JOB3 = 5.000, </a:t>
            </a:r>
            <a:r>
              <a:rPr lang="en-US" sz="2400" dirty="0" err="1" smtClean="0"/>
              <a:t>dan</a:t>
            </a:r>
            <a:r>
              <a:rPr lang="en-US" sz="2400" dirty="0" smtClean="0"/>
              <a:t> JOB4 = 10.000</a:t>
            </a:r>
          </a:p>
          <a:p>
            <a:pPr lvl="1">
              <a:lnSpc>
                <a:spcPct val="90000"/>
              </a:lnSpc>
            </a:pPr>
            <a:r>
              <a:rPr lang="en-US" sz="2200" dirty="0" err="1" smtClean="0"/>
              <a:t>Ruang</a:t>
            </a:r>
            <a:r>
              <a:rPr lang="en-US" sz="2200" dirty="0" smtClean="0"/>
              <a:t> </a:t>
            </a:r>
            <a:r>
              <a:rPr lang="en-US" sz="2200" dirty="0" err="1" smtClean="0"/>
              <a:t>memori</a:t>
            </a:r>
            <a:r>
              <a:rPr lang="en-US" sz="2200" dirty="0" smtClean="0"/>
              <a:t> yang </a:t>
            </a:r>
            <a:r>
              <a:rPr lang="en-US" sz="2200" dirty="0" err="1" smtClean="0"/>
              <a:t>tersedia</a:t>
            </a:r>
            <a:r>
              <a:rPr lang="en-US" sz="2200" dirty="0" smtClean="0"/>
              <a:t> </a:t>
            </a:r>
            <a:r>
              <a:rPr lang="en-US" sz="3000" dirty="0" smtClean="0">
                <a:solidFill>
                  <a:srgbClr val="FF0066"/>
                </a:solidFill>
              </a:rPr>
              <a:t>&lt;</a:t>
            </a:r>
            <a:r>
              <a:rPr lang="en-US" sz="2200" dirty="0" smtClean="0"/>
              <a:t> </a:t>
            </a:r>
            <a:r>
              <a:rPr lang="en-US" sz="2200" dirty="0" err="1" smtClean="0"/>
              <a:t>jumlah</a:t>
            </a:r>
            <a:r>
              <a:rPr lang="en-US" sz="2200" dirty="0" smtClean="0"/>
              <a:t> total </a:t>
            </a:r>
            <a:r>
              <a:rPr lang="en-US" sz="2200" dirty="0" err="1" smtClean="0"/>
              <a:t>memori</a:t>
            </a:r>
            <a:r>
              <a:rPr lang="en-US" sz="2200" dirty="0" smtClean="0"/>
              <a:t> yang </a:t>
            </a:r>
            <a:r>
              <a:rPr lang="en-US" sz="2200" dirty="0" err="1" smtClean="0"/>
              <a:t>dibutuhkan</a:t>
            </a:r>
            <a:r>
              <a:rPr lang="en-US" sz="2200" dirty="0" smtClean="0"/>
              <a:t> </a:t>
            </a:r>
            <a:r>
              <a:rPr lang="en-US" sz="2200" i="1" dirty="0" smtClean="0"/>
              <a:t>user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sym typeface="Wingdings" pitchFamily="2" charset="2"/>
              </a:rPr>
              <a:t>Data </a:t>
            </a:r>
            <a:r>
              <a:rPr lang="en-US" sz="2200" i="1" dirty="0" smtClean="0">
                <a:sym typeface="Wingdings" pitchFamily="2" charset="2"/>
              </a:rPr>
              <a:t>user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di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memori</a:t>
            </a:r>
            <a:r>
              <a:rPr lang="en-US" sz="2200" dirty="0" smtClean="0">
                <a:sym typeface="Wingdings" pitchFamily="2" charset="2"/>
              </a:rPr>
              <a:t> yang </a:t>
            </a:r>
            <a:r>
              <a:rPr lang="en-US" sz="2200" dirty="0" err="1" smtClean="0">
                <a:sym typeface="Wingdings" pitchFamily="2" charset="2"/>
              </a:rPr>
              <a:t>akan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ditimpa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oleh</a:t>
            </a:r>
            <a:r>
              <a:rPr lang="en-US" sz="2200" dirty="0" smtClean="0">
                <a:sym typeface="Wingdings" pitchFamily="2" charset="2"/>
              </a:rPr>
              <a:t> data </a:t>
            </a:r>
            <a:r>
              <a:rPr lang="en-US" sz="2200" i="1" dirty="0" smtClean="0">
                <a:sym typeface="Wingdings" pitchFamily="2" charset="2"/>
              </a:rPr>
              <a:t>user</a:t>
            </a:r>
            <a:r>
              <a:rPr lang="en-US" sz="2200" dirty="0" smtClean="0">
                <a:sym typeface="Wingdings" pitchFamily="2" charset="2"/>
              </a:rPr>
              <a:t> lain </a:t>
            </a:r>
            <a:r>
              <a:rPr lang="en-US" sz="2200" dirty="0" err="1" smtClean="0">
                <a:solidFill>
                  <a:srgbClr val="FF0000"/>
                </a:solidFill>
                <a:sym typeface="Wingdings" pitchFamily="2" charset="2"/>
              </a:rPr>
              <a:t>harus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dipindahkan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ke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i="1" dirty="0" err="1" smtClean="0">
                <a:sym typeface="Wingdings" pitchFamily="2" charset="2"/>
              </a:rPr>
              <a:t>harddisk</a:t>
            </a:r>
            <a:endParaRPr lang="en-US" sz="2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Contoh Kasus Time Sharing System</a:t>
            </a:r>
            <a:r>
              <a:rPr lang="en-US" smtClean="0"/>
              <a:t> </a:t>
            </a:r>
            <a:r>
              <a:rPr lang="en-US" sz="2000" smtClean="0"/>
              <a:t>(2)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182566" y="1628775"/>
          <a:ext cx="7258050" cy="4933950"/>
        </p:xfrm>
        <a:graphic>
          <a:graphicData uri="http://schemas.openxmlformats.org/presentationml/2006/ole">
            <p:oleObj spid="_x0000_s5122" name="Image" r:id="rId4" imgW="7733333" imgH="5257143" progId="">
              <p:embed/>
            </p:oleObj>
          </a:graphicData>
        </a:graphic>
      </p:graphicFrame>
      <p:sp>
        <p:nvSpPr>
          <p:cNvPr id="717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066800"/>
            <a:ext cx="8302869" cy="5638800"/>
          </a:xfrm>
        </p:spPr>
        <p:txBody>
          <a:bodyPr/>
          <a:lstStyle/>
          <a:p>
            <a:r>
              <a:rPr lang="en-US" sz="2800" smtClean="0"/>
              <a:t>Urut-urutan eksekusi job: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Time Sharing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281" y="1828800"/>
            <a:ext cx="8321919" cy="46482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mencegah</a:t>
            </a:r>
            <a:r>
              <a:rPr lang="en-US" dirty="0" smtClean="0"/>
              <a:t> agar </a:t>
            </a:r>
            <a:r>
              <a:rPr lang="en-US" dirty="0" err="1" smtClean="0"/>
              <a:t>suatu</a:t>
            </a:r>
            <a:r>
              <a:rPr lang="en-US" dirty="0" smtClean="0"/>
              <a:t> program user </a:t>
            </a:r>
            <a:r>
              <a:rPr lang="en-US" dirty="0" err="1" smtClean="0">
                <a:solidFill>
                  <a:srgbClr val="0000FF"/>
                </a:solidFill>
              </a:rPr>
              <a:t>tidak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dapat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mengakses</a:t>
            </a:r>
            <a:r>
              <a:rPr lang="en-US" dirty="0" smtClean="0"/>
              <a:t> </a:t>
            </a:r>
            <a:r>
              <a:rPr lang="en-US" sz="3600" dirty="0" smtClean="0">
                <a:solidFill>
                  <a:srgbClr val="FF0066"/>
                </a:solidFill>
              </a:rPr>
              <a:t>data</a:t>
            </a:r>
            <a:r>
              <a:rPr lang="en-US" dirty="0" smtClean="0"/>
              <a:t> user lain ?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agar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sz="3600" dirty="0" smtClean="0">
                <a:solidFill>
                  <a:srgbClr val="FF0066"/>
                </a:solidFill>
              </a:rPr>
              <a:t>file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user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berhak</a:t>
            </a:r>
            <a:r>
              <a:rPr lang="en-US" dirty="0" smtClean="0"/>
              <a:t> ?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mencegah</a:t>
            </a:r>
            <a:r>
              <a:rPr lang="en-US" dirty="0" smtClean="0"/>
              <a:t> agar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rebutan</a:t>
            </a:r>
            <a:r>
              <a:rPr lang="en-US" dirty="0" smtClean="0"/>
              <a:t> </a:t>
            </a:r>
            <a:r>
              <a:rPr lang="en-US" sz="3600" i="1" dirty="0" smtClean="0">
                <a:solidFill>
                  <a:srgbClr val="FF0066"/>
                </a:solidFill>
              </a:rPr>
              <a:t>resource</a:t>
            </a:r>
            <a:r>
              <a:rPr lang="en-US" dirty="0" smtClean="0"/>
              <a:t> (</a:t>
            </a:r>
            <a:r>
              <a:rPr lang="en-US" dirty="0" err="1" smtClean="0"/>
              <a:t>misal</a:t>
            </a:r>
            <a:r>
              <a:rPr lang="en-US" dirty="0" smtClean="0"/>
              <a:t> printer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err="1" smtClean="0"/>
              <a:t>harddisk</a:t>
            </a:r>
            <a:r>
              <a:rPr lang="en-US" dirty="0" smtClean="0"/>
              <a:t>) ?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4"/>
          <p:cNvPicPr>
            <a:picLocks noGrp="1" noChangeAspect="1" noChangeArrowheads="1"/>
          </p:cNvPicPr>
          <p:nvPr>
            <p:ph/>
          </p:nvPr>
        </p:nvPicPr>
        <p:blipFill>
          <a:blip r:embed="rId3"/>
          <a:srcRect/>
          <a:stretch>
            <a:fillRect/>
          </a:stretch>
        </p:blipFill>
        <p:spPr>
          <a:xfrm>
            <a:off x="2376878" y="549276"/>
            <a:ext cx="5624146" cy="6264275"/>
          </a:xfrm>
        </p:spPr>
      </p:pic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317989" y="1125538"/>
            <a:ext cx="1748186" cy="1517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kumimoji="1"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Arsitektur Windows 2000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Arsitektur UNIX</a:t>
            </a:r>
          </a:p>
        </p:txBody>
      </p:sp>
      <p:pic>
        <p:nvPicPr>
          <p:cNvPr id="5427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057400" y="1530351"/>
            <a:ext cx="4723050" cy="4718049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Kernel UNIX</a:t>
            </a:r>
          </a:p>
        </p:txBody>
      </p:sp>
      <p:pic>
        <p:nvPicPr>
          <p:cNvPr id="5529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508131" y="188913"/>
            <a:ext cx="4423997" cy="633095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Kernel UNIX Modern </a:t>
            </a:r>
          </a:p>
        </p:txBody>
      </p:sp>
      <p:pic>
        <p:nvPicPr>
          <p:cNvPr id="5632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828799" y="1379168"/>
            <a:ext cx="5581651" cy="5112121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Serial Processing</a:t>
            </a:r>
            <a:r>
              <a:rPr lang="en-US" smtClean="0"/>
              <a:t> </a:t>
            </a:r>
            <a:r>
              <a:rPr lang="en-US" smtClean="0">
                <a:cs typeface="Tahoma" pitchFamily="34" charset="0"/>
              </a:rPr>
              <a:t>≠ OS</a:t>
            </a:r>
            <a:endParaRPr lang="en-US" sz="2400" smtClean="0">
              <a:cs typeface="Tahoma" pitchFamily="34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339" y="1600200"/>
            <a:ext cx="8508023" cy="51054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err="1" smtClean="0"/>
              <a:t>Masalah</a:t>
            </a:r>
            <a:r>
              <a:rPr lang="en-US" sz="2000" dirty="0" smtClean="0"/>
              <a:t> </a:t>
            </a:r>
            <a:r>
              <a:rPr lang="en-US" sz="2000" dirty="0" err="1" smtClean="0"/>
              <a:t>utama</a:t>
            </a:r>
            <a:r>
              <a:rPr lang="en-US" sz="20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u="sng" dirty="0" err="1" smtClean="0">
                <a:solidFill>
                  <a:srgbClr val="008000"/>
                </a:solidFill>
              </a:rPr>
              <a:t>Penjadualan</a:t>
            </a:r>
            <a:r>
              <a:rPr lang="en-US" sz="2000" dirty="0" smtClean="0"/>
              <a:t>: 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Sebelum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mesin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 user </a:t>
            </a:r>
            <a:r>
              <a:rPr lang="en-US" sz="2000" dirty="0" err="1" smtClean="0">
                <a:sym typeface="Wingdings" pitchFamily="2" charset="2"/>
              </a:rPr>
              <a:t>harus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memesan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terlebih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dahulu</a:t>
            </a:r>
            <a:endParaRPr lang="en-US" sz="2000" dirty="0" smtClean="0">
              <a:sym typeface="Wingdings" pitchFamily="2" charset="2"/>
            </a:endParaRPr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i="1" dirty="0" smtClean="0"/>
              <a:t>user</a:t>
            </a:r>
            <a:r>
              <a:rPr lang="en-US" sz="2000" dirty="0" smtClean="0"/>
              <a:t> </a:t>
            </a:r>
            <a:r>
              <a:rPr lang="en-US" sz="2000" dirty="0" err="1" smtClean="0"/>
              <a:t>memperkirakan</a:t>
            </a:r>
            <a:r>
              <a:rPr lang="en-US" sz="2000" dirty="0" smtClean="0"/>
              <a:t> job </a:t>
            </a:r>
            <a:r>
              <a:rPr lang="en-US" sz="2000" dirty="0" err="1" smtClean="0"/>
              <a:t>selesai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1 jam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ternyata</a:t>
            </a:r>
            <a:r>
              <a:rPr lang="en-US" sz="2000" dirty="0" smtClean="0"/>
              <a:t> </a:t>
            </a:r>
            <a:r>
              <a:rPr lang="en-US" sz="2000" dirty="0" err="1" smtClean="0"/>
              <a:t>selesai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45 </a:t>
            </a:r>
            <a:r>
              <a:rPr lang="en-US" sz="2000" dirty="0" err="1" smtClean="0"/>
              <a:t>menit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err="1" smtClean="0">
                <a:sym typeface="Wingdings" pitchFamily="2" charset="2"/>
              </a:rPr>
              <a:t>mesin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menunggu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sia-sia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selama</a:t>
            </a:r>
            <a:r>
              <a:rPr lang="en-US" sz="2000" dirty="0" smtClean="0">
                <a:sym typeface="Wingdings" pitchFamily="2" charset="2"/>
              </a:rPr>
              <a:t> 15 </a:t>
            </a:r>
            <a:r>
              <a:rPr lang="en-US" sz="2000" dirty="0" err="1" smtClean="0">
                <a:sym typeface="Wingdings" pitchFamily="2" charset="2"/>
              </a:rPr>
              <a:t>menit</a:t>
            </a:r>
            <a:endParaRPr lang="en-US" sz="2000" dirty="0" smtClean="0">
              <a:sym typeface="Wingdings" pitchFamily="2" charset="2"/>
            </a:endParaRPr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Jika</a:t>
            </a:r>
            <a:r>
              <a:rPr lang="en-US" sz="2000" dirty="0" smtClean="0"/>
              <a:t> job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selesai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waktu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en-US" sz="2000" dirty="0" err="1" smtClean="0"/>
              <a:t>ditentukan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err="1" smtClean="0">
                <a:sym typeface="Wingdings" pitchFamily="2" charset="2"/>
              </a:rPr>
              <a:t>harus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berhenti</a:t>
            </a:r>
            <a:r>
              <a:rPr lang="en-US" sz="2000" dirty="0" smtClean="0">
                <a:sym typeface="Wingdings" pitchFamily="2" charset="2"/>
              </a:rPr>
              <a:t>  </a:t>
            </a:r>
            <a:r>
              <a:rPr lang="en-US" sz="2000" dirty="0" err="1" smtClean="0">
                <a:sym typeface="Wingdings" pitchFamily="2" charset="2"/>
              </a:rPr>
              <a:t>bisa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jadi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harus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diulangi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dari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awal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u="sng" dirty="0" err="1" smtClean="0">
                <a:solidFill>
                  <a:srgbClr val="008000"/>
                </a:solidFill>
              </a:rPr>
              <a:t>Waktu</a:t>
            </a:r>
            <a:r>
              <a:rPr lang="en-US" sz="2000" u="sng" dirty="0" smtClean="0">
                <a:solidFill>
                  <a:srgbClr val="008000"/>
                </a:solidFill>
              </a:rPr>
              <a:t> </a:t>
            </a:r>
            <a:r>
              <a:rPr lang="en-US" sz="2000" i="1" u="sng" dirty="0" smtClean="0">
                <a:solidFill>
                  <a:srgbClr val="008000"/>
                </a:solidFill>
              </a:rPr>
              <a:t>setup</a:t>
            </a:r>
            <a:r>
              <a:rPr lang="en-US" sz="2000" dirty="0" smtClean="0"/>
              <a:t>: 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job </a:t>
            </a:r>
            <a:r>
              <a:rPr lang="en-US" sz="2000" dirty="0" err="1" smtClean="0"/>
              <a:t>membutuhkan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persiapan</a:t>
            </a:r>
            <a:r>
              <a:rPr lang="en-US" sz="2000" dirty="0" smtClean="0"/>
              <a:t> </a:t>
            </a:r>
            <a:r>
              <a:rPr lang="en-US" sz="2000" dirty="0" err="1" smtClean="0"/>
              <a:t>tersendiri</a:t>
            </a:r>
            <a:r>
              <a:rPr lang="en-US" sz="2000" dirty="0" smtClean="0"/>
              <a:t> (</a:t>
            </a:r>
            <a:r>
              <a:rPr lang="en-US" sz="2000" i="1" dirty="0" smtClean="0"/>
              <a:t>loading compiler, source program</a:t>
            </a:r>
            <a:r>
              <a:rPr lang="en-US" sz="2000" dirty="0" smtClean="0"/>
              <a:t>, </a:t>
            </a:r>
            <a:r>
              <a:rPr lang="en-US" sz="2000" dirty="0" err="1" smtClean="0"/>
              <a:t>penyimpanan</a:t>
            </a:r>
            <a:r>
              <a:rPr lang="en-US" sz="2000" dirty="0" smtClean="0"/>
              <a:t> </a:t>
            </a:r>
            <a:r>
              <a:rPr lang="en-US" sz="2000" i="1" dirty="0" smtClean="0"/>
              <a:t>compiled program</a:t>
            </a:r>
            <a:r>
              <a:rPr lang="en-US" sz="2000" dirty="0" smtClean="0"/>
              <a:t>, </a:t>
            </a:r>
            <a:r>
              <a:rPr lang="en-US" sz="2000" i="1" dirty="0" smtClean="0"/>
              <a:t>loading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i="1" dirty="0" smtClean="0"/>
              <a:t>linking</a:t>
            </a:r>
            <a:r>
              <a:rPr lang="en-US" sz="2000" dirty="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Bila</a:t>
            </a:r>
            <a:r>
              <a:rPr lang="en-US" sz="2000" dirty="0" smtClean="0"/>
              <a:t> </a:t>
            </a:r>
            <a:r>
              <a:rPr lang="en-US" sz="2000" dirty="0" err="1" smtClean="0"/>
              <a:t>terjadi</a:t>
            </a:r>
            <a:r>
              <a:rPr lang="en-US" sz="2000" dirty="0" smtClean="0"/>
              <a:t> </a:t>
            </a:r>
            <a:r>
              <a:rPr lang="en-US" sz="2000" i="1" dirty="0" smtClean="0"/>
              <a:t>error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 setup </a:t>
            </a:r>
            <a:r>
              <a:rPr lang="en-US" sz="2000" dirty="0" err="1" smtClean="0">
                <a:sym typeface="Wingdings" pitchFamily="2" charset="2"/>
              </a:rPr>
              <a:t>harus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dilakukan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dari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awal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lagi</a:t>
            </a:r>
            <a:r>
              <a:rPr lang="en-US" sz="2000" dirty="0" smtClean="0">
                <a:sym typeface="Wingdings" pitchFamily="2" charset="2"/>
              </a:rPr>
              <a:t>  </a:t>
            </a:r>
            <a:r>
              <a:rPr lang="en-US" sz="2000" dirty="0" err="1" smtClean="0">
                <a:sym typeface="Wingdings" pitchFamily="2" charset="2"/>
              </a:rPr>
              <a:t>boros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waktu</a:t>
            </a: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Simple Batch System</a:t>
            </a:r>
            <a:r>
              <a:rPr lang="en-US" smtClean="0"/>
              <a:t> </a:t>
            </a:r>
            <a:r>
              <a:rPr lang="en-US" sz="2000" smtClean="0"/>
              <a:t>(1)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 smtClean="0"/>
              <a:t>Prinsip</a:t>
            </a:r>
            <a:r>
              <a:rPr lang="en-US" sz="2800" dirty="0" smtClean="0"/>
              <a:t> </a:t>
            </a:r>
            <a:r>
              <a:rPr lang="en-US" sz="2800" dirty="0" err="1" smtClean="0"/>
              <a:t>kerja</a:t>
            </a:r>
            <a:r>
              <a:rPr lang="en-US" sz="28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i="1" dirty="0" smtClean="0"/>
              <a:t>software</a:t>
            </a:r>
            <a:r>
              <a:rPr lang="en-US" sz="2400" dirty="0" smtClean="0"/>
              <a:t> (“</a:t>
            </a:r>
            <a:r>
              <a:rPr lang="en-US" sz="2400" dirty="0" err="1" smtClean="0">
                <a:solidFill>
                  <a:srgbClr val="3A003A"/>
                </a:solidFill>
              </a:rPr>
              <a:t>sistem</a:t>
            </a:r>
            <a:r>
              <a:rPr lang="en-US" sz="2400" dirty="0" smtClean="0">
                <a:solidFill>
                  <a:srgbClr val="3A003A"/>
                </a:solidFill>
              </a:rPr>
              <a:t> </a:t>
            </a:r>
            <a:r>
              <a:rPr lang="en-US" sz="2400" dirty="0" err="1" smtClean="0">
                <a:solidFill>
                  <a:srgbClr val="3A003A"/>
                </a:solidFill>
              </a:rPr>
              <a:t>operasi</a:t>
            </a:r>
            <a:r>
              <a:rPr lang="en-US" sz="2400" dirty="0" smtClean="0"/>
              <a:t>”) yang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“</a:t>
            </a:r>
            <a:r>
              <a:rPr lang="en-US" dirty="0" smtClean="0">
                <a:solidFill>
                  <a:srgbClr val="FF0066"/>
                </a:solidFill>
              </a:rPr>
              <a:t>monitor</a:t>
            </a:r>
            <a:r>
              <a:rPr lang="en-US" sz="2400" dirty="0" smtClean="0"/>
              <a:t>” yang </a:t>
            </a:r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mengatur</a:t>
            </a:r>
            <a:r>
              <a:rPr lang="en-US" sz="2400" dirty="0" smtClean="0"/>
              <a:t> </a:t>
            </a:r>
            <a:r>
              <a:rPr lang="en-US" sz="2400" dirty="0" err="1" smtClean="0"/>
              <a:t>urut-urutan</a:t>
            </a:r>
            <a:r>
              <a:rPr lang="en-US" sz="2400" dirty="0" smtClean="0"/>
              <a:t> </a:t>
            </a:r>
            <a:r>
              <a:rPr lang="en-US" sz="2400" dirty="0" err="1" smtClean="0"/>
              <a:t>eksekusi</a:t>
            </a:r>
            <a:r>
              <a:rPr lang="en-US" sz="2400" dirty="0" smtClean="0"/>
              <a:t> job (program)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User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langsung</a:t>
            </a:r>
            <a:r>
              <a:rPr lang="en-US" sz="2400" dirty="0" smtClean="0"/>
              <a:t> </a:t>
            </a:r>
            <a:r>
              <a:rPr lang="en-US" sz="2400" dirty="0" err="1" smtClean="0"/>
              <a:t>berinteraksi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User </a:t>
            </a:r>
            <a:r>
              <a:rPr lang="en-US" sz="2400" dirty="0" err="1" smtClean="0"/>
              <a:t>mengirimkan</a:t>
            </a:r>
            <a:r>
              <a:rPr lang="en-US" sz="2400" dirty="0" smtClean="0"/>
              <a:t> job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card </a:t>
            </a:r>
            <a:r>
              <a:rPr lang="en-US" sz="2400" dirty="0" err="1" smtClean="0"/>
              <a:t>atau</a:t>
            </a:r>
            <a:r>
              <a:rPr lang="en-US" sz="2400" dirty="0" smtClean="0"/>
              <a:t> pita magnet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Komputer</a:t>
            </a:r>
            <a:r>
              <a:rPr lang="en-US" sz="2400" dirty="0" smtClean="0"/>
              <a:t> </a:t>
            </a:r>
            <a:r>
              <a:rPr lang="en-US" sz="2400" dirty="0" err="1" smtClean="0"/>
              <a:t>dijalankan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operator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Setiap</a:t>
            </a:r>
            <a:r>
              <a:rPr lang="en-US" sz="2400" dirty="0" smtClean="0"/>
              <a:t> job </a:t>
            </a:r>
            <a:r>
              <a:rPr lang="en-US" sz="2400" dirty="0" err="1" smtClean="0"/>
              <a:t>langsung</a:t>
            </a:r>
            <a:r>
              <a:rPr lang="en-US" sz="2400" dirty="0" smtClean="0"/>
              <a:t> </a:t>
            </a:r>
            <a:r>
              <a:rPr lang="en-US" sz="2400" dirty="0" err="1" smtClean="0"/>
              <a:t>dieksekusi</a:t>
            </a:r>
            <a:r>
              <a:rPr lang="en-US" sz="2400" dirty="0" smtClean="0"/>
              <a:t>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job yang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depannya</a:t>
            </a:r>
            <a:r>
              <a:rPr lang="en-US" sz="2400" dirty="0" smtClean="0"/>
              <a:t> </a:t>
            </a:r>
            <a:r>
              <a:rPr lang="en-US" sz="2400" dirty="0" err="1" smtClean="0"/>
              <a:t>selesai</a:t>
            </a:r>
            <a:r>
              <a:rPr lang="en-US" sz="2400" dirty="0" smtClean="0"/>
              <a:t> </a:t>
            </a:r>
            <a:r>
              <a:rPr lang="en-US" sz="2400" dirty="0" err="1" smtClean="0"/>
              <a:t>dieksekusi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olidFill>
                  <a:srgbClr val="008000"/>
                </a:solidFill>
                <a:sym typeface="Wingdings" pitchFamily="2" charset="2"/>
              </a:rPr>
              <a:t>tidak</a:t>
            </a:r>
            <a:r>
              <a:rPr lang="en-US" sz="2400" dirty="0" smtClean="0">
                <a:solidFill>
                  <a:srgbClr val="008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  <a:sym typeface="Wingdings" pitchFamily="2" charset="2"/>
              </a:rPr>
              <a:t>ada</a:t>
            </a:r>
            <a:r>
              <a:rPr lang="en-US" sz="2400" dirty="0" smtClean="0">
                <a:solidFill>
                  <a:srgbClr val="008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  <a:sym typeface="Wingdings" pitchFamily="2" charset="2"/>
              </a:rPr>
              <a:t>waktu</a:t>
            </a:r>
            <a:r>
              <a:rPr lang="en-US" sz="2400" dirty="0" smtClean="0">
                <a:solidFill>
                  <a:srgbClr val="008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  <a:sym typeface="Wingdings" pitchFamily="2" charset="2"/>
              </a:rPr>
              <a:t>terbuang</a:t>
            </a:r>
            <a:endParaRPr lang="en-US" sz="2400" dirty="0" smtClean="0">
              <a:solidFill>
                <a:srgbClr val="008000"/>
              </a:solidFill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/>
              <a:t>Simple Batch System</a:t>
            </a:r>
            <a:r>
              <a:rPr lang="en-US" smtClean="0"/>
              <a:t> </a:t>
            </a:r>
            <a:r>
              <a:rPr lang="en-US" sz="2000" smtClean="0"/>
              <a:t>(2)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3317631" cy="5410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Monitor </a:t>
            </a:r>
            <a:r>
              <a:rPr lang="en-US" sz="2800" dirty="0" err="1" smtClean="0"/>
              <a:t>di</a:t>
            </a:r>
            <a:r>
              <a:rPr lang="en-US" sz="2800" dirty="0" smtClean="0"/>
              <a:t>-</a:t>
            </a:r>
            <a:r>
              <a:rPr lang="en-US" sz="2800" i="1" dirty="0" smtClean="0"/>
              <a:t>load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lokasi</a:t>
            </a:r>
            <a:r>
              <a:rPr lang="en-US" sz="2800" dirty="0" smtClean="0"/>
              <a:t> </a:t>
            </a:r>
            <a:r>
              <a:rPr lang="en-US" sz="2800" dirty="0" err="1" smtClean="0"/>
              <a:t>memori</a:t>
            </a:r>
            <a:r>
              <a:rPr lang="en-US" sz="2800" dirty="0" smtClean="0"/>
              <a:t> </a:t>
            </a:r>
            <a:r>
              <a:rPr lang="en-US" sz="2800" dirty="0" err="1" smtClean="0"/>
              <a:t>tertentu</a:t>
            </a:r>
            <a:endParaRPr lang="en-US" sz="2800" dirty="0" smtClean="0"/>
          </a:p>
          <a:p>
            <a:r>
              <a:rPr lang="en-US" sz="2800" dirty="0" err="1" smtClean="0"/>
              <a:t>Bagaimana</a:t>
            </a:r>
            <a:r>
              <a:rPr lang="en-US" sz="2800" dirty="0" smtClean="0"/>
              <a:t> </a:t>
            </a:r>
            <a:r>
              <a:rPr lang="en-US" sz="2800" dirty="0" err="1" smtClean="0"/>
              <a:t>kerja</a:t>
            </a:r>
            <a:r>
              <a:rPr lang="en-US" sz="2800" dirty="0" smtClean="0"/>
              <a:t> monitor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prosesor</a:t>
            </a:r>
            <a:r>
              <a:rPr lang="en-US" sz="2800" dirty="0" smtClean="0"/>
              <a:t>?</a:t>
            </a:r>
          </a:p>
          <a:p>
            <a:r>
              <a:rPr lang="en-US" sz="2800" dirty="0" err="1" smtClean="0"/>
              <a:t>Bagaimana</a:t>
            </a:r>
            <a:r>
              <a:rPr lang="en-US" sz="2800" dirty="0" smtClean="0"/>
              <a:t> </a:t>
            </a:r>
            <a:r>
              <a:rPr lang="en-US" sz="2800" dirty="0" err="1" smtClean="0"/>
              <a:t>pembagian</a:t>
            </a:r>
            <a:r>
              <a:rPr lang="en-US" sz="2800" dirty="0" smtClean="0"/>
              <a:t> </a:t>
            </a:r>
            <a:r>
              <a:rPr lang="en-US" sz="2800" dirty="0" err="1" smtClean="0"/>
              <a:t>kerjanya</a:t>
            </a:r>
            <a:r>
              <a:rPr lang="en-US" sz="2800" dirty="0" smtClean="0"/>
              <a:t>?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None/>
            </a:pPr>
            <a:endParaRPr lang="en-US" sz="18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07170" y="1125538"/>
            <a:ext cx="4352192" cy="5427662"/>
            <a:chOff x="2942" y="1056"/>
            <a:chExt cx="2386" cy="3072"/>
          </a:xfrm>
        </p:grpSpPr>
        <p:graphicFrame>
          <p:nvGraphicFramePr>
            <p:cNvPr id="3074" name="Object 5"/>
            <p:cNvGraphicFramePr>
              <a:graphicFrameLocks noChangeAspect="1"/>
            </p:cNvGraphicFramePr>
            <p:nvPr/>
          </p:nvGraphicFramePr>
          <p:xfrm>
            <a:off x="2942" y="1056"/>
            <a:ext cx="2386" cy="3072"/>
          </p:xfrm>
          <a:graphic>
            <a:graphicData uri="http://schemas.openxmlformats.org/presentationml/2006/ole">
              <p:oleObj spid="_x0000_s1026" name="Image" r:id="rId4" imgW="2102590" imgH="2705942" progId="">
                <p:embed/>
              </p:oleObj>
            </a:graphicData>
          </a:graphic>
        </p:graphicFrame>
        <p:sp>
          <p:nvSpPr>
            <p:cNvPr id="3080" name="Oval 6"/>
            <p:cNvSpPr>
              <a:spLocks noChangeArrowheads="1"/>
            </p:cNvSpPr>
            <p:nvPr/>
          </p:nvSpPr>
          <p:spPr bwMode="auto">
            <a:xfrm>
              <a:off x="3456" y="1680"/>
              <a:ext cx="624" cy="33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/>
              <a:t>Simple Batch System</a:t>
            </a:r>
            <a:r>
              <a:rPr lang="en-US" dirty="0" smtClean="0"/>
              <a:t> </a:t>
            </a:r>
            <a:r>
              <a:rPr lang="en-US" sz="2000" dirty="0" smtClean="0"/>
              <a:t>(3) </a:t>
            </a:r>
            <a:br>
              <a:rPr lang="en-US" sz="2000" dirty="0" smtClean="0"/>
            </a:br>
            <a:r>
              <a:rPr lang="en-US" sz="2000" dirty="0" smtClean="0"/>
              <a:t>yang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monitor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/>
              <a:t>Simple Batch System</a:t>
            </a:r>
            <a:r>
              <a:rPr lang="en-US" dirty="0" smtClean="0"/>
              <a:t> </a:t>
            </a:r>
            <a:r>
              <a:rPr lang="en-US" sz="2000" dirty="0" smtClean="0"/>
              <a:t>(4)</a:t>
            </a:r>
            <a:br>
              <a:rPr lang="en-US" sz="2000" dirty="0" smtClean="0"/>
            </a:br>
            <a:r>
              <a:rPr lang="en-US" sz="2000" dirty="0" smtClean="0"/>
              <a:t> Yang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prosessor</a:t>
            </a:r>
            <a:r>
              <a:rPr lang="en-US" sz="2000" dirty="0" smtClean="0"/>
              <a:t>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562600"/>
            <a:ext cx="7467600" cy="9113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700" dirty="0" err="1" smtClean="0"/>
              <a:t>Terjadi</a:t>
            </a:r>
            <a:r>
              <a:rPr lang="en-US" sz="2700" dirty="0" smtClean="0"/>
              <a:t> switch </a:t>
            </a:r>
            <a:r>
              <a:rPr lang="en-US" sz="2700" dirty="0" err="1" smtClean="0"/>
              <a:t>antara</a:t>
            </a:r>
            <a:r>
              <a:rPr lang="en-US" sz="2700" dirty="0" smtClean="0"/>
              <a:t> </a:t>
            </a:r>
            <a:r>
              <a:rPr lang="en-US" sz="2700" dirty="0" err="1" smtClean="0"/>
              <a:t>prosesor</a:t>
            </a:r>
            <a:r>
              <a:rPr lang="en-US" sz="2700" dirty="0" smtClean="0"/>
              <a:t> </a:t>
            </a:r>
            <a:r>
              <a:rPr lang="en-US" sz="2700" dirty="0" err="1" smtClean="0"/>
              <a:t>dan</a:t>
            </a:r>
            <a:r>
              <a:rPr lang="en-US" sz="2700" dirty="0" smtClean="0"/>
              <a:t> </a:t>
            </a:r>
            <a:r>
              <a:rPr lang="en-US" sz="2700" dirty="0" err="1" smtClean="0"/>
              <a:t>pengendali</a:t>
            </a:r>
            <a:endParaRPr lang="en-US" sz="27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057400"/>
            <a:ext cx="816711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>
                <a:solidFill>
                  <a:srgbClr val="FF0000"/>
                </a:solidFill>
              </a:rPr>
              <a:t>Feature</a:t>
            </a:r>
            <a:r>
              <a:rPr lang="en-US" i="1" smtClean="0"/>
              <a:t> Simple Batch System</a:t>
            </a:r>
            <a:r>
              <a:rPr lang="en-US" smtClean="0"/>
              <a:t> </a:t>
            </a:r>
            <a:r>
              <a:rPr lang="en-US" sz="2000" smtClean="0"/>
              <a:t>(1)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Proteksi memori: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Area </a:t>
            </a:r>
            <a:r>
              <a:rPr lang="en-US" smtClean="0">
                <a:solidFill>
                  <a:srgbClr val="CC3300"/>
                </a:solidFill>
              </a:rPr>
              <a:t>program monitor </a:t>
            </a:r>
            <a:r>
              <a:rPr lang="en-US" smtClean="0"/>
              <a:t>dilindungi terhadap pengaksesan oleh program </a:t>
            </a:r>
            <a:r>
              <a:rPr lang="en-US" i="1" smtClean="0"/>
              <a:t>user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Bila terjadi pengaksesan ilegal</a:t>
            </a:r>
            <a:r>
              <a:rPr lang="en-US" smtClean="0">
                <a:sym typeface="Wingdings" pitchFamily="2" charset="2"/>
              </a:rPr>
              <a:t> ada pesan </a:t>
            </a:r>
            <a:r>
              <a:rPr lang="en-US" i="1" smtClean="0">
                <a:sym typeface="Wingdings" pitchFamily="2" charset="2"/>
              </a:rPr>
              <a:t>error</a:t>
            </a:r>
            <a:r>
              <a:rPr lang="en-US" smtClean="0">
                <a:sym typeface="Wingdings" pitchFamily="2" charset="2"/>
              </a:rPr>
              <a:t>  job dibatalkan  eksekusi job berikutnya</a:t>
            </a:r>
          </a:p>
          <a:p>
            <a:pPr>
              <a:lnSpc>
                <a:spcPct val="90000"/>
              </a:lnSpc>
            </a:pPr>
            <a:r>
              <a:rPr lang="en-US" i="1" smtClean="0"/>
              <a:t>Timer</a:t>
            </a:r>
            <a:r>
              <a:rPr lang="en-US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Setiap job diberi timer </a:t>
            </a:r>
            <a:r>
              <a:rPr lang="en-US" smtClean="0">
                <a:sym typeface="Wingdings" pitchFamily="2" charset="2"/>
              </a:rPr>
              <a:t> job tidak boleh </a:t>
            </a:r>
            <a:r>
              <a:rPr lang="en-US" sz="3600" smtClean="0">
                <a:solidFill>
                  <a:srgbClr val="FF0066"/>
                </a:solidFill>
                <a:sym typeface="Wingdings" pitchFamily="2" charset="2"/>
              </a:rPr>
              <a:t>memonopoli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i="1" smtClean="0">
                <a:sym typeface="Wingdings" pitchFamily="2" charset="2"/>
              </a:rPr>
              <a:t>resource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Bila waktu habis </a:t>
            </a:r>
            <a:r>
              <a:rPr lang="en-US" smtClean="0">
                <a:sym typeface="Wingdings" pitchFamily="2" charset="2"/>
              </a:rPr>
              <a:t> program dihentikan  prosesor mengembalikan kontrol ke monitor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smtClean="0">
                <a:solidFill>
                  <a:srgbClr val="FF0000"/>
                </a:solidFill>
              </a:rPr>
              <a:t>Feature</a:t>
            </a:r>
            <a:r>
              <a:rPr lang="en-US" i="1" smtClean="0"/>
              <a:t> Simple Batch System</a:t>
            </a:r>
            <a:r>
              <a:rPr lang="en-US" smtClean="0"/>
              <a:t> </a:t>
            </a:r>
            <a:r>
              <a:rPr lang="en-US" sz="2000" smtClean="0"/>
              <a:t>(2)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500" smtClean="0"/>
              <a:t>Instruksi eksklusif (</a:t>
            </a:r>
            <a:r>
              <a:rPr lang="en-US" sz="2500" i="1" smtClean="0"/>
              <a:t>Privileged instructions</a:t>
            </a:r>
            <a:r>
              <a:rPr lang="en-US" sz="250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olidFill>
                  <a:srgbClr val="006600"/>
                </a:solidFill>
              </a:rPr>
              <a:t>Instruksi tertentu </a:t>
            </a:r>
            <a:r>
              <a:rPr lang="en-US" sz="2400" smtClean="0"/>
              <a:t>dilindungi dari pengaksesan oleh program </a:t>
            </a:r>
            <a:r>
              <a:rPr lang="en-US" sz="2400" i="1" smtClean="0"/>
              <a:t>user</a:t>
            </a:r>
            <a:r>
              <a:rPr lang="en-US" sz="2400" smtClean="0"/>
              <a:t> dan </a:t>
            </a:r>
            <a:r>
              <a:rPr lang="en-US" sz="2600" smtClean="0">
                <a:solidFill>
                  <a:srgbClr val="FF0066"/>
                </a:solidFill>
              </a:rPr>
              <a:t>hanya</a:t>
            </a:r>
            <a:r>
              <a:rPr lang="en-US" sz="2400" smtClean="0"/>
              <a:t> boleh diakses oleh monitor, misal </a:t>
            </a:r>
            <a:r>
              <a:rPr lang="en-US" sz="2400" smtClean="0">
                <a:solidFill>
                  <a:srgbClr val="006600"/>
                </a:solidFill>
              </a:rPr>
              <a:t>perintah ke I/O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Program </a:t>
            </a:r>
            <a:r>
              <a:rPr lang="en-US" sz="2400" i="1" smtClean="0"/>
              <a:t>user</a:t>
            </a:r>
            <a:r>
              <a:rPr lang="en-US" sz="2400" smtClean="0"/>
              <a:t> yang akan mengakses </a:t>
            </a:r>
            <a:r>
              <a:rPr lang="en-US" sz="2400" i="1" smtClean="0"/>
              <a:t>I/O device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FF0000"/>
                </a:solidFill>
              </a:rPr>
              <a:t>harus melalui monitor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Bila user langsung mengakses I/O </a:t>
            </a:r>
            <a:r>
              <a:rPr lang="en-US" sz="2000" smtClean="0">
                <a:sym typeface="Wingdings" pitchFamily="2" charset="2"/>
              </a:rPr>
              <a:t> ada pesan </a:t>
            </a:r>
            <a:r>
              <a:rPr lang="en-US" sz="2000" i="1" smtClean="0">
                <a:sym typeface="Wingdings" pitchFamily="2" charset="2"/>
              </a:rPr>
              <a:t>error</a:t>
            </a:r>
            <a:r>
              <a:rPr lang="en-US" sz="2000" smtClean="0">
                <a:sym typeface="Wingdings" pitchFamily="2" charset="2"/>
              </a:rPr>
              <a:t>  kontrol diambil alih oleh monitor</a:t>
            </a:r>
            <a:endParaRPr lang="en-US" sz="2000" smtClean="0"/>
          </a:p>
          <a:p>
            <a:pPr lvl="1">
              <a:lnSpc>
                <a:spcPct val="90000"/>
              </a:lnSpc>
            </a:pPr>
            <a:r>
              <a:rPr lang="en-US" sz="2400" u="sng" smtClean="0">
                <a:solidFill>
                  <a:srgbClr val="CC3300"/>
                </a:solidFill>
              </a:rPr>
              <a:t>Tujuan</a:t>
            </a:r>
            <a:r>
              <a:rPr lang="en-US" sz="2400" smtClean="0"/>
              <a:t>:</a:t>
            </a:r>
          </a:p>
          <a:p>
            <a:pPr lvl="2">
              <a:lnSpc>
                <a:spcPct val="90000"/>
              </a:lnSpc>
            </a:pPr>
            <a:r>
              <a:rPr lang="en-US" sz="1800" smtClean="0">
                <a:sym typeface="Wingdings" pitchFamily="2" charset="2"/>
              </a:rPr>
              <a:t>Untuk mencegah jangan sampai suatu program mengakses I/O device yang </a:t>
            </a:r>
            <a:r>
              <a:rPr lang="en-US" sz="1800" smtClean="0">
                <a:solidFill>
                  <a:srgbClr val="FF0000"/>
                </a:solidFill>
                <a:sym typeface="Wingdings" pitchFamily="2" charset="2"/>
              </a:rPr>
              <a:t>sedang diakses</a:t>
            </a:r>
            <a:r>
              <a:rPr lang="en-US" sz="1800" smtClean="0">
                <a:sym typeface="Wingdings" pitchFamily="2" charset="2"/>
              </a:rPr>
              <a:t> oleh program lain</a:t>
            </a: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z="2500" i="1" smtClean="0"/>
              <a:t>Interrupts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Fasilitas ini digunakan untuk memperbaiki perpindahan kontrol antara program monitor dan program </a:t>
            </a:r>
            <a:r>
              <a:rPr lang="en-US" sz="2400" i="1" smtClean="0"/>
              <a:t>user</a:t>
            </a:r>
            <a:r>
              <a:rPr lang="en-US" sz="2400" smtClean="0"/>
              <a:t> secara fleksibel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55</TotalTime>
  <Words>1143</Words>
  <Application>Microsoft Office PowerPoint</Application>
  <PresentationFormat>On-screen Show (4:3)</PresentationFormat>
  <Paragraphs>168</Paragraphs>
  <Slides>28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Oriel</vt:lpstr>
      <vt:lpstr>Image</vt:lpstr>
      <vt:lpstr>ANALISA KASUS</vt:lpstr>
      <vt:lpstr>Pokok Bahasan</vt:lpstr>
      <vt:lpstr>Serial Processing ≠ OS</vt:lpstr>
      <vt:lpstr>Simple Batch System (1)</vt:lpstr>
      <vt:lpstr>Simple Batch System (2)</vt:lpstr>
      <vt:lpstr>Simple Batch System (3)  yang dilakukan monitor</vt:lpstr>
      <vt:lpstr>Simple Batch System (4)  Yang dilakukan prosessor </vt:lpstr>
      <vt:lpstr>Feature Simple Batch System (1)</vt:lpstr>
      <vt:lpstr>Feature Simple Batch System (2)</vt:lpstr>
      <vt:lpstr>Mode pada Simple Batch System</vt:lpstr>
      <vt:lpstr>Kekurangan Simple Batch System</vt:lpstr>
      <vt:lpstr>Contoh kasus Simple Batch System</vt:lpstr>
      <vt:lpstr>Eksekusi job pada Simple Batch System</vt:lpstr>
      <vt:lpstr>Multiprogrammed Batch System (1)</vt:lpstr>
      <vt:lpstr>Multiprogrammed Batch System (2)</vt:lpstr>
      <vt:lpstr>Contoh kasus Multiprogrammed Batch System (1)</vt:lpstr>
      <vt:lpstr>Contoh kasus Multiprogrammed Batch System (2)</vt:lpstr>
      <vt:lpstr>Contoh kasus Multiprogrammed Batch System (3)</vt:lpstr>
      <vt:lpstr>Contoh kasus Multiprogrammed Batch System (4)</vt:lpstr>
      <vt:lpstr>Time Sharing System (1)</vt:lpstr>
      <vt:lpstr>Time Sharing System (2)</vt:lpstr>
      <vt:lpstr>Contoh Kasus Time Sharing System (1)</vt:lpstr>
      <vt:lpstr>Contoh Kasus Time Sharing System (2)</vt:lpstr>
      <vt:lpstr>Permasalahan Pada Time Sharing</vt:lpstr>
      <vt:lpstr>Slide 25</vt:lpstr>
      <vt:lpstr>Arsitektur UNIX</vt:lpstr>
      <vt:lpstr>Kernel UNIX</vt:lpstr>
      <vt:lpstr>Kernel UNIX Modern </vt:lpstr>
    </vt:vector>
  </TitlesOfParts>
  <Company>Acer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KASUS</dc:title>
  <dc:creator>Valued Acer Customer</dc:creator>
  <cp:lastModifiedBy>Valued Acer Customer</cp:lastModifiedBy>
  <cp:revision>5</cp:revision>
  <dcterms:created xsi:type="dcterms:W3CDTF">2012-11-21T23:45:21Z</dcterms:created>
  <dcterms:modified xsi:type="dcterms:W3CDTF">2012-11-22T00:42:01Z</dcterms:modified>
</cp:coreProperties>
</file>