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1"/>
  </p:notes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7" r:id="rId33"/>
    <p:sldId id="290" r:id="rId34"/>
    <p:sldId id="291" r:id="rId35"/>
    <p:sldId id="292" r:id="rId36"/>
    <p:sldId id="293" r:id="rId37"/>
    <p:sldId id="294" r:id="rId38"/>
    <p:sldId id="295" r:id="rId39"/>
    <p:sldId id="296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42" d="100"/>
          <a:sy n="42" d="100"/>
        </p:scale>
        <p:origin x="-124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C7DD83-563F-495B-B420-D0B20FB3E92B}" type="datetimeFigureOut">
              <a:rPr lang="en-US" smtClean="0"/>
              <a:pPr/>
              <a:t>11/23/2012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CF5D04-FAF8-41FA-A144-69F5C4E3C30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CF5D04-FAF8-41FA-A144-69F5C4E3C303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2CF748-D996-4A4E-9E6F-865BC8E710DE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2CF748-D996-4A4E-9E6F-865BC8E710DE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2CF748-D996-4A4E-9E6F-865BC8E710DE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2CF748-D996-4A4E-9E6F-865BC8E710DE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2CF748-D996-4A4E-9E6F-865BC8E710DE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2CF748-D996-4A4E-9E6F-865BC8E710DE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2CF748-D996-4A4E-9E6F-865BC8E710DE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2CF748-D996-4A4E-9E6F-865BC8E710DE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2CF748-D996-4A4E-9E6F-865BC8E710DE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2CF748-D996-4A4E-9E6F-865BC8E710DE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2CF748-D996-4A4E-9E6F-865BC8E710D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2CF748-D996-4A4E-9E6F-865BC8E710DE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2CF748-D996-4A4E-9E6F-865BC8E710DE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2CF748-D996-4A4E-9E6F-865BC8E710DE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2CF748-D996-4A4E-9E6F-865BC8E710DE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2CF748-D996-4A4E-9E6F-865BC8E710DE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2CF748-D996-4A4E-9E6F-865BC8E710DE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8C64F9-C6BD-469D-9FE6-0FBC2829EBF2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8C64F9-C6BD-469D-9FE6-0FBC2829EBF2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8C64F9-C6BD-469D-9FE6-0FBC2829EBF2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8C64F9-C6BD-469D-9FE6-0FBC2829EBF2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2CF748-D996-4A4E-9E6F-865BC8E710D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8C64F9-C6BD-469D-9FE6-0FBC2829EBF2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8C64F9-C6BD-469D-9FE6-0FBC2829EBF2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8C64F9-C6BD-469D-9FE6-0FBC2829EBF2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8C64F9-C6BD-469D-9FE6-0FBC2829EBF2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2C4B8A-56F2-4D10-9A3E-0C3029DAD954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2C4B8A-56F2-4D10-9A3E-0C3029DAD954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2C4B8A-56F2-4D10-9A3E-0C3029DAD954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2C4B8A-56F2-4D10-9A3E-0C3029DAD954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2C4B8A-56F2-4D10-9A3E-0C3029DAD954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2C4B8A-56F2-4D10-9A3E-0C3029DAD954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2CF748-D996-4A4E-9E6F-865BC8E710DE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2CF748-D996-4A4E-9E6F-865BC8E710D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2CF748-D996-4A4E-9E6F-865BC8E710DE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2CF748-D996-4A4E-9E6F-865BC8E710D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2CF748-D996-4A4E-9E6F-865BC8E710DE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2CF748-D996-4A4E-9E6F-865BC8E710DE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91F68708-DA2F-493C-A799-5457F71F8DA7}" type="datetimeFigureOut">
              <a:rPr lang="en-US" smtClean="0"/>
              <a:pPr/>
              <a:t>11/23/2012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F7DA62E5-B379-446D-A26C-4A47100AE3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68708-DA2F-493C-A799-5457F71F8DA7}" type="datetimeFigureOut">
              <a:rPr lang="en-US" smtClean="0"/>
              <a:pPr/>
              <a:t>11/23/2012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A62E5-B379-446D-A26C-4A47100AE3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68708-DA2F-493C-A799-5457F71F8DA7}" type="datetimeFigureOut">
              <a:rPr lang="en-US" smtClean="0"/>
              <a:pPr/>
              <a:t>11/23/2012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A62E5-B379-446D-A26C-4A47100AE3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912" y="152400"/>
            <a:ext cx="8204688" cy="7556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066800"/>
            <a:ext cx="8178312" cy="2743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962400"/>
            <a:ext cx="8178312" cy="2743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912" y="152400"/>
            <a:ext cx="8204688" cy="7556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066800"/>
            <a:ext cx="4018085" cy="5638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5962" y="1066800"/>
            <a:ext cx="4019550" cy="5638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533400" y="76200"/>
            <a:ext cx="8305800" cy="6477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Sistem Operasi/Endro Ariyanto/20080915  </a:t>
            </a:r>
            <a:r>
              <a:rPr lang="en-US" i="0"/>
              <a:t>#</a:t>
            </a:r>
            <a:fld id="{7B83610D-13CD-4E9B-AE58-6A641740104C}" type="slidenum">
              <a:rPr lang="en-GB" i="0"/>
              <a:pPr>
                <a:defRPr/>
              </a:pPr>
              <a:t>‹#›</a:t>
            </a:fld>
            <a:endParaRPr lang="en-GB" i="0"/>
          </a:p>
        </p:txBody>
      </p:sp>
    </p:spTree>
  </p:cSld>
  <p:clrMapOvr>
    <a:masterClrMapping/>
  </p:clrMapOvr>
  <p:transition spd="slow">
    <p:pull dir="r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91F68708-DA2F-493C-A799-5457F71F8DA7}" type="datetimeFigureOut">
              <a:rPr lang="en-US" smtClean="0"/>
              <a:pPr/>
              <a:t>11/23/2012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F7DA62E5-B379-446D-A26C-4A47100AE37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91F68708-DA2F-493C-A799-5457F71F8DA7}" type="datetimeFigureOut">
              <a:rPr lang="en-US" smtClean="0"/>
              <a:pPr/>
              <a:t>11/23/2012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F7DA62E5-B379-446D-A26C-4A47100AE3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68708-DA2F-493C-A799-5457F71F8DA7}" type="datetimeFigureOut">
              <a:rPr lang="en-US" smtClean="0"/>
              <a:pPr/>
              <a:t>11/23/2012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A62E5-B379-446D-A26C-4A47100AE37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68708-DA2F-493C-A799-5457F71F8DA7}" type="datetimeFigureOut">
              <a:rPr lang="en-US" smtClean="0"/>
              <a:pPr/>
              <a:t>11/23/2012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A62E5-B379-446D-A26C-4A47100AE37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1F68708-DA2F-493C-A799-5457F71F8DA7}" type="datetimeFigureOut">
              <a:rPr lang="en-US" smtClean="0"/>
              <a:pPr/>
              <a:t>11/23/2012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7DA62E5-B379-446D-A26C-4A47100AE37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68708-DA2F-493C-A799-5457F71F8DA7}" type="datetimeFigureOut">
              <a:rPr lang="en-US" smtClean="0"/>
              <a:pPr/>
              <a:t>11/23/2012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A62E5-B379-446D-A26C-4A47100AE3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91F68708-DA2F-493C-A799-5457F71F8DA7}" type="datetimeFigureOut">
              <a:rPr lang="en-US" smtClean="0"/>
              <a:pPr/>
              <a:t>11/23/2012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F7DA62E5-B379-446D-A26C-4A47100AE37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1F68708-DA2F-493C-A799-5457F71F8DA7}" type="datetimeFigureOut">
              <a:rPr lang="en-US" smtClean="0"/>
              <a:pPr/>
              <a:t>11/23/2012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7DA62E5-B379-446D-A26C-4A47100AE37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91F68708-DA2F-493C-A799-5457F71F8DA7}" type="datetimeFigureOut">
              <a:rPr lang="en-US" smtClean="0"/>
              <a:pPr/>
              <a:t>11/23/2012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F7DA62E5-B379-446D-A26C-4A47100AE37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5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6.bin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7.bin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8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oleObject" Target="../embeddings/oleObject9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0.vml"/><Relationship Id="rId4" Type="http://schemas.openxmlformats.org/officeDocument/2006/relationships/oleObject" Target="../embeddings/oleObject10.bin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3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4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ANALISA MODEL PROSES DAN THREAD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PERTEMUAN 4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Model Proses Dengan </a:t>
            </a:r>
            <a:r>
              <a:rPr lang="en-US" smtClean="0">
                <a:solidFill>
                  <a:srgbClr val="FF0000"/>
                </a:solidFill>
              </a:rPr>
              <a:t>2-Status</a:t>
            </a:r>
            <a:r>
              <a:rPr lang="en-US" smtClean="0"/>
              <a:t> </a:t>
            </a:r>
            <a:r>
              <a:rPr lang="en-US" sz="2000" smtClean="0"/>
              <a:t>(1)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066800"/>
            <a:ext cx="8178312" cy="2724150"/>
          </a:xfrm>
        </p:spPr>
        <p:txBody>
          <a:bodyPr/>
          <a:lstStyle/>
          <a:p>
            <a:r>
              <a:rPr lang="en-US" sz="2800" dirty="0" err="1" smtClean="0"/>
              <a:t>Merupakan</a:t>
            </a:r>
            <a:r>
              <a:rPr lang="en-US" sz="2800" dirty="0" smtClean="0"/>
              <a:t> model </a:t>
            </a:r>
            <a:r>
              <a:rPr lang="en-US" sz="2800" dirty="0" err="1" smtClean="0"/>
              <a:t>proses</a:t>
            </a:r>
            <a:r>
              <a:rPr lang="en-US" sz="2800" dirty="0" smtClean="0"/>
              <a:t> paling </a:t>
            </a:r>
            <a:r>
              <a:rPr lang="en-US" sz="2800" dirty="0" err="1" smtClean="0">
                <a:solidFill>
                  <a:srgbClr val="FF0066"/>
                </a:solidFill>
              </a:rPr>
              <a:t>sederhana</a:t>
            </a:r>
            <a:endParaRPr lang="en-US" sz="2800" dirty="0" smtClean="0">
              <a:solidFill>
                <a:srgbClr val="FF0066"/>
              </a:solidFill>
            </a:endParaRPr>
          </a:p>
          <a:p>
            <a:r>
              <a:rPr lang="en-US" sz="2800" dirty="0" err="1" smtClean="0"/>
              <a:t>Hanya</a:t>
            </a:r>
            <a:r>
              <a:rPr lang="en-US" sz="2800" dirty="0" smtClean="0"/>
              <a:t> 2 status</a:t>
            </a:r>
            <a:endParaRPr lang="en-US" sz="2800" dirty="0" smtClean="0"/>
          </a:p>
          <a:p>
            <a:pPr lvl="1"/>
            <a:r>
              <a:rPr lang="en-US" sz="2400" i="1" dirty="0" smtClean="0"/>
              <a:t>Running</a:t>
            </a:r>
            <a:endParaRPr lang="en-US" sz="2400" i="1" dirty="0" smtClean="0"/>
          </a:p>
          <a:p>
            <a:pPr lvl="1"/>
            <a:r>
              <a:rPr lang="en-US" sz="2400" i="1" dirty="0" smtClean="0"/>
              <a:t>Not-running</a:t>
            </a:r>
          </a:p>
          <a:p>
            <a:endParaRPr lang="en-US" sz="2800" dirty="0" smtClean="0"/>
          </a:p>
        </p:txBody>
      </p:sp>
      <p:pic>
        <p:nvPicPr>
          <p:cNvPr id="25604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1468315" y="3794125"/>
            <a:ext cx="6285035" cy="2478088"/>
          </a:xfr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Model Proses Dengan </a:t>
            </a:r>
            <a:r>
              <a:rPr lang="en-US" smtClean="0">
                <a:solidFill>
                  <a:srgbClr val="FF0000"/>
                </a:solidFill>
              </a:rPr>
              <a:t>2-Status</a:t>
            </a:r>
            <a:r>
              <a:rPr lang="en-US" smtClean="0"/>
              <a:t> </a:t>
            </a:r>
            <a:r>
              <a:rPr lang="en-US" sz="2000" smtClean="0"/>
              <a:t>(2)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066800"/>
            <a:ext cx="8178312" cy="5638800"/>
          </a:xfrm>
        </p:spPr>
        <p:txBody>
          <a:bodyPr/>
          <a:lstStyle/>
          <a:p>
            <a:r>
              <a:rPr lang="en-US" sz="2700" dirty="0" smtClean="0"/>
              <a:t>OS </a:t>
            </a:r>
            <a:r>
              <a:rPr lang="en-US" sz="2700" dirty="0" err="1" smtClean="0"/>
              <a:t>membentuk</a:t>
            </a:r>
            <a:r>
              <a:rPr lang="en-US" sz="2700" dirty="0" smtClean="0"/>
              <a:t> </a:t>
            </a:r>
            <a:r>
              <a:rPr lang="en-US" sz="2700" dirty="0" err="1" smtClean="0"/>
              <a:t>proses</a:t>
            </a:r>
            <a:r>
              <a:rPr lang="en-US" sz="2700" dirty="0" smtClean="0"/>
              <a:t> </a:t>
            </a:r>
            <a:r>
              <a:rPr lang="en-US" sz="2700" dirty="0" err="1" smtClean="0"/>
              <a:t>baru</a:t>
            </a:r>
            <a:r>
              <a:rPr lang="en-US" sz="2700" dirty="0" smtClean="0"/>
              <a:t> </a:t>
            </a:r>
            <a:r>
              <a:rPr lang="en-US" sz="2700" dirty="0" err="1" smtClean="0"/>
              <a:t>dilengkapi</a:t>
            </a:r>
            <a:r>
              <a:rPr lang="en-US" sz="2700" dirty="0" smtClean="0"/>
              <a:t> </a:t>
            </a:r>
            <a:r>
              <a:rPr lang="en-US" sz="2700" dirty="0" err="1" smtClean="0"/>
              <a:t>dengan</a:t>
            </a:r>
            <a:r>
              <a:rPr lang="en-US" sz="2700" dirty="0" smtClean="0"/>
              <a:t> PCB </a:t>
            </a:r>
            <a:r>
              <a:rPr lang="en-US" sz="2700" dirty="0" err="1" smtClean="0"/>
              <a:t>untuk</a:t>
            </a:r>
            <a:r>
              <a:rPr lang="en-US" sz="2700" dirty="0" smtClean="0"/>
              <a:t> </a:t>
            </a:r>
            <a:r>
              <a:rPr lang="en-US" sz="2700" dirty="0" err="1" smtClean="0"/>
              <a:t>proses</a:t>
            </a:r>
            <a:r>
              <a:rPr lang="en-US" sz="2700" dirty="0" smtClean="0"/>
              <a:t> </a:t>
            </a:r>
            <a:r>
              <a:rPr lang="en-US" sz="2700" dirty="0" err="1" smtClean="0"/>
              <a:t>tersebut</a:t>
            </a:r>
            <a:endParaRPr lang="en-US" sz="2700" dirty="0" smtClean="0"/>
          </a:p>
          <a:p>
            <a:r>
              <a:rPr lang="en-US" sz="2700" dirty="0" err="1" smtClean="0"/>
              <a:t>Masukkan</a:t>
            </a:r>
            <a:r>
              <a:rPr lang="en-US" sz="2700" dirty="0" smtClean="0"/>
              <a:t> </a:t>
            </a:r>
            <a:r>
              <a:rPr lang="en-US" sz="2700" dirty="0" err="1" smtClean="0"/>
              <a:t>proses</a:t>
            </a:r>
            <a:r>
              <a:rPr lang="en-US" sz="2700" dirty="0" smtClean="0"/>
              <a:t> </a:t>
            </a:r>
            <a:r>
              <a:rPr lang="en-US" sz="2700" dirty="0" err="1" smtClean="0"/>
              <a:t>baru</a:t>
            </a:r>
            <a:r>
              <a:rPr lang="en-US" sz="2700" dirty="0" smtClean="0"/>
              <a:t> </a:t>
            </a:r>
            <a:r>
              <a:rPr lang="en-US" sz="2700" dirty="0" err="1" smtClean="0"/>
              <a:t>ke</a:t>
            </a:r>
            <a:r>
              <a:rPr lang="en-US" sz="2700" dirty="0" smtClean="0"/>
              <a:t> </a:t>
            </a:r>
            <a:r>
              <a:rPr lang="en-US" sz="2700" dirty="0" err="1" smtClean="0"/>
              <a:t>sistem</a:t>
            </a:r>
            <a:r>
              <a:rPr lang="en-US" sz="2700" dirty="0" smtClean="0"/>
              <a:t>:</a:t>
            </a:r>
          </a:p>
          <a:p>
            <a:pPr lvl="1"/>
            <a:r>
              <a:rPr lang="en-US" sz="2300" dirty="0" err="1" smtClean="0"/>
              <a:t>Jika</a:t>
            </a:r>
            <a:r>
              <a:rPr lang="en-US" sz="2300" dirty="0" smtClean="0"/>
              <a:t> </a:t>
            </a:r>
            <a:r>
              <a:rPr lang="en-US" sz="2300" dirty="0" err="1" smtClean="0"/>
              <a:t>tidak</a:t>
            </a:r>
            <a:r>
              <a:rPr lang="en-US" sz="2300" dirty="0" smtClean="0"/>
              <a:t> </a:t>
            </a:r>
            <a:r>
              <a:rPr lang="en-US" sz="2300" dirty="0" err="1" smtClean="0"/>
              <a:t>ada</a:t>
            </a:r>
            <a:r>
              <a:rPr lang="en-US" sz="2300" dirty="0" smtClean="0"/>
              <a:t> </a:t>
            </a:r>
            <a:r>
              <a:rPr lang="en-US" sz="2300" dirty="0" err="1" smtClean="0"/>
              <a:t>proses</a:t>
            </a:r>
            <a:r>
              <a:rPr lang="en-US" sz="2300" dirty="0" smtClean="0"/>
              <a:t> yang </a:t>
            </a:r>
            <a:r>
              <a:rPr lang="en-US" sz="2300" dirty="0" err="1" smtClean="0"/>
              <a:t>sedang</a:t>
            </a:r>
            <a:r>
              <a:rPr lang="en-US" sz="2300" dirty="0" smtClean="0"/>
              <a:t> </a:t>
            </a:r>
            <a:r>
              <a:rPr lang="en-US" sz="2300" i="1" dirty="0" smtClean="0"/>
              <a:t>Running</a:t>
            </a:r>
            <a:r>
              <a:rPr lang="en-US" sz="2300" dirty="0" smtClean="0"/>
              <a:t> </a:t>
            </a:r>
            <a:r>
              <a:rPr lang="en-US" sz="2300" dirty="0" smtClean="0">
                <a:sym typeface="Wingdings" pitchFamily="2" charset="2"/>
              </a:rPr>
              <a:t> </a:t>
            </a:r>
            <a:r>
              <a:rPr lang="en-US" sz="2300" dirty="0" err="1" smtClean="0">
                <a:sym typeface="Wingdings" pitchFamily="2" charset="2"/>
              </a:rPr>
              <a:t>Proses</a:t>
            </a:r>
            <a:r>
              <a:rPr lang="en-US" sz="2300" dirty="0" smtClean="0">
                <a:sym typeface="Wingdings" pitchFamily="2" charset="2"/>
              </a:rPr>
              <a:t> </a:t>
            </a:r>
            <a:r>
              <a:rPr lang="en-US" sz="2300" dirty="0" err="1" smtClean="0">
                <a:sym typeface="Wingdings" pitchFamily="2" charset="2"/>
              </a:rPr>
              <a:t>langsung</a:t>
            </a:r>
            <a:r>
              <a:rPr lang="en-US" sz="2300" dirty="0" smtClean="0">
                <a:sym typeface="Wingdings" pitchFamily="2" charset="2"/>
              </a:rPr>
              <a:t> </a:t>
            </a:r>
            <a:r>
              <a:rPr lang="en-US" sz="2300" dirty="0" err="1" smtClean="0">
                <a:sym typeface="Wingdings" pitchFamily="2" charset="2"/>
              </a:rPr>
              <a:t>diberi</a:t>
            </a:r>
            <a:r>
              <a:rPr lang="en-US" sz="2300" dirty="0" smtClean="0">
                <a:sym typeface="Wingdings" pitchFamily="2" charset="2"/>
              </a:rPr>
              <a:t> status </a:t>
            </a:r>
            <a:r>
              <a:rPr lang="en-US" sz="2300" i="1" dirty="0" smtClean="0">
                <a:solidFill>
                  <a:srgbClr val="FF0066"/>
                </a:solidFill>
                <a:sym typeface="Wingdings" pitchFamily="2" charset="2"/>
              </a:rPr>
              <a:t>Running</a:t>
            </a:r>
            <a:r>
              <a:rPr lang="en-US" sz="2300" dirty="0" smtClean="0">
                <a:sym typeface="Wingdings" pitchFamily="2" charset="2"/>
              </a:rPr>
              <a:t>  </a:t>
            </a:r>
            <a:r>
              <a:rPr lang="en-US" sz="2300" dirty="0" err="1" smtClean="0">
                <a:sym typeface="Wingdings" pitchFamily="2" charset="2"/>
              </a:rPr>
              <a:t>langsung</a:t>
            </a:r>
            <a:r>
              <a:rPr lang="en-US" sz="2300" dirty="0" smtClean="0">
                <a:sym typeface="Wingdings" pitchFamily="2" charset="2"/>
              </a:rPr>
              <a:t> </a:t>
            </a:r>
            <a:r>
              <a:rPr lang="en-US" sz="2300" dirty="0" err="1" smtClean="0">
                <a:sym typeface="Wingdings" pitchFamily="2" charset="2"/>
              </a:rPr>
              <a:t>dieksekusi</a:t>
            </a:r>
            <a:endParaRPr lang="en-US" sz="2300" dirty="0" smtClean="0">
              <a:sym typeface="Wingdings" pitchFamily="2" charset="2"/>
            </a:endParaRPr>
          </a:p>
          <a:p>
            <a:pPr lvl="1"/>
            <a:r>
              <a:rPr lang="en-US" sz="2300" dirty="0" err="1" smtClean="0"/>
              <a:t>Jika</a:t>
            </a:r>
            <a:r>
              <a:rPr lang="en-US" sz="2300" dirty="0" smtClean="0"/>
              <a:t> </a:t>
            </a:r>
            <a:r>
              <a:rPr lang="en-US" sz="2300" dirty="0" err="1" smtClean="0"/>
              <a:t>ada</a:t>
            </a:r>
            <a:r>
              <a:rPr lang="en-US" sz="2300" dirty="0" smtClean="0"/>
              <a:t> </a:t>
            </a:r>
            <a:r>
              <a:rPr lang="en-US" sz="2300" dirty="0" err="1" smtClean="0"/>
              <a:t>proses</a:t>
            </a:r>
            <a:r>
              <a:rPr lang="en-US" sz="2300" dirty="0" smtClean="0"/>
              <a:t> yang </a:t>
            </a:r>
            <a:r>
              <a:rPr lang="en-US" sz="2300" dirty="0" err="1" smtClean="0"/>
              <a:t>sedang</a:t>
            </a:r>
            <a:r>
              <a:rPr lang="en-US" sz="2300" dirty="0" smtClean="0"/>
              <a:t> </a:t>
            </a:r>
            <a:r>
              <a:rPr lang="en-US" sz="2300" i="1" dirty="0" smtClean="0"/>
              <a:t>Running</a:t>
            </a:r>
            <a:r>
              <a:rPr lang="en-US" sz="2300" dirty="0" smtClean="0"/>
              <a:t> </a:t>
            </a:r>
            <a:r>
              <a:rPr lang="en-US" sz="2300" dirty="0" smtClean="0">
                <a:sym typeface="Wingdings" pitchFamily="2" charset="2"/>
              </a:rPr>
              <a:t> </a:t>
            </a:r>
            <a:r>
              <a:rPr lang="en-US" sz="2300" dirty="0" err="1" smtClean="0">
                <a:sym typeface="Wingdings" pitchFamily="2" charset="2"/>
              </a:rPr>
              <a:t>masukkan</a:t>
            </a:r>
            <a:r>
              <a:rPr lang="en-US" sz="2300" dirty="0" smtClean="0">
                <a:sym typeface="Wingdings" pitchFamily="2" charset="2"/>
              </a:rPr>
              <a:t> </a:t>
            </a:r>
            <a:r>
              <a:rPr lang="en-US" sz="2300" dirty="0" err="1" smtClean="0">
                <a:sym typeface="Wingdings" pitchFamily="2" charset="2"/>
              </a:rPr>
              <a:t>proses</a:t>
            </a:r>
            <a:r>
              <a:rPr lang="en-US" sz="2300" dirty="0" smtClean="0">
                <a:sym typeface="Wingdings" pitchFamily="2" charset="2"/>
              </a:rPr>
              <a:t> </a:t>
            </a:r>
            <a:r>
              <a:rPr lang="en-US" sz="2300" dirty="0" err="1" smtClean="0">
                <a:sym typeface="Wingdings" pitchFamily="2" charset="2"/>
              </a:rPr>
              <a:t>dengan</a:t>
            </a:r>
            <a:r>
              <a:rPr lang="en-US" sz="2300" dirty="0" smtClean="0"/>
              <a:t> status </a:t>
            </a:r>
            <a:r>
              <a:rPr lang="en-US" sz="2300" i="1" dirty="0" smtClean="0">
                <a:solidFill>
                  <a:srgbClr val="FF0066"/>
                </a:solidFill>
              </a:rPr>
              <a:t>Not-running</a:t>
            </a:r>
          </a:p>
          <a:p>
            <a:r>
              <a:rPr lang="en-US" sz="2700" dirty="0" err="1" smtClean="0"/>
              <a:t>Jika</a:t>
            </a:r>
            <a:r>
              <a:rPr lang="en-US" sz="2700" dirty="0" smtClean="0"/>
              <a:t> </a:t>
            </a:r>
            <a:r>
              <a:rPr lang="en-US" sz="2700" dirty="0" err="1" smtClean="0"/>
              <a:t>proses</a:t>
            </a:r>
            <a:r>
              <a:rPr lang="en-US" sz="2700" dirty="0" smtClean="0"/>
              <a:t> yang </a:t>
            </a:r>
            <a:r>
              <a:rPr lang="en-US" sz="2700" i="1" dirty="0" smtClean="0"/>
              <a:t>running</a:t>
            </a:r>
            <a:r>
              <a:rPr lang="en-US" sz="2700" dirty="0" smtClean="0"/>
              <a:t> </a:t>
            </a:r>
            <a:r>
              <a:rPr lang="en-US" sz="2700" dirty="0" err="1" smtClean="0"/>
              <a:t>ter</a:t>
            </a:r>
            <a:r>
              <a:rPr lang="en-US" sz="2700" dirty="0" smtClean="0"/>
              <a:t>-</a:t>
            </a:r>
            <a:r>
              <a:rPr lang="en-US" sz="2700" i="1" dirty="0" smtClean="0"/>
              <a:t>interrupt</a:t>
            </a:r>
            <a:r>
              <a:rPr lang="en-US" sz="2700" dirty="0" smtClean="0"/>
              <a:t>, </a:t>
            </a:r>
            <a:r>
              <a:rPr lang="en-US" sz="2700" dirty="0" err="1" smtClean="0"/>
              <a:t>maka</a:t>
            </a:r>
            <a:r>
              <a:rPr lang="en-US" sz="2700" dirty="0" smtClean="0"/>
              <a:t>:</a:t>
            </a:r>
          </a:p>
          <a:p>
            <a:pPr lvl="1"/>
            <a:r>
              <a:rPr lang="en-US" sz="2300" dirty="0" smtClean="0">
                <a:sym typeface="Wingdings" pitchFamily="2" charset="2"/>
              </a:rPr>
              <a:t>OS </a:t>
            </a:r>
            <a:r>
              <a:rPr lang="en-US" sz="2300" dirty="0" err="1" smtClean="0">
                <a:sym typeface="Wingdings" pitchFamily="2" charset="2"/>
              </a:rPr>
              <a:t>menjalankan</a:t>
            </a:r>
            <a:r>
              <a:rPr lang="en-US" sz="2300" dirty="0" smtClean="0">
                <a:sym typeface="Wingdings" pitchFamily="2" charset="2"/>
              </a:rPr>
              <a:t> program </a:t>
            </a:r>
            <a:r>
              <a:rPr lang="en-US" sz="2300" i="1" dirty="0" smtClean="0">
                <a:sym typeface="Wingdings" pitchFamily="2" charset="2"/>
              </a:rPr>
              <a:t>dispatcher</a:t>
            </a:r>
            <a:r>
              <a:rPr lang="en-US" sz="2300" dirty="0" smtClean="0">
                <a:sym typeface="Wingdings" pitchFamily="2" charset="2"/>
              </a:rPr>
              <a:t> </a:t>
            </a:r>
            <a:r>
              <a:rPr lang="en-US" sz="2300" dirty="0" err="1" smtClean="0">
                <a:sym typeface="Wingdings" pitchFamily="2" charset="2"/>
              </a:rPr>
              <a:t>untuk</a:t>
            </a:r>
            <a:r>
              <a:rPr lang="en-US" sz="2300" dirty="0" smtClean="0">
                <a:sym typeface="Wingdings" pitchFamily="2" charset="2"/>
              </a:rPr>
              <a:t> </a:t>
            </a:r>
            <a:r>
              <a:rPr lang="en-US" sz="2300" dirty="0" err="1" smtClean="0">
                <a:sym typeface="Wingdings" pitchFamily="2" charset="2"/>
              </a:rPr>
              <a:t>memilih</a:t>
            </a:r>
            <a:r>
              <a:rPr lang="en-US" sz="2300" dirty="0" smtClean="0">
                <a:sym typeface="Wingdings" pitchFamily="2" charset="2"/>
              </a:rPr>
              <a:t> </a:t>
            </a:r>
            <a:r>
              <a:rPr lang="en-US" sz="2300" dirty="0" err="1" smtClean="0">
                <a:sym typeface="Wingdings" pitchFamily="2" charset="2"/>
              </a:rPr>
              <a:t>proses</a:t>
            </a:r>
            <a:r>
              <a:rPr lang="en-US" sz="2300" dirty="0" smtClean="0">
                <a:sym typeface="Wingdings" pitchFamily="2" charset="2"/>
              </a:rPr>
              <a:t> </a:t>
            </a:r>
            <a:r>
              <a:rPr lang="en-US" sz="2300" dirty="0" err="1" smtClean="0">
                <a:sym typeface="Wingdings" pitchFamily="2" charset="2"/>
              </a:rPr>
              <a:t>berikutnya</a:t>
            </a:r>
            <a:r>
              <a:rPr lang="en-US" sz="2300" dirty="0" smtClean="0">
                <a:sym typeface="Wingdings" pitchFamily="2" charset="2"/>
              </a:rPr>
              <a:t> yang </a:t>
            </a:r>
            <a:r>
              <a:rPr lang="en-US" sz="2300" dirty="0" err="1" smtClean="0">
                <a:sym typeface="Wingdings" pitchFamily="2" charset="2"/>
              </a:rPr>
              <a:t>akan</a:t>
            </a:r>
            <a:r>
              <a:rPr lang="en-US" sz="2300" dirty="0" smtClean="0">
                <a:sym typeface="Wingdings" pitchFamily="2" charset="2"/>
              </a:rPr>
              <a:t> </a:t>
            </a:r>
            <a:r>
              <a:rPr lang="en-US" sz="2300" dirty="0" err="1" smtClean="0">
                <a:sym typeface="Wingdings" pitchFamily="2" charset="2"/>
              </a:rPr>
              <a:t>dieksekusi</a:t>
            </a:r>
            <a:endParaRPr lang="en-US" sz="2300" dirty="0" smtClean="0">
              <a:sym typeface="Wingdings" pitchFamily="2" charset="2"/>
            </a:endParaRPr>
          </a:p>
          <a:p>
            <a:pPr lvl="1"/>
            <a:r>
              <a:rPr lang="en-US" sz="2300" dirty="0" err="1" smtClean="0">
                <a:sym typeface="Wingdings" pitchFamily="2" charset="2"/>
              </a:rPr>
              <a:t>Masukkan</a:t>
            </a:r>
            <a:r>
              <a:rPr lang="en-US" sz="2300" dirty="0" smtClean="0">
                <a:sym typeface="Wingdings" pitchFamily="2" charset="2"/>
              </a:rPr>
              <a:t> </a:t>
            </a:r>
            <a:r>
              <a:rPr lang="en-US" sz="2300" dirty="0" err="1" smtClean="0">
                <a:sym typeface="Wingdings" pitchFamily="2" charset="2"/>
              </a:rPr>
              <a:t>proses</a:t>
            </a:r>
            <a:r>
              <a:rPr lang="en-US" sz="2300" dirty="0" smtClean="0">
                <a:sym typeface="Wingdings" pitchFamily="2" charset="2"/>
              </a:rPr>
              <a:t> </a:t>
            </a:r>
            <a:r>
              <a:rPr lang="en-US" sz="2300" dirty="0" err="1" smtClean="0">
                <a:sym typeface="Wingdings" pitchFamily="2" charset="2"/>
              </a:rPr>
              <a:t>tersebut</a:t>
            </a:r>
            <a:r>
              <a:rPr lang="en-US" sz="2300" dirty="0" smtClean="0">
                <a:sym typeface="Wingdings" pitchFamily="2" charset="2"/>
              </a:rPr>
              <a:t> </a:t>
            </a:r>
            <a:r>
              <a:rPr lang="en-US" sz="2300" dirty="0" err="1" smtClean="0">
                <a:sym typeface="Wingdings" pitchFamily="2" charset="2"/>
              </a:rPr>
              <a:t>ke</a:t>
            </a:r>
            <a:r>
              <a:rPr lang="en-US" sz="2300" dirty="0" smtClean="0">
                <a:sym typeface="Wingdings" pitchFamily="2" charset="2"/>
              </a:rPr>
              <a:t> status </a:t>
            </a:r>
            <a:r>
              <a:rPr lang="en-US" sz="2300" i="1" dirty="0" smtClean="0">
                <a:sym typeface="Wingdings" pitchFamily="2" charset="2"/>
              </a:rPr>
              <a:t>Not-running</a:t>
            </a:r>
            <a:endParaRPr lang="en-US" sz="2300" i="1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451338" y="1052514"/>
            <a:ext cx="8387862" cy="5500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95300" indent="-377825">
              <a:spcBef>
                <a:spcPct val="20000"/>
              </a:spcBef>
              <a:buClr>
                <a:srgbClr val="3333FF"/>
              </a:buClr>
              <a:buFont typeface="Arial" pitchFamily="34" charset="0"/>
              <a:buChar char="•"/>
            </a:pPr>
            <a:r>
              <a:rPr kumimoji="1" lang="en-US" sz="2000" dirty="0" err="1" smtClean="0">
                <a:latin typeface="Tahoma" pitchFamily="34" charset="0"/>
              </a:rPr>
              <a:t>Hanya</a:t>
            </a:r>
            <a:r>
              <a:rPr kumimoji="1" lang="en-US" sz="2000" dirty="0" smtClean="0">
                <a:latin typeface="Tahoma" pitchFamily="34" charset="0"/>
              </a:rPr>
              <a:t> </a:t>
            </a:r>
            <a:r>
              <a:rPr kumimoji="1" lang="en-US" sz="2000" dirty="0" err="1">
                <a:latin typeface="Tahoma" pitchFamily="34" charset="0"/>
              </a:rPr>
              <a:t>digunakan</a:t>
            </a:r>
            <a:r>
              <a:rPr kumimoji="1" lang="en-US" sz="2000" dirty="0">
                <a:latin typeface="Tahoma" pitchFamily="34" charset="0"/>
              </a:rPr>
              <a:t> </a:t>
            </a:r>
            <a:r>
              <a:rPr kumimoji="1" lang="en-US" sz="2000" dirty="0" err="1">
                <a:latin typeface="Tahoma" pitchFamily="34" charset="0"/>
              </a:rPr>
              <a:t>sebuah</a:t>
            </a:r>
            <a:r>
              <a:rPr kumimoji="1" lang="en-US" sz="2000" dirty="0">
                <a:latin typeface="Tahoma" pitchFamily="34" charset="0"/>
              </a:rPr>
              <a:t> </a:t>
            </a:r>
            <a:r>
              <a:rPr kumimoji="1" lang="en-US" sz="2000" dirty="0" err="1">
                <a:latin typeface="Tahoma" pitchFamily="34" charset="0"/>
              </a:rPr>
              <a:t>antrian</a:t>
            </a:r>
            <a:r>
              <a:rPr kumimoji="1" lang="id-ID" sz="2000" dirty="0">
                <a:latin typeface="Tahoma" pitchFamily="34" charset="0"/>
              </a:rPr>
              <a:t> </a:t>
            </a:r>
            <a:r>
              <a:rPr kumimoji="1" lang="id-ID" sz="2000" dirty="0">
                <a:latin typeface="Tahoma" pitchFamily="34" charset="0"/>
                <a:sym typeface="Wingdings" pitchFamily="2" charset="2"/>
              </a:rPr>
              <a:t> di dalam antrian terdapat </a:t>
            </a:r>
            <a:r>
              <a:rPr kumimoji="1" lang="id-ID" sz="2000" dirty="0">
                <a:solidFill>
                  <a:srgbClr val="FF0000"/>
                </a:solidFill>
                <a:latin typeface="Tahoma" pitchFamily="34" charset="0"/>
                <a:sym typeface="Wingdings" pitchFamily="2" charset="2"/>
              </a:rPr>
              <a:t>berbagai </a:t>
            </a:r>
            <a:r>
              <a:rPr kumimoji="1" lang="en-US" sz="2000" dirty="0" err="1">
                <a:solidFill>
                  <a:srgbClr val="FF0000"/>
                </a:solidFill>
                <a:latin typeface="Tahoma" pitchFamily="34" charset="0"/>
                <a:sym typeface="Wingdings" pitchFamily="2" charset="2"/>
              </a:rPr>
              <a:t>macam</a:t>
            </a:r>
            <a:r>
              <a:rPr kumimoji="1" lang="en-US" sz="2000" dirty="0">
                <a:solidFill>
                  <a:srgbClr val="FF0000"/>
                </a:solidFill>
                <a:latin typeface="Tahoma" pitchFamily="34" charset="0"/>
                <a:sym typeface="Wingdings" pitchFamily="2" charset="2"/>
              </a:rPr>
              <a:t> </a:t>
            </a:r>
            <a:r>
              <a:rPr kumimoji="1" lang="id-ID" sz="2000" dirty="0">
                <a:solidFill>
                  <a:srgbClr val="FF0000"/>
                </a:solidFill>
                <a:latin typeface="Tahoma" pitchFamily="34" charset="0"/>
                <a:sym typeface="Wingdings" pitchFamily="2" charset="2"/>
              </a:rPr>
              <a:t>status proses</a:t>
            </a:r>
            <a:r>
              <a:rPr kumimoji="1" lang="id-ID" sz="2000" dirty="0">
                <a:latin typeface="Tahoma" pitchFamily="34" charset="0"/>
                <a:sym typeface="Wingdings" pitchFamily="2" charset="2"/>
              </a:rPr>
              <a:t> (siap </a:t>
            </a:r>
            <a:r>
              <a:rPr kumimoji="1" lang="id-ID" sz="2000" i="1" dirty="0">
                <a:latin typeface="Tahoma" pitchFamily="34" charset="0"/>
                <a:sym typeface="Wingdings" pitchFamily="2" charset="2"/>
              </a:rPr>
              <a:t>running</a:t>
            </a:r>
            <a:r>
              <a:rPr kumimoji="1" lang="id-ID" sz="2000" dirty="0">
                <a:latin typeface="Tahoma" pitchFamily="34" charset="0"/>
                <a:sym typeface="Wingdings" pitchFamily="2" charset="2"/>
              </a:rPr>
              <a:t>, ter-blok, menunggu I/O, dll)</a:t>
            </a:r>
            <a:endParaRPr kumimoji="1" lang="id-ID" sz="2000" dirty="0">
              <a:latin typeface="Tahoma" pitchFamily="34" charset="0"/>
            </a:endParaRPr>
          </a:p>
          <a:p>
            <a:pPr marL="952500" lvl="1" indent="-377825">
              <a:spcBef>
                <a:spcPct val="20000"/>
              </a:spcBef>
              <a:buClr>
                <a:srgbClr val="3333FF"/>
              </a:buClr>
              <a:buFont typeface="Wingdings" pitchFamily="2" charset="2"/>
              <a:buChar char="v"/>
            </a:pPr>
            <a:endParaRPr kumimoji="1" lang="id-ID" sz="2000" dirty="0">
              <a:latin typeface="Tahoma" pitchFamily="34" charset="0"/>
            </a:endParaRPr>
          </a:p>
          <a:p>
            <a:pPr marL="952500" lvl="1" indent="-377825">
              <a:spcBef>
                <a:spcPct val="20000"/>
              </a:spcBef>
              <a:buClr>
                <a:srgbClr val="3333FF"/>
              </a:buClr>
              <a:buFont typeface="Wingdings" pitchFamily="2" charset="2"/>
              <a:buChar char="v"/>
            </a:pPr>
            <a:endParaRPr kumimoji="1" lang="id-ID" sz="2000" dirty="0">
              <a:latin typeface="Tahoma" pitchFamily="34" charset="0"/>
            </a:endParaRPr>
          </a:p>
          <a:p>
            <a:pPr marL="952500" lvl="1" indent="-377825">
              <a:spcBef>
                <a:spcPct val="20000"/>
              </a:spcBef>
              <a:buClr>
                <a:srgbClr val="3333FF"/>
              </a:buClr>
              <a:buFont typeface="Wingdings" pitchFamily="2" charset="2"/>
              <a:buChar char="v"/>
            </a:pPr>
            <a:endParaRPr kumimoji="1" lang="id-ID" sz="2000" dirty="0">
              <a:latin typeface="Tahoma" pitchFamily="34" charset="0"/>
            </a:endParaRPr>
          </a:p>
          <a:p>
            <a:pPr marL="952500" lvl="1" indent="-377825">
              <a:spcBef>
                <a:spcPct val="20000"/>
              </a:spcBef>
              <a:buClr>
                <a:srgbClr val="3333FF"/>
              </a:buClr>
              <a:buFont typeface="Wingdings" pitchFamily="2" charset="2"/>
              <a:buChar char="v"/>
            </a:pPr>
            <a:endParaRPr kumimoji="1" lang="id-ID" sz="2000" dirty="0">
              <a:latin typeface="Tahoma" pitchFamily="34" charset="0"/>
            </a:endParaRPr>
          </a:p>
          <a:p>
            <a:pPr marL="952500" lvl="1" indent="-377825">
              <a:spcBef>
                <a:spcPct val="20000"/>
              </a:spcBef>
              <a:buClr>
                <a:srgbClr val="3333FF"/>
              </a:buClr>
              <a:buFont typeface="Wingdings" pitchFamily="2" charset="2"/>
              <a:buChar char="v"/>
            </a:pPr>
            <a:endParaRPr kumimoji="1" lang="id-ID" sz="2000" dirty="0">
              <a:latin typeface="Tahoma" pitchFamily="34" charset="0"/>
            </a:endParaRPr>
          </a:p>
          <a:p>
            <a:pPr marL="952500" lvl="1" indent="-377825">
              <a:spcBef>
                <a:spcPct val="20000"/>
              </a:spcBef>
              <a:buClr>
                <a:srgbClr val="3333FF"/>
              </a:buClr>
              <a:buFont typeface="Wingdings" pitchFamily="2" charset="2"/>
              <a:buChar char="v"/>
            </a:pPr>
            <a:endParaRPr kumimoji="1" lang="id-ID" sz="2800" dirty="0">
              <a:latin typeface="Tahoma" pitchFamily="34" charset="0"/>
            </a:endParaRPr>
          </a:p>
          <a:p>
            <a:pPr marL="952500" lvl="1" indent="-377825">
              <a:spcBef>
                <a:spcPct val="20000"/>
              </a:spcBef>
              <a:buClr>
                <a:srgbClr val="3333FF"/>
              </a:buClr>
              <a:buFont typeface="Wingdings" pitchFamily="2" charset="2"/>
              <a:buChar char="v"/>
            </a:pPr>
            <a:r>
              <a:rPr kumimoji="1" lang="id-ID" sz="2000" dirty="0">
                <a:solidFill>
                  <a:srgbClr val="FF0066"/>
                </a:solidFill>
                <a:latin typeface="Tahoma" pitchFamily="34" charset="0"/>
              </a:rPr>
              <a:t>Kelemahan</a:t>
            </a:r>
            <a:r>
              <a:rPr kumimoji="1" lang="id-ID" sz="2000" dirty="0">
                <a:latin typeface="Tahoma" pitchFamily="34" charset="0"/>
              </a:rPr>
              <a:t>:</a:t>
            </a:r>
          </a:p>
          <a:p>
            <a:pPr marL="1371600" lvl="2" indent="-2286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120000"/>
              <a:buFont typeface="Wingdings" pitchFamily="2" charset="2"/>
              <a:buChar char="§"/>
            </a:pPr>
            <a:r>
              <a:rPr kumimoji="1" lang="id-ID" sz="1800" dirty="0">
                <a:latin typeface="Tahoma" pitchFamily="34" charset="0"/>
              </a:rPr>
              <a:t>Pemilihan proses selanjutnya yang akan dieksekusi tidak cukup </a:t>
            </a:r>
            <a:r>
              <a:rPr kumimoji="1" lang="id-ID" sz="1800" dirty="0">
                <a:solidFill>
                  <a:srgbClr val="FF0066"/>
                </a:solidFill>
                <a:latin typeface="Tahoma" pitchFamily="34" charset="0"/>
              </a:rPr>
              <a:t>hanya</a:t>
            </a:r>
            <a:r>
              <a:rPr kumimoji="1" lang="id-ID" sz="1800" dirty="0">
                <a:latin typeface="Tahoma" pitchFamily="34" charset="0"/>
              </a:rPr>
              <a:t> dengan algoritma FIFO</a:t>
            </a:r>
            <a:endParaRPr kumimoji="1" lang="en-US" sz="1800" dirty="0">
              <a:latin typeface="Tahoma" pitchFamily="34" charset="0"/>
            </a:endParaRPr>
          </a:p>
          <a:p>
            <a:pPr marL="1371600" lvl="2" indent="-2286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120000"/>
              <a:buFont typeface="Wingdings" pitchFamily="2" charset="2"/>
              <a:buChar char="§"/>
            </a:pPr>
            <a:r>
              <a:rPr kumimoji="1" lang="en-US" sz="1800" i="1" dirty="0">
                <a:latin typeface="Tahoma" pitchFamily="34" charset="0"/>
                <a:sym typeface="Wingdings" pitchFamily="2" charset="2"/>
              </a:rPr>
              <a:t>D</a:t>
            </a:r>
            <a:r>
              <a:rPr kumimoji="1" lang="id-ID" sz="1800" i="1" dirty="0">
                <a:latin typeface="Tahoma" pitchFamily="34" charset="0"/>
                <a:sym typeface="Wingdings" pitchFamily="2" charset="2"/>
              </a:rPr>
              <a:t>ispatcher</a:t>
            </a:r>
            <a:r>
              <a:rPr kumimoji="1" lang="id-ID" sz="1800" dirty="0">
                <a:latin typeface="Tahoma" pitchFamily="34" charset="0"/>
                <a:sym typeface="Wingdings" pitchFamily="2" charset="2"/>
              </a:rPr>
              <a:t> harus </a:t>
            </a:r>
            <a:r>
              <a:rPr kumimoji="1" lang="en-US" dirty="0" err="1">
                <a:solidFill>
                  <a:srgbClr val="FF0066"/>
                </a:solidFill>
                <a:latin typeface="Tahoma" pitchFamily="34" charset="0"/>
                <a:sym typeface="Wingdings" pitchFamily="2" charset="2"/>
              </a:rPr>
              <a:t>mencari</a:t>
            </a:r>
            <a:r>
              <a:rPr kumimoji="1" lang="id-ID" sz="1800" dirty="0">
                <a:latin typeface="Tahoma" pitchFamily="34" charset="0"/>
                <a:sym typeface="Wingdings" pitchFamily="2" charset="2"/>
              </a:rPr>
              <a:t> proses yang siap </a:t>
            </a:r>
            <a:r>
              <a:rPr kumimoji="1" lang="id-ID" sz="1800" i="1" dirty="0">
                <a:latin typeface="Tahoma" pitchFamily="34" charset="0"/>
                <a:sym typeface="Wingdings" pitchFamily="2" charset="2"/>
              </a:rPr>
              <a:t>running</a:t>
            </a:r>
            <a:r>
              <a:rPr kumimoji="1" lang="id-ID" sz="1800" dirty="0">
                <a:latin typeface="Tahoma" pitchFamily="34" charset="0"/>
                <a:sym typeface="Wingdings" pitchFamily="2" charset="2"/>
              </a:rPr>
              <a:t> diantara proses-proses yang lain</a:t>
            </a:r>
            <a:r>
              <a:rPr kumimoji="1" lang="id-ID" sz="1800" dirty="0">
                <a:latin typeface="Tahoma" pitchFamily="34" charset="0"/>
              </a:rPr>
              <a:t> </a:t>
            </a:r>
            <a:r>
              <a:rPr kumimoji="1" lang="en-US" sz="1800" dirty="0">
                <a:latin typeface="Tahoma" pitchFamily="34" charset="0"/>
              </a:rPr>
              <a:t>yang </a:t>
            </a:r>
            <a:r>
              <a:rPr kumimoji="1" lang="en-US" sz="1800" dirty="0" err="1">
                <a:latin typeface="Tahoma" pitchFamily="34" charset="0"/>
              </a:rPr>
              <a:t>terblok</a:t>
            </a:r>
            <a:r>
              <a:rPr kumimoji="1" lang="en-US" sz="1800" dirty="0">
                <a:latin typeface="Tahoma" pitchFamily="34" charset="0"/>
              </a:rPr>
              <a:t> </a:t>
            </a:r>
            <a:r>
              <a:rPr kumimoji="1" lang="en-US" sz="1800" dirty="0" err="1">
                <a:latin typeface="Tahoma" pitchFamily="34" charset="0"/>
              </a:rPr>
              <a:t>karena</a:t>
            </a:r>
            <a:r>
              <a:rPr kumimoji="1" lang="en-US" sz="1800" dirty="0">
                <a:latin typeface="Tahoma" pitchFamily="34" charset="0"/>
              </a:rPr>
              <a:t> </a:t>
            </a:r>
            <a:r>
              <a:rPr kumimoji="1" lang="en-US" sz="1800" dirty="0" err="1">
                <a:latin typeface="Tahoma" pitchFamily="34" charset="0"/>
              </a:rPr>
              <a:t>sedang</a:t>
            </a:r>
            <a:r>
              <a:rPr kumimoji="1" lang="en-US" sz="1800" dirty="0">
                <a:latin typeface="Tahoma" pitchFamily="34" charset="0"/>
              </a:rPr>
              <a:t> </a:t>
            </a:r>
            <a:r>
              <a:rPr kumimoji="1" lang="en-US" sz="1800" dirty="0" err="1">
                <a:latin typeface="Tahoma" pitchFamily="34" charset="0"/>
              </a:rPr>
              <a:t>menunggu</a:t>
            </a:r>
            <a:r>
              <a:rPr kumimoji="1" lang="en-US" sz="1800" dirty="0">
                <a:latin typeface="Tahoma" pitchFamily="34" charset="0"/>
              </a:rPr>
              <a:t> </a:t>
            </a:r>
            <a:r>
              <a:rPr kumimoji="1" lang="en-US" sz="1800" dirty="0" err="1">
                <a:latin typeface="Tahoma" pitchFamily="34" charset="0"/>
              </a:rPr>
              <a:t>hasil</a:t>
            </a:r>
            <a:r>
              <a:rPr kumimoji="1" lang="en-US" sz="1800" dirty="0">
                <a:latin typeface="Tahoma" pitchFamily="34" charset="0"/>
              </a:rPr>
              <a:t> I/O</a:t>
            </a:r>
          </a:p>
          <a:p>
            <a:pPr marL="1371600" lvl="2" indent="-2286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120000"/>
              <a:buFont typeface="Wingdings" pitchFamily="2" charset="2"/>
              <a:buChar char="§"/>
            </a:pPr>
            <a:r>
              <a:rPr kumimoji="1" lang="en-US" sz="1800" dirty="0" err="1">
                <a:latin typeface="Tahoma" pitchFamily="34" charset="0"/>
                <a:sym typeface="Wingdings" pitchFamily="2" charset="2"/>
              </a:rPr>
              <a:t>Butuh</a:t>
            </a:r>
            <a:r>
              <a:rPr kumimoji="1" lang="en-US" sz="1800" dirty="0">
                <a:latin typeface="Tahoma" pitchFamily="34" charset="0"/>
                <a:sym typeface="Wingdings" pitchFamily="2" charset="2"/>
              </a:rPr>
              <a:t> </a:t>
            </a:r>
            <a:r>
              <a:rPr kumimoji="1" lang="en-US" sz="1800" dirty="0" err="1">
                <a:latin typeface="Tahoma" pitchFamily="34" charset="0"/>
                <a:sym typeface="Wingdings" pitchFamily="2" charset="2"/>
              </a:rPr>
              <a:t>algoritma</a:t>
            </a:r>
            <a:r>
              <a:rPr kumimoji="1" lang="en-US" sz="1800" dirty="0">
                <a:latin typeface="Tahoma" pitchFamily="34" charset="0"/>
                <a:sym typeface="Wingdings" pitchFamily="2" charset="2"/>
              </a:rPr>
              <a:t> yang </a:t>
            </a:r>
            <a:r>
              <a:rPr kumimoji="1" lang="en-US" sz="1800" dirty="0" err="1">
                <a:latin typeface="Tahoma" pitchFamily="34" charset="0"/>
                <a:sym typeface="Wingdings" pitchFamily="2" charset="2"/>
              </a:rPr>
              <a:t>lebih</a:t>
            </a:r>
            <a:r>
              <a:rPr kumimoji="1" lang="en-US" sz="1800" dirty="0">
                <a:latin typeface="Tahoma" pitchFamily="34" charset="0"/>
                <a:sym typeface="Wingdings" pitchFamily="2" charset="2"/>
              </a:rPr>
              <a:t> </a:t>
            </a:r>
            <a:r>
              <a:rPr kumimoji="1" lang="en-US" sz="1800" dirty="0" err="1">
                <a:latin typeface="Tahoma" pitchFamily="34" charset="0"/>
                <a:sym typeface="Wingdings" pitchFamily="2" charset="2"/>
              </a:rPr>
              <a:t>rumit</a:t>
            </a:r>
            <a:endParaRPr kumimoji="1" lang="en-US" sz="1800" dirty="0">
              <a:latin typeface="Tahoma" pitchFamily="34" charset="0"/>
            </a:endParaRPr>
          </a:p>
        </p:txBody>
      </p:sp>
      <p:sp>
        <p:nvSpPr>
          <p:cNvPr id="400387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563562"/>
          </a:xfrm>
        </p:spPr>
        <p:txBody>
          <a:bodyPr/>
          <a:lstStyle/>
          <a:p>
            <a:pPr>
              <a:defRPr/>
            </a:pPr>
            <a:r>
              <a:rPr lang="en-US" sz="2800" dirty="0" smtClean="0"/>
              <a:t>Model </a:t>
            </a:r>
            <a:r>
              <a:rPr lang="en-US" sz="2800" dirty="0" err="1" smtClean="0"/>
              <a:t>Antrian</a:t>
            </a:r>
            <a:endParaRPr lang="en-US" sz="1600" dirty="0" smtClean="0">
              <a:solidFill>
                <a:srgbClr val="FF0000"/>
              </a:solidFill>
            </a:endParaRPr>
          </a:p>
        </p:txBody>
      </p:sp>
      <p:pic>
        <p:nvPicPr>
          <p:cNvPr id="2765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1600200" y="2133600"/>
            <a:ext cx="5864469" cy="2151062"/>
          </a:xfr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Model Proses Dengan </a:t>
            </a:r>
            <a:r>
              <a:rPr lang="en-US" smtClean="0">
                <a:solidFill>
                  <a:srgbClr val="FF0000"/>
                </a:solidFill>
              </a:rPr>
              <a:t>5-Status</a:t>
            </a:r>
            <a:endParaRPr lang="en-US" sz="2000" smtClean="0">
              <a:solidFill>
                <a:srgbClr val="FF0000"/>
              </a:solidFill>
            </a:endParaRP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066800"/>
            <a:ext cx="8178312" cy="5638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smtClean="0"/>
              <a:t>Proses dengan 5-status:</a:t>
            </a:r>
          </a:p>
          <a:p>
            <a:pPr>
              <a:lnSpc>
                <a:spcPct val="80000"/>
              </a:lnSpc>
            </a:pPr>
            <a:endParaRPr lang="en-US" sz="2400" smtClean="0"/>
          </a:p>
          <a:p>
            <a:pPr>
              <a:lnSpc>
                <a:spcPct val="80000"/>
              </a:lnSpc>
            </a:pPr>
            <a:endParaRPr lang="en-US" sz="2400" smtClean="0"/>
          </a:p>
          <a:p>
            <a:pPr>
              <a:lnSpc>
                <a:spcPct val="80000"/>
              </a:lnSpc>
            </a:pPr>
            <a:endParaRPr lang="en-US" sz="2400" smtClean="0"/>
          </a:p>
          <a:p>
            <a:pPr>
              <a:lnSpc>
                <a:spcPct val="80000"/>
              </a:lnSpc>
            </a:pPr>
            <a:endParaRPr lang="en-US" sz="2400" smtClean="0"/>
          </a:p>
          <a:p>
            <a:pPr>
              <a:lnSpc>
                <a:spcPct val="80000"/>
              </a:lnSpc>
            </a:pPr>
            <a:endParaRPr lang="en-US" sz="2400" smtClean="0"/>
          </a:p>
          <a:p>
            <a:pPr>
              <a:lnSpc>
                <a:spcPct val="80000"/>
              </a:lnSpc>
            </a:pPr>
            <a:endParaRPr lang="en-US" sz="2400" smtClean="0"/>
          </a:p>
          <a:p>
            <a:pPr>
              <a:lnSpc>
                <a:spcPct val="80000"/>
              </a:lnSpc>
            </a:pPr>
            <a:endParaRPr lang="en-US" sz="2400" smtClean="0"/>
          </a:p>
          <a:p>
            <a:pPr>
              <a:lnSpc>
                <a:spcPct val="80000"/>
              </a:lnSpc>
            </a:pPr>
            <a:endParaRPr lang="en-US" sz="2400" smtClean="0"/>
          </a:p>
          <a:p>
            <a:pPr>
              <a:lnSpc>
                <a:spcPct val="80000"/>
              </a:lnSpc>
            </a:pPr>
            <a:endParaRPr lang="en-US" sz="2400" smtClean="0"/>
          </a:p>
          <a:p>
            <a:pPr>
              <a:lnSpc>
                <a:spcPct val="80000"/>
              </a:lnSpc>
            </a:pPr>
            <a:endParaRPr lang="en-US" sz="2400" smtClean="0"/>
          </a:p>
          <a:p>
            <a:pPr>
              <a:lnSpc>
                <a:spcPct val="80000"/>
              </a:lnSpc>
            </a:pPr>
            <a:r>
              <a:rPr lang="en-US" sz="2400" smtClean="0"/>
              <a:t>Proses yang sedang antri dikelompokkan menjadi 2:</a:t>
            </a:r>
          </a:p>
          <a:p>
            <a:pPr lvl="1">
              <a:lnSpc>
                <a:spcPct val="80000"/>
              </a:lnSpc>
            </a:pPr>
            <a:r>
              <a:rPr lang="en-US" sz="2000" smtClean="0"/>
              <a:t>Proses yang siap </a:t>
            </a:r>
            <a:r>
              <a:rPr lang="en-US" sz="2000" i="1" smtClean="0"/>
              <a:t>running/ready</a:t>
            </a:r>
            <a:r>
              <a:rPr lang="en-US" sz="2000" smtClean="0"/>
              <a:t> (misal terhenti karena </a:t>
            </a:r>
            <a:r>
              <a:rPr lang="en-US" sz="2000" i="1" smtClean="0"/>
              <a:t>time out</a:t>
            </a:r>
            <a:r>
              <a:rPr lang="en-US" sz="2000" smtClean="0"/>
              <a:t>)</a:t>
            </a:r>
          </a:p>
          <a:p>
            <a:pPr lvl="1">
              <a:lnSpc>
                <a:spcPct val="80000"/>
              </a:lnSpc>
            </a:pPr>
            <a:r>
              <a:rPr lang="en-US" sz="2000" smtClean="0"/>
              <a:t>Proses yang ter-blok (misal butuh memori lebih besar, menunggu </a:t>
            </a:r>
            <a:r>
              <a:rPr lang="en-US" sz="2000" i="1" smtClean="0"/>
              <a:t>I/O device</a:t>
            </a:r>
            <a:r>
              <a:rPr lang="en-US" sz="2000" smtClean="0"/>
              <a:t>)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858716" y="1287463"/>
            <a:ext cx="7536474" cy="3676650"/>
            <a:chOff x="586" y="811"/>
            <a:chExt cx="5143" cy="2316"/>
          </a:xfrm>
        </p:grpSpPr>
        <p:graphicFrame>
          <p:nvGraphicFramePr>
            <p:cNvPr id="6146" name="Object 5"/>
            <p:cNvGraphicFramePr>
              <a:graphicFrameLocks noChangeAspect="1"/>
            </p:cNvGraphicFramePr>
            <p:nvPr/>
          </p:nvGraphicFramePr>
          <p:xfrm>
            <a:off x="586" y="1071"/>
            <a:ext cx="5143" cy="2056"/>
          </p:xfrm>
          <a:graphic>
            <a:graphicData uri="http://schemas.openxmlformats.org/presentationml/2006/ole">
              <p:oleObj spid="_x0000_s6146" name="Image" r:id="rId4" imgW="8507937" imgH="3352381" progId="">
                <p:embed/>
              </p:oleObj>
            </a:graphicData>
          </a:graphic>
        </p:graphicFrame>
        <p:grpSp>
          <p:nvGrpSpPr>
            <p:cNvPr id="3" name="Group 10"/>
            <p:cNvGrpSpPr>
              <a:grpSpLocks/>
            </p:cNvGrpSpPr>
            <p:nvPr/>
          </p:nvGrpSpPr>
          <p:grpSpPr bwMode="auto">
            <a:xfrm>
              <a:off x="2822" y="811"/>
              <a:ext cx="1976" cy="411"/>
              <a:chOff x="3172" y="1191"/>
              <a:chExt cx="1976" cy="411"/>
            </a:xfrm>
          </p:grpSpPr>
          <p:sp>
            <p:nvSpPr>
              <p:cNvPr id="6154" name="Freeform 6"/>
              <p:cNvSpPr>
                <a:spLocks/>
              </p:cNvSpPr>
              <p:nvPr/>
            </p:nvSpPr>
            <p:spPr bwMode="auto">
              <a:xfrm>
                <a:off x="3172" y="1378"/>
                <a:ext cx="1976" cy="224"/>
              </a:xfrm>
              <a:custGeom>
                <a:avLst/>
                <a:gdLst>
                  <a:gd name="T0" fmla="*/ 0 w 1728"/>
                  <a:gd name="T1" fmla="*/ 224 h 224"/>
                  <a:gd name="T2" fmla="*/ 790 w 1728"/>
                  <a:gd name="T3" fmla="*/ 32 h 224"/>
                  <a:gd name="T4" fmla="*/ 1794 w 1728"/>
                  <a:gd name="T5" fmla="*/ 32 h 224"/>
                  <a:gd name="T6" fmla="*/ 2584 w 1728"/>
                  <a:gd name="T7" fmla="*/ 224 h 22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728"/>
                  <a:gd name="T13" fmla="*/ 0 h 224"/>
                  <a:gd name="T14" fmla="*/ 1728 w 1728"/>
                  <a:gd name="T15" fmla="*/ 224 h 22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728" h="224">
                    <a:moveTo>
                      <a:pt x="0" y="224"/>
                    </a:moveTo>
                    <a:cubicBezTo>
                      <a:pt x="164" y="144"/>
                      <a:pt x="328" y="64"/>
                      <a:pt x="528" y="32"/>
                    </a:cubicBezTo>
                    <a:cubicBezTo>
                      <a:pt x="728" y="0"/>
                      <a:pt x="1000" y="0"/>
                      <a:pt x="1200" y="32"/>
                    </a:cubicBezTo>
                    <a:cubicBezTo>
                      <a:pt x="1400" y="64"/>
                      <a:pt x="1624" y="200"/>
                      <a:pt x="1728" y="224"/>
                    </a:cubicBezTo>
                  </a:path>
                </a:pathLst>
              </a:custGeom>
              <a:noFill/>
              <a:ln w="25400">
                <a:solidFill>
                  <a:srgbClr val="FF0000"/>
                </a:solidFill>
                <a:round/>
                <a:headEnd/>
                <a:tailEnd type="arrow" w="lg" len="lg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155" name="Text Box 8"/>
              <p:cNvSpPr txBox="1">
                <a:spLocks noChangeArrowheads="1"/>
              </p:cNvSpPr>
              <p:nvPr/>
            </p:nvSpPr>
            <p:spPr bwMode="auto">
              <a:xfrm>
                <a:off x="3900" y="1191"/>
                <a:ext cx="847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 b="1">
                    <a:latin typeface="Tahoma" pitchFamily="34" charset="0"/>
                  </a:rPr>
                  <a:t>Terminate</a:t>
                </a:r>
              </a:p>
            </p:txBody>
          </p:sp>
        </p:grpSp>
        <p:grpSp>
          <p:nvGrpSpPr>
            <p:cNvPr id="4" name="Group 11"/>
            <p:cNvGrpSpPr>
              <a:grpSpLocks/>
            </p:cNvGrpSpPr>
            <p:nvPr/>
          </p:nvGrpSpPr>
          <p:grpSpPr bwMode="auto">
            <a:xfrm>
              <a:off x="2848" y="2198"/>
              <a:ext cx="2288" cy="451"/>
              <a:chOff x="3068" y="2348"/>
              <a:chExt cx="2288" cy="451"/>
            </a:xfrm>
          </p:grpSpPr>
          <p:sp>
            <p:nvSpPr>
              <p:cNvPr id="6152" name="Freeform 7"/>
              <p:cNvSpPr>
                <a:spLocks/>
              </p:cNvSpPr>
              <p:nvPr/>
            </p:nvSpPr>
            <p:spPr bwMode="auto">
              <a:xfrm rot="19739298" flipV="1">
                <a:off x="3068" y="2348"/>
                <a:ext cx="2288" cy="220"/>
              </a:xfrm>
              <a:custGeom>
                <a:avLst/>
                <a:gdLst>
                  <a:gd name="T0" fmla="*/ 0 w 1728"/>
                  <a:gd name="T1" fmla="*/ 212 h 224"/>
                  <a:gd name="T2" fmla="*/ 1226 w 1728"/>
                  <a:gd name="T3" fmla="*/ 29 h 224"/>
                  <a:gd name="T4" fmla="*/ 2786 w 1728"/>
                  <a:gd name="T5" fmla="*/ 29 h 224"/>
                  <a:gd name="T6" fmla="*/ 4011 w 1728"/>
                  <a:gd name="T7" fmla="*/ 212 h 22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728"/>
                  <a:gd name="T13" fmla="*/ 0 h 224"/>
                  <a:gd name="T14" fmla="*/ 1728 w 1728"/>
                  <a:gd name="T15" fmla="*/ 224 h 22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728" h="224">
                    <a:moveTo>
                      <a:pt x="0" y="224"/>
                    </a:moveTo>
                    <a:cubicBezTo>
                      <a:pt x="164" y="144"/>
                      <a:pt x="328" y="64"/>
                      <a:pt x="528" y="32"/>
                    </a:cubicBezTo>
                    <a:cubicBezTo>
                      <a:pt x="728" y="0"/>
                      <a:pt x="1000" y="0"/>
                      <a:pt x="1200" y="32"/>
                    </a:cubicBezTo>
                    <a:cubicBezTo>
                      <a:pt x="1400" y="64"/>
                      <a:pt x="1624" y="200"/>
                      <a:pt x="1728" y="224"/>
                    </a:cubicBezTo>
                  </a:path>
                </a:pathLst>
              </a:custGeom>
              <a:noFill/>
              <a:ln w="25400">
                <a:solidFill>
                  <a:srgbClr val="FF0000"/>
                </a:solidFill>
                <a:round/>
                <a:headEnd/>
                <a:tailEnd type="arrow" w="lg" len="lg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153" name="Text Box 9"/>
              <p:cNvSpPr txBox="1">
                <a:spLocks noChangeArrowheads="1"/>
              </p:cNvSpPr>
              <p:nvPr/>
            </p:nvSpPr>
            <p:spPr bwMode="auto">
              <a:xfrm rot="19780793">
                <a:off x="3819" y="2566"/>
                <a:ext cx="867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800" b="1">
                    <a:latin typeface="Arial" charset="0"/>
                  </a:rPr>
                  <a:t>Terminate</a:t>
                </a:r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3200" dirty="0" err="1" smtClean="0">
                <a:solidFill>
                  <a:srgbClr val="FF0000"/>
                </a:solidFill>
              </a:rPr>
              <a:t>Nama</a:t>
            </a:r>
            <a:r>
              <a:rPr lang="en-US" sz="3200" dirty="0" smtClean="0">
                <a:solidFill>
                  <a:srgbClr val="FF0000"/>
                </a:solidFill>
              </a:rPr>
              <a:t> Status</a:t>
            </a:r>
            <a:r>
              <a:rPr lang="en-US" sz="3200" dirty="0" smtClean="0"/>
              <a:t> </a:t>
            </a:r>
            <a:r>
              <a:rPr lang="en-US" sz="3200" dirty="0" err="1" smtClean="0"/>
              <a:t>pada</a:t>
            </a:r>
            <a:r>
              <a:rPr lang="en-US" sz="3200" dirty="0" smtClean="0"/>
              <a:t> </a:t>
            </a:r>
            <a:r>
              <a:rPr lang="en-US" sz="3200" dirty="0" err="1" smtClean="0"/>
              <a:t>proses</a:t>
            </a:r>
            <a:r>
              <a:rPr lang="en-US" sz="3200" dirty="0" smtClean="0"/>
              <a:t> </a:t>
            </a:r>
            <a:r>
              <a:rPr lang="en-US" sz="3200" dirty="0" err="1" smtClean="0"/>
              <a:t>dengan</a:t>
            </a:r>
            <a:r>
              <a:rPr lang="en-US" sz="3200" dirty="0" smtClean="0"/>
              <a:t> </a:t>
            </a:r>
            <a:r>
              <a:rPr lang="en-US" sz="3200" dirty="0" smtClean="0">
                <a:solidFill>
                  <a:srgbClr val="FF0000"/>
                </a:solidFill>
              </a:rPr>
              <a:t>5-status</a:t>
            </a:r>
            <a:r>
              <a:rPr lang="en-US" sz="3200" dirty="0" smtClean="0"/>
              <a:t> </a:t>
            </a:r>
            <a:r>
              <a:rPr lang="en-US" sz="1800" dirty="0" smtClean="0">
                <a:solidFill>
                  <a:schemeClr val="tx1"/>
                </a:solidFill>
              </a:rPr>
              <a:t>(1)</a:t>
            </a:r>
          </a:p>
        </p:txBody>
      </p:sp>
      <p:sp>
        <p:nvSpPr>
          <p:cNvPr id="402435" name="Rectangle 3"/>
          <p:cNvSpPr>
            <a:spLocks noChangeArrowheads="1"/>
          </p:cNvSpPr>
          <p:nvPr/>
        </p:nvSpPr>
        <p:spPr bwMode="auto">
          <a:xfrm>
            <a:off x="517281" y="1125538"/>
            <a:ext cx="8321919" cy="542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84175" indent="-384175">
              <a:lnSpc>
                <a:spcPct val="95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Ø"/>
            </a:pPr>
            <a:r>
              <a:rPr kumimoji="1" lang="en-US" sz="3200" i="1" dirty="0">
                <a:solidFill>
                  <a:srgbClr val="FF0000"/>
                </a:solidFill>
                <a:latin typeface="Tahoma" pitchFamily="34" charset="0"/>
              </a:rPr>
              <a:t>New</a:t>
            </a:r>
            <a:r>
              <a:rPr kumimoji="1" lang="en-US" sz="3200" dirty="0">
                <a:solidFill>
                  <a:srgbClr val="3333FF"/>
                </a:solidFill>
                <a:latin typeface="Tahoma" pitchFamily="34" charset="0"/>
              </a:rPr>
              <a:t>:</a:t>
            </a:r>
          </a:p>
          <a:p>
            <a:pPr marL="952500" lvl="1" indent="-377825">
              <a:lnSpc>
                <a:spcPct val="95000"/>
              </a:lnSpc>
              <a:spcBef>
                <a:spcPct val="20000"/>
              </a:spcBef>
              <a:buClr>
                <a:srgbClr val="3333FF"/>
              </a:buClr>
              <a:buFont typeface="Wingdings" pitchFamily="2" charset="2"/>
              <a:buChar char="v"/>
            </a:pPr>
            <a:r>
              <a:rPr kumimoji="1" lang="en-US" sz="2800" dirty="0">
                <a:latin typeface="Tahoma" pitchFamily="34" charset="0"/>
              </a:rPr>
              <a:t>Status </a:t>
            </a:r>
            <a:r>
              <a:rPr kumimoji="1" lang="en-US" sz="2800" dirty="0" err="1">
                <a:latin typeface="Tahoma" pitchFamily="34" charset="0"/>
              </a:rPr>
              <a:t>untuk</a:t>
            </a:r>
            <a:r>
              <a:rPr kumimoji="1" lang="en-US" sz="2800" dirty="0">
                <a:latin typeface="Tahoma" pitchFamily="34" charset="0"/>
              </a:rPr>
              <a:t> </a:t>
            </a:r>
            <a:r>
              <a:rPr kumimoji="1" lang="en-US" sz="2800" dirty="0" err="1">
                <a:latin typeface="Tahoma" pitchFamily="34" charset="0"/>
              </a:rPr>
              <a:t>proses</a:t>
            </a:r>
            <a:r>
              <a:rPr kumimoji="1" lang="en-US" sz="2800" dirty="0">
                <a:latin typeface="Tahoma" pitchFamily="34" charset="0"/>
              </a:rPr>
              <a:t> yang </a:t>
            </a:r>
            <a:r>
              <a:rPr kumimoji="1" lang="en-US" sz="2800" dirty="0" err="1">
                <a:latin typeface="Tahoma" pitchFamily="34" charset="0"/>
              </a:rPr>
              <a:t>baru</a:t>
            </a:r>
            <a:r>
              <a:rPr kumimoji="1" lang="en-US" sz="2800" dirty="0">
                <a:latin typeface="Tahoma" pitchFamily="34" charset="0"/>
              </a:rPr>
              <a:t> </a:t>
            </a:r>
            <a:r>
              <a:rPr kumimoji="1" lang="en-US" sz="2800" dirty="0" err="1">
                <a:latin typeface="Tahoma" pitchFamily="34" charset="0"/>
              </a:rPr>
              <a:t>saja</a:t>
            </a:r>
            <a:r>
              <a:rPr kumimoji="1" lang="en-US" sz="2800" dirty="0">
                <a:latin typeface="Tahoma" pitchFamily="34" charset="0"/>
              </a:rPr>
              <a:t> </a:t>
            </a:r>
            <a:r>
              <a:rPr kumimoji="1" lang="en-US" sz="2800" dirty="0" err="1">
                <a:latin typeface="Tahoma" pitchFamily="34" charset="0"/>
              </a:rPr>
              <a:t>terbentuk</a:t>
            </a:r>
            <a:endParaRPr kumimoji="1" lang="en-US" sz="2800" dirty="0">
              <a:latin typeface="Tahoma" pitchFamily="34" charset="0"/>
            </a:endParaRPr>
          </a:p>
          <a:p>
            <a:pPr marL="1371600" lvl="2" indent="-228600">
              <a:lnSpc>
                <a:spcPct val="95000"/>
              </a:lnSpc>
              <a:spcBef>
                <a:spcPct val="20000"/>
              </a:spcBef>
              <a:buClr>
                <a:schemeClr val="accent1"/>
              </a:buClr>
              <a:buSzPct val="120000"/>
              <a:buFont typeface="Wingdings" pitchFamily="2" charset="2"/>
              <a:buChar char="§"/>
            </a:pPr>
            <a:r>
              <a:rPr kumimoji="1" lang="en-US" dirty="0" err="1">
                <a:latin typeface="Tahoma" pitchFamily="34" charset="0"/>
              </a:rPr>
              <a:t>Misal</a:t>
            </a:r>
            <a:r>
              <a:rPr kumimoji="1" lang="en-US" dirty="0">
                <a:latin typeface="Tahoma" pitchFamily="34" charset="0"/>
              </a:rPr>
              <a:t>: </a:t>
            </a:r>
            <a:r>
              <a:rPr kumimoji="1" lang="en-US" i="1" dirty="0">
                <a:latin typeface="Tahoma" pitchFamily="34" charset="0"/>
              </a:rPr>
              <a:t>log on</a:t>
            </a:r>
            <a:r>
              <a:rPr kumimoji="1" lang="en-US" dirty="0">
                <a:latin typeface="Tahoma" pitchFamily="34" charset="0"/>
              </a:rPr>
              <a:t> </a:t>
            </a:r>
            <a:r>
              <a:rPr kumimoji="1" lang="en-US" dirty="0" err="1">
                <a:latin typeface="Tahoma" pitchFamily="34" charset="0"/>
              </a:rPr>
              <a:t>dari</a:t>
            </a:r>
            <a:r>
              <a:rPr kumimoji="1" lang="en-US" dirty="0">
                <a:latin typeface="Tahoma" pitchFamily="34" charset="0"/>
              </a:rPr>
              <a:t> </a:t>
            </a:r>
            <a:r>
              <a:rPr kumimoji="1" lang="en-US" i="1" dirty="0">
                <a:latin typeface="Tahoma" pitchFamily="34" charset="0"/>
              </a:rPr>
              <a:t>user</a:t>
            </a:r>
            <a:r>
              <a:rPr kumimoji="1" lang="en-US" dirty="0">
                <a:latin typeface="Tahoma" pitchFamily="34" charset="0"/>
              </a:rPr>
              <a:t>, </a:t>
            </a:r>
            <a:r>
              <a:rPr kumimoji="1" lang="en-US" dirty="0" err="1">
                <a:latin typeface="Tahoma" pitchFamily="34" charset="0"/>
              </a:rPr>
              <a:t>buka</a:t>
            </a:r>
            <a:r>
              <a:rPr kumimoji="1" lang="en-US" dirty="0">
                <a:latin typeface="Tahoma" pitchFamily="34" charset="0"/>
              </a:rPr>
              <a:t> MS-word, </a:t>
            </a:r>
            <a:r>
              <a:rPr kumimoji="1" lang="en-US" dirty="0" err="1">
                <a:latin typeface="Tahoma" pitchFamily="34" charset="0"/>
              </a:rPr>
              <a:t>dll</a:t>
            </a:r>
            <a:endParaRPr kumimoji="1" lang="en-US" dirty="0">
              <a:latin typeface="Tahoma" pitchFamily="34" charset="0"/>
            </a:endParaRPr>
          </a:p>
          <a:p>
            <a:pPr marL="952500" lvl="1" indent="-377825">
              <a:lnSpc>
                <a:spcPct val="95000"/>
              </a:lnSpc>
              <a:spcBef>
                <a:spcPct val="20000"/>
              </a:spcBef>
              <a:buClr>
                <a:srgbClr val="3333FF"/>
              </a:buClr>
              <a:buFont typeface="Wingdings" pitchFamily="2" charset="2"/>
              <a:buChar char="v"/>
            </a:pPr>
            <a:r>
              <a:rPr kumimoji="1" lang="en-US" sz="2800" dirty="0">
                <a:latin typeface="Tahoma" pitchFamily="34" charset="0"/>
              </a:rPr>
              <a:t>Program </a:t>
            </a:r>
            <a:r>
              <a:rPr kumimoji="1" lang="en-US" sz="2800" dirty="0" err="1">
                <a:latin typeface="Tahoma" pitchFamily="34" charset="0"/>
              </a:rPr>
              <a:t>dan</a:t>
            </a:r>
            <a:r>
              <a:rPr kumimoji="1" lang="en-US" sz="2800" dirty="0">
                <a:latin typeface="Tahoma" pitchFamily="34" charset="0"/>
              </a:rPr>
              <a:t> data </a:t>
            </a:r>
            <a:r>
              <a:rPr kumimoji="1" lang="en-US" sz="2800" dirty="0" err="1">
                <a:solidFill>
                  <a:srgbClr val="FF0000"/>
                </a:solidFill>
                <a:latin typeface="Tahoma" pitchFamily="34" charset="0"/>
              </a:rPr>
              <a:t>tidak</a:t>
            </a:r>
            <a:r>
              <a:rPr kumimoji="1" lang="en-US" sz="2800" dirty="0">
                <a:solidFill>
                  <a:srgbClr val="FF0000"/>
                </a:solidFill>
                <a:latin typeface="Tahoma" pitchFamily="34" charset="0"/>
              </a:rPr>
              <a:t> </a:t>
            </a:r>
            <a:r>
              <a:rPr kumimoji="1" lang="en-US" sz="2800" dirty="0" err="1">
                <a:solidFill>
                  <a:srgbClr val="FF0000"/>
                </a:solidFill>
                <a:latin typeface="Tahoma" pitchFamily="34" charset="0"/>
              </a:rPr>
              <a:t>langsung</a:t>
            </a:r>
            <a:r>
              <a:rPr kumimoji="1" lang="en-US" sz="2800" dirty="0">
                <a:solidFill>
                  <a:srgbClr val="FF0000"/>
                </a:solidFill>
                <a:latin typeface="Tahoma" pitchFamily="34" charset="0"/>
              </a:rPr>
              <a:t> </a:t>
            </a:r>
            <a:r>
              <a:rPr kumimoji="1" lang="en-US" sz="2800" dirty="0" err="1">
                <a:solidFill>
                  <a:srgbClr val="FF0000"/>
                </a:solidFill>
                <a:latin typeface="Tahoma" pitchFamily="34" charset="0"/>
              </a:rPr>
              <a:t>ditaruh</a:t>
            </a:r>
            <a:r>
              <a:rPr kumimoji="1" lang="en-US" sz="2800" dirty="0">
                <a:solidFill>
                  <a:srgbClr val="FF0000"/>
                </a:solidFill>
                <a:latin typeface="Tahoma" pitchFamily="34" charset="0"/>
              </a:rPr>
              <a:t> </a:t>
            </a:r>
            <a:r>
              <a:rPr kumimoji="1" lang="en-US" sz="2800" dirty="0" err="1">
                <a:solidFill>
                  <a:srgbClr val="FF0000"/>
                </a:solidFill>
                <a:latin typeface="Tahoma" pitchFamily="34" charset="0"/>
              </a:rPr>
              <a:t>ke</a:t>
            </a:r>
            <a:r>
              <a:rPr kumimoji="1" lang="en-US" sz="2800" dirty="0">
                <a:solidFill>
                  <a:srgbClr val="FF0000"/>
                </a:solidFill>
                <a:latin typeface="Tahoma" pitchFamily="34" charset="0"/>
              </a:rPr>
              <a:t> </a:t>
            </a:r>
            <a:r>
              <a:rPr kumimoji="1" lang="en-US" sz="2800" dirty="0" err="1">
                <a:solidFill>
                  <a:srgbClr val="FF0000"/>
                </a:solidFill>
                <a:latin typeface="Tahoma" pitchFamily="34" charset="0"/>
              </a:rPr>
              <a:t>memori</a:t>
            </a:r>
            <a:r>
              <a:rPr kumimoji="1" lang="en-US" sz="2800" dirty="0">
                <a:latin typeface="Tahoma" pitchFamily="34" charset="0"/>
              </a:rPr>
              <a:t>, </a:t>
            </a:r>
            <a:r>
              <a:rPr kumimoji="1" lang="en-US" sz="2800" dirty="0" err="1">
                <a:latin typeface="Tahoma" pitchFamily="34" charset="0"/>
              </a:rPr>
              <a:t>jika</a:t>
            </a:r>
            <a:r>
              <a:rPr kumimoji="1" lang="en-US" sz="2800" dirty="0">
                <a:latin typeface="Tahoma" pitchFamily="34" charset="0"/>
              </a:rPr>
              <a:t>:</a:t>
            </a:r>
          </a:p>
          <a:p>
            <a:pPr marL="1371600" lvl="2" indent="-228600">
              <a:lnSpc>
                <a:spcPct val="95000"/>
              </a:lnSpc>
              <a:spcBef>
                <a:spcPct val="20000"/>
              </a:spcBef>
              <a:buClr>
                <a:schemeClr val="accent1"/>
              </a:buClr>
              <a:buSzPct val="120000"/>
              <a:buFont typeface="Wingdings" pitchFamily="2" charset="2"/>
              <a:buChar char="§"/>
            </a:pPr>
            <a:r>
              <a:rPr kumimoji="1" lang="en-US" dirty="0" err="1">
                <a:latin typeface="Tahoma" pitchFamily="34" charset="0"/>
              </a:rPr>
              <a:t>Jumlah</a:t>
            </a:r>
            <a:r>
              <a:rPr kumimoji="1" lang="en-US" dirty="0">
                <a:latin typeface="Tahoma" pitchFamily="34" charset="0"/>
              </a:rPr>
              <a:t> </a:t>
            </a:r>
            <a:r>
              <a:rPr kumimoji="1" lang="en-US" dirty="0" err="1">
                <a:latin typeface="Tahoma" pitchFamily="34" charset="0"/>
              </a:rPr>
              <a:t>proses</a:t>
            </a:r>
            <a:r>
              <a:rPr kumimoji="1" lang="en-US" dirty="0">
                <a:latin typeface="Tahoma" pitchFamily="34" charset="0"/>
              </a:rPr>
              <a:t> yang </a:t>
            </a:r>
            <a:r>
              <a:rPr kumimoji="1" lang="en-US" dirty="0" err="1">
                <a:latin typeface="Tahoma" pitchFamily="34" charset="0"/>
              </a:rPr>
              <a:t>sedang</a:t>
            </a:r>
            <a:r>
              <a:rPr kumimoji="1" lang="en-US" dirty="0">
                <a:latin typeface="Tahoma" pitchFamily="34" charset="0"/>
              </a:rPr>
              <a:t> </a:t>
            </a:r>
            <a:r>
              <a:rPr kumimoji="1" lang="en-US" dirty="0" err="1">
                <a:latin typeface="Tahoma" pitchFamily="34" charset="0"/>
              </a:rPr>
              <a:t>ditangani</a:t>
            </a:r>
            <a:r>
              <a:rPr kumimoji="1" lang="en-US" dirty="0">
                <a:latin typeface="Tahoma" pitchFamily="34" charset="0"/>
              </a:rPr>
              <a:t> </a:t>
            </a:r>
            <a:r>
              <a:rPr kumimoji="1" lang="en-US" dirty="0" err="1">
                <a:latin typeface="Tahoma" pitchFamily="34" charset="0"/>
              </a:rPr>
              <a:t>sudah</a:t>
            </a:r>
            <a:r>
              <a:rPr kumimoji="1" lang="en-US" dirty="0">
                <a:latin typeface="Tahoma" pitchFamily="34" charset="0"/>
              </a:rPr>
              <a:t> </a:t>
            </a:r>
            <a:r>
              <a:rPr kumimoji="1" lang="en-US" sz="2800" dirty="0" err="1">
                <a:latin typeface="Tahoma" pitchFamily="34" charset="0"/>
              </a:rPr>
              <a:t>maksimum</a:t>
            </a:r>
            <a:r>
              <a:rPr kumimoji="1" lang="en-US" dirty="0">
                <a:latin typeface="Tahoma" pitchFamily="34" charset="0"/>
              </a:rPr>
              <a:t> </a:t>
            </a:r>
            <a:r>
              <a:rPr kumimoji="1" lang="en-US" dirty="0">
                <a:latin typeface="Tahoma" pitchFamily="34" charset="0"/>
                <a:sym typeface="Wingdings" pitchFamily="2" charset="2"/>
              </a:rPr>
              <a:t> agar </a:t>
            </a:r>
            <a:r>
              <a:rPr kumimoji="1" lang="en-US" sz="2800" dirty="0" err="1">
                <a:latin typeface="Tahoma" pitchFamily="34" charset="0"/>
                <a:sym typeface="Wingdings" pitchFamily="2" charset="2"/>
              </a:rPr>
              <a:t>performansi</a:t>
            </a:r>
            <a:r>
              <a:rPr kumimoji="1" lang="en-US" dirty="0">
                <a:latin typeface="Tahoma" pitchFamily="34" charset="0"/>
                <a:sym typeface="Wingdings" pitchFamily="2" charset="2"/>
              </a:rPr>
              <a:t> </a:t>
            </a:r>
            <a:r>
              <a:rPr kumimoji="1" lang="en-US" dirty="0" err="1">
                <a:latin typeface="Tahoma" pitchFamily="34" charset="0"/>
                <a:sym typeface="Wingdings" pitchFamily="2" charset="2"/>
              </a:rPr>
              <a:t>sistem</a:t>
            </a:r>
            <a:r>
              <a:rPr kumimoji="1" lang="en-US" dirty="0">
                <a:latin typeface="Tahoma" pitchFamily="34" charset="0"/>
                <a:sym typeface="Wingdings" pitchFamily="2" charset="2"/>
              </a:rPr>
              <a:t> </a:t>
            </a:r>
            <a:r>
              <a:rPr kumimoji="1" lang="en-US" dirty="0" err="1">
                <a:latin typeface="Tahoma" pitchFamily="34" charset="0"/>
                <a:sym typeface="Wingdings" pitchFamily="2" charset="2"/>
              </a:rPr>
              <a:t>terjaga</a:t>
            </a:r>
            <a:endParaRPr kumimoji="1" lang="en-US" dirty="0">
              <a:latin typeface="Tahoma" pitchFamily="34" charset="0"/>
            </a:endParaRPr>
          </a:p>
          <a:p>
            <a:pPr marL="1371600" lvl="2" indent="-228600">
              <a:lnSpc>
                <a:spcPct val="95000"/>
              </a:lnSpc>
              <a:spcBef>
                <a:spcPct val="20000"/>
              </a:spcBef>
              <a:buClr>
                <a:schemeClr val="accent1"/>
              </a:buClr>
              <a:buSzPct val="120000"/>
              <a:buFont typeface="Wingdings" pitchFamily="2" charset="2"/>
              <a:buChar char="§"/>
            </a:pPr>
            <a:r>
              <a:rPr kumimoji="1" lang="en-US" dirty="0" err="1">
                <a:latin typeface="Tahoma" pitchFamily="34" charset="0"/>
              </a:rPr>
              <a:t>Memori</a:t>
            </a:r>
            <a:r>
              <a:rPr kumimoji="1" lang="en-US" dirty="0">
                <a:latin typeface="Tahoma" pitchFamily="34" charset="0"/>
              </a:rPr>
              <a:t> </a:t>
            </a:r>
            <a:r>
              <a:rPr kumimoji="1" lang="en-US" dirty="0" err="1">
                <a:latin typeface="Tahoma" pitchFamily="34" charset="0"/>
              </a:rPr>
              <a:t>tidak</a:t>
            </a:r>
            <a:r>
              <a:rPr kumimoji="1" lang="en-US" dirty="0">
                <a:latin typeface="Tahoma" pitchFamily="34" charset="0"/>
              </a:rPr>
              <a:t> </a:t>
            </a:r>
            <a:r>
              <a:rPr kumimoji="1" lang="en-US" dirty="0" err="1">
                <a:latin typeface="Tahoma" pitchFamily="34" charset="0"/>
              </a:rPr>
              <a:t>mencukupi</a:t>
            </a:r>
            <a:endParaRPr kumimoji="1" lang="en-US" dirty="0">
              <a:latin typeface="Tahoma" pitchFamily="34" charset="0"/>
            </a:endParaRPr>
          </a:p>
          <a:p>
            <a:pPr marL="384175" indent="-384175">
              <a:lnSpc>
                <a:spcPct val="95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Ø"/>
            </a:pPr>
            <a:r>
              <a:rPr kumimoji="1" lang="en-US" sz="3200" i="1" dirty="0">
                <a:solidFill>
                  <a:srgbClr val="FF0000"/>
                </a:solidFill>
                <a:latin typeface="Tahoma" pitchFamily="34" charset="0"/>
              </a:rPr>
              <a:t>Ready</a:t>
            </a:r>
            <a:r>
              <a:rPr kumimoji="1" lang="en-US" sz="3200" dirty="0">
                <a:solidFill>
                  <a:srgbClr val="3333FF"/>
                </a:solidFill>
                <a:latin typeface="Tahoma" pitchFamily="34" charset="0"/>
              </a:rPr>
              <a:t>:</a:t>
            </a:r>
          </a:p>
          <a:p>
            <a:pPr marL="952500" lvl="1" indent="-377825">
              <a:lnSpc>
                <a:spcPct val="95000"/>
              </a:lnSpc>
              <a:spcBef>
                <a:spcPct val="20000"/>
              </a:spcBef>
              <a:buClr>
                <a:srgbClr val="3333FF"/>
              </a:buClr>
              <a:buFont typeface="Wingdings" pitchFamily="2" charset="2"/>
              <a:buChar char="v"/>
            </a:pPr>
            <a:r>
              <a:rPr kumimoji="1" lang="en-US" sz="2800" dirty="0" err="1">
                <a:latin typeface="Tahoma" pitchFamily="34" charset="0"/>
              </a:rPr>
              <a:t>Proses</a:t>
            </a:r>
            <a:r>
              <a:rPr kumimoji="1" lang="en-US" sz="2800" dirty="0">
                <a:latin typeface="Tahoma" pitchFamily="34" charset="0"/>
              </a:rPr>
              <a:t> yang </a:t>
            </a:r>
            <a:r>
              <a:rPr kumimoji="1" lang="en-US" sz="2800" dirty="0" err="1">
                <a:latin typeface="Tahoma" pitchFamily="34" charset="0"/>
              </a:rPr>
              <a:t>siap</a:t>
            </a:r>
            <a:r>
              <a:rPr kumimoji="1" lang="en-US" sz="2800" dirty="0">
                <a:latin typeface="Tahoma" pitchFamily="34" charset="0"/>
              </a:rPr>
              <a:t> </a:t>
            </a:r>
            <a:r>
              <a:rPr kumimoji="1" lang="en-US" sz="2800" dirty="0" err="1">
                <a:latin typeface="Tahoma" pitchFamily="34" charset="0"/>
              </a:rPr>
              <a:t>untuk</a:t>
            </a:r>
            <a:r>
              <a:rPr kumimoji="1" lang="en-US" sz="2800" dirty="0">
                <a:latin typeface="Tahoma" pitchFamily="34" charset="0"/>
              </a:rPr>
              <a:t> </a:t>
            </a:r>
            <a:r>
              <a:rPr kumimoji="1" lang="en-US" sz="2800" dirty="0" err="1">
                <a:latin typeface="Tahoma" pitchFamily="34" charset="0"/>
              </a:rPr>
              <a:t>dieksekusi</a:t>
            </a:r>
            <a:endParaRPr kumimoji="1" lang="en-US" sz="2800" dirty="0">
              <a:latin typeface="Tahoma" pitchFamily="34" charset="0"/>
            </a:endParaRPr>
          </a:p>
          <a:p>
            <a:pPr marL="952500" lvl="1" indent="-377825">
              <a:lnSpc>
                <a:spcPct val="95000"/>
              </a:lnSpc>
              <a:spcBef>
                <a:spcPct val="20000"/>
              </a:spcBef>
              <a:buClr>
                <a:srgbClr val="3333FF"/>
              </a:buClr>
              <a:buFont typeface="Wingdings" pitchFamily="2" charset="2"/>
              <a:buChar char="v"/>
            </a:pPr>
            <a:r>
              <a:rPr kumimoji="1" lang="en-US" sz="2800" dirty="0" err="1">
                <a:solidFill>
                  <a:srgbClr val="FF0000"/>
                </a:solidFill>
                <a:latin typeface="Tahoma" pitchFamily="34" charset="0"/>
              </a:rPr>
              <a:t>Sudah</a:t>
            </a:r>
            <a:r>
              <a:rPr kumimoji="1" lang="en-US" sz="2800" dirty="0">
                <a:solidFill>
                  <a:srgbClr val="FF0000"/>
                </a:solidFill>
                <a:latin typeface="Tahoma" pitchFamily="34" charset="0"/>
              </a:rPr>
              <a:t> </a:t>
            </a:r>
            <a:r>
              <a:rPr kumimoji="1" lang="en-US" sz="2800" dirty="0" err="1">
                <a:solidFill>
                  <a:srgbClr val="FF0000"/>
                </a:solidFill>
                <a:latin typeface="Tahoma" pitchFamily="34" charset="0"/>
              </a:rPr>
              <a:t>berada</a:t>
            </a:r>
            <a:r>
              <a:rPr kumimoji="1" lang="en-US" sz="2800" dirty="0">
                <a:solidFill>
                  <a:srgbClr val="FF0000"/>
                </a:solidFill>
                <a:latin typeface="Tahoma" pitchFamily="34" charset="0"/>
              </a:rPr>
              <a:t> </a:t>
            </a:r>
            <a:r>
              <a:rPr kumimoji="1" lang="en-US" sz="2800" dirty="0" err="1">
                <a:solidFill>
                  <a:srgbClr val="FF0000"/>
                </a:solidFill>
                <a:latin typeface="Tahoma" pitchFamily="34" charset="0"/>
              </a:rPr>
              <a:t>di</a:t>
            </a:r>
            <a:r>
              <a:rPr kumimoji="1" lang="en-US" sz="2800" dirty="0">
                <a:solidFill>
                  <a:srgbClr val="FF0000"/>
                </a:solidFill>
                <a:latin typeface="Tahoma" pitchFamily="34" charset="0"/>
              </a:rPr>
              <a:t> </a:t>
            </a:r>
            <a:r>
              <a:rPr kumimoji="1" lang="en-US" sz="2800" dirty="0" err="1">
                <a:solidFill>
                  <a:srgbClr val="FF0000"/>
                </a:solidFill>
                <a:latin typeface="Tahoma" pitchFamily="34" charset="0"/>
              </a:rPr>
              <a:t>memori</a:t>
            </a:r>
            <a:endParaRPr kumimoji="1" lang="en-US" sz="2800" dirty="0">
              <a:solidFill>
                <a:srgbClr val="FF0000"/>
              </a:solidFill>
              <a:latin typeface="Tahoma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200" dirty="0" err="1" smtClean="0">
                <a:solidFill>
                  <a:srgbClr val="FF0000"/>
                </a:solidFill>
              </a:rPr>
              <a:t>Nama</a:t>
            </a:r>
            <a:r>
              <a:rPr lang="en-US" sz="3200" dirty="0" smtClean="0">
                <a:solidFill>
                  <a:srgbClr val="FF0000"/>
                </a:solidFill>
              </a:rPr>
              <a:t> Status</a:t>
            </a:r>
            <a:r>
              <a:rPr lang="en-US" sz="3200" dirty="0" smtClean="0"/>
              <a:t> </a:t>
            </a:r>
            <a:r>
              <a:rPr lang="en-US" sz="3200" dirty="0" err="1" smtClean="0"/>
              <a:t>pada</a:t>
            </a:r>
            <a:r>
              <a:rPr lang="en-US" sz="3200" dirty="0" smtClean="0"/>
              <a:t> </a:t>
            </a:r>
            <a:r>
              <a:rPr lang="en-US" sz="3200" dirty="0" err="1" smtClean="0"/>
              <a:t>proses</a:t>
            </a:r>
            <a:r>
              <a:rPr lang="en-US" sz="3200" dirty="0" smtClean="0"/>
              <a:t> </a:t>
            </a:r>
            <a:r>
              <a:rPr lang="en-US" sz="3200" dirty="0" err="1" smtClean="0"/>
              <a:t>dengan</a:t>
            </a:r>
            <a:r>
              <a:rPr lang="en-US" sz="3200" dirty="0" smtClean="0"/>
              <a:t> </a:t>
            </a:r>
            <a:r>
              <a:rPr lang="en-US" sz="3200" dirty="0" smtClean="0">
                <a:solidFill>
                  <a:srgbClr val="FF0000"/>
                </a:solidFill>
              </a:rPr>
              <a:t>5-status</a:t>
            </a:r>
            <a:r>
              <a:rPr lang="en-US" sz="3200" dirty="0" smtClean="0"/>
              <a:t> </a:t>
            </a:r>
            <a:r>
              <a:rPr lang="en-US" sz="1800" dirty="0" smtClean="0">
                <a:solidFill>
                  <a:schemeClr val="tx1"/>
                </a:solidFill>
              </a:rPr>
              <a:t>(2)</a:t>
            </a:r>
          </a:p>
        </p:txBody>
      </p:sp>
      <p:sp>
        <p:nvSpPr>
          <p:cNvPr id="403459" name="Rectangle 3"/>
          <p:cNvSpPr>
            <a:spLocks noChangeArrowheads="1"/>
          </p:cNvSpPr>
          <p:nvPr/>
        </p:nvSpPr>
        <p:spPr bwMode="auto">
          <a:xfrm>
            <a:off x="383931" y="1676400"/>
            <a:ext cx="8455269" cy="4876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84175" indent="-384175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Ø"/>
            </a:pPr>
            <a:r>
              <a:rPr kumimoji="1" lang="en-US" sz="2800" i="1" dirty="0">
                <a:solidFill>
                  <a:srgbClr val="3333FF"/>
                </a:solidFill>
                <a:latin typeface="Tahoma" pitchFamily="34" charset="0"/>
              </a:rPr>
              <a:t>Running</a:t>
            </a:r>
            <a:r>
              <a:rPr kumimoji="1" lang="en-US" sz="2800" dirty="0">
                <a:solidFill>
                  <a:srgbClr val="3333FF"/>
                </a:solidFill>
                <a:latin typeface="Tahoma" pitchFamily="34" charset="0"/>
              </a:rPr>
              <a:t>:</a:t>
            </a:r>
          </a:p>
          <a:p>
            <a:pPr marL="952500" lvl="1" indent="-377825">
              <a:spcBef>
                <a:spcPct val="20000"/>
              </a:spcBef>
              <a:buClr>
                <a:srgbClr val="3333FF"/>
              </a:buClr>
              <a:buFont typeface="Wingdings" pitchFamily="2" charset="2"/>
              <a:buChar char="v"/>
            </a:pPr>
            <a:r>
              <a:rPr kumimoji="1" lang="en-US" dirty="0" err="1">
                <a:latin typeface="Tahoma" pitchFamily="34" charset="0"/>
              </a:rPr>
              <a:t>Proses</a:t>
            </a:r>
            <a:r>
              <a:rPr kumimoji="1" lang="en-US" dirty="0">
                <a:latin typeface="Tahoma" pitchFamily="34" charset="0"/>
              </a:rPr>
              <a:t> </a:t>
            </a:r>
            <a:r>
              <a:rPr kumimoji="1" lang="en-US" dirty="0" err="1">
                <a:solidFill>
                  <a:srgbClr val="FF0000"/>
                </a:solidFill>
                <a:latin typeface="Tahoma" pitchFamily="34" charset="0"/>
              </a:rPr>
              <a:t>sedang</a:t>
            </a:r>
            <a:r>
              <a:rPr kumimoji="1" lang="en-US" dirty="0">
                <a:latin typeface="Tahoma" pitchFamily="34" charset="0"/>
              </a:rPr>
              <a:t> </a:t>
            </a:r>
            <a:r>
              <a:rPr kumimoji="1" lang="en-US" dirty="0" err="1">
                <a:latin typeface="Tahoma" pitchFamily="34" charset="0"/>
              </a:rPr>
              <a:t>dieksekusi</a:t>
            </a:r>
            <a:endParaRPr kumimoji="1" lang="en-US" dirty="0">
              <a:latin typeface="Tahoma" pitchFamily="34" charset="0"/>
            </a:endParaRPr>
          </a:p>
          <a:p>
            <a:pPr marL="952500" lvl="1" indent="-377825">
              <a:spcBef>
                <a:spcPct val="20000"/>
              </a:spcBef>
              <a:buClr>
                <a:srgbClr val="3333FF"/>
              </a:buClr>
              <a:buFont typeface="Wingdings" pitchFamily="2" charset="2"/>
              <a:buChar char="v"/>
            </a:pPr>
            <a:r>
              <a:rPr kumimoji="1" lang="en-US" dirty="0" err="1">
                <a:latin typeface="Tahoma" pitchFamily="34" charset="0"/>
              </a:rPr>
              <a:t>Dalam</a:t>
            </a:r>
            <a:r>
              <a:rPr kumimoji="1" lang="en-US" dirty="0">
                <a:latin typeface="Tahoma" pitchFamily="34" charset="0"/>
              </a:rPr>
              <a:t> </a:t>
            </a:r>
            <a:r>
              <a:rPr kumimoji="1" lang="en-US" dirty="0" err="1">
                <a:latin typeface="Tahoma" pitchFamily="34" charset="0"/>
              </a:rPr>
              <a:t>satu</a:t>
            </a:r>
            <a:r>
              <a:rPr kumimoji="1" lang="en-US" dirty="0">
                <a:latin typeface="Tahoma" pitchFamily="34" charset="0"/>
              </a:rPr>
              <a:t> </a:t>
            </a:r>
            <a:r>
              <a:rPr kumimoji="1" lang="en-US" dirty="0" err="1">
                <a:latin typeface="Tahoma" pitchFamily="34" charset="0"/>
              </a:rPr>
              <a:t>saat</a:t>
            </a:r>
            <a:r>
              <a:rPr kumimoji="1" lang="en-US" dirty="0">
                <a:latin typeface="Tahoma" pitchFamily="34" charset="0"/>
              </a:rPr>
              <a:t> </a:t>
            </a:r>
            <a:r>
              <a:rPr kumimoji="1" lang="en-US" dirty="0" err="1">
                <a:solidFill>
                  <a:srgbClr val="FF0066"/>
                </a:solidFill>
                <a:latin typeface="Tahoma" pitchFamily="34" charset="0"/>
              </a:rPr>
              <a:t>hanya</a:t>
            </a:r>
            <a:r>
              <a:rPr kumimoji="1" lang="en-US" dirty="0">
                <a:solidFill>
                  <a:srgbClr val="FF0066"/>
                </a:solidFill>
                <a:latin typeface="Tahoma" pitchFamily="34" charset="0"/>
              </a:rPr>
              <a:t> </a:t>
            </a:r>
            <a:r>
              <a:rPr kumimoji="1" lang="en-US" dirty="0" err="1">
                <a:solidFill>
                  <a:srgbClr val="FF0066"/>
                </a:solidFill>
                <a:latin typeface="Tahoma" pitchFamily="34" charset="0"/>
              </a:rPr>
              <a:t>satu</a:t>
            </a:r>
            <a:r>
              <a:rPr kumimoji="1" lang="en-US" dirty="0">
                <a:solidFill>
                  <a:srgbClr val="FF0066"/>
                </a:solidFill>
                <a:latin typeface="Tahoma" pitchFamily="34" charset="0"/>
              </a:rPr>
              <a:t> </a:t>
            </a:r>
            <a:r>
              <a:rPr kumimoji="1" lang="en-US" dirty="0" err="1">
                <a:solidFill>
                  <a:srgbClr val="FF0066"/>
                </a:solidFill>
                <a:latin typeface="Tahoma" pitchFamily="34" charset="0"/>
              </a:rPr>
              <a:t>proses</a:t>
            </a:r>
            <a:r>
              <a:rPr kumimoji="1" lang="en-US" dirty="0">
                <a:latin typeface="Tahoma" pitchFamily="34" charset="0"/>
              </a:rPr>
              <a:t> yang </a:t>
            </a:r>
            <a:r>
              <a:rPr kumimoji="1" lang="en-US" dirty="0" err="1">
                <a:latin typeface="Tahoma" pitchFamily="34" charset="0"/>
              </a:rPr>
              <a:t>boleh</a:t>
            </a:r>
            <a:r>
              <a:rPr kumimoji="1" lang="en-US" dirty="0">
                <a:latin typeface="Tahoma" pitchFamily="34" charset="0"/>
              </a:rPr>
              <a:t> </a:t>
            </a:r>
            <a:r>
              <a:rPr kumimoji="1" lang="en-US" i="1" dirty="0">
                <a:latin typeface="Tahoma" pitchFamily="34" charset="0"/>
              </a:rPr>
              <a:t>running</a:t>
            </a:r>
            <a:r>
              <a:rPr kumimoji="1" lang="en-US" dirty="0">
                <a:latin typeface="Tahoma" pitchFamily="34" charset="0"/>
              </a:rPr>
              <a:t> (</a:t>
            </a:r>
            <a:r>
              <a:rPr kumimoji="1" lang="en-US" dirty="0" err="1">
                <a:latin typeface="Tahoma" pitchFamily="34" charset="0"/>
              </a:rPr>
              <a:t>uniprosesor</a:t>
            </a:r>
            <a:r>
              <a:rPr kumimoji="1" lang="en-US" dirty="0">
                <a:latin typeface="Tahoma" pitchFamily="34" charset="0"/>
              </a:rPr>
              <a:t>)</a:t>
            </a:r>
            <a:endParaRPr kumimoji="1" lang="en-US" i="1" dirty="0">
              <a:latin typeface="Tahoma" pitchFamily="34" charset="0"/>
            </a:endParaRPr>
          </a:p>
          <a:p>
            <a:pPr marL="384175" indent="-384175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Ø"/>
            </a:pPr>
            <a:r>
              <a:rPr kumimoji="1" lang="en-US" sz="2800" i="1" dirty="0">
                <a:solidFill>
                  <a:srgbClr val="3333FF"/>
                </a:solidFill>
                <a:latin typeface="Tahoma" pitchFamily="34" charset="0"/>
              </a:rPr>
              <a:t>Blocked</a:t>
            </a:r>
            <a:r>
              <a:rPr kumimoji="1" lang="en-US" sz="2800" dirty="0">
                <a:solidFill>
                  <a:srgbClr val="3333FF"/>
                </a:solidFill>
                <a:latin typeface="Tahoma" pitchFamily="34" charset="0"/>
              </a:rPr>
              <a:t>:</a:t>
            </a:r>
          </a:p>
          <a:p>
            <a:pPr marL="952500" lvl="1" indent="-377825">
              <a:spcBef>
                <a:spcPct val="20000"/>
              </a:spcBef>
              <a:buClr>
                <a:srgbClr val="3333FF"/>
              </a:buClr>
              <a:buFont typeface="Wingdings" pitchFamily="2" charset="2"/>
              <a:buChar char="v"/>
            </a:pPr>
            <a:r>
              <a:rPr kumimoji="1" lang="en-US" dirty="0" err="1">
                <a:latin typeface="Tahoma" pitchFamily="34" charset="0"/>
              </a:rPr>
              <a:t>Proses</a:t>
            </a:r>
            <a:r>
              <a:rPr kumimoji="1" lang="en-US" dirty="0">
                <a:latin typeface="Tahoma" pitchFamily="34" charset="0"/>
              </a:rPr>
              <a:t> yang </a:t>
            </a:r>
            <a:r>
              <a:rPr kumimoji="1" lang="en-US" sz="2800" dirty="0" err="1">
                <a:solidFill>
                  <a:srgbClr val="FF0000"/>
                </a:solidFill>
                <a:latin typeface="Tahoma" pitchFamily="34" charset="0"/>
              </a:rPr>
              <a:t>terpaksa</a:t>
            </a:r>
            <a:r>
              <a:rPr kumimoji="1" lang="en-US" sz="2800" dirty="0">
                <a:solidFill>
                  <a:srgbClr val="FF0000"/>
                </a:solidFill>
                <a:latin typeface="Tahoma" pitchFamily="34" charset="0"/>
              </a:rPr>
              <a:t> </a:t>
            </a:r>
            <a:r>
              <a:rPr kumimoji="1" lang="en-US" sz="2800" dirty="0" err="1">
                <a:solidFill>
                  <a:srgbClr val="FF0000"/>
                </a:solidFill>
                <a:latin typeface="Tahoma" pitchFamily="34" charset="0"/>
              </a:rPr>
              <a:t>berhenti</a:t>
            </a:r>
            <a:r>
              <a:rPr kumimoji="1" lang="en-US" dirty="0">
                <a:latin typeface="Tahoma" pitchFamily="34" charset="0"/>
              </a:rPr>
              <a:t> </a:t>
            </a:r>
            <a:r>
              <a:rPr kumimoji="1" lang="en-US" dirty="0" err="1">
                <a:latin typeface="Tahoma" pitchFamily="34" charset="0"/>
              </a:rPr>
              <a:t>karena</a:t>
            </a:r>
            <a:r>
              <a:rPr kumimoji="1" lang="en-US" dirty="0">
                <a:latin typeface="Tahoma" pitchFamily="34" charset="0"/>
              </a:rPr>
              <a:t> </a:t>
            </a:r>
            <a:r>
              <a:rPr kumimoji="1" lang="en-US" dirty="0" err="1">
                <a:latin typeface="Tahoma" pitchFamily="34" charset="0"/>
              </a:rPr>
              <a:t>sedang</a:t>
            </a:r>
            <a:r>
              <a:rPr kumimoji="1" lang="en-US" dirty="0">
                <a:latin typeface="Tahoma" pitchFamily="34" charset="0"/>
              </a:rPr>
              <a:t> </a:t>
            </a:r>
            <a:r>
              <a:rPr kumimoji="1" lang="en-US" dirty="0" err="1">
                <a:latin typeface="Tahoma" pitchFamily="34" charset="0"/>
              </a:rPr>
              <a:t>menunggu</a:t>
            </a:r>
            <a:r>
              <a:rPr kumimoji="1" lang="en-US" dirty="0">
                <a:latin typeface="Tahoma" pitchFamily="34" charset="0"/>
              </a:rPr>
              <a:t> </a:t>
            </a:r>
            <a:r>
              <a:rPr kumimoji="1" lang="en-US" dirty="0" err="1">
                <a:latin typeface="Tahoma" pitchFamily="34" charset="0"/>
              </a:rPr>
              <a:t>suatu</a:t>
            </a:r>
            <a:r>
              <a:rPr kumimoji="1" lang="en-US" dirty="0">
                <a:latin typeface="Tahoma" pitchFamily="34" charset="0"/>
              </a:rPr>
              <a:t> </a:t>
            </a:r>
            <a:r>
              <a:rPr kumimoji="1" lang="en-US" i="1" dirty="0">
                <a:latin typeface="Tahoma" pitchFamily="34" charset="0"/>
              </a:rPr>
              <a:t>event</a:t>
            </a:r>
            <a:r>
              <a:rPr kumimoji="1" lang="en-US" dirty="0">
                <a:latin typeface="Tahoma" pitchFamily="34" charset="0"/>
              </a:rPr>
              <a:t> </a:t>
            </a:r>
            <a:r>
              <a:rPr kumimoji="1" lang="en-US" dirty="0" err="1">
                <a:latin typeface="Tahoma" pitchFamily="34" charset="0"/>
              </a:rPr>
              <a:t>terjadi</a:t>
            </a:r>
            <a:endParaRPr kumimoji="1" lang="en-US" dirty="0">
              <a:latin typeface="Tahoma" pitchFamily="34" charset="0"/>
            </a:endParaRPr>
          </a:p>
          <a:p>
            <a:pPr marL="384175" indent="-384175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Ø"/>
            </a:pPr>
            <a:r>
              <a:rPr kumimoji="1" lang="en-US" sz="2800" i="1" dirty="0" smtClean="0">
                <a:solidFill>
                  <a:srgbClr val="3333FF"/>
                </a:solidFill>
                <a:latin typeface="Tahoma" pitchFamily="34" charset="0"/>
              </a:rPr>
              <a:t>Exit</a:t>
            </a:r>
            <a:r>
              <a:rPr kumimoji="1" lang="en-US" sz="2800" dirty="0">
                <a:solidFill>
                  <a:srgbClr val="3333FF"/>
                </a:solidFill>
                <a:latin typeface="Tahoma" pitchFamily="34" charset="0"/>
              </a:rPr>
              <a:t>:</a:t>
            </a:r>
          </a:p>
          <a:p>
            <a:pPr marL="952500" lvl="1" indent="-377825">
              <a:spcBef>
                <a:spcPct val="20000"/>
              </a:spcBef>
              <a:buClr>
                <a:srgbClr val="3333FF"/>
              </a:buClr>
              <a:buFont typeface="Wingdings" pitchFamily="2" charset="2"/>
              <a:buChar char="v"/>
            </a:pPr>
            <a:r>
              <a:rPr kumimoji="1" lang="en-US" dirty="0" err="1">
                <a:latin typeface="Tahoma" pitchFamily="34" charset="0"/>
              </a:rPr>
              <a:t>Proses</a:t>
            </a:r>
            <a:r>
              <a:rPr kumimoji="1" lang="en-US" dirty="0">
                <a:latin typeface="Tahoma" pitchFamily="34" charset="0"/>
              </a:rPr>
              <a:t> yang </a:t>
            </a:r>
            <a:r>
              <a:rPr kumimoji="1" lang="en-US" dirty="0" err="1">
                <a:solidFill>
                  <a:srgbClr val="FF0000"/>
                </a:solidFill>
                <a:latin typeface="Tahoma" pitchFamily="34" charset="0"/>
              </a:rPr>
              <a:t>sudah</a:t>
            </a:r>
            <a:r>
              <a:rPr kumimoji="1" lang="en-US" dirty="0">
                <a:solidFill>
                  <a:srgbClr val="FF0000"/>
                </a:solidFill>
                <a:latin typeface="Tahoma" pitchFamily="34" charset="0"/>
              </a:rPr>
              <a:t> </a:t>
            </a:r>
            <a:r>
              <a:rPr kumimoji="1" lang="en-US" dirty="0" err="1">
                <a:solidFill>
                  <a:srgbClr val="FF0000"/>
                </a:solidFill>
                <a:latin typeface="Tahoma" pitchFamily="34" charset="0"/>
              </a:rPr>
              <a:t>selesai</a:t>
            </a:r>
            <a:r>
              <a:rPr kumimoji="1" lang="en-US" dirty="0">
                <a:latin typeface="Tahoma" pitchFamily="34" charset="0"/>
              </a:rPr>
              <a:t> (</a:t>
            </a:r>
            <a:r>
              <a:rPr kumimoji="1" lang="en-US" dirty="0" err="1">
                <a:latin typeface="Tahoma" pitchFamily="34" charset="0"/>
              </a:rPr>
              <a:t>keluar</a:t>
            </a:r>
            <a:r>
              <a:rPr kumimoji="1" lang="en-US" dirty="0">
                <a:latin typeface="Tahoma" pitchFamily="34" charset="0"/>
              </a:rPr>
              <a:t> </a:t>
            </a:r>
            <a:r>
              <a:rPr kumimoji="1" lang="en-US" dirty="0" err="1">
                <a:latin typeface="Tahoma" pitchFamily="34" charset="0"/>
              </a:rPr>
              <a:t>dari</a:t>
            </a:r>
            <a:r>
              <a:rPr kumimoji="1" lang="en-US" dirty="0">
                <a:latin typeface="Tahoma" pitchFamily="34" charset="0"/>
              </a:rPr>
              <a:t> </a:t>
            </a:r>
            <a:r>
              <a:rPr kumimoji="1" lang="en-US" dirty="0" err="1">
                <a:latin typeface="Tahoma" pitchFamily="34" charset="0"/>
              </a:rPr>
              <a:t>daftar</a:t>
            </a:r>
            <a:r>
              <a:rPr kumimoji="1" lang="en-US" dirty="0">
                <a:latin typeface="Tahoma" pitchFamily="34" charset="0"/>
              </a:rPr>
              <a:t> </a:t>
            </a:r>
            <a:r>
              <a:rPr kumimoji="1" lang="en-US" dirty="0" err="1">
                <a:latin typeface="Tahoma" pitchFamily="34" charset="0"/>
              </a:rPr>
              <a:t>proses</a:t>
            </a:r>
            <a:r>
              <a:rPr kumimoji="1" lang="en-US" dirty="0">
                <a:latin typeface="Tahoma" pitchFamily="34" charset="0"/>
              </a:rPr>
              <a:t> yang </a:t>
            </a:r>
            <a:r>
              <a:rPr kumimoji="1" lang="en-US" dirty="0" err="1">
                <a:latin typeface="Tahoma" pitchFamily="34" charset="0"/>
              </a:rPr>
              <a:t>dapat</a:t>
            </a:r>
            <a:r>
              <a:rPr kumimoji="1" lang="en-US" dirty="0">
                <a:latin typeface="Tahoma" pitchFamily="34" charset="0"/>
              </a:rPr>
              <a:t> </a:t>
            </a:r>
            <a:r>
              <a:rPr kumimoji="1" lang="en-US" dirty="0" err="1">
                <a:latin typeface="Tahoma" pitchFamily="34" charset="0"/>
              </a:rPr>
              <a:t>dieksekusi</a:t>
            </a:r>
            <a:r>
              <a:rPr kumimoji="1" lang="en-US" dirty="0">
                <a:latin typeface="Tahoma" pitchFamily="34" charset="0"/>
              </a:rPr>
              <a:t>)</a:t>
            </a:r>
          </a:p>
          <a:p>
            <a:pPr marL="952500" lvl="1" indent="-377825">
              <a:spcBef>
                <a:spcPct val="20000"/>
              </a:spcBef>
              <a:buClr>
                <a:srgbClr val="3333FF"/>
              </a:buClr>
              <a:buFont typeface="Wingdings" pitchFamily="2" charset="2"/>
              <a:buChar char="v"/>
            </a:pPr>
            <a:r>
              <a:rPr kumimoji="1" lang="en-US" dirty="0" err="1">
                <a:latin typeface="Tahoma" pitchFamily="34" charset="0"/>
              </a:rPr>
              <a:t>Penyebab</a:t>
            </a:r>
            <a:r>
              <a:rPr kumimoji="1" lang="en-US" dirty="0">
                <a:latin typeface="Tahoma" pitchFamily="34" charset="0"/>
              </a:rPr>
              <a:t>: program </a:t>
            </a:r>
            <a:r>
              <a:rPr kumimoji="1" lang="en-US" dirty="0" err="1">
                <a:latin typeface="Tahoma" pitchFamily="34" charset="0"/>
              </a:rPr>
              <a:t>sudah</a:t>
            </a:r>
            <a:r>
              <a:rPr kumimoji="1" lang="en-US" dirty="0">
                <a:latin typeface="Tahoma" pitchFamily="34" charset="0"/>
              </a:rPr>
              <a:t> </a:t>
            </a:r>
            <a:r>
              <a:rPr kumimoji="1" lang="en-US" dirty="0" err="1">
                <a:latin typeface="Tahoma" pitchFamily="34" charset="0"/>
              </a:rPr>
              <a:t>selesai</a:t>
            </a:r>
            <a:r>
              <a:rPr kumimoji="1" lang="en-US" dirty="0">
                <a:latin typeface="Tahoma" pitchFamily="34" charset="0"/>
              </a:rPr>
              <a:t> </a:t>
            </a:r>
            <a:r>
              <a:rPr kumimoji="1" lang="en-US" dirty="0" err="1">
                <a:latin typeface="Tahoma" pitchFamily="34" charset="0"/>
              </a:rPr>
              <a:t>atau</a:t>
            </a:r>
            <a:r>
              <a:rPr kumimoji="1" lang="en-US" dirty="0">
                <a:latin typeface="Tahoma" pitchFamily="34" charset="0"/>
              </a:rPr>
              <a:t> </a:t>
            </a:r>
            <a:r>
              <a:rPr kumimoji="1" lang="en-US" dirty="0" err="1">
                <a:solidFill>
                  <a:srgbClr val="FF0000"/>
                </a:solidFill>
                <a:latin typeface="Tahoma" pitchFamily="34" charset="0"/>
              </a:rPr>
              <a:t>dibatalkan</a:t>
            </a:r>
            <a:endParaRPr kumimoji="1" lang="en-US" dirty="0">
              <a:solidFill>
                <a:srgbClr val="FF0000"/>
              </a:solidFill>
              <a:latin typeface="Tahoma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403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403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403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403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403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403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403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403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403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403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403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403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403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403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403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403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403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403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403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403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403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403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403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403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403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403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403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403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403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403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403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403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403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403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403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403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403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403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403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403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403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403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403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403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403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403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403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9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403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0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403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403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2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403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403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4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403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403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6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403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sz="3200" smtClean="0">
                <a:solidFill>
                  <a:srgbClr val="FF0000"/>
                </a:solidFill>
              </a:rPr>
              <a:t>Perpindahan Status</a:t>
            </a:r>
            <a:r>
              <a:rPr lang="en-US" sz="3200" smtClean="0"/>
              <a:t> Untuk Proses </a:t>
            </a:r>
            <a:r>
              <a:rPr lang="en-US" sz="3200" smtClean="0">
                <a:solidFill>
                  <a:srgbClr val="FF0000"/>
                </a:solidFill>
              </a:rPr>
              <a:t>5-Status</a:t>
            </a:r>
            <a:r>
              <a:rPr lang="en-US" sz="3200" smtClean="0"/>
              <a:t> </a:t>
            </a:r>
            <a:r>
              <a:rPr lang="en-US" sz="2000" smtClean="0"/>
              <a:t>(1)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066800"/>
            <a:ext cx="8178312" cy="5638800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sz="2800" i="1" smtClean="0"/>
              <a:t>Null </a:t>
            </a:r>
            <a:r>
              <a:rPr lang="en-US" sz="2800" i="1" smtClean="0">
                <a:sym typeface="Wingdings" pitchFamily="2" charset="2"/>
              </a:rPr>
              <a:t> New</a:t>
            </a:r>
            <a:r>
              <a:rPr lang="en-US" sz="2800" smtClean="0">
                <a:sym typeface="Wingdings" pitchFamily="2" charset="2"/>
              </a:rPr>
              <a:t>:</a:t>
            </a:r>
          </a:p>
          <a:p>
            <a:pPr lvl="1">
              <a:lnSpc>
                <a:spcPct val="70000"/>
              </a:lnSpc>
            </a:pPr>
            <a:r>
              <a:rPr lang="en-US" sz="2400" smtClean="0">
                <a:solidFill>
                  <a:srgbClr val="3333CC"/>
                </a:solidFill>
              </a:rPr>
              <a:t>Pembentukan </a:t>
            </a:r>
            <a:r>
              <a:rPr lang="en-US" sz="2400" smtClean="0">
                <a:solidFill>
                  <a:srgbClr val="FF0000"/>
                </a:solidFill>
              </a:rPr>
              <a:t>proses baru</a:t>
            </a:r>
          </a:p>
          <a:p>
            <a:pPr>
              <a:lnSpc>
                <a:spcPct val="70000"/>
              </a:lnSpc>
            </a:pPr>
            <a:r>
              <a:rPr lang="en-US" sz="2800" i="1" smtClean="0"/>
              <a:t>New </a:t>
            </a:r>
            <a:r>
              <a:rPr lang="en-US" sz="2800" i="1" smtClean="0">
                <a:sym typeface="Wingdings" pitchFamily="2" charset="2"/>
              </a:rPr>
              <a:t> Ready</a:t>
            </a:r>
            <a:r>
              <a:rPr lang="en-US" sz="2800" smtClean="0">
                <a:sym typeface="Wingdings" pitchFamily="2" charset="2"/>
              </a:rPr>
              <a:t>:</a:t>
            </a:r>
          </a:p>
          <a:p>
            <a:pPr lvl="1">
              <a:lnSpc>
                <a:spcPct val="70000"/>
              </a:lnSpc>
            </a:pPr>
            <a:r>
              <a:rPr lang="en-US" sz="2400" smtClean="0">
                <a:solidFill>
                  <a:srgbClr val="FF0000"/>
                </a:solidFill>
              </a:rPr>
              <a:t>Penambahan proses baru</a:t>
            </a:r>
            <a:r>
              <a:rPr lang="en-US" sz="2400" smtClean="0">
                <a:solidFill>
                  <a:srgbClr val="3333CC"/>
                </a:solidFill>
              </a:rPr>
              <a:t> yang siap dieksekusi</a:t>
            </a:r>
          </a:p>
          <a:p>
            <a:pPr lvl="1">
              <a:lnSpc>
                <a:spcPct val="70000"/>
              </a:lnSpc>
            </a:pPr>
            <a:r>
              <a:rPr lang="en-US" sz="2400" smtClean="0">
                <a:solidFill>
                  <a:srgbClr val="3333CC"/>
                </a:solidFill>
              </a:rPr>
              <a:t>Proses baru telah ‘diakui’ oleh sistem operasi</a:t>
            </a:r>
          </a:p>
          <a:p>
            <a:pPr lvl="1">
              <a:lnSpc>
                <a:spcPct val="70000"/>
              </a:lnSpc>
            </a:pPr>
            <a:r>
              <a:rPr lang="en-US" sz="2400" smtClean="0">
                <a:solidFill>
                  <a:srgbClr val="3333CC"/>
                </a:solidFill>
              </a:rPr>
              <a:t>Proses dipindah dari </a:t>
            </a:r>
            <a:r>
              <a:rPr lang="en-US" sz="2400" i="1" smtClean="0">
                <a:solidFill>
                  <a:srgbClr val="3333CC"/>
                </a:solidFill>
              </a:rPr>
              <a:t>harddisk</a:t>
            </a:r>
            <a:r>
              <a:rPr lang="en-US" sz="2400" smtClean="0">
                <a:solidFill>
                  <a:srgbClr val="3333CC"/>
                </a:solidFill>
              </a:rPr>
              <a:t> ke memori</a:t>
            </a:r>
          </a:p>
          <a:p>
            <a:pPr>
              <a:lnSpc>
                <a:spcPct val="70000"/>
              </a:lnSpc>
            </a:pPr>
            <a:r>
              <a:rPr lang="en-US" sz="2800" i="1" smtClean="0"/>
              <a:t>Ready </a:t>
            </a:r>
            <a:r>
              <a:rPr lang="en-US" sz="2800" i="1" smtClean="0">
                <a:sym typeface="Wingdings" pitchFamily="2" charset="2"/>
              </a:rPr>
              <a:t> Running</a:t>
            </a:r>
            <a:r>
              <a:rPr lang="en-US" sz="2800" smtClean="0">
                <a:sym typeface="Wingdings" pitchFamily="2" charset="2"/>
              </a:rPr>
              <a:t>:</a:t>
            </a:r>
          </a:p>
          <a:p>
            <a:pPr lvl="1">
              <a:lnSpc>
                <a:spcPct val="70000"/>
              </a:lnSpc>
            </a:pPr>
            <a:r>
              <a:rPr lang="en-US" sz="2400" smtClean="0">
                <a:solidFill>
                  <a:srgbClr val="FF0066"/>
                </a:solidFill>
              </a:rPr>
              <a:t>Satu</a:t>
            </a:r>
            <a:r>
              <a:rPr lang="en-US" sz="2400" smtClean="0">
                <a:solidFill>
                  <a:srgbClr val="3333CC"/>
                </a:solidFill>
              </a:rPr>
              <a:t> proses </a:t>
            </a:r>
            <a:r>
              <a:rPr lang="en-US" sz="2400" smtClean="0"/>
              <a:t>terpilih</a:t>
            </a:r>
            <a:r>
              <a:rPr lang="en-US" sz="2400" smtClean="0">
                <a:solidFill>
                  <a:srgbClr val="3333CC"/>
                </a:solidFill>
              </a:rPr>
              <a:t> dieksekusi</a:t>
            </a:r>
          </a:p>
          <a:p>
            <a:pPr>
              <a:lnSpc>
                <a:spcPct val="70000"/>
              </a:lnSpc>
            </a:pPr>
            <a:r>
              <a:rPr lang="en-US" sz="2800" i="1" smtClean="0"/>
              <a:t>Running </a:t>
            </a:r>
            <a:r>
              <a:rPr lang="en-US" sz="2800" i="1" smtClean="0">
                <a:sym typeface="Wingdings" pitchFamily="2" charset="2"/>
              </a:rPr>
              <a:t> Exit</a:t>
            </a:r>
            <a:r>
              <a:rPr lang="en-US" sz="2800" smtClean="0">
                <a:sym typeface="Wingdings" pitchFamily="2" charset="2"/>
              </a:rPr>
              <a:t>:</a:t>
            </a:r>
          </a:p>
          <a:p>
            <a:pPr lvl="1">
              <a:lnSpc>
                <a:spcPct val="70000"/>
              </a:lnSpc>
            </a:pPr>
            <a:r>
              <a:rPr lang="en-US" sz="2400" smtClean="0">
                <a:solidFill>
                  <a:srgbClr val="3333CC"/>
                </a:solidFill>
              </a:rPr>
              <a:t>Proses </a:t>
            </a:r>
            <a:r>
              <a:rPr lang="en-US" sz="2400" smtClean="0">
                <a:solidFill>
                  <a:srgbClr val="FF0000"/>
                </a:solidFill>
              </a:rPr>
              <a:t>telah selesai</a:t>
            </a:r>
            <a:r>
              <a:rPr lang="en-US" sz="2400" smtClean="0">
                <a:solidFill>
                  <a:srgbClr val="3333CC"/>
                </a:solidFill>
              </a:rPr>
              <a:t> atau dibatalkan</a:t>
            </a:r>
          </a:p>
          <a:p>
            <a:pPr>
              <a:lnSpc>
                <a:spcPct val="70000"/>
              </a:lnSpc>
            </a:pPr>
            <a:r>
              <a:rPr lang="en-US" sz="2800" i="1" smtClean="0"/>
              <a:t>Running </a:t>
            </a:r>
            <a:r>
              <a:rPr lang="en-US" sz="2800" i="1" smtClean="0">
                <a:sym typeface="Wingdings" pitchFamily="2" charset="2"/>
              </a:rPr>
              <a:t> Ready</a:t>
            </a:r>
            <a:r>
              <a:rPr lang="en-US" sz="2800" smtClean="0">
                <a:sym typeface="Wingdings" pitchFamily="2" charset="2"/>
              </a:rPr>
              <a:t>:</a:t>
            </a:r>
          </a:p>
          <a:p>
            <a:pPr lvl="1">
              <a:lnSpc>
                <a:spcPct val="70000"/>
              </a:lnSpc>
            </a:pPr>
            <a:r>
              <a:rPr lang="en-US" sz="2400" smtClean="0">
                <a:solidFill>
                  <a:srgbClr val="3333CC"/>
                </a:solidFill>
              </a:rPr>
              <a:t>Proses yang sedang </a:t>
            </a:r>
            <a:r>
              <a:rPr lang="en-US" sz="2400" i="1" smtClean="0">
                <a:solidFill>
                  <a:srgbClr val="3333CC"/>
                </a:solidFill>
              </a:rPr>
              <a:t>running</a:t>
            </a:r>
            <a:r>
              <a:rPr lang="en-US" sz="2400" smtClean="0">
                <a:solidFill>
                  <a:srgbClr val="3333CC"/>
                </a:solidFill>
              </a:rPr>
              <a:t> </a:t>
            </a:r>
            <a:r>
              <a:rPr lang="en-US" smtClean="0">
                <a:solidFill>
                  <a:srgbClr val="FF0066"/>
                </a:solidFill>
              </a:rPr>
              <a:t>dipaksa berhenti </a:t>
            </a:r>
            <a:r>
              <a:rPr lang="en-US" sz="2400" smtClean="0">
                <a:solidFill>
                  <a:srgbClr val="3333CC"/>
                </a:solidFill>
              </a:rPr>
              <a:t>(</a:t>
            </a:r>
            <a:r>
              <a:rPr lang="en-US" sz="2400" i="1" smtClean="0">
                <a:solidFill>
                  <a:srgbClr val="FF0066"/>
                </a:solidFill>
              </a:rPr>
              <a:t>preempted</a:t>
            </a:r>
            <a:r>
              <a:rPr lang="en-US" sz="2400" smtClean="0">
                <a:solidFill>
                  <a:srgbClr val="3333CC"/>
                </a:solidFill>
              </a:rPr>
              <a:t>)</a:t>
            </a:r>
          </a:p>
          <a:p>
            <a:pPr lvl="1">
              <a:lnSpc>
                <a:spcPct val="70000"/>
              </a:lnSpc>
            </a:pPr>
            <a:r>
              <a:rPr lang="en-US" sz="2400" smtClean="0">
                <a:solidFill>
                  <a:srgbClr val="3333CC"/>
                </a:solidFill>
              </a:rPr>
              <a:t>Penyebab:</a:t>
            </a:r>
          </a:p>
          <a:p>
            <a:pPr lvl="2">
              <a:lnSpc>
                <a:spcPct val="70000"/>
              </a:lnSpc>
            </a:pPr>
            <a:r>
              <a:rPr lang="en-US" smtClean="0">
                <a:solidFill>
                  <a:srgbClr val="3333CC"/>
                </a:solidFill>
              </a:rPr>
              <a:t>Waktu habis (</a:t>
            </a:r>
            <a:r>
              <a:rPr lang="en-US" i="1" smtClean="0">
                <a:solidFill>
                  <a:srgbClr val="3333CC"/>
                </a:solidFill>
              </a:rPr>
              <a:t>time out</a:t>
            </a:r>
            <a:r>
              <a:rPr lang="en-US" smtClean="0">
                <a:solidFill>
                  <a:srgbClr val="3333CC"/>
                </a:solidFill>
              </a:rPr>
              <a:t>)</a:t>
            </a:r>
          </a:p>
          <a:p>
            <a:pPr lvl="2">
              <a:lnSpc>
                <a:spcPct val="70000"/>
              </a:lnSpc>
            </a:pPr>
            <a:r>
              <a:rPr lang="en-US" smtClean="0">
                <a:solidFill>
                  <a:srgbClr val="3333CC"/>
                </a:solidFill>
              </a:rPr>
              <a:t>Datang proses </a:t>
            </a:r>
            <a:r>
              <a:rPr lang="en-US" smtClean="0">
                <a:solidFill>
                  <a:srgbClr val="FF0000"/>
                </a:solidFill>
              </a:rPr>
              <a:t>berprioritas lebih tinggi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sz="3200" smtClean="0">
                <a:solidFill>
                  <a:srgbClr val="FF0000"/>
                </a:solidFill>
              </a:rPr>
              <a:t>Perpindahan Status</a:t>
            </a:r>
            <a:r>
              <a:rPr lang="en-US" sz="3200" smtClean="0"/>
              <a:t> Untuk Proses </a:t>
            </a:r>
            <a:r>
              <a:rPr lang="en-US" sz="3200" smtClean="0">
                <a:solidFill>
                  <a:srgbClr val="FF0000"/>
                </a:solidFill>
              </a:rPr>
              <a:t>5-Status</a:t>
            </a:r>
            <a:r>
              <a:rPr lang="en-US" sz="3200" smtClean="0"/>
              <a:t> </a:t>
            </a:r>
            <a:r>
              <a:rPr lang="en-US" sz="2000" smtClean="0"/>
              <a:t>(2)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066800"/>
            <a:ext cx="8178312" cy="5638800"/>
          </a:xfrm>
        </p:spPr>
        <p:txBody>
          <a:bodyPr/>
          <a:lstStyle/>
          <a:p>
            <a:r>
              <a:rPr lang="en-US" sz="2800" i="1" smtClean="0"/>
              <a:t>Running </a:t>
            </a:r>
            <a:r>
              <a:rPr lang="en-US" sz="2800" i="1" smtClean="0">
                <a:sym typeface="Wingdings" pitchFamily="2" charset="2"/>
              </a:rPr>
              <a:t> Blocked</a:t>
            </a:r>
            <a:r>
              <a:rPr lang="en-US" sz="2800" smtClean="0">
                <a:sym typeface="Wingdings" pitchFamily="2" charset="2"/>
              </a:rPr>
              <a:t>:</a:t>
            </a:r>
          </a:p>
          <a:p>
            <a:pPr lvl="1"/>
            <a:r>
              <a:rPr lang="en-US" sz="2400" smtClean="0">
                <a:solidFill>
                  <a:srgbClr val="3333CC"/>
                </a:solidFill>
              </a:rPr>
              <a:t>Proses yang sedang </a:t>
            </a:r>
            <a:r>
              <a:rPr lang="en-US" sz="2400" i="1" smtClean="0">
                <a:solidFill>
                  <a:srgbClr val="3333CC"/>
                </a:solidFill>
              </a:rPr>
              <a:t>running</a:t>
            </a:r>
            <a:r>
              <a:rPr lang="en-US" sz="2400" smtClean="0">
                <a:solidFill>
                  <a:srgbClr val="3333CC"/>
                </a:solidFill>
              </a:rPr>
              <a:t> </a:t>
            </a:r>
            <a:r>
              <a:rPr lang="en-US" smtClean="0">
                <a:solidFill>
                  <a:srgbClr val="FF0066"/>
                </a:solidFill>
              </a:rPr>
              <a:t>terpaksa</a:t>
            </a:r>
            <a:r>
              <a:rPr lang="en-US" sz="2400" smtClean="0">
                <a:solidFill>
                  <a:srgbClr val="3333CC"/>
                </a:solidFill>
              </a:rPr>
              <a:t> berhenti</a:t>
            </a:r>
          </a:p>
          <a:p>
            <a:pPr lvl="1"/>
            <a:r>
              <a:rPr lang="en-US" sz="2400" smtClean="0">
                <a:solidFill>
                  <a:srgbClr val="3333CC"/>
                </a:solidFill>
              </a:rPr>
              <a:t>Penyebab:</a:t>
            </a:r>
          </a:p>
          <a:p>
            <a:pPr lvl="2"/>
            <a:r>
              <a:rPr lang="en-US" sz="2000" smtClean="0">
                <a:solidFill>
                  <a:srgbClr val="3333CC"/>
                </a:solidFill>
              </a:rPr>
              <a:t>Sedang menunggu </a:t>
            </a:r>
            <a:r>
              <a:rPr lang="en-US" sz="2000" i="1" smtClean="0">
                <a:solidFill>
                  <a:srgbClr val="FF0000"/>
                </a:solidFill>
              </a:rPr>
              <a:t>file</a:t>
            </a:r>
            <a:r>
              <a:rPr lang="en-US" sz="2000" smtClean="0">
                <a:solidFill>
                  <a:srgbClr val="3333CC"/>
                </a:solidFill>
              </a:rPr>
              <a:t> yang sedang diakses oleh proses lain</a:t>
            </a:r>
          </a:p>
          <a:p>
            <a:pPr lvl="2"/>
            <a:r>
              <a:rPr lang="en-US" sz="2000" smtClean="0">
                <a:solidFill>
                  <a:srgbClr val="3333CC"/>
                </a:solidFill>
              </a:rPr>
              <a:t>Sedang menunggu proses di </a:t>
            </a:r>
            <a:r>
              <a:rPr lang="en-US" sz="2000" smtClean="0">
                <a:solidFill>
                  <a:srgbClr val="FF0000"/>
                </a:solidFill>
              </a:rPr>
              <a:t>I/O</a:t>
            </a:r>
            <a:r>
              <a:rPr lang="en-US" sz="2000" smtClean="0">
                <a:solidFill>
                  <a:srgbClr val="3333CC"/>
                </a:solidFill>
              </a:rPr>
              <a:t> selesai</a:t>
            </a:r>
          </a:p>
          <a:p>
            <a:pPr lvl="2"/>
            <a:r>
              <a:rPr lang="en-US" sz="2000" smtClean="0">
                <a:solidFill>
                  <a:srgbClr val="3333CC"/>
                </a:solidFill>
              </a:rPr>
              <a:t>Butuh </a:t>
            </a:r>
            <a:r>
              <a:rPr lang="en-US" sz="2000" smtClean="0">
                <a:solidFill>
                  <a:srgbClr val="FF0000"/>
                </a:solidFill>
              </a:rPr>
              <a:t>memori</a:t>
            </a:r>
            <a:r>
              <a:rPr lang="en-US" sz="2000" smtClean="0">
                <a:solidFill>
                  <a:srgbClr val="3333CC"/>
                </a:solidFill>
              </a:rPr>
              <a:t> lebih besar</a:t>
            </a:r>
          </a:p>
          <a:p>
            <a:pPr lvl="2"/>
            <a:r>
              <a:rPr lang="en-US" sz="2000" smtClean="0">
                <a:solidFill>
                  <a:srgbClr val="3333CC"/>
                </a:solidFill>
              </a:rPr>
              <a:t>Sedang menunggu data </a:t>
            </a:r>
            <a:r>
              <a:rPr lang="en-US" sz="2000" smtClean="0">
                <a:solidFill>
                  <a:srgbClr val="FF0000"/>
                </a:solidFill>
              </a:rPr>
              <a:t>hasil eksekusi</a:t>
            </a:r>
            <a:r>
              <a:rPr lang="en-US" sz="2000" smtClean="0">
                <a:solidFill>
                  <a:srgbClr val="3333CC"/>
                </a:solidFill>
              </a:rPr>
              <a:t> proses lain</a:t>
            </a:r>
          </a:p>
          <a:p>
            <a:pPr lvl="2"/>
            <a:r>
              <a:rPr lang="en-US" sz="2000" smtClean="0">
                <a:solidFill>
                  <a:srgbClr val="3333CC"/>
                </a:solidFill>
              </a:rPr>
              <a:t>Sedang menunggu </a:t>
            </a:r>
            <a:r>
              <a:rPr lang="en-US" sz="2000" smtClean="0">
                <a:solidFill>
                  <a:srgbClr val="FF0000"/>
                </a:solidFill>
              </a:rPr>
              <a:t>proses</a:t>
            </a:r>
            <a:r>
              <a:rPr lang="en-US" sz="2000" smtClean="0">
                <a:solidFill>
                  <a:srgbClr val="3333CC"/>
                </a:solidFill>
              </a:rPr>
              <a:t> yang akan diajak berkomunikasi tetapi sedang sibuk</a:t>
            </a:r>
          </a:p>
          <a:p>
            <a:r>
              <a:rPr lang="en-US" sz="2800" i="1" smtClean="0"/>
              <a:t>Blocked </a:t>
            </a:r>
            <a:r>
              <a:rPr lang="en-US" sz="2800" i="1" smtClean="0">
                <a:sym typeface="Wingdings" pitchFamily="2" charset="2"/>
              </a:rPr>
              <a:t> Ready</a:t>
            </a:r>
            <a:r>
              <a:rPr lang="en-US" sz="2800" smtClean="0">
                <a:solidFill>
                  <a:srgbClr val="3333CC"/>
                </a:solidFill>
                <a:sym typeface="Wingdings" pitchFamily="2" charset="2"/>
              </a:rPr>
              <a:t>:</a:t>
            </a:r>
          </a:p>
          <a:p>
            <a:pPr lvl="1"/>
            <a:r>
              <a:rPr lang="en-US" sz="2400" smtClean="0">
                <a:solidFill>
                  <a:srgbClr val="3333CC"/>
                </a:solidFill>
              </a:rPr>
              <a:t>Proses terbebas dari </a:t>
            </a:r>
            <a:r>
              <a:rPr lang="en-US" sz="2400" i="1" smtClean="0">
                <a:solidFill>
                  <a:srgbClr val="3333CC"/>
                </a:solidFill>
              </a:rPr>
              <a:t>blocked</a:t>
            </a:r>
            <a:r>
              <a:rPr lang="en-US" sz="2400" smtClean="0">
                <a:solidFill>
                  <a:srgbClr val="3333CC"/>
                </a:solidFill>
              </a:rPr>
              <a:t> setelah </a:t>
            </a:r>
            <a:r>
              <a:rPr lang="en-US" sz="2400" i="1" smtClean="0">
                <a:solidFill>
                  <a:srgbClr val="3333CC"/>
                </a:solidFill>
              </a:rPr>
              <a:t>event</a:t>
            </a:r>
            <a:r>
              <a:rPr lang="en-US" sz="2400" smtClean="0">
                <a:solidFill>
                  <a:srgbClr val="3333CC"/>
                </a:solidFill>
              </a:rPr>
              <a:t> yang ditunggu telah tersedia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sz="3200" smtClean="0">
                <a:solidFill>
                  <a:srgbClr val="FF0000"/>
                </a:solidFill>
              </a:rPr>
              <a:t>Perpindahan Status</a:t>
            </a:r>
            <a:r>
              <a:rPr lang="en-US" sz="3200" smtClean="0"/>
              <a:t> Untuk Proses </a:t>
            </a:r>
            <a:r>
              <a:rPr lang="en-US" sz="3200" smtClean="0">
                <a:solidFill>
                  <a:srgbClr val="FF0000"/>
                </a:solidFill>
              </a:rPr>
              <a:t>5-Status </a:t>
            </a:r>
            <a:r>
              <a:rPr lang="en-US" sz="2000" smtClean="0"/>
              <a:t>(3)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066800"/>
            <a:ext cx="8178312" cy="5638800"/>
          </a:xfrm>
        </p:spPr>
        <p:txBody>
          <a:bodyPr/>
          <a:lstStyle/>
          <a:p>
            <a:r>
              <a:rPr lang="en-US" sz="2800" i="1" smtClean="0"/>
              <a:t>Ready </a:t>
            </a:r>
            <a:r>
              <a:rPr lang="en-US" sz="2800" i="1" smtClean="0">
                <a:sym typeface="Wingdings" pitchFamily="2" charset="2"/>
              </a:rPr>
              <a:t> Exit:</a:t>
            </a:r>
          </a:p>
          <a:p>
            <a:pPr lvl="1"/>
            <a:r>
              <a:rPr lang="en-US" sz="2400" smtClean="0">
                <a:solidFill>
                  <a:srgbClr val="3333CC"/>
                </a:solidFill>
              </a:rPr>
              <a:t>Proses yang siap dieksekusi dipaksa keluar (terminasi)</a:t>
            </a:r>
          </a:p>
          <a:p>
            <a:pPr lvl="1"/>
            <a:r>
              <a:rPr lang="en-US" sz="2400" smtClean="0">
                <a:solidFill>
                  <a:srgbClr val="3333CC"/>
                </a:solidFill>
              </a:rPr>
              <a:t>Penyebab:</a:t>
            </a:r>
          </a:p>
          <a:p>
            <a:pPr lvl="2"/>
            <a:r>
              <a:rPr lang="en-US" sz="2000" smtClean="0">
                <a:solidFill>
                  <a:srgbClr val="3333CC"/>
                </a:solidFill>
              </a:rPr>
              <a:t>Proses anak yang ‘</a:t>
            </a:r>
            <a:r>
              <a:rPr lang="en-US" sz="2000" smtClean="0">
                <a:solidFill>
                  <a:srgbClr val="FF0000"/>
                </a:solidFill>
              </a:rPr>
              <a:t>dibunuh</a:t>
            </a:r>
            <a:r>
              <a:rPr lang="en-US" sz="2000" smtClean="0">
                <a:solidFill>
                  <a:srgbClr val="3333CC"/>
                </a:solidFill>
              </a:rPr>
              <a:t>’ oleh proses induk</a:t>
            </a:r>
          </a:p>
          <a:p>
            <a:pPr lvl="2"/>
            <a:r>
              <a:rPr lang="en-US" sz="2000" smtClean="0">
                <a:solidFill>
                  <a:srgbClr val="3333CC"/>
                </a:solidFill>
              </a:rPr>
              <a:t>Dihentikan oleh </a:t>
            </a:r>
            <a:r>
              <a:rPr lang="en-US" sz="2000" i="1" smtClean="0">
                <a:solidFill>
                  <a:srgbClr val="FF0000"/>
                </a:solidFill>
              </a:rPr>
              <a:t>user</a:t>
            </a:r>
          </a:p>
          <a:p>
            <a:r>
              <a:rPr lang="en-US" sz="2800" i="1" smtClean="0"/>
              <a:t>Blocked </a:t>
            </a:r>
            <a:r>
              <a:rPr lang="en-US" sz="2800" i="1" smtClean="0">
                <a:sym typeface="Wingdings" pitchFamily="2" charset="2"/>
              </a:rPr>
              <a:t> Exit:</a:t>
            </a:r>
          </a:p>
          <a:p>
            <a:pPr lvl="1"/>
            <a:r>
              <a:rPr lang="en-US" sz="2400" smtClean="0">
                <a:solidFill>
                  <a:srgbClr val="3333CC"/>
                </a:solidFill>
              </a:rPr>
              <a:t>Proses yang terblok diterminasi</a:t>
            </a:r>
          </a:p>
          <a:p>
            <a:pPr lvl="1"/>
            <a:r>
              <a:rPr lang="en-US" sz="2400" smtClean="0">
                <a:solidFill>
                  <a:srgbClr val="3333CC"/>
                </a:solidFill>
              </a:rPr>
              <a:t>Penyebab sama dengan penyebab </a:t>
            </a:r>
            <a:r>
              <a:rPr lang="en-US" sz="2400" i="1" smtClean="0">
                <a:solidFill>
                  <a:srgbClr val="3333CC"/>
                </a:solidFill>
              </a:rPr>
              <a:t>Ready </a:t>
            </a:r>
            <a:r>
              <a:rPr lang="en-US" sz="2400" i="1" smtClean="0">
                <a:solidFill>
                  <a:srgbClr val="3333CC"/>
                </a:solidFill>
                <a:sym typeface="Wingdings" pitchFamily="2" charset="2"/>
              </a:rPr>
              <a:t> Exit</a:t>
            </a:r>
            <a:endParaRPr lang="en-US" sz="2400" i="1" smtClean="0">
              <a:solidFill>
                <a:srgbClr val="3333CC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05912" y="152400"/>
            <a:ext cx="8040565" cy="755650"/>
          </a:xfrm>
        </p:spPr>
        <p:txBody>
          <a:bodyPr/>
          <a:lstStyle/>
          <a:p>
            <a:pPr>
              <a:defRPr/>
            </a:pPr>
            <a:r>
              <a:rPr lang="en-US" sz="2800" smtClean="0"/>
              <a:t>Eksekusi Proses Dengan </a:t>
            </a:r>
            <a:r>
              <a:rPr lang="en-US" sz="2800" smtClean="0">
                <a:solidFill>
                  <a:srgbClr val="FF0066"/>
                </a:solidFill>
              </a:rPr>
              <a:t>Dua</a:t>
            </a:r>
            <a:r>
              <a:rPr lang="en-US" sz="2800" smtClean="0"/>
              <a:t> Antrian </a:t>
            </a:r>
            <a:r>
              <a:rPr lang="en-US" sz="1800" smtClean="0"/>
              <a:t>(1)</a:t>
            </a:r>
          </a:p>
        </p:txBody>
      </p:sp>
      <p:pic>
        <p:nvPicPr>
          <p:cNvPr id="1229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1419959" y="1066801"/>
            <a:ext cx="5704742" cy="2466975"/>
          </a:xfrm>
          <a:noFill/>
        </p:spPr>
      </p:pic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915866" y="3638550"/>
            <a:ext cx="77724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84175" indent="-384175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Ø"/>
            </a:pPr>
            <a:r>
              <a:rPr kumimoji="1" lang="en-US">
                <a:solidFill>
                  <a:srgbClr val="3333FF"/>
                </a:solidFill>
                <a:latin typeface="Tahoma" pitchFamily="34" charset="0"/>
              </a:rPr>
              <a:t>Cara kerja:</a:t>
            </a:r>
          </a:p>
          <a:p>
            <a:pPr marL="952500" lvl="1" indent="-377825">
              <a:spcBef>
                <a:spcPct val="20000"/>
              </a:spcBef>
              <a:buClr>
                <a:srgbClr val="3333FF"/>
              </a:buClr>
              <a:buFont typeface="Wingdings" pitchFamily="2" charset="2"/>
              <a:buChar char="v"/>
            </a:pPr>
            <a:r>
              <a:rPr kumimoji="1" lang="en-US" sz="2000">
                <a:latin typeface="Tahoma" pitchFamily="34" charset="0"/>
              </a:rPr>
              <a:t>Proses baru </a:t>
            </a:r>
            <a:r>
              <a:rPr kumimoji="1" lang="en-US" sz="2000">
                <a:latin typeface="Tahoma" pitchFamily="34" charset="0"/>
                <a:sym typeface="Wingdings" pitchFamily="2" charset="2"/>
              </a:rPr>
              <a:t> </a:t>
            </a:r>
            <a:r>
              <a:rPr kumimoji="1" lang="en-US" sz="2000" i="1">
                <a:latin typeface="Tahoma" pitchFamily="34" charset="0"/>
                <a:sym typeface="Wingdings" pitchFamily="2" charset="2"/>
              </a:rPr>
              <a:t>Ready queue</a:t>
            </a:r>
          </a:p>
          <a:p>
            <a:pPr marL="1371600" lvl="2" indent="-228600">
              <a:spcBef>
                <a:spcPct val="20000"/>
              </a:spcBef>
              <a:buClr>
                <a:schemeClr val="accent1"/>
              </a:buClr>
              <a:buSzPct val="120000"/>
              <a:buFont typeface="Wingdings" pitchFamily="2" charset="2"/>
              <a:buChar char="§"/>
            </a:pPr>
            <a:r>
              <a:rPr kumimoji="1" lang="en-US" sz="1800">
                <a:solidFill>
                  <a:srgbClr val="3333CC"/>
                </a:solidFill>
                <a:latin typeface="Tahoma" pitchFamily="34" charset="0"/>
              </a:rPr>
              <a:t>Jika tidak ada proses yang </a:t>
            </a:r>
            <a:r>
              <a:rPr kumimoji="1" lang="en-US" sz="1800" i="1">
                <a:solidFill>
                  <a:srgbClr val="3333CC"/>
                </a:solidFill>
                <a:latin typeface="Tahoma" pitchFamily="34" charset="0"/>
              </a:rPr>
              <a:t>running</a:t>
            </a:r>
            <a:r>
              <a:rPr kumimoji="1" lang="en-US" sz="1800">
                <a:solidFill>
                  <a:srgbClr val="3333CC"/>
                </a:solidFill>
                <a:latin typeface="Tahoma" pitchFamily="34" charset="0"/>
              </a:rPr>
              <a:t> </a:t>
            </a:r>
            <a:r>
              <a:rPr kumimoji="1" lang="en-US" sz="1800">
                <a:solidFill>
                  <a:srgbClr val="3333CC"/>
                </a:solidFill>
                <a:latin typeface="Tahoma" pitchFamily="34" charset="0"/>
                <a:sym typeface="Wingdings" pitchFamily="2" charset="2"/>
              </a:rPr>
              <a:t> langsung dieksekusi</a:t>
            </a:r>
          </a:p>
          <a:p>
            <a:pPr marL="952500" lvl="1" indent="-377825">
              <a:spcBef>
                <a:spcPct val="20000"/>
              </a:spcBef>
              <a:buClr>
                <a:srgbClr val="3333FF"/>
              </a:buClr>
              <a:buFont typeface="Wingdings" pitchFamily="2" charset="2"/>
              <a:buChar char="v"/>
            </a:pPr>
            <a:r>
              <a:rPr kumimoji="1" lang="en-US" sz="2000">
                <a:latin typeface="Tahoma" pitchFamily="34" charset="0"/>
              </a:rPr>
              <a:t>Proses yang sedang </a:t>
            </a:r>
            <a:r>
              <a:rPr kumimoji="1" lang="en-US" sz="2000" i="1">
                <a:latin typeface="Tahoma" pitchFamily="34" charset="0"/>
              </a:rPr>
              <a:t>running</a:t>
            </a:r>
            <a:r>
              <a:rPr kumimoji="1" lang="en-US" sz="2000">
                <a:latin typeface="Tahoma" pitchFamily="34" charset="0"/>
              </a:rPr>
              <a:t> selesai/ter-blok </a:t>
            </a:r>
            <a:r>
              <a:rPr kumimoji="1" lang="en-US" sz="2000">
                <a:latin typeface="Tahoma" pitchFamily="34" charset="0"/>
                <a:sym typeface="Wingdings" pitchFamily="2" charset="2"/>
              </a:rPr>
              <a:t> Pilih satu proses di </a:t>
            </a:r>
            <a:r>
              <a:rPr kumimoji="1" lang="en-US" sz="2000" i="1">
                <a:latin typeface="Tahoma" pitchFamily="34" charset="0"/>
                <a:sym typeface="Wingdings" pitchFamily="2" charset="2"/>
              </a:rPr>
              <a:t>ready queue</a:t>
            </a:r>
            <a:r>
              <a:rPr kumimoji="1" lang="en-US" sz="2000">
                <a:latin typeface="Tahoma" pitchFamily="34" charset="0"/>
                <a:sym typeface="Wingdings" pitchFamily="2" charset="2"/>
              </a:rPr>
              <a:t> untuk dieksekusi</a:t>
            </a:r>
          </a:p>
          <a:p>
            <a:pPr marL="952500" lvl="1" indent="-377825">
              <a:spcBef>
                <a:spcPct val="20000"/>
              </a:spcBef>
              <a:buClr>
                <a:srgbClr val="3333FF"/>
              </a:buClr>
              <a:buFont typeface="Wingdings" pitchFamily="2" charset="2"/>
              <a:buChar char="v"/>
            </a:pPr>
            <a:r>
              <a:rPr kumimoji="1" lang="en-US" sz="2000">
                <a:latin typeface="Tahoma" pitchFamily="34" charset="0"/>
                <a:sym typeface="Wingdings" pitchFamily="2" charset="2"/>
              </a:rPr>
              <a:t>Jika selesai  keluar</a:t>
            </a:r>
          </a:p>
          <a:p>
            <a:pPr marL="952500" lvl="1" indent="-377825">
              <a:spcBef>
                <a:spcPct val="20000"/>
              </a:spcBef>
              <a:buClr>
                <a:srgbClr val="3333FF"/>
              </a:buClr>
              <a:buFont typeface="Wingdings" pitchFamily="2" charset="2"/>
              <a:buChar char="v"/>
            </a:pPr>
            <a:r>
              <a:rPr kumimoji="1" lang="en-US" sz="2000">
                <a:latin typeface="Tahoma" pitchFamily="34" charset="0"/>
                <a:sym typeface="Wingdings" pitchFamily="2" charset="2"/>
              </a:rPr>
              <a:t>Jika </a:t>
            </a:r>
            <a:r>
              <a:rPr kumimoji="1" lang="en-US" sz="2000" i="1">
                <a:latin typeface="Tahoma" pitchFamily="34" charset="0"/>
                <a:sym typeface="Wingdings" pitchFamily="2" charset="2"/>
              </a:rPr>
              <a:t>time out</a:t>
            </a:r>
            <a:r>
              <a:rPr kumimoji="1" lang="en-US" sz="2000">
                <a:latin typeface="Tahoma" pitchFamily="34" charset="0"/>
                <a:sym typeface="Wingdings" pitchFamily="2" charset="2"/>
              </a:rPr>
              <a:t>  masuk </a:t>
            </a:r>
            <a:r>
              <a:rPr kumimoji="1" lang="en-US" sz="2000" i="1">
                <a:latin typeface="Tahoma" pitchFamily="34" charset="0"/>
                <a:sym typeface="Wingdings" pitchFamily="2" charset="2"/>
              </a:rPr>
              <a:t>ready queue</a:t>
            </a:r>
          </a:p>
          <a:p>
            <a:pPr marL="952500" lvl="1" indent="-377825">
              <a:spcBef>
                <a:spcPct val="20000"/>
              </a:spcBef>
              <a:buClr>
                <a:srgbClr val="3333FF"/>
              </a:buClr>
              <a:buFont typeface="Wingdings" pitchFamily="2" charset="2"/>
              <a:buChar char="v"/>
            </a:pPr>
            <a:r>
              <a:rPr kumimoji="1" lang="en-US" sz="2000">
                <a:latin typeface="Tahoma" pitchFamily="34" charset="0"/>
                <a:sym typeface="Wingdings" pitchFamily="2" charset="2"/>
              </a:rPr>
              <a:t>Jika perlu </a:t>
            </a:r>
            <a:r>
              <a:rPr kumimoji="1" lang="en-US" sz="2000" i="1">
                <a:latin typeface="Tahoma" pitchFamily="34" charset="0"/>
                <a:sym typeface="Wingdings" pitchFamily="2" charset="2"/>
              </a:rPr>
              <a:t>resource</a:t>
            </a:r>
            <a:r>
              <a:rPr kumimoji="1" lang="en-US" sz="2000">
                <a:latin typeface="Tahoma" pitchFamily="34" charset="0"/>
                <a:sym typeface="Wingdings" pitchFamily="2" charset="2"/>
              </a:rPr>
              <a:t> lain  masuk </a:t>
            </a:r>
            <a:r>
              <a:rPr kumimoji="1" lang="en-US" sz="2000" i="1">
                <a:latin typeface="Tahoma" pitchFamily="34" charset="0"/>
                <a:sym typeface="Wingdings" pitchFamily="2" charset="2"/>
              </a:rPr>
              <a:t>blocked queue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Tugas OS Terhadap </a:t>
            </a:r>
            <a:r>
              <a:rPr lang="en-US" smtClean="0">
                <a:solidFill>
                  <a:srgbClr val="FF0066"/>
                </a:solidFill>
              </a:rPr>
              <a:t>Proses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Mengeksekusi </a:t>
            </a:r>
            <a:r>
              <a:rPr lang="en-US" smtClean="0">
                <a:solidFill>
                  <a:srgbClr val="FF0000"/>
                </a:solidFill>
              </a:rPr>
              <a:t>banyak proses</a:t>
            </a:r>
            <a:r>
              <a:rPr lang="en-US" smtClean="0"/>
              <a:t> secara </a:t>
            </a:r>
            <a:r>
              <a:rPr lang="en-US" i="1" smtClean="0">
                <a:solidFill>
                  <a:srgbClr val="FF0000"/>
                </a:solidFill>
              </a:rPr>
              <a:t>interleave</a:t>
            </a:r>
            <a:r>
              <a:rPr lang="en-US" smtClean="0"/>
              <a:t> (selang-seling) agar utilisasi prosesor maksimal dan </a:t>
            </a:r>
            <a:r>
              <a:rPr lang="en-US" i="1" smtClean="0"/>
              <a:t>response time</a:t>
            </a:r>
            <a:r>
              <a:rPr lang="en-US" smtClean="0"/>
              <a:t> setiap proses masih bisa diterima</a:t>
            </a:r>
          </a:p>
          <a:p>
            <a:r>
              <a:rPr lang="en-US" smtClean="0"/>
              <a:t>Menyediakan </a:t>
            </a:r>
            <a:r>
              <a:rPr lang="en-US" i="1" smtClean="0"/>
              <a:t>resource</a:t>
            </a:r>
            <a:r>
              <a:rPr lang="en-US" smtClean="0"/>
              <a:t> bagi setiap proses</a:t>
            </a:r>
          </a:p>
          <a:p>
            <a:r>
              <a:rPr lang="en-US" smtClean="0"/>
              <a:t>Mendukung komunikasi antar proses dan penciptaan proses baru oleh user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05912" y="152400"/>
            <a:ext cx="7876442" cy="755650"/>
          </a:xfrm>
        </p:spPr>
        <p:txBody>
          <a:bodyPr/>
          <a:lstStyle/>
          <a:p>
            <a:pPr>
              <a:defRPr/>
            </a:pPr>
            <a:r>
              <a:rPr lang="en-US" sz="2800" smtClean="0"/>
              <a:t>Eksekusi Proses Dengan </a:t>
            </a:r>
            <a:r>
              <a:rPr lang="en-US" sz="2800" smtClean="0">
                <a:solidFill>
                  <a:srgbClr val="FF0066"/>
                </a:solidFill>
              </a:rPr>
              <a:t>Dua</a:t>
            </a:r>
            <a:r>
              <a:rPr lang="en-US" sz="2800" smtClean="0"/>
              <a:t> Antrian </a:t>
            </a:r>
            <a:r>
              <a:rPr lang="en-US" sz="1800" smtClean="0"/>
              <a:t>(2)</a:t>
            </a:r>
          </a:p>
        </p:txBody>
      </p:sp>
      <p:sp>
        <p:nvSpPr>
          <p:cNvPr id="409603" name="Rectangle 3"/>
          <p:cNvSpPr>
            <a:spLocks noChangeArrowheads="1"/>
          </p:cNvSpPr>
          <p:nvPr/>
        </p:nvSpPr>
        <p:spPr bwMode="auto">
          <a:xfrm>
            <a:off x="383931" y="1052514"/>
            <a:ext cx="8455269" cy="5500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84175" indent="-384175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Ø"/>
            </a:pPr>
            <a:r>
              <a:rPr kumimoji="1" lang="en-US" sz="2800">
                <a:solidFill>
                  <a:srgbClr val="FF0066"/>
                </a:solidFill>
                <a:latin typeface="Tahoma" pitchFamily="34" charset="0"/>
                <a:sym typeface="Wingdings" pitchFamily="2" charset="2"/>
              </a:rPr>
              <a:t>Apa kelemahan sistem dengan 2 antrian ?</a:t>
            </a:r>
            <a:endParaRPr kumimoji="1" lang="en-US" sz="2800">
              <a:solidFill>
                <a:srgbClr val="3333CC"/>
              </a:solidFill>
              <a:latin typeface="Tahoma" pitchFamily="34" charset="0"/>
              <a:sym typeface="Wingdings" pitchFamily="2" charset="2"/>
            </a:endParaRPr>
          </a:p>
          <a:p>
            <a:pPr marL="952500" lvl="1" indent="-377825">
              <a:spcBef>
                <a:spcPct val="20000"/>
              </a:spcBef>
              <a:buClr>
                <a:srgbClr val="3333FF"/>
              </a:buClr>
              <a:buFont typeface="Wingdings" pitchFamily="2" charset="2"/>
              <a:buChar char="v"/>
            </a:pPr>
            <a:r>
              <a:rPr kumimoji="1" lang="en-US">
                <a:solidFill>
                  <a:srgbClr val="3333CC"/>
                </a:solidFill>
                <a:latin typeface="Tahoma" pitchFamily="34" charset="0"/>
              </a:rPr>
              <a:t>Jika proses yang ter-blok sangat banyak dan masing-masing menunggu </a:t>
            </a:r>
            <a:r>
              <a:rPr kumimoji="1" lang="en-US" i="1">
                <a:solidFill>
                  <a:srgbClr val="3333CC"/>
                </a:solidFill>
                <a:latin typeface="Tahoma" pitchFamily="34" charset="0"/>
              </a:rPr>
              <a:t>event</a:t>
            </a:r>
            <a:r>
              <a:rPr kumimoji="1" lang="en-US">
                <a:solidFill>
                  <a:srgbClr val="3333CC"/>
                </a:solidFill>
                <a:latin typeface="Tahoma" pitchFamily="34" charset="0"/>
              </a:rPr>
              <a:t> yang berbeda-beda </a:t>
            </a:r>
            <a:r>
              <a:rPr kumimoji="1" lang="en-US">
                <a:solidFill>
                  <a:srgbClr val="3333CC"/>
                </a:solidFill>
                <a:latin typeface="Tahoma" pitchFamily="34" charset="0"/>
                <a:sym typeface="Wingdings" pitchFamily="2" charset="2"/>
              </a:rPr>
              <a:t> Jika datang suatu </a:t>
            </a:r>
            <a:r>
              <a:rPr kumimoji="1" lang="en-US" i="1">
                <a:solidFill>
                  <a:srgbClr val="3333CC"/>
                </a:solidFill>
                <a:latin typeface="Tahoma" pitchFamily="34" charset="0"/>
                <a:sym typeface="Wingdings" pitchFamily="2" charset="2"/>
              </a:rPr>
              <a:t>event, maka</a:t>
            </a:r>
            <a:r>
              <a:rPr kumimoji="1" lang="en-US">
                <a:solidFill>
                  <a:srgbClr val="3333CC"/>
                </a:solidFill>
                <a:latin typeface="Tahoma" pitchFamily="34" charset="0"/>
                <a:sym typeface="Wingdings" pitchFamily="2" charset="2"/>
              </a:rPr>
              <a:t> OS </a:t>
            </a:r>
            <a:r>
              <a:rPr kumimoji="1" lang="en-US" sz="3200">
                <a:solidFill>
                  <a:srgbClr val="FF0066"/>
                </a:solidFill>
                <a:latin typeface="Tahoma" pitchFamily="34" charset="0"/>
                <a:sym typeface="Wingdings" pitchFamily="2" charset="2"/>
              </a:rPr>
              <a:t>harus menyeleksi</a:t>
            </a:r>
            <a:r>
              <a:rPr kumimoji="1" lang="en-US">
                <a:solidFill>
                  <a:srgbClr val="3333CC"/>
                </a:solidFill>
                <a:latin typeface="Tahoma" pitchFamily="34" charset="0"/>
                <a:sym typeface="Wingdings" pitchFamily="2" charset="2"/>
              </a:rPr>
              <a:t> proses yang mana yang sedang membutuhkan </a:t>
            </a:r>
            <a:r>
              <a:rPr kumimoji="1" lang="en-US" i="1">
                <a:solidFill>
                  <a:srgbClr val="3333CC"/>
                </a:solidFill>
                <a:latin typeface="Tahoma" pitchFamily="34" charset="0"/>
                <a:sym typeface="Wingdings" pitchFamily="2" charset="2"/>
              </a:rPr>
              <a:t>event</a:t>
            </a:r>
            <a:r>
              <a:rPr kumimoji="1" lang="en-US">
                <a:solidFill>
                  <a:srgbClr val="3333CC"/>
                </a:solidFill>
                <a:latin typeface="Tahoma" pitchFamily="34" charset="0"/>
                <a:sym typeface="Wingdings" pitchFamily="2" charset="2"/>
              </a:rPr>
              <a:t> yang datang</a:t>
            </a:r>
          </a:p>
          <a:p>
            <a:pPr marL="1371600" lvl="2" indent="-228600">
              <a:spcBef>
                <a:spcPct val="20000"/>
              </a:spcBef>
              <a:buClr>
                <a:schemeClr val="accent1"/>
              </a:buClr>
              <a:buSzPct val="120000"/>
              <a:buFont typeface="Wingdings" pitchFamily="2" charset="2"/>
              <a:buChar char="à"/>
            </a:pPr>
            <a:r>
              <a:rPr kumimoji="1" lang="en-US" sz="2000">
                <a:solidFill>
                  <a:srgbClr val="CC6600"/>
                </a:solidFill>
                <a:latin typeface="Tahoma" pitchFamily="34" charset="0"/>
                <a:sym typeface="Wingdings" pitchFamily="2" charset="2"/>
              </a:rPr>
              <a:t>butuh waktu</a:t>
            </a:r>
          </a:p>
          <a:p>
            <a:pPr marL="1371600" lvl="2" indent="-228600">
              <a:spcBef>
                <a:spcPct val="20000"/>
              </a:spcBef>
              <a:buClr>
                <a:schemeClr val="accent1"/>
              </a:buClr>
              <a:buSzPct val="120000"/>
              <a:buFont typeface="Wingdings" pitchFamily="2" charset="2"/>
              <a:buChar char="à"/>
            </a:pPr>
            <a:r>
              <a:rPr kumimoji="1" lang="en-US" sz="2000">
                <a:solidFill>
                  <a:srgbClr val="CC6600"/>
                </a:solidFill>
                <a:latin typeface="Tahoma" pitchFamily="34" charset="0"/>
              </a:rPr>
              <a:t>butuh algoritma lebih rumit</a:t>
            </a:r>
          </a:p>
          <a:p>
            <a:pPr marL="384175" indent="-384175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à"/>
            </a:pPr>
            <a:endParaRPr kumimoji="1" lang="en-US" sz="2800">
              <a:solidFill>
                <a:srgbClr val="CC6600"/>
              </a:solidFill>
              <a:latin typeface="Tahoma" pitchFamily="34" charset="0"/>
            </a:endParaRPr>
          </a:p>
          <a:p>
            <a:pPr marL="384175" indent="-384175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à"/>
            </a:pPr>
            <a:r>
              <a:rPr kumimoji="1" lang="en-US" sz="2800">
                <a:solidFill>
                  <a:srgbClr val="FF0066"/>
                </a:solidFill>
                <a:latin typeface="Tahoma" pitchFamily="34" charset="0"/>
              </a:rPr>
              <a:t>Apa kelebihannya 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1000"/>
                                        <p:tgtEl>
                                          <p:spTgt spid="409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1000"/>
                                        <p:tgtEl>
                                          <p:spTgt spid="409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1000"/>
                                        <p:tgtEl>
                                          <p:spTgt spid="409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" dur="1000"/>
                                        <p:tgtEl>
                                          <p:spTgt spid="409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3" dur="1000"/>
                                        <p:tgtEl>
                                          <p:spTgt spid="409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7467600" cy="7921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2800" dirty="0" err="1" smtClean="0"/>
              <a:t>Eksekusi</a:t>
            </a:r>
            <a:r>
              <a:rPr lang="en-US" sz="2800" dirty="0" smtClean="0"/>
              <a:t> </a:t>
            </a:r>
            <a:r>
              <a:rPr lang="en-US" sz="2800" dirty="0" err="1" smtClean="0"/>
              <a:t>Proses</a:t>
            </a:r>
            <a:r>
              <a:rPr lang="en-US" sz="2800" dirty="0" smtClean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dirty="0" err="1" smtClean="0">
                <a:solidFill>
                  <a:srgbClr val="FF0066"/>
                </a:solidFill>
              </a:rPr>
              <a:t>Banyak</a:t>
            </a:r>
            <a:r>
              <a:rPr lang="en-US" sz="2800" dirty="0" smtClean="0"/>
              <a:t> </a:t>
            </a:r>
            <a:r>
              <a:rPr lang="en-US" sz="2800" dirty="0" err="1" smtClean="0"/>
              <a:t>Antrian</a:t>
            </a:r>
            <a:r>
              <a:rPr lang="en-US" sz="2800" dirty="0" smtClean="0"/>
              <a:t> </a:t>
            </a:r>
            <a:r>
              <a:rPr lang="en-US" sz="1800" dirty="0" smtClean="0"/>
              <a:t>(1)</a:t>
            </a:r>
          </a:p>
        </p:txBody>
      </p:sp>
      <p:graphicFrame>
        <p:nvGraphicFramePr>
          <p:cNvPr id="2050" name="Object 3"/>
          <p:cNvGraphicFramePr>
            <a:graphicFrameLocks noChangeAspect="1"/>
          </p:cNvGraphicFramePr>
          <p:nvPr>
            <p:ph idx="1"/>
          </p:nvPr>
        </p:nvGraphicFramePr>
        <p:xfrm>
          <a:off x="1233854" y="1066800"/>
          <a:ext cx="6625004" cy="5314950"/>
        </p:xfrm>
        <a:graphic>
          <a:graphicData uri="http://schemas.openxmlformats.org/presentationml/2006/ole">
            <p:oleObj spid="_x0000_s8194" name="Image" r:id="rId4" imgW="6590476" imgH="5104762" progId="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05912" y="152400"/>
            <a:ext cx="7876442" cy="75565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2800" smtClean="0"/>
              <a:t>Eksekusi Proses Dengan </a:t>
            </a:r>
            <a:r>
              <a:rPr lang="en-US" sz="2800" smtClean="0">
                <a:solidFill>
                  <a:srgbClr val="FF0066"/>
                </a:solidFill>
              </a:rPr>
              <a:t>Banyak</a:t>
            </a:r>
            <a:r>
              <a:rPr lang="en-US" sz="2800" smtClean="0"/>
              <a:t> Antrian </a:t>
            </a:r>
            <a:r>
              <a:rPr lang="en-US" sz="1800" smtClean="0"/>
              <a:t>(2)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451338" y="1052514"/>
            <a:ext cx="8387862" cy="5500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84175" indent="-384175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Ø"/>
            </a:pPr>
            <a:r>
              <a:rPr kumimoji="1" lang="en-US" sz="2800">
                <a:solidFill>
                  <a:srgbClr val="3333FF"/>
                </a:solidFill>
                <a:latin typeface="Tahoma" pitchFamily="34" charset="0"/>
              </a:rPr>
              <a:t>Cara kerja:</a:t>
            </a:r>
          </a:p>
          <a:p>
            <a:pPr marL="952500" lvl="1" indent="-377825">
              <a:spcBef>
                <a:spcPct val="20000"/>
              </a:spcBef>
              <a:buClr>
                <a:srgbClr val="3333FF"/>
              </a:buClr>
              <a:buFont typeface="Wingdings" pitchFamily="2" charset="2"/>
              <a:buChar char="v"/>
            </a:pPr>
            <a:r>
              <a:rPr kumimoji="1" lang="en-US">
                <a:latin typeface="Tahoma" pitchFamily="34" charset="0"/>
              </a:rPr>
              <a:t>Sama seperti pada eksekusi proses dengan dua antrian</a:t>
            </a:r>
          </a:p>
          <a:p>
            <a:pPr marL="952500" lvl="1" indent="-377825">
              <a:spcBef>
                <a:spcPct val="20000"/>
              </a:spcBef>
              <a:buClr>
                <a:srgbClr val="3333FF"/>
              </a:buClr>
              <a:buFont typeface="Wingdings" pitchFamily="2" charset="2"/>
              <a:buChar char="v"/>
            </a:pPr>
            <a:r>
              <a:rPr kumimoji="1" lang="en-US">
                <a:latin typeface="Tahoma" pitchFamily="34" charset="0"/>
              </a:rPr>
              <a:t>Bedanya untuk setiap </a:t>
            </a:r>
            <a:r>
              <a:rPr kumimoji="1" lang="en-US" i="1">
                <a:latin typeface="Tahoma" pitchFamily="34" charset="0"/>
              </a:rPr>
              <a:t>event</a:t>
            </a:r>
            <a:r>
              <a:rPr kumimoji="1" lang="en-US">
                <a:latin typeface="Tahoma" pitchFamily="34" charset="0"/>
              </a:rPr>
              <a:t> yang berbeda </a:t>
            </a:r>
            <a:r>
              <a:rPr kumimoji="1" lang="en-US">
                <a:solidFill>
                  <a:srgbClr val="FF0000"/>
                </a:solidFill>
                <a:latin typeface="Tahoma" pitchFamily="34" charset="0"/>
              </a:rPr>
              <a:t>disediakan sebuah antrian tersendiri</a:t>
            </a:r>
            <a:endParaRPr kumimoji="1" lang="en-US" i="1">
              <a:solidFill>
                <a:srgbClr val="FF0000"/>
              </a:solidFill>
              <a:latin typeface="Tahoma" pitchFamily="34" charset="0"/>
              <a:sym typeface="Wingdings" pitchFamily="2" charset="2"/>
            </a:endParaRPr>
          </a:p>
          <a:p>
            <a:pPr marL="384175" indent="-384175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Ø"/>
            </a:pPr>
            <a:r>
              <a:rPr kumimoji="1" lang="en-US" sz="2800">
                <a:solidFill>
                  <a:srgbClr val="FF0066"/>
                </a:solidFill>
                <a:latin typeface="Tahoma" pitchFamily="34" charset="0"/>
                <a:sym typeface="Wingdings" pitchFamily="2" charset="2"/>
              </a:rPr>
              <a:t>Kelebihan:</a:t>
            </a:r>
          </a:p>
          <a:p>
            <a:pPr marL="952500" lvl="1" indent="-377825">
              <a:spcBef>
                <a:spcPct val="20000"/>
              </a:spcBef>
              <a:buClr>
                <a:srgbClr val="3333FF"/>
              </a:buClr>
              <a:buFont typeface="Wingdings" pitchFamily="2" charset="2"/>
              <a:buChar char="v"/>
            </a:pPr>
            <a:r>
              <a:rPr kumimoji="1" lang="en-US">
                <a:solidFill>
                  <a:srgbClr val="3333CC"/>
                </a:solidFill>
                <a:latin typeface="Tahoma" pitchFamily="34" charset="0"/>
                <a:sym typeface="Wingdings" pitchFamily="2" charset="2"/>
              </a:rPr>
              <a:t>Jika suatu </a:t>
            </a:r>
            <a:r>
              <a:rPr kumimoji="1" lang="en-US" i="1">
                <a:solidFill>
                  <a:srgbClr val="3333CC"/>
                </a:solidFill>
                <a:latin typeface="Tahoma" pitchFamily="34" charset="0"/>
                <a:sym typeface="Wingdings" pitchFamily="2" charset="2"/>
              </a:rPr>
              <a:t>event</a:t>
            </a:r>
            <a:r>
              <a:rPr kumimoji="1" lang="en-US">
                <a:solidFill>
                  <a:srgbClr val="3333CC"/>
                </a:solidFill>
                <a:latin typeface="Tahoma" pitchFamily="34" charset="0"/>
                <a:sym typeface="Wingdings" pitchFamily="2" charset="2"/>
              </a:rPr>
              <a:t> yang ditunggu telah tiba  pemilihan proses yang membutuhkan </a:t>
            </a:r>
            <a:r>
              <a:rPr kumimoji="1" lang="en-US" i="1">
                <a:solidFill>
                  <a:srgbClr val="3333CC"/>
                </a:solidFill>
                <a:latin typeface="Tahoma" pitchFamily="34" charset="0"/>
                <a:sym typeface="Wingdings" pitchFamily="2" charset="2"/>
              </a:rPr>
              <a:t>event</a:t>
            </a:r>
            <a:r>
              <a:rPr kumimoji="1" lang="en-US">
                <a:solidFill>
                  <a:srgbClr val="3333CC"/>
                </a:solidFill>
                <a:latin typeface="Tahoma" pitchFamily="34" charset="0"/>
                <a:sym typeface="Wingdings" pitchFamily="2" charset="2"/>
              </a:rPr>
              <a:t> tersebut </a:t>
            </a:r>
            <a:r>
              <a:rPr kumimoji="1" lang="en-US">
                <a:solidFill>
                  <a:srgbClr val="FF0000"/>
                </a:solidFill>
                <a:latin typeface="Tahoma" pitchFamily="34" charset="0"/>
                <a:sym typeface="Wingdings" pitchFamily="2" charset="2"/>
              </a:rPr>
              <a:t>lebih mudah dan cepat </a:t>
            </a:r>
            <a:r>
              <a:rPr kumimoji="1" lang="en-US">
                <a:latin typeface="Tahoma" pitchFamily="34" charset="0"/>
                <a:sym typeface="Wingdings" pitchFamily="2" charset="2"/>
              </a:rPr>
              <a:t>(algoritmanya lebih sederhana)</a:t>
            </a:r>
          </a:p>
          <a:p>
            <a:pPr marL="384175" indent="-384175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Ø"/>
            </a:pPr>
            <a:r>
              <a:rPr kumimoji="1" lang="en-US" sz="2800">
                <a:solidFill>
                  <a:srgbClr val="FF0066"/>
                </a:solidFill>
                <a:latin typeface="Tahoma" pitchFamily="34" charset="0"/>
                <a:sym typeface="Wingdings" pitchFamily="2" charset="2"/>
              </a:rPr>
              <a:t>Pengembangan lebih lanjut</a:t>
            </a:r>
            <a:r>
              <a:rPr kumimoji="1" lang="en-US" sz="2800">
                <a:solidFill>
                  <a:srgbClr val="3333CC"/>
                </a:solidFill>
                <a:latin typeface="Tahoma" pitchFamily="34" charset="0"/>
                <a:sym typeface="Wingdings" pitchFamily="2" charset="2"/>
              </a:rPr>
              <a:t>:</a:t>
            </a:r>
          </a:p>
          <a:p>
            <a:pPr marL="952500" lvl="1" indent="-377825">
              <a:spcBef>
                <a:spcPct val="20000"/>
              </a:spcBef>
              <a:buClr>
                <a:srgbClr val="3333FF"/>
              </a:buClr>
              <a:buFont typeface="Wingdings" pitchFamily="2" charset="2"/>
              <a:buChar char="v"/>
            </a:pPr>
            <a:r>
              <a:rPr kumimoji="1" lang="en-US">
                <a:solidFill>
                  <a:srgbClr val="3333CC"/>
                </a:solidFill>
                <a:latin typeface="Tahoma" pitchFamily="34" charset="0"/>
              </a:rPr>
              <a:t>Jika terdapat proses dengan prioritas berbeda </a:t>
            </a:r>
            <a:r>
              <a:rPr kumimoji="1" lang="en-US">
                <a:solidFill>
                  <a:srgbClr val="3333CC"/>
                </a:solidFill>
                <a:latin typeface="Tahoma" pitchFamily="34" charset="0"/>
                <a:sym typeface="Wingdings" pitchFamily="2" charset="2"/>
              </a:rPr>
              <a:t> untuk setiap prioritas disediakan </a:t>
            </a:r>
            <a:r>
              <a:rPr kumimoji="1" lang="en-US" i="1">
                <a:solidFill>
                  <a:srgbClr val="FF0000"/>
                </a:solidFill>
                <a:latin typeface="Tahoma" pitchFamily="34" charset="0"/>
                <a:sym typeface="Wingdings" pitchFamily="2" charset="2"/>
              </a:rPr>
              <a:t>ready queue</a:t>
            </a:r>
            <a:r>
              <a:rPr kumimoji="1" lang="en-US">
                <a:solidFill>
                  <a:srgbClr val="FF0000"/>
                </a:solidFill>
                <a:latin typeface="Tahoma" pitchFamily="34" charset="0"/>
                <a:sym typeface="Wingdings" pitchFamily="2" charset="2"/>
              </a:rPr>
              <a:t> masing-masing</a:t>
            </a:r>
            <a:r>
              <a:rPr kumimoji="1" lang="en-US">
                <a:solidFill>
                  <a:srgbClr val="3333CC"/>
                </a:solidFill>
                <a:latin typeface="Tahoma" pitchFamily="34" charset="0"/>
                <a:sym typeface="Wingdings" pitchFamily="2" charset="2"/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200" smtClean="0"/>
              <a:t>Model Proses Dengan </a:t>
            </a:r>
            <a:r>
              <a:rPr lang="en-US" sz="3200" smtClean="0">
                <a:solidFill>
                  <a:srgbClr val="FF0000"/>
                </a:solidFill>
              </a:rPr>
              <a:t>6-Status</a:t>
            </a:r>
            <a:endParaRPr lang="en-US" sz="1800" smtClean="0">
              <a:solidFill>
                <a:schemeClr val="tx1"/>
              </a:solidFill>
            </a:endParaRP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1066800" y="57150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FontTx/>
              <a:buChar char="•"/>
            </a:pPr>
            <a:r>
              <a:rPr lang="en-US" sz="2800">
                <a:solidFill>
                  <a:srgbClr val="CC3300"/>
                </a:solidFill>
                <a:latin typeface="Tahoma" pitchFamily="34" charset="0"/>
              </a:rPr>
              <a:t>Status yang ditambahkan: </a:t>
            </a:r>
            <a:r>
              <a:rPr lang="en-US" sz="2800" i="1">
                <a:solidFill>
                  <a:srgbClr val="FF0066"/>
                </a:solidFill>
                <a:latin typeface="Tahoma" pitchFamily="34" charset="0"/>
              </a:rPr>
              <a:t>suspend state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783981" y="1620838"/>
            <a:ext cx="7450015" cy="3789362"/>
            <a:chOff x="535" y="771"/>
            <a:chExt cx="5084" cy="2387"/>
          </a:xfrm>
        </p:grpSpPr>
        <p:pic>
          <p:nvPicPr>
            <p:cNvPr id="15365" name="Picture 5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61" y="771"/>
              <a:ext cx="4958" cy="22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535" y="1967"/>
              <a:ext cx="2029" cy="1191"/>
              <a:chOff x="863" y="2160"/>
              <a:chExt cx="1873" cy="1191"/>
            </a:xfrm>
          </p:grpSpPr>
          <p:sp>
            <p:nvSpPr>
              <p:cNvPr id="15367" name="Text Box 7"/>
              <p:cNvSpPr txBox="1">
                <a:spLocks noChangeArrowheads="1"/>
              </p:cNvSpPr>
              <p:nvPr/>
            </p:nvSpPr>
            <p:spPr bwMode="auto">
              <a:xfrm>
                <a:off x="1536" y="3120"/>
                <a:ext cx="120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800">
                    <a:latin typeface="Arial" charset="0"/>
                  </a:rPr>
                  <a:t>di harddisk</a:t>
                </a:r>
                <a:endParaRPr lang="en-GB" sz="1800">
                  <a:latin typeface="Arial" charset="0"/>
                </a:endParaRPr>
              </a:p>
            </p:txBody>
          </p:sp>
          <p:sp>
            <p:nvSpPr>
              <p:cNvPr id="15368" name="Line 8"/>
              <p:cNvSpPr>
                <a:spLocks noChangeShapeType="1"/>
              </p:cNvSpPr>
              <p:nvPr/>
            </p:nvSpPr>
            <p:spPr bwMode="auto">
              <a:xfrm>
                <a:off x="1536" y="2688"/>
                <a:ext cx="240" cy="4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arrow" w="lg" len="med"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5369" name="Oval 9"/>
              <p:cNvSpPr>
                <a:spLocks noChangeArrowheads="1"/>
              </p:cNvSpPr>
              <p:nvPr/>
            </p:nvSpPr>
            <p:spPr bwMode="auto">
              <a:xfrm>
                <a:off x="863" y="2160"/>
                <a:ext cx="1056" cy="769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Mengapa perlu ada </a:t>
            </a:r>
            <a:r>
              <a:rPr lang="en-US" i="1" smtClean="0">
                <a:solidFill>
                  <a:srgbClr val="FF0000"/>
                </a:solidFill>
              </a:rPr>
              <a:t>suspend state</a:t>
            </a:r>
            <a:r>
              <a:rPr lang="en-US" smtClean="0"/>
              <a:t> ? </a:t>
            </a:r>
            <a:r>
              <a:rPr lang="en-US" sz="2000" smtClean="0">
                <a:solidFill>
                  <a:schemeClr val="tx1"/>
                </a:solidFill>
              </a:rPr>
              <a:t>(1)</a:t>
            </a:r>
          </a:p>
        </p:txBody>
      </p:sp>
      <p:sp>
        <p:nvSpPr>
          <p:cNvPr id="413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smtClean="0"/>
              <a:t>Memori telah dipenuhi oleh proses atau bagian proses yang berada pada status </a:t>
            </a:r>
            <a:r>
              <a:rPr lang="en-US" sz="2800" i="1" smtClean="0">
                <a:solidFill>
                  <a:srgbClr val="FF0000"/>
                </a:solidFill>
              </a:rPr>
              <a:t>blocked</a:t>
            </a:r>
            <a:r>
              <a:rPr lang="en-US" sz="2800" i="1" smtClean="0"/>
              <a:t> </a:t>
            </a:r>
            <a:r>
              <a:rPr lang="en-US" sz="2800" smtClean="0"/>
              <a:t>akibat sedang menunggu suatu </a:t>
            </a:r>
            <a:r>
              <a:rPr lang="en-US" sz="2800" i="1" smtClean="0"/>
              <a:t>event</a:t>
            </a:r>
            <a:r>
              <a:rPr lang="en-US" sz="2800" smtClean="0"/>
              <a:t> (I/O, memori, dll), </a:t>
            </a:r>
            <a:r>
              <a:rPr lang="en-US" sz="2800" smtClean="0">
                <a:solidFill>
                  <a:srgbClr val="FF0066"/>
                </a:solidFill>
              </a:rPr>
              <a:t>sehingga tidak ada proses yang siap dieksekusi</a:t>
            </a:r>
            <a:r>
              <a:rPr lang="en-US" sz="2800" smtClean="0"/>
              <a:t>, maka:</a:t>
            </a:r>
          </a:p>
          <a:p>
            <a:pPr lvl="1"/>
            <a:r>
              <a:rPr lang="en-US" sz="2400" smtClean="0">
                <a:sym typeface="Wingdings" pitchFamily="2" charset="2"/>
              </a:rPr>
              <a:t>Semua proses menunggu</a:t>
            </a:r>
          </a:p>
          <a:p>
            <a:pPr lvl="1"/>
            <a:r>
              <a:rPr lang="en-US" sz="2400" smtClean="0"/>
              <a:t>Prosesor menganggur</a:t>
            </a:r>
          </a:p>
          <a:p>
            <a:r>
              <a:rPr lang="en-US" sz="2800" smtClean="0"/>
              <a:t>Semakin lama ukuran program semakin besar, maka:</a:t>
            </a:r>
          </a:p>
          <a:p>
            <a:pPr lvl="1"/>
            <a:r>
              <a:rPr lang="en-US" sz="2400" smtClean="0">
                <a:sym typeface="Wingdings" pitchFamily="2" charset="2"/>
              </a:rPr>
              <a:t>Memori yang dibutuhkan semakin besar</a:t>
            </a:r>
          </a:p>
          <a:p>
            <a:pPr lvl="1"/>
            <a:r>
              <a:rPr lang="en-US" sz="2400" smtClean="0">
                <a:sym typeface="Wingdings" pitchFamily="2" charset="2"/>
              </a:rPr>
              <a:t>Jumlah program yang dapat dieksekusi </a:t>
            </a:r>
            <a:r>
              <a:rPr lang="en-US" sz="2400" smtClean="0">
                <a:solidFill>
                  <a:srgbClr val="FF0066"/>
                </a:solidFill>
                <a:sym typeface="Wingdings" pitchFamily="2" charset="2"/>
              </a:rPr>
              <a:t>semakin sedikit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13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3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13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13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13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13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13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13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13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13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13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13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13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13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13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13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13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13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13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13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13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13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13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13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Mengapa perlu ada </a:t>
            </a:r>
            <a:r>
              <a:rPr lang="en-US" i="1" smtClean="0">
                <a:solidFill>
                  <a:srgbClr val="FF0000"/>
                </a:solidFill>
              </a:rPr>
              <a:t>suspend state</a:t>
            </a:r>
            <a:r>
              <a:rPr lang="en-US" smtClean="0"/>
              <a:t> ? </a:t>
            </a:r>
            <a:r>
              <a:rPr lang="en-US" sz="2000" smtClean="0">
                <a:solidFill>
                  <a:schemeClr val="tx1"/>
                </a:solidFill>
              </a:rPr>
              <a:t>(2)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1338" y="1600200"/>
            <a:ext cx="8387862" cy="4953001"/>
          </a:xfrm>
        </p:spPr>
        <p:txBody>
          <a:bodyPr/>
          <a:lstStyle/>
          <a:p>
            <a:r>
              <a:rPr lang="en-US" dirty="0" err="1" smtClean="0">
                <a:sym typeface="Wingdings" pitchFamily="2" charset="2"/>
              </a:rPr>
              <a:t>Tambah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memori</a:t>
            </a:r>
            <a:r>
              <a:rPr lang="en-US" dirty="0" smtClean="0">
                <a:sym typeface="Wingdings" pitchFamily="2" charset="2"/>
              </a:rPr>
              <a:t>  </a:t>
            </a:r>
            <a:r>
              <a:rPr lang="en-US" sz="3600" dirty="0" err="1" smtClean="0">
                <a:solidFill>
                  <a:srgbClr val="FF0066"/>
                </a:solidFill>
                <a:sym typeface="Wingdings" pitchFamily="2" charset="2"/>
              </a:rPr>
              <a:t>mahal</a:t>
            </a:r>
            <a:endParaRPr lang="en-US" sz="3600" dirty="0" smtClean="0">
              <a:solidFill>
                <a:srgbClr val="FF0066"/>
              </a:solidFill>
              <a:sym typeface="Wingdings" pitchFamily="2" charset="2"/>
            </a:endParaRPr>
          </a:p>
          <a:p>
            <a:pPr lvl="1"/>
            <a:r>
              <a:rPr lang="en-US" dirty="0" err="1" smtClean="0">
                <a:sym typeface="Wingdings" pitchFamily="2" charset="2"/>
              </a:rPr>
              <a:t>Lakukan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i="1" dirty="0" smtClean="0">
                <a:sym typeface="Wingdings" pitchFamily="2" charset="2"/>
              </a:rPr>
              <a:t>swapping</a:t>
            </a:r>
            <a:r>
              <a:rPr lang="en-US" dirty="0" smtClean="0">
                <a:sym typeface="Wingdings" pitchFamily="2" charset="2"/>
              </a:rPr>
              <a:t> (</a:t>
            </a:r>
            <a:r>
              <a:rPr lang="en-US" dirty="0" err="1" smtClean="0">
                <a:sym typeface="Wingdings" pitchFamily="2" charset="2"/>
              </a:rPr>
              <a:t>pindahkan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proses</a:t>
            </a:r>
            <a:r>
              <a:rPr lang="en-US" dirty="0" smtClean="0">
                <a:sym typeface="Wingdings" pitchFamily="2" charset="2"/>
              </a:rPr>
              <a:t> yang </a:t>
            </a:r>
            <a:r>
              <a:rPr lang="en-US" dirty="0" err="1" smtClean="0">
                <a:sym typeface="Wingdings" pitchFamily="2" charset="2"/>
              </a:rPr>
              <a:t>berada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pada</a:t>
            </a:r>
            <a:r>
              <a:rPr lang="en-US" dirty="0" smtClean="0">
                <a:sym typeface="Wingdings" pitchFamily="2" charset="2"/>
              </a:rPr>
              <a:t> status </a:t>
            </a:r>
            <a:r>
              <a:rPr lang="en-US" i="1" dirty="0" smtClean="0">
                <a:sym typeface="Wingdings" pitchFamily="2" charset="2"/>
              </a:rPr>
              <a:t>blocked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dari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memori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ke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i="1" dirty="0" err="1" smtClean="0">
                <a:sym typeface="Wingdings" pitchFamily="2" charset="2"/>
              </a:rPr>
              <a:t>harddisk</a:t>
            </a:r>
            <a:r>
              <a:rPr lang="en-US" dirty="0" smtClean="0">
                <a:sym typeface="Wingdings" pitchFamily="2" charset="2"/>
              </a:rPr>
              <a:t>)</a:t>
            </a:r>
          </a:p>
          <a:p>
            <a:pPr lvl="2">
              <a:buFont typeface="Wingdings" pitchFamily="2" charset="2"/>
              <a:buChar char="à"/>
            </a:pP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Proses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berubah</a:t>
            </a:r>
            <a:r>
              <a:rPr lang="en-US" dirty="0" smtClean="0">
                <a:sym typeface="Wingdings" pitchFamily="2" charset="2"/>
              </a:rPr>
              <a:t> status </a:t>
            </a:r>
            <a:r>
              <a:rPr lang="en-US" dirty="0" err="1" smtClean="0">
                <a:sym typeface="Wingdings" pitchFamily="2" charset="2"/>
              </a:rPr>
              <a:t>dari</a:t>
            </a:r>
            <a:r>
              <a:rPr lang="en-US" dirty="0" smtClean="0">
                <a:sym typeface="Wingdings" pitchFamily="2" charset="2"/>
              </a:rPr>
              <a:t> blocked </a:t>
            </a:r>
            <a:r>
              <a:rPr lang="en-US" dirty="0" err="1" smtClean="0">
                <a:sym typeface="Wingdings" pitchFamily="2" charset="2"/>
              </a:rPr>
              <a:t>menjadi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sz="2800" i="1" dirty="0" smtClean="0">
                <a:solidFill>
                  <a:srgbClr val="FF0066"/>
                </a:solidFill>
                <a:sym typeface="Wingdings" pitchFamily="2" charset="2"/>
              </a:rPr>
              <a:t>suspend</a:t>
            </a:r>
          </a:p>
          <a:p>
            <a:pPr lvl="2">
              <a:buFont typeface="Wingdings" pitchFamily="2" charset="2"/>
              <a:buChar char="à"/>
            </a:pP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Memori</a:t>
            </a:r>
            <a:r>
              <a:rPr lang="en-US" dirty="0" smtClean="0">
                <a:sym typeface="Wingdings" pitchFamily="2" charset="2"/>
              </a:rPr>
              <a:t> yang </a:t>
            </a:r>
            <a:r>
              <a:rPr lang="en-US" dirty="0" err="1" smtClean="0">
                <a:sym typeface="Wingdings" pitchFamily="2" charset="2"/>
              </a:rPr>
              <a:t>kosong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bertambah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besar</a:t>
            </a:r>
            <a:r>
              <a:rPr lang="en-US" dirty="0" smtClean="0">
                <a:sym typeface="Wingdings" pitchFamily="2" charset="2"/>
              </a:rPr>
              <a:t>:</a:t>
            </a:r>
          </a:p>
          <a:p>
            <a:pPr lvl="3">
              <a:buFont typeface="Wingdings" pitchFamily="2" charset="2"/>
              <a:buChar char="à"/>
            </a:pPr>
            <a:r>
              <a:rPr lang="en-US" dirty="0" err="1" smtClean="0">
                <a:sym typeface="Wingdings" pitchFamily="2" charset="2"/>
              </a:rPr>
              <a:t>Dapat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dimanfaatkan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oleh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sym typeface="Wingdings" pitchFamily="2" charset="2"/>
              </a:rPr>
              <a:t>proses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 yang </a:t>
            </a:r>
            <a:r>
              <a:rPr lang="en-US" dirty="0" err="1" smtClean="0">
                <a:solidFill>
                  <a:srgbClr val="FF0000"/>
                </a:solidFill>
                <a:sym typeface="Wingdings" pitchFamily="2" charset="2"/>
              </a:rPr>
              <a:t>butuh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sym typeface="Wingdings" pitchFamily="2" charset="2"/>
              </a:rPr>
              <a:t>memori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lebih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besar</a:t>
            </a:r>
            <a:r>
              <a:rPr lang="en-US" dirty="0" smtClean="0">
                <a:sym typeface="Wingdings" pitchFamily="2" charset="2"/>
              </a:rPr>
              <a:t>, </a:t>
            </a:r>
            <a:r>
              <a:rPr lang="en-US" dirty="0" err="1" smtClean="0">
                <a:sym typeface="Wingdings" pitchFamily="2" charset="2"/>
              </a:rPr>
              <a:t>atau</a:t>
            </a:r>
            <a:endParaRPr lang="en-US" dirty="0" smtClean="0">
              <a:sym typeface="Wingdings" pitchFamily="2" charset="2"/>
            </a:endParaRPr>
          </a:p>
          <a:p>
            <a:pPr lvl="3">
              <a:buFont typeface="Wingdings" pitchFamily="2" charset="2"/>
              <a:buChar char="à"/>
            </a:pPr>
            <a:r>
              <a:rPr lang="en-US" dirty="0" err="1" smtClean="0">
                <a:sym typeface="Wingdings" pitchFamily="2" charset="2"/>
              </a:rPr>
              <a:t>Dapat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ditambahkan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sym typeface="Wingdings" pitchFamily="2" charset="2"/>
              </a:rPr>
              <a:t>proses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sym typeface="Wingdings" pitchFamily="2" charset="2"/>
              </a:rPr>
              <a:t>baru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ke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memori</a:t>
            </a:r>
            <a:r>
              <a:rPr lang="en-US" dirty="0" smtClean="0">
                <a:sym typeface="Wingdings" pitchFamily="2" charset="2"/>
              </a:rPr>
              <a:t>, </a:t>
            </a:r>
            <a:r>
              <a:rPr lang="en-US" dirty="0" err="1" smtClean="0">
                <a:sym typeface="Wingdings" pitchFamily="2" charset="2"/>
              </a:rPr>
              <a:t>atau</a:t>
            </a:r>
            <a:endParaRPr lang="en-US" dirty="0" smtClean="0">
              <a:sym typeface="Wingdings" pitchFamily="2" charset="2"/>
            </a:endParaRPr>
          </a:p>
          <a:p>
            <a:pPr lvl="3">
              <a:buFont typeface="Wingdings" pitchFamily="2" charset="2"/>
              <a:buChar char="à"/>
            </a:pPr>
            <a:r>
              <a:rPr lang="en-US" dirty="0" err="1" smtClean="0">
                <a:sym typeface="Wingdings" pitchFamily="2" charset="2"/>
              </a:rPr>
              <a:t>Pindahkan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sym typeface="Wingdings" pitchFamily="2" charset="2"/>
              </a:rPr>
              <a:t>proses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 lain yang </a:t>
            </a:r>
            <a:r>
              <a:rPr lang="en-US" dirty="0" err="1" smtClean="0">
                <a:solidFill>
                  <a:srgbClr val="FF0000"/>
                </a:solidFill>
                <a:sym typeface="Wingdings" pitchFamily="2" charset="2"/>
              </a:rPr>
              <a:t>ter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-</a:t>
            </a:r>
            <a:r>
              <a:rPr lang="en-US" i="1" dirty="0" smtClean="0">
                <a:solidFill>
                  <a:srgbClr val="FF0000"/>
                </a:solidFill>
                <a:sym typeface="Wingdings" pitchFamily="2" charset="2"/>
              </a:rPr>
              <a:t>suspend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dan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siap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i="1" dirty="0" smtClean="0">
                <a:sym typeface="Wingdings" pitchFamily="2" charset="2"/>
              </a:rPr>
              <a:t>running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dari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i="1" dirty="0" err="1" smtClean="0">
                <a:sym typeface="Wingdings" pitchFamily="2" charset="2"/>
              </a:rPr>
              <a:t>harddisk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ke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memori</a:t>
            </a: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639762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Model </a:t>
            </a:r>
            <a:r>
              <a:rPr lang="en-US" dirty="0" err="1" smtClean="0"/>
              <a:t>Proses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7-Status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3076" name="Rectangle 3"/>
          <p:cNvSpPr>
            <a:spLocks noChangeArrowheads="1"/>
          </p:cNvSpPr>
          <p:nvPr/>
        </p:nvSpPr>
        <p:spPr bwMode="auto">
          <a:xfrm>
            <a:off x="1066800" y="55626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FontTx/>
              <a:buChar char="•"/>
            </a:pPr>
            <a:r>
              <a:rPr lang="en-US" i="1">
                <a:latin typeface="Tahoma" pitchFamily="34" charset="0"/>
              </a:rPr>
              <a:t>Suspend state </a:t>
            </a:r>
            <a:r>
              <a:rPr lang="en-US">
                <a:latin typeface="Tahoma" pitchFamily="34" charset="0"/>
              </a:rPr>
              <a:t>dibedakan menjadi 2:</a:t>
            </a:r>
          </a:p>
          <a:p>
            <a:pPr marL="742950" lvl="1" indent="-285750" eaLnBrk="1" hangingPunct="1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FontTx/>
              <a:buChar char="•"/>
            </a:pPr>
            <a:r>
              <a:rPr lang="en-US" sz="2000" i="1">
                <a:solidFill>
                  <a:srgbClr val="FF0066"/>
                </a:solidFill>
                <a:latin typeface="Tahoma" pitchFamily="34" charset="0"/>
              </a:rPr>
              <a:t>Ready/suspend</a:t>
            </a:r>
          </a:p>
          <a:p>
            <a:pPr marL="742950" lvl="1" indent="-285750" eaLnBrk="1" hangingPunct="1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FontTx/>
              <a:buChar char="•"/>
            </a:pPr>
            <a:r>
              <a:rPr lang="en-US" sz="2000" i="1">
                <a:solidFill>
                  <a:srgbClr val="FF0066"/>
                </a:solidFill>
                <a:latin typeface="Tahoma" pitchFamily="34" charset="0"/>
              </a:rPr>
              <a:t>Blocked/suspend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13743" y="1125539"/>
            <a:ext cx="7173057" cy="4314825"/>
            <a:chOff x="1440" y="1008"/>
            <a:chExt cx="4032" cy="2422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1440" y="1008"/>
              <a:ext cx="4032" cy="2422"/>
              <a:chOff x="1488" y="1056"/>
              <a:chExt cx="3940" cy="2374"/>
            </a:xfrm>
          </p:grpSpPr>
          <p:graphicFrame>
            <p:nvGraphicFramePr>
              <p:cNvPr id="3074" name="Object 6"/>
              <p:cNvGraphicFramePr>
                <a:graphicFrameLocks noChangeAspect="1"/>
              </p:cNvGraphicFramePr>
              <p:nvPr/>
            </p:nvGraphicFramePr>
            <p:xfrm>
              <a:off x="1654" y="1056"/>
              <a:ext cx="3774" cy="2270"/>
            </p:xfrm>
            <a:graphic>
              <a:graphicData uri="http://schemas.openxmlformats.org/presentationml/2006/ole">
                <p:oleObj spid="_x0000_s9218" name="Image" r:id="rId4" imgW="6526984" imgH="4342857" progId="">
                  <p:embed/>
                </p:oleObj>
              </a:graphicData>
            </a:graphic>
          </p:graphicFrame>
          <p:sp>
            <p:nvSpPr>
              <p:cNvPr id="3083" name="Text Box 7"/>
              <p:cNvSpPr txBox="1">
                <a:spLocks noChangeArrowheads="1"/>
              </p:cNvSpPr>
              <p:nvPr/>
            </p:nvSpPr>
            <p:spPr bwMode="auto">
              <a:xfrm>
                <a:off x="1920" y="3228"/>
                <a:ext cx="864" cy="2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800">
                    <a:solidFill>
                      <a:srgbClr val="FF0066"/>
                    </a:solidFill>
                    <a:latin typeface="Arial" charset="0"/>
                  </a:rPr>
                  <a:t>di harddisk</a:t>
                </a:r>
                <a:endParaRPr lang="en-GB" sz="1800">
                  <a:solidFill>
                    <a:srgbClr val="FF0066"/>
                  </a:solidFill>
                  <a:latin typeface="Arial" charset="0"/>
                </a:endParaRPr>
              </a:p>
            </p:txBody>
          </p:sp>
          <p:sp>
            <p:nvSpPr>
              <p:cNvPr id="3084" name="Line 8"/>
              <p:cNvSpPr>
                <a:spLocks noChangeShapeType="1"/>
              </p:cNvSpPr>
              <p:nvPr/>
            </p:nvSpPr>
            <p:spPr bwMode="auto">
              <a:xfrm>
                <a:off x="2151" y="3078"/>
                <a:ext cx="166" cy="1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arrow" w="lg" len="med"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85" name="Oval 9"/>
              <p:cNvSpPr>
                <a:spLocks noChangeArrowheads="1"/>
              </p:cNvSpPr>
              <p:nvPr/>
            </p:nvSpPr>
            <p:spPr bwMode="auto">
              <a:xfrm>
                <a:off x="1488" y="1768"/>
                <a:ext cx="912" cy="1385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10"/>
            <p:cNvGrpSpPr>
              <a:grpSpLocks/>
            </p:cNvGrpSpPr>
            <p:nvPr/>
          </p:nvGrpSpPr>
          <p:grpSpPr bwMode="auto">
            <a:xfrm>
              <a:off x="2976" y="1031"/>
              <a:ext cx="1888" cy="601"/>
              <a:chOff x="2976" y="1031"/>
              <a:chExt cx="1888" cy="601"/>
            </a:xfrm>
          </p:grpSpPr>
          <p:sp>
            <p:nvSpPr>
              <p:cNvPr id="3080" name="Text Box 11"/>
              <p:cNvSpPr txBox="1">
                <a:spLocks noChangeArrowheads="1"/>
              </p:cNvSpPr>
              <p:nvPr/>
            </p:nvSpPr>
            <p:spPr bwMode="auto">
              <a:xfrm>
                <a:off x="3974" y="1031"/>
                <a:ext cx="890" cy="2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latin typeface="Arial" charset="0"/>
                  </a:rPr>
                  <a:t>Jarang terjadi</a:t>
                </a:r>
              </a:p>
            </p:txBody>
          </p:sp>
          <p:sp>
            <p:nvSpPr>
              <p:cNvPr id="3081" name="Line 12"/>
              <p:cNvSpPr>
                <a:spLocks noChangeShapeType="1"/>
              </p:cNvSpPr>
              <p:nvPr/>
            </p:nvSpPr>
            <p:spPr bwMode="auto">
              <a:xfrm flipH="1">
                <a:off x="2976" y="1152"/>
                <a:ext cx="960" cy="288"/>
              </a:xfrm>
              <a:prstGeom prst="line">
                <a:avLst/>
              </a:prstGeom>
              <a:noFill/>
              <a:ln w="28575">
                <a:solidFill>
                  <a:srgbClr val="FF0066"/>
                </a:solidFill>
                <a:round/>
                <a:headEnd/>
                <a:tailEnd type="arrow" w="lg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82" name="Line 13"/>
              <p:cNvSpPr>
                <a:spLocks noChangeShapeType="1"/>
              </p:cNvSpPr>
              <p:nvPr/>
            </p:nvSpPr>
            <p:spPr bwMode="auto">
              <a:xfrm flipH="1">
                <a:off x="3552" y="1248"/>
                <a:ext cx="480" cy="384"/>
              </a:xfrm>
              <a:prstGeom prst="line">
                <a:avLst/>
              </a:prstGeom>
              <a:noFill/>
              <a:ln w="28575">
                <a:solidFill>
                  <a:srgbClr val="FF0066"/>
                </a:solidFill>
                <a:round/>
                <a:headEnd/>
                <a:tailEnd type="arrow" w="lg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sz="2800" smtClean="0">
                <a:solidFill>
                  <a:srgbClr val="FF0000"/>
                </a:solidFill>
              </a:rPr>
              <a:t>Perpindahan Status</a:t>
            </a:r>
            <a:r>
              <a:rPr lang="en-US" sz="2800" smtClean="0"/>
              <a:t> Untuk Proses Dengan 7-Status </a:t>
            </a:r>
            <a:r>
              <a:rPr lang="en-US" sz="1800" smtClean="0"/>
              <a:t>(1)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066800"/>
            <a:ext cx="8178312" cy="5638800"/>
          </a:xfrm>
        </p:spPr>
        <p:txBody>
          <a:bodyPr/>
          <a:lstStyle/>
          <a:p>
            <a:r>
              <a:rPr lang="en-US" sz="2800" i="1" smtClean="0">
                <a:sym typeface="Wingdings" pitchFamily="2" charset="2"/>
              </a:rPr>
              <a:t>New  Ready/Suspend </a:t>
            </a:r>
            <a:r>
              <a:rPr lang="en-US" sz="2800" smtClean="0">
                <a:sym typeface="Wingdings" pitchFamily="2" charset="2"/>
              </a:rPr>
              <a:t>dan</a:t>
            </a:r>
            <a:r>
              <a:rPr lang="en-US" sz="2800" i="1" smtClean="0">
                <a:sym typeface="Wingdings" pitchFamily="2" charset="2"/>
              </a:rPr>
              <a:t> New  Ready:</a:t>
            </a:r>
          </a:p>
          <a:p>
            <a:pPr lvl="1"/>
            <a:r>
              <a:rPr lang="en-US" smtClean="0">
                <a:sym typeface="Wingdings" pitchFamily="2" charset="2"/>
              </a:rPr>
              <a:t>Pembentukan proses baru:</a:t>
            </a:r>
          </a:p>
          <a:p>
            <a:pPr lvl="2"/>
            <a:r>
              <a:rPr lang="en-US" smtClean="0">
                <a:sym typeface="Wingdings" pitchFamily="2" charset="2"/>
              </a:rPr>
              <a:t>Pembentukan PCB</a:t>
            </a:r>
          </a:p>
          <a:p>
            <a:pPr lvl="2"/>
            <a:r>
              <a:rPr lang="en-US" smtClean="0">
                <a:sym typeface="Wingdings" pitchFamily="2" charset="2"/>
              </a:rPr>
              <a:t>Alokasi ruang alamat proses</a:t>
            </a:r>
          </a:p>
          <a:p>
            <a:pPr lvl="1"/>
            <a:r>
              <a:rPr lang="en-US" smtClean="0">
                <a:sym typeface="Wingdings" pitchFamily="2" charset="2"/>
              </a:rPr>
              <a:t>Strategi pembentukan proses:</a:t>
            </a:r>
          </a:p>
          <a:p>
            <a:pPr lvl="2"/>
            <a:r>
              <a:rPr lang="en-US" i="1" smtClean="0">
                <a:sym typeface="Wingdings" pitchFamily="2" charset="2"/>
              </a:rPr>
              <a:t>New  Ready/Suspend:</a:t>
            </a:r>
          </a:p>
          <a:p>
            <a:pPr lvl="3"/>
            <a:r>
              <a:rPr lang="en-US" smtClean="0">
                <a:sym typeface="Wingdings" pitchFamily="2" charset="2"/>
              </a:rPr>
              <a:t>Jumlah proses yang dibentuk langsung banyak  tidak muat ditaruh di memori  sebagian di </a:t>
            </a:r>
            <a:r>
              <a:rPr lang="en-US" i="1" smtClean="0">
                <a:sym typeface="Wingdings" pitchFamily="2" charset="2"/>
              </a:rPr>
              <a:t>harddisk</a:t>
            </a:r>
          </a:p>
          <a:p>
            <a:pPr lvl="3"/>
            <a:r>
              <a:rPr lang="en-US" smtClean="0">
                <a:sym typeface="Wingdings" pitchFamily="2" charset="2"/>
              </a:rPr>
              <a:t>Jumlah proses yang ter-blok dapat ditekan</a:t>
            </a:r>
          </a:p>
          <a:p>
            <a:pPr lvl="2"/>
            <a:r>
              <a:rPr lang="en-US" i="1" smtClean="0">
                <a:sym typeface="Wingdings" pitchFamily="2" charset="2"/>
              </a:rPr>
              <a:t>New  Ready:</a:t>
            </a:r>
          </a:p>
          <a:p>
            <a:pPr lvl="3"/>
            <a:r>
              <a:rPr lang="en-US" smtClean="0">
                <a:sym typeface="Wingdings" pitchFamily="2" charset="2"/>
              </a:rPr>
              <a:t>Proses dibentuk pada saat proses tersebut benar-benar akan dieksekusi  </a:t>
            </a:r>
            <a:r>
              <a:rPr lang="en-US" smtClean="0">
                <a:solidFill>
                  <a:srgbClr val="FF0000"/>
                </a:solidFill>
                <a:sym typeface="Wingdings" pitchFamily="2" charset="2"/>
              </a:rPr>
              <a:t>mengurangi overhead OS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sz="2800" smtClean="0">
                <a:solidFill>
                  <a:srgbClr val="FF0000"/>
                </a:solidFill>
              </a:rPr>
              <a:t>Perpindahan Status</a:t>
            </a:r>
            <a:r>
              <a:rPr lang="en-US" sz="2800" smtClean="0"/>
              <a:t> Untuk Proses Dengan 7-Status </a:t>
            </a:r>
            <a:r>
              <a:rPr lang="en-US" sz="1800" smtClean="0"/>
              <a:t>(2)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066800"/>
            <a:ext cx="8178312" cy="56388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sz="2400" i="1" smtClean="0">
                <a:sym typeface="Wingdings" pitchFamily="2" charset="2"/>
              </a:rPr>
              <a:t>Ready/Suspend</a:t>
            </a:r>
            <a:r>
              <a:rPr lang="en-US" sz="2400" i="1" smtClean="0"/>
              <a:t> </a:t>
            </a:r>
            <a:r>
              <a:rPr lang="en-US" sz="2400" i="1" smtClean="0">
                <a:sym typeface="Wingdings" pitchFamily="2" charset="2"/>
              </a:rPr>
              <a:t> Ready</a:t>
            </a:r>
            <a:r>
              <a:rPr lang="en-US" sz="2400" smtClean="0">
                <a:sym typeface="Wingdings" pitchFamily="2" charset="2"/>
              </a:rPr>
              <a:t>:</a:t>
            </a:r>
          </a:p>
          <a:p>
            <a:pPr lvl="1">
              <a:lnSpc>
                <a:spcPct val="80000"/>
              </a:lnSpc>
            </a:pPr>
            <a:r>
              <a:rPr lang="en-US" sz="2000" smtClean="0">
                <a:sym typeface="Wingdings" pitchFamily="2" charset="2"/>
              </a:rPr>
              <a:t>Penyebab:</a:t>
            </a:r>
          </a:p>
          <a:p>
            <a:pPr lvl="2">
              <a:lnSpc>
                <a:spcPct val="80000"/>
              </a:lnSpc>
            </a:pPr>
            <a:r>
              <a:rPr lang="en-US" sz="1800" smtClean="0">
                <a:sym typeface="Wingdings" pitchFamily="2" charset="2"/>
              </a:rPr>
              <a:t>Proses di memori </a:t>
            </a:r>
            <a:r>
              <a:rPr lang="en-US" sz="1800" smtClean="0">
                <a:solidFill>
                  <a:srgbClr val="FF0000"/>
                </a:solidFill>
                <a:sym typeface="Wingdings" pitchFamily="2" charset="2"/>
              </a:rPr>
              <a:t>tidak ada yang siap </a:t>
            </a:r>
            <a:r>
              <a:rPr lang="en-US" sz="1800" i="1" smtClean="0">
                <a:solidFill>
                  <a:srgbClr val="FF0000"/>
                </a:solidFill>
                <a:sym typeface="Wingdings" pitchFamily="2" charset="2"/>
              </a:rPr>
              <a:t>running, atau</a:t>
            </a:r>
          </a:p>
          <a:p>
            <a:pPr lvl="2">
              <a:lnSpc>
                <a:spcPct val="80000"/>
              </a:lnSpc>
            </a:pPr>
            <a:r>
              <a:rPr lang="en-US" sz="1800" smtClean="0">
                <a:solidFill>
                  <a:srgbClr val="FF0000"/>
                </a:solidFill>
                <a:sym typeface="Wingdings" pitchFamily="2" charset="2"/>
              </a:rPr>
              <a:t>Prioritas proses</a:t>
            </a:r>
            <a:r>
              <a:rPr lang="en-US" sz="1800" smtClean="0">
                <a:sym typeface="Wingdings" pitchFamily="2" charset="2"/>
              </a:rPr>
              <a:t> pada status </a:t>
            </a:r>
            <a:r>
              <a:rPr lang="en-US" sz="1800" i="1" smtClean="0">
                <a:sym typeface="Wingdings" pitchFamily="2" charset="2"/>
              </a:rPr>
              <a:t>Ready/Suspend</a:t>
            </a:r>
            <a:r>
              <a:rPr lang="en-US" sz="1800" smtClean="0">
                <a:sym typeface="Wingdings" pitchFamily="2" charset="2"/>
              </a:rPr>
              <a:t> </a:t>
            </a:r>
            <a:r>
              <a:rPr lang="en-US" sz="1800" smtClean="0">
                <a:solidFill>
                  <a:srgbClr val="FF0000"/>
                </a:solidFill>
                <a:sym typeface="Wingdings" pitchFamily="2" charset="2"/>
              </a:rPr>
              <a:t>lebih tinggi</a:t>
            </a:r>
            <a:r>
              <a:rPr lang="en-US" sz="1800" smtClean="0">
                <a:sym typeface="Wingdings" pitchFamily="2" charset="2"/>
              </a:rPr>
              <a:t> daripada proses pada status </a:t>
            </a:r>
            <a:r>
              <a:rPr lang="en-US" sz="1800" i="1" smtClean="0">
                <a:sym typeface="Wingdings" pitchFamily="2" charset="2"/>
              </a:rPr>
              <a:t>Ready</a:t>
            </a:r>
          </a:p>
          <a:p>
            <a:pPr>
              <a:lnSpc>
                <a:spcPct val="80000"/>
              </a:lnSpc>
            </a:pPr>
            <a:r>
              <a:rPr lang="en-US" sz="2400" i="1" smtClean="0">
                <a:sym typeface="Wingdings" pitchFamily="2" charset="2"/>
              </a:rPr>
              <a:t>Ready  Ready/Suspend</a:t>
            </a:r>
            <a:r>
              <a:rPr lang="en-US" sz="2400" i="1" smtClean="0"/>
              <a:t>:</a:t>
            </a:r>
          </a:p>
          <a:p>
            <a:pPr lvl="1">
              <a:lnSpc>
                <a:spcPct val="80000"/>
              </a:lnSpc>
            </a:pPr>
            <a:r>
              <a:rPr lang="en-US" sz="2000" smtClean="0"/>
              <a:t>Penyebab:</a:t>
            </a:r>
          </a:p>
          <a:p>
            <a:pPr lvl="2">
              <a:lnSpc>
                <a:spcPct val="80000"/>
              </a:lnSpc>
            </a:pPr>
            <a:r>
              <a:rPr lang="en-US" sz="1800" smtClean="0"/>
              <a:t>Dibutuhkan blok </a:t>
            </a:r>
            <a:r>
              <a:rPr lang="en-US" sz="1800" smtClean="0">
                <a:solidFill>
                  <a:srgbClr val="FF0000"/>
                </a:solidFill>
              </a:rPr>
              <a:t>memori</a:t>
            </a:r>
            <a:r>
              <a:rPr lang="en-US" sz="1800" smtClean="0"/>
              <a:t> yang cukup besar, dan</a:t>
            </a:r>
          </a:p>
          <a:p>
            <a:pPr lvl="2">
              <a:lnSpc>
                <a:spcPct val="80000"/>
              </a:lnSpc>
            </a:pPr>
            <a:r>
              <a:rPr lang="en-US" sz="1800" smtClean="0">
                <a:solidFill>
                  <a:srgbClr val="FF0000"/>
                </a:solidFill>
                <a:sym typeface="Wingdings" pitchFamily="2" charset="2"/>
              </a:rPr>
              <a:t>Prioritas</a:t>
            </a:r>
            <a:r>
              <a:rPr lang="en-US" sz="1800" smtClean="0">
                <a:sym typeface="Wingdings" pitchFamily="2" charset="2"/>
              </a:rPr>
              <a:t> proses pada status </a:t>
            </a:r>
            <a:r>
              <a:rPr lang="en-US" sz="1800" i="1" smtClean="0">
                <a:sym typeface="Wingdings" pitchFamily="2" charset="2"/>
              </a:rPr>
              <a:t>Ready</a:t>
            </a:r>
            <a:r>
              <a:rPr lang="en-US" sz="1800" smtClean="0">
                <a:sym typeface="Wingdings" pitchFamily="2" charset="2"/>
              </a:rPr>
              <a:t> lebih rendah daripada proses yang </a:t>
            </a:r>
            <a:r>
              <a:rPr lang="en-US" sz="1800" smtClean="0">
                <a:solidFill>
                  <a:srgbClr val="FF0000"/>
                </a:solidFill>
                <a:sym typeface="Wingdings" pitchFamily="2" charset="2"/>
              </a:rPr>
              <a:t>sedang ter-blok</a:t>
            </a:r>
            <a:r>
              <a:rPr lang="en-US" sz="1800" smtClean="0">
                <a:sym typeface="Wingdings" pitchFamily="2" charset="2"/>
              </a:rPr>
              <a:t> dan diperkirakan proses tersebut akan </a:t>
            </a:r>
            <a:r>
              <a:rPr lang="en-US" sz="2000" smtClean="0">
                <a:solidFill>
                  <a:srgbClr val="FF0066"/>
                </a:solidFill>
                <a:sym typeface="Wingdings" pitchFamily="2" charset="2"/>
              </a:rPr>
              <a:t>segera</a:t>
            </a:r>
            <a:r>
              <a:rPr lang="en-US" sz="1800" smtClean="0">
                <a:sym typeface="Wingdings" pitchFamily="2" charset="2"/>
              </a:rPr>
              <a:t> </a:t>
            </a:r>
            <a:r>
              <a:rPr lang="en-US" sz="1800" i="1" smtClean="0">
                <a:sym typeface="Wingdings" pitchFamily="2" charset="2"/>
              </a:rPr>
              <a:t>ready, dan</a:t>
            </a:r>
          </a:p>
          <a:p>
            <a:pPr lvl="2">
              <a:lnSpc>
                <a:spcPct val="80000"/>
              </a:lnSpc>
            </a:pPr>
            <a:r>
              <a:rPr lang="en-US" sz="1800" i="1" smtClean="0">
                <a:sym typeface="Wingdings" pitchFamily="2" charset="2"/>
              </a:rPr>
              <a:t>Tidak ada proses yang ter-blok</a:t>
            </a:r>
            <a:endParaRPr lang="en-US" sz="1800" i="1" smtClean="0"/>
          </a:p>
          <a:p>
            <a:pPr>
              <a:lnSpc>
                <a:spcPct val="80000"/>
              </a:lnSpc>
            </a:pPr>
            <a:r>
              <a:rPr lang="en-US" sz="2400" i="1" smtClean="0"/>
              <a:t>Blocked </a:t>
            </a:r>
            <a:r>
              <a:rPr lang="en-US" sz="2400" i="1" smtClean="0">
                <a:sym typeface="Wingdings" pitchFamily="2" charset="2"/>
              </a:rPr>
              <a:t> Blocked/Suspend</a:t>
            </a:r>
            <a:r>
              <a:rPr lang="en-US" sz="2400" smtClean="0">
                <a:sym typeface="Wingdings" pitchFamily="2" charset="2"/>
              </a:rPr>
              <a:t>:</a:t>
            </a:r>
            <a:endParaRPr lang="en-US" sz="2400" smtClean="0">
              <a:solidFill>
                <a:srgbClr val="3333CC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sz="2000" smtClean="0">
                <a:solidFill>
                  <a:srgbClr val="3333CC"/>
                </a:solidFill>
              </a:rPr>
              <a:t>Tujuan:</a:t>
            </a:r>
          </a:p>
          <a:p>
            <a:pPr lvl="2">
              <a:lnSpc>
                <a:spcPct val="80000"/>
              </a:lnSpc>
            </a:pPr>
            <a:r>
              <a:rPr lang="en-US" sz="1800" smtClean="0">
                <a:solidFill>
                  <a:srgbClr val="3333CC"/>
                </a:solidFill>
              </a:rPr>
              <a:t>Memindahkan proses yang ter-blok dari memori ke </a:t>
            </a:r>
            <a:r>
              <a:rPr lang="en-US" sz="1800" i="1" smtClean="0">
                <a:solidFill>
                  <a:srgbClr val="3333CC"/>
                </a:solidFill>
              </a:rPr>
              <a:t>harddisk</a:t>
            </a:r>
            <a:r>
              <a:rPr lang="en-US" sz="1800" smtClean="0">
                <a:solidFill>
                  <a:srgbClr val="3333CC"/>
                </a:solidFill>
              </a:rPr>
              <a:t> sehingga </a:t>
            </a:r>
            <a:r>
              <a:rPr lang="en-US" sz="1800" smtClean="0">
                <a:solidFill>
                  <a:srgbClr val="FF0000"/>
                </a:solidFill>
              </a:rPr>
              <a:t>tersedia ruang memori lebih besar</a:t>
            </a:r>
          </a:p>
          <a:p>
            <a:pPr lvl="1">
              <a:lnSpc>
                <a:spcPct val="80000"/>
              </a:lnSpc>
            </a:pPr>
            <a:r>
              <a:rPr lang="en-US" sz="2000" smtClean="0"/>
              <a:t>Penyebab:</a:t>
            </a:r>
          </a:p>
          <a:p>
            <a:pPr lvl="2">
              <a:lnSpc>
                <a:spcPct val="80000"/>
              </a:lnSpc>
            </a:pPr>
            <a:r>
              <a:rPr lang="en-US" sz="1800" smtClean="0"/>
              <a:t>Tidak ada proses yang </a:t>
            </a:r>
            <a:r>
              <a:rPr lang="en-US" sz="1800" smtClean="0">
                <a:solidFill>
                  <a:srgbClr val="FF0000"/>
                </a:solidFill>
              </a:rPr>
              <a:t>siap</a:t>
            </a:r>
            <a:r>
              <a:rPr lang="en-US" sz="1800" smtClean="0"/>
              <a:t> </a:t>
            </a:r>
            <a:r>
              <a:rPr lang="en-US" sz="1800" i="1" smtClean="0"/>
              <a:t>running</a:t>
            </a:r>
          </a:p>
          <a:p>
            <a:pPr lvl="2">
              <a:lnSpc>
                <a:spcPct val="80000"/>
              </a:lnSpc>
            </a:pPr>
            <a:r>
              <a:rPr lang="en-US" sz="1800" smtClean="0"/>
              <a:t>Proses yang siap </a:t>
            </a:r>
            <a:r>
              <a:rPr lang="en-US" sz="1800" i="1" smtClean="0"/>
              <a:t>running</a:t>
            </a:r>
            <a:r>
              <a:rPr lang="en-US" sz="1800" smtClean="0"/>
              <a:t> membutuhkan ruang </a:t>
            </a:r>
            <a:r>
              <a:rPr lang="en-US" sz="1800" smtClean="0">
                <a:solidFill>
                  <a:srgbClr val="FF0000"/>
                </a:solidFill>
              </a:rPr>
              <a:t>memori lebih besar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sz="2800" dirty="0" err="1" smtClean="0">
                <a:solidFill>
                  <a:srgbClr val="FF0000"/>
                </a:solidFill>
              </a:rPr>
              <a:t>Perpindahan</a:t>
            </a:r>
            <a:r>
              <a:rPr lang="en-US" sz="2800" dirty="0" smtClean="0">
                <a:solidFill>
                  <a:srgbClr val="FF0000"/>
                </a:solidFill>
              </a:rPr>
              <a:t> Status</a:t>
            </a:r>
            <a:r>
              <a:rPr lang="en-US" sz="2800" dirty="0" smtClean="0"/>
              <a:t>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Proses</a:t>
            </a:r>
            <a:r>
              <a:rPr lang="en-US" sz="2800" dirty="0" smtClean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7-Status </a:t>
            </a:r>
            <a:r>
              <a:rPr lang="en-US" sz="1800" dirty="0" smtClean="0"/>
              <a:t>(3)</a:t>
            </a:r>
            <a:endParaRPr lang="en-US" sz="1800" dirty="0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066800"/>
            <a:ext cx="8178312" cy="5638800"/>
          </a:xfrm>
        </p:spPr>
        <p:txBody>
          <a:bodyPr/>
          <a:lstStyle/>
          <a:p>
            <a:pPr>
              <a:lnSpc>
                <a:spcPct val="75000"/>
              </a:lnSpc>
            </a:pPr>
            <a:r>
              <a:rPr lang="en-US" i="1" smtClean="0">
                <a:sym typeface="Wingdings" pitchFamily="2" charset="2"/>
              </a:rPr>
              <a:t>Blocked/Suspend  </a:t>
            </a:r>
            <a:r>
              <a:rPr lang="en-US" i="1" smtClean="0"/>
              <a:t>Blocked:</a:t>
            </a:r>
          </a:p>
          <a:p>
            <a:pPr lvl="1">
              <a:lnSpc>
                <a:spcPct val="75000"/>
              </a:lnSpc>
            </a:pPr>
            <a:r>
              <a:rPr lang="en-US" smtClean="0"/>
              <a:t>Penyebab:</a:t>
            </a:r>
          </a:p>
          <a:p>
            <a:pPr lvl="2"/>
            <a:r>
              <a:rPr lang="en-US" smtClean="0">
                <a:solidFill>
                  <a:srgbClr val="FF0000"/>
                </a:solidFill>
              </a:rPr>
              <a:t>Prioritas</a:t>
            </a:r>
            <a:r>
              <a:rPr lang="en-US" smtClean="0"/>
              <a:t> proses pada status </a:t>
            </a:r>
            <a:r>
              <a:rPr lang="en-US" i="1" smtClean="0"/>
              <a:t>Blocked/Suspend queue</a:t>
            </a:r>
            <a:r>
              <a:rPr lang="en-US" smtClean="0"/>
              <a:t> </a:t>
            </a:r>
            <a:r>
              <a:rPr lang="en-US" smtClean="0">
                <a:solidFill>
                  <a:srgbClr val="FF0000"/>
                </a:solidFill>
              </a:rPr>
              <a:t>lebih tinggi</a:t>
            </a:r>
            <a:r>
              <a:rPr lang="en-US" smtClean="0"/>
              <a:t> daripada prioritas proses pada </a:t>
            </a:r>
            <a:r>
              <a:rPr lang="en-US" i="1" smtClean="0"/>
              <a:t>Ready/Suspend queue</a:t>
            </a:r>
            <a:endParaRPr lang="en-US" i="1" smtClean="0">
              <a:sym typeface="Wingdings" pitchFamily="2" charset="2"/>
            </a:endParaRPr>
          </a:p>
          <a:p>
            <a:r>
              <a:rPr lang="en-US" i="1" smtClean="0">
                <a:sym typeface="Wingdings" pitchFamily="2" charset="2"/>
              </a:rPr>
              <a:t>Blocked/Suspend  Ready/Suspend:</a:t>
            </a:r>
          </a:p>
          <a:p>
            <a:pPr lvl="1"/>
            <a:r>
              <a:rPr lang="en-US" smtClean="0">
                <a:sym typeface="Wingdings" pitchFamily="2" charset="2"/>
              </a:rPr>
              <a:t>Penyebab:</a:t>
            </a:r>
          </a:p>
          <a:p>
            <a:pPr lvl="2"/>
            <a:r>
              <a:rPr lang="en-US" smtClean="0">
                <a:solidFill>
                  <a:srgbClr val="FF0000"/>
                </a:solidFill>
                <a:sym typeface="Wingdings" pitchFamily="2" charset="2"/>
              </a:rPr>
              <a:t>Event</a:t>
            </a:r>
            <a:r>
              <a:rPr lang="en-US" smtClean="0">
                <a:sym typeface="Wingdings" pitchFamily="2" charset="2"/>
              </a:rPr>
              <a:t> yang ditunggu oleh proses yang ter-</a:t>
            </a:r>
            <a:r>
              <a:rPr lang="en-US" i="1" smtClean="0">
                <a:sym typeface="Wingdings" pitchFamily="2" charset="2"/>
              </a:rPr>
              <a:t>suspend</a:t>
            </a:r>
            <a:r>
              <a:rPr lang="en-US" smtClean="0">
                <a:sym typeface="Wingdings" pitchFamily="2" charset="2"/>
              </a:rPr>
              <a:t> </a:t>
            </a:r>
            <a:r>
              <a:rPr lang="en-US" smtClean="0">
                <a:solidFill>
                  <a:srgbClr val="FF0000"/>
                </a:solidFill>
                <a:sym typeface="Wingdings" pitchFamily="2" charset="2"/>
              </a:rPr>
              <a:t>telah tersedia</a:t>
            </a:r>
          </a:p>
          <a:p>
            <a:pPr lvl="3">
              <a:buFontTx/>
              <a:buNone/>
            </a:pPr>
            <a:r>
              <a:rPr lang="en-US" sz="2200" smtClean="0">
                <a:sym typeface="Wingdings" pitchFamily="2" charset="2"/>
              </a:rPr>
              <a:t>Status proses ter-</a:t>
            </a:r>
            <a:r>
              <a:rPr lang="en-US" sz="2200" i="1" smtClean="0">
                <a:sym typeface="Wingdings" pitchFamily="2" charset="2"/>
              </a:rPr>
              <a:t>suspend</a:t>
            </a:r>
            <a:r>
              <a:rPr lang="en-US" sz="2200" smtClean="0">
                <a:sym typeface="Wingdings" pitchFamily="2" charset="2"/>
              </a:rPr>
              <a:t> berubah menjadi </a:t>
            </a:r>
            <a:r>
              <a:rPr lang="en-US" sz="2200" i="1" smtClean="0">
                <a:sym typeface="Wingdings" pitchFamily="2" charset="2"/>
              </a:rPr>
              <a:t>ready</a:t>
            </a:r>
            <a:r>
              <a:rPr lang="en-US" sz="2200" smtClean="0">
                <a:sym typeface="Wingdings" pitchFamily="2" charset="2"/>
              </a:rPr>
              <a:t> </a:t>
            </a:r>
            <a:r>
              <a:rPr lang="en-US" sz="2200" smtClean="0">
                <a:solidFill>
                  <a:srgbClr val="FF0000"/>
                </a:solidFill>
                <a:sym typeface="Wingdings" pitchFamily="2" charset="2"/>
              </a:rPr>
              <a:t>(tetapi masih tetap  berada di </a:t>
            </a:r>
            <a:r>
              <a:rPr lang="en-US" sz="2200" i="1" smtClean="0">
                <a:solidFill>
                  <a:srgbClr val="FF0000"/>
                </a:solidFill>
                <a:sym typeface="Wingdings" pitchFamily="2" charset="2"/>
              </a:rPr>
              <a:t>harddisk</a:t>
            </a:r>
            <a:r>
              <a:rPr lang="en-US" sz="2200" smtClean="0">
                <a:solidFill>
                  <a:srgbClr val="FF0000"/>
                </a:solidFill>
                <a:sym typeface="Wingdings" pitchFamily="2" charset="2"/>
              </a:rPr>
              <a:t>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200" smtClean="0"/>
              <a:t>Mengapa </a:t>
            </a:r>
            <a:r>
              <a:rPr lang="en-US" sz="3200" smtClean="0">
                <a:solidFill>
                  <a:srgbClr val="FF0066"/>
                </a:solidFill>
              </a:rPr>
              <a:t>Eksekusi Proses</a:t>
            </a:r>
            <a:r>
              <a:rPr lang="en-US" sz="3200" smtClean="0"/>
              <a:t> Harus Diatur ?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Agar </a:t>
            </a:r>
            <a:r>
              <a:rPr lang="en-US" i="1" smtClean="0">
                <a:solidFill>
                  <a:srgbClr val="FF0066"/>
                </a:solidFill>
              </a:rPr>
              <a:t>resource</a:t>
            </a:r>
            <a:r>
              <a:rPr lang="en-US" smtClean="0"/>
              <a:t> </a:t>
            </a:r>
            <a:r>
              <a:rPr lang="en-US" smtClean="0">
                <a:solidFill>
                  <a:srgbClr val="FF0000"/>
                </a:solidFill>
              </a:rPr>
              <a:t>selalu tersedia</a:t>
            </a:r>
            <a:r>
              <a:rPr lang="en-US" smtClean="0"/>
              <a:t> bagi banyak aplikasi</a:t>
            </a:r>
          </a:p>
          <a:p>
            <a:r>
              <a:rPr lang="en-US" smtClean="0"/>
              <a:t>Agar </a:t>
            </a:r>
            <a:r>
              <a:rPr lang="en-US" smtClean="0">
                <a:solidFill>
                  <a:srgbClr val="FF0066"/>
                </a:solidFill>
              </a:rPr>
              <a:t>prosesor</a:t>
            </a:r>
            <a:r>
              <a:rPr lang="en-US" smtClean="0"/>
              <a:t> dapat digunakan oleh </a:t>
            </a:r>
            <a:r>
              <a:rPr lang="en-US" smtClean="0">
                <a:solidFill>
                  <a:srgbClr val="FF0000"/>
                </a:solidFill>
              </a:rPr>
              <a:t>banyak aplikasi</a:t>
            </a:r>
            <a:r>
              <a:rPr lang="en-US" smtClean="0"/>
              <a:t> secara bergantian</a:t>
            </a:r>
          </a:p>
          <a:p>
            <a:r>
              <a:rPr lang="en-US" smtClean="0"/>
              <a:t>Agar prosesor dan </a:t>
            </a:r>
            <a:r>
              <a:rPr lang="en-US" i="1" smtClean="0"/>
              <a:t>I/O device</a:t>
            </a:r>
            <a:r>
              <a:rPr lang="en-US" smtClean="0"/>
              <a:t> dapat digunakan secara </a:t>
            </a:r>
            <a:r>
              <a:rPr lang="en-US" smtClean="0">
                <a:solidFill>
                  <a:srgbClr val="FF0000"/>
                </a:solidFill>
              </a:rPr>
              <a:t>efisien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sz="2800" dirty="0" err="1" smtClean="0">
                <a:solidFill>
                  <a:srgbClr val="FF0000"/>
                </a:solidFill>
              </a:rPr>
              <a:t>Perpindahan</a:t>
            </a:r>
            <a:r>
              <a:rPr lang="en-US" sz="2800" dirty="0" smtClean="0">
                <a:solidFill>
                  <a:srgbClr val="FF0000"/>
                </a:solidFill>
              </a:rPr>
              <a:t> Status</a:t>
            </a:r>
            <a:r>
              <a:rPr lang="en-US" sz="2800" dirty="0" smtClean="0"/>
              <a:t>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Proses</a:t>
            </a:r>
            <a:r>
              <a:rPr lang="en-US" sz="2800" dirty="0" smtClean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7-Status </a:t>
            </a:r>
            <a:r>
              <a:rPr lang="en-US" sz="1800" dirty="0" smtClean="0"/>
              <a:t>(4)</a:t>
            </a:r>
            <a:endParaRPr lang="en-US" sz="1800" dirty="0" smtClean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066800"/>
            <a:ext cx="8178312" cy="5638800"/>
          </a:xfrm>
        </p:spPr>
        <p:txBody>
          <a:bodyPr/>
          <a:lstStyle/>
          <a:p>
            <a:r>
              <a:rPr lang="en-US" i="1" smtClean="0">
                <a:sym typeface="Wingdings" pitchFamily="2" charset="2"/>
              </a:rPr>
              <a:t>Running  Ready/Suspend:</a:t>
            </a:r>
          </a:p>
          <a:p>
            <a:pPr lvl="1"/>
            <a:r>
              <a:rPr lang="en-US" smtClean="0"/>
              <a:t>Penyebab:</a:t>
            </a:r>
          </a:p>
          <a:p>
            <a:pPr lvl="2"/>
            <a:r>
              <a:rPr lang="en-US" smtClean="0"/>
              <a:t>Proses yang berada pada </a:t>
            </a:r>
            <a:r>
              <a:rPr lang="en-US" i="1" smtClean="0"/>
              <a:t>Blocked/Suspend queue</a:t>
            </a:r>
            <a:r>
              <a:rPr lang="en-US" smtClean="0"/>
              <a:t> dengan </a:t>
            </a:r>
            <a:r>
              <a:rPr lang="en-US" smtClean="0">
                <a:solidFill>
                  <a:srgbClr val="FF0000"/>
                </a:solidFill>
              </a:rPr>
              <a:t>prioritas</a:t>
            </a:r>
            <a:r>
              <a:rPr lang="en-US" smtClean="0"/>
              <a:t> lebih tinggi daripada proses yang sedang </a:t>
            </a:r>
            <a:r>
              <a:rPr lang="en-US" i="1" smtClean="0"/>
              <a:t>running</a:t>
            </a:r>
            <a:r>
              <a:rPr lang="en-US" smtClean="0"/>
              <a:t> telah mendapatkan </a:t>
            </a:r>
            <a:r>
              <a:rPr lang="en-US" i="1" smtClean="0">
                <a:solidFill>
                  <a:srgbClr val="FF0000"/>
                </a:solidFill>
              </a:rPr>
              <a:t>event</a:t>
            </a:r>
            <a:r>
              <a:rPr lang="en-US" smtClean="0"/>
              <a:t> dan membutuhkan ruang </a:t>
            </a:r>
            <a:r>
              <a:rPr lang="en-US" smtClean="0">
                <a:solidFill>
                  <a:srgbClr val="FF0000"/>
                </a:solidFill>
              </a:rPr>
              <a:t>memori</a:t>
            </a:r>
            <a:r>
              <a:rPr lang="en-US" smtClean="0"/>
              <a:t> lebih besar</a:t>
            </a:r>
          </a:p>
          <a:p>
            <a:r>
              <a:rPr lang="en-US" i="1" smtClean="0"/>
              <a:t>Any state </a:t>
            </a:r>
            <a:r>
              <a:rPr lang="en-US" i="1" smtClean="0">
                <a:sym typeface="Wingdings" pitchFamily="2" charset="2"/>
              </a:rPr>
              <a:t> Exit</a:t>
            </a:r>
          </a:p>
          <a:p>
            <a:pPr lvl="1"/>
            <a:r>
              <a:rPr lang="en-US" smtClean="0"/>
              <a:t>Penyebab:</a:t>
            </a:r>
          </a:p>
          <a:p>
            <a:pPr lvl="2"/>
            <a:r>
              <a:rPr lang="en-US" smtClean="0"/>
              <a:t>Telah selesai (kondisi normal)</a:t>
            </a:r>
          </a:p>
          <a:p>
            <a:pPr lvl="2"/>
            <a:r>
              <a:rPr lang="en-US" smtClean="0"/>
              <a:t>Terjadi kesalahan</a:t>
            </a:r>
          </a:p>
          <a:p>
            <a:pPr lvl="2"/>
            <a:r>
              <a:rPr lang="en-US" smtClean="0"/>
              <a:t>Diterminasi oleh proses induk</a:t>
            </a:r>
          </a:p>
          <a:p>
            <a:pPr lvl="2"/>
            <a:r>
              <a:rPr lang="en-US" smtClean="0"/>
              <a:t>Proses induk diterminasi oleh OS atau user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sz="2800" smtClean="0"/>
              <a:t>Beberapa </a:t>
            </a:r>
            <a:r>
              <a:rPr lang="en-US" sz="2800" smtClean="0">
                <a:solidFill>
                  <a:srgbClr val="FF0000"/>
                </a:solidFill>
              </a:rPr>
              <a:t>Alasan</a:t>
            </a:r>
            <a:r>
              <a:rPr lang="en-US" sz="2800" smtClean="0"/>
              <a:t> Mengapa Proses di-</a:t>
            </a:r>
            <a:r>
              <a:rPr lang="en-US" sz="2800" i="1" smtClean="0"/>
              <a:t>Suspend</a:t>
            </a:r>
            <a:endParaRPr lang="en-US" sz="1800" i="1" smtClean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066800"/>
            <a:ext cx="8178312" cy="5638800"/>
          </a:xfrm>
        </p:spPr>
        <p:txBody>
          <a:bodyPr/>
          <a:lstStyle/>
          <a:p>
            <a:r>
              <a:rPr lang="en-US" sz="2400" smtClean="0">
                <a:sym typeface="Wingdings" pitchFamily="2" charset="2"/>
              </a:rPr>
              <a:t>Agar tersedia </a:t>
            </a:r>
            <a:r>
              <a:rPr lang="en-US" sz="2400" smtClean="0">
                <a:solidFill>
                  <a:srgbClr val="FF0000"/>
                </a:solidFill>
                <a:sym typeface="Wingdings" pitchFamily="2" charset="2"/>
              </a:rPr>
              <a:t>memori</a:t>
            </a:r>
            <a:r>
              <a:rPr lang="en-US" sz="2400" smtClean="0">
                <a:sym typeface="Wingdings" pitchFamily="2" charset="2"/>
              </a:rPr>
              <a:t> tambahan bagi proses yang berada pada </a:t>
            </a:r>
            <a:r>
              <a:rPr lang="en-US" sz="2400" i="1" smtClean="0">
                <a:sym typeface="Wingdings" pitchFamily="2" charset="2"/>
              </a:rPr>
              <a:t>Ready/Suspended</a:t>
            </a:r>
            <a:r>
              <a:rPr lang="en-US" sz="2400" smtClean="0">
                <a:sym typeface="Wingdings" pitchFamily="2" charset="2"/>
              </a:rPr>
              <a:t> atau </a:t>
            </a:r>
            <a:r>
              <a:rPr lang="en-US" sz="2400" i="1" smtClean="0">
                <a:sym typeface="Wingdings" pitchFamily="2" charset="2"/>
              </a:rPr>
              <a:t>Ready queue</a:t>
            </a:r>
          </a:p>
          <a:p>
            <a:r>
              <a:rPr lang="en-US" sz="2400" smtClean="0">
                <a:sym typeface="Wingdings" pitchFamily="2" charset="2"/>
              </a:rPr>
              <a:t>Proses tersebut merupakan </a:t>
            </a:r>
            <a:r>
              <a:rPr lang="en-US" sz="2400" smtClean="0">
                <a:solidFill>
                  <a:srgbClr val="FF0000"/>
                </a:solidFill>
                <a:sym typeface="Wingdings" pitchFamily="2" charset="2"/>
              </a:rPr>
              <a:t>proses </a:t>
            </a:r>
            <a:r>
              <a:rPr lang="en-US" sz="2400" i="1" smtClean="0">
                <a:solidFill>
                  <a:srgbClr val="FF0000"/>
                </a:solidFill>
                <a:sym typeface="Wingdings" pitchFamily="2" charset="2"/>
              </a:rPr>
              <a:t>background</a:t>
            </a:r>
            <a:r>
              <a:rPr lang="en-US" sz="2400" smtClean="0">
                <a:solidFill>
                  <a:srgbClr val="FF0000"/>
                </a:solidFill>
                <a:sym typeface="Wingdings" pitchFamily="2" charset="2"/>
              </a:rPr>
              <a:t> atau proses </a:t>
            </a:r>
            <a:r>
              <a:rPr lang="en-US" sz="2400" i="1" smtClean="0">
                <a:solidFill>
                  <a:srgbClr val="FF0000"/>
                </a:solidFill>
                <a:sym typeface="Wingdings" pitchFamily="2" charset="2"/>
              </a:rPr>
              <a:t>utility</a:t>
            </a:r>
          </a:p>
          <a:p>
            <a:r>
              <a:rPr lang="en-US" sz="2400" smtClean="0">
                <a:sym typeface="Wingdings" pitchFamily="2" charset="2"/>
              </a:rPr>
              <a:t>Proses tersebut </a:t>
            </a:r>
            <a:r>
              <a:rPr lang="en-US" sz="2400" smtClean="0">
                <a:solidFill>
                  <a:srgbClr val="FF0000"/>
                </a:solidFill>
                <a:sym typeface="Wingdings" pitchFamily="2" charset="2"/>
              </a:rPr>
              <a:t>menyebabkan masalah</a:t>
            </a:r>
          </a:p>
          <a:p>
            <a:r>
              <a:rPr lang="en-US" sz="2400" smtClean="0">
                <a:sym typeface="Wingdings" pitchFamily="2" charset="2"/>
              </a:rPr>
              <a:t>Untuk keperluan </a:t>
            </a:r>
            <a:r>
              <a:rPr lang="en-US" sz="2400" i="1" smtClean="0">
                <a:solidFill>
                  <a:srgbClr val="FF0000"/>
                </a:solidFill>
                <a:sym typeface="Wingdings" pitchFamily="2" charset="2"/>
              </a:rPr>
              <a:t>debug</a:t>
            </a:r>
          </a:p>
          <a:p>
            <a:r>
              <a:rPr lang="en-US" sz="2400" smtClean="0">
                <a:sym typeface="Wingdings" pitchFamily="2" charset="2"/>
              </a:rPr>
              <a:t>Untuk mengetahui penggunaan </a:t>
            </a:r>
            <a:r>
              <a:rPr lang="en-US" sz="2400" i="1" smtClean="0">
                <a:solidFill>
                  <a:srgbClr val="FF0000"/>
                </a:solidFill>
                <a:sym typeface="Wingdings" pitchFamily="2" charset="2"/>
              </a:rPr>
              <a:t>resource</a:t>
            </a:r>
          </a:p>
          <a:p>
            <a:r>
              <a:rPr lang="en-US" sz="2400" smtClean="0">
                <a:sym typeface="Wingdings" pitchFamily="2" charset="2"/>
              </a:rPr>
              <a:t>Sedang menunggu </a:t>
            </a:r>
            <a:r>
              <a:rPr lang="en-US" sz="2400" i="1" smtClean="0">
                <a:solidFill>
                  <a:srgbClr val="FF0000"/>
                </a:solidFill>
                <a:sym typeface="Wingdings" pitchFamily="2" charset="2"/>
              </a:rPr>
              <a:t>event</a:t>
            </a:r>
            <a:r>
              <a:rPr lang="en-US" sz="2400" smtClean="0">
                <a:sym typeface="Wingdings" pitchFamily="2" charset="2"/>
              </a:rPr>
              <a:t> berikutnya yang datangnya secara periodik</a:t>
            </a:r>
          </a:p>
          <a:p>
            <a:r>
              <a:rPr lang="en-US" sz="2400" smtClean="0">
                <a:solidFill>
                  <a:srgbClr val="FF0000"/>
                </a:solidFill>
                <a:sym typeface="Wingdings" pitchFamily="2" charset="2"/>
              </a:rPr>
              <a:t>Proses anak</a:t>
            </a:r>
            <a:r>
              <a:rPr lang="en-US" sz="2400" smtClean="0">
                <a:sym typeface="Wingdings" pitchFamily="2" charset="2"/>
              </a:rPr>
              <a:t> dihentikan oleh proses induk untuk keperluan pemeriksaan, modifikasi, atau koordinasi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Mode Eksekusi </a:t>
            </a:r>
            <a:r>
              <a:rPr lang="en-US" sz="2400" smtClean="0"/>
              <a:t>(1)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80000"/>
              </a:lnSpc>
            </a:pPr>
            <a:r>
              <a:rPr lang="en-US" sz="2800" dirty="0" smtClean="0"/>
              <a:t>Paling </a:t>
            </a:r>
            <a:r>
              <a:rPr lang="en-US" sz="2800" dirty="0" err="1" smtClean="0"/>
              <a:t>sedikit</a:t>
            </a:r>
            <a:r>
              <a:rPr lang="en-US" sz="2800" dirty="0" smtClean="0"/>
              <a:t> </a:t>
            </a:r>
            <a:r>
              <a:rPr lang="en-US" sz="2800" dirty="0" err="1" smtClean="0"/>
              <a:t>diperlukan</a:t>
            </a:r>
            <a:r>
              <a:rPr lang="en-US" sz="2800" dirty="0" smtClean="0"/>
              <a:t> 2 mode, </a:t>
            </a:r>
            <a:r>
              <a:rPr lang="en-US" sz="2800" dirty="0" err="1" smtClean="0"/>
              <a:t>mengapa</a:t>
            </a:r>
            <a:r>
              <a:rPr lang="en-US" sz="2800" dirty="0" smtClean="0"/>
              <a:t> ?</a:t>
            </a:r>
          </a:p>
          <a:p>
            <a:pPr lvl="1">
              <a:lnSpc>
                <a:spcPct val="80000"/>
              </a:lnSpc>
            </a:pP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melindungi</a:t>
            </a:r>
            <a:r>
              <a:rPr lang="en-US" sz="2400" dirty="0" smtClean="0"/>
              <a:t> program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struktur</a:t>
            </a:r>
            <a:r>
              <a:rPr lang="en-US" sz="2400" dirty="0" smtClean="0"/>
              <a:t> data OS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pengaksesan</a:t>
            </a:r>
            <a:r>
              <a:rPr lang="en-US" sz="2400" dirty="0" smtClean="0"/>
              <a:t> </a:t>
            </a:r>
            <a:r>
              <a:rPr lang="en-US" sz="2400" dirty="0" err="1" smtClean="0"/>
              <a:t>oleh</a:t>
            </a:r>
            <a:r>
              <a:rPr lang="en-US" sz="2400" dirty="0" smtClean="0"/>
              <a:t> program user</a:t>
            </a:r>
          </a:p>
          <a:p>
            <a:pPr>
              <a:lnSpc>
                <a:spcPct val="80000"/>
              </a:lnSpc>
            </a:pPr>
            <a:r>
              <a:rPr lang="en-US" sz="2800" i="1" dirty="0" smtClean="0"/>
              <a:t>User mode = Less-privileged </a:t>
            </a:r>
            <a:r>
              <a:rPr lang="en-US" sz="2800" i="1" dirty="0" smtClean="0"/>
              <a:t>mode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  <a:r>
              <a:rPr lang="en-US" sz="2400" dirty="0" smtClean="0"/>
              <a:t>mode </a:t>
            </a:r>
            <a:r>
              <a:rPr lang="en-US" sz="2400" dirty="0" err="1" smtClean="0"/>
              <a:t>saat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program user </a:t>
            </a:r>
            <a:r>
              <a:rPr lang="en-US" sz="2400" dirty="0" err="1" smtClean="0">
                <a:solidFill>
                  <a:srgbClr val="FF0000"/>
                </a:solidFill>
              </a:rPr>
              <a:t>sedang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dieksekusi</a:t>
            </a:r>
            <a:r>
              <a:rPr lang="en-US" sz="2400" dirty="0" smtClean="0"/>
              <a:t> </a:t>
            </a:r>
            <a:r>
              <a:rPr lang="en-US" sz="2400" dirty="0" err="1" smtClean="0"/>
              <a:t>oleh</a:t>
            </a:r>
            <a:r>
              <a:rPr lang="en-US" sz="2400" dirty="0" smtClean="0"/>
              <a:t> </a:t>
            </a:r>
            <a:r>
              <a:rPr lang="en-US" sz="2400" dirty="0" err="1" smtClean="0"/>
              <a:t>prossesor</a:t>
            </a:r>
            <a:endParaRPr lang="en-US" sz="2400" dirty="0" smtClean="0"/>
          </a:p>
          <a:p>
            <a:pPr>
              <a:lnSpc>
                <a:spcPct val="80000"/>
              </a:lnSpc>
            </a:pPr>
            <a:r>
              <a:rPr lang="en-US" sz="2800" i="1" dirty="0" smtClean="0"/>
              <a:t>Kernel </a:t>
            </a:r>
            <a:r>
              <a:rPr lang="en-US" sz="2800" i="1" dirty="0" smtClean="0"/>
              <a:t>mode = </a:t>
            </a:r>
            <a:r>
              <a:rPr lang="en-US" sz="2400" i="1" dirty="0" smtClean="0"/>
              <a:t>System </a:t>
            </a:r>
            <a:r>
              <a:rPr lang="en-US" sz="2400" i="1" dirty="0" smtClean="0"/>
              <a:t>mode = Control mode = More-privileged mode</a:t>
            </a:r>
          </a:p>
          <a:p>
            <a:pPr lvl="1">
              <a:lnSpc>
                <a:spcPct val="80000"/>
              </a:lnSpc>
            </a:pPr>
            <a:r>
              <a:rPr lang="en-US" sz="2400" dirty="0" err="1" smtClean="0"/>
              <a:t>Adalah</a:t>
            </a:r>
            <a:r>
              <a:rPr lang="en-US" sz="2400" dirty="0" smtClean="0"/>
              <a:t> mode </a:t>
            </a:r>
            <a:r>
              <a:rPr lang="en-US" sz="2400" dirty="0" err="1" smtClean="0"/>
              <a:t>saat</a:t>
            </a:r>
            <a:r>
              <a:rPr lang="en-US" sz="2400" dirty="0" smtClean="0"/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bagian</a:t>
            </a:r>
            <a:r>
              <a:rPr lang="en-US" sz="2400" dirty="0" smtClean="0">
                <a:solidFill>
                  <a:srgbClr val="FF0000"/>
                </a:solidFill>
              </a:rPr>
              <a:t> program </a:t>
            </a:r>
            <a:r>
              <a:rPr lang="en-US" sz="2400" dirty="0" err="1" smtClean="0">
                <a:solidFill>
                  <a:srgbClr val="FF0000"/>
                </a:solidFill>
              </a:rPr>
              <a:t>sistem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operasi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sedang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dieksekusi</a:t>
            </a:r>
            <a:endParaRPr lang="en-US" sz="2400" dirty="0" smtClean="0">
              <a:solidFill>
                <a:srgbClr val="FF0000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sz="2400" dirty="0" err="1" smtClean="0"/>
              <a:t>Contoh</a:t>
            </a:r>
            <a:r>
              <a:rPr lang="en-US" sz="2400" dirty="0" smtClean="0"/>
              <a:t>:</a:t>
            </a:r>
          </a:p>
          <a:p>
            <a:pPr lvl="2">
              <a:lnSpc>
                <a:spcPct val="80000"/>
              </a:lnSpc>
            </a:pPr>
            <a:r>
              <a:rPr lang="en-US" sz="2000" dirty="0" err="1" smtClean="0"/>
              <a:t>Membaca</a:t>
            </a:r>
            <a:r>
              <a:rPr lang="en-US" sz="2000" dirty="0" smtClean="0"/>
              <a:t> </a:t>
            </a:r>
            <a:r>
              <a:rPr lang="en-US" sz="2000" dirty="0" err="1" smtClean="0"/>
              <a:t>atau</a:t>
            </a:r>
            <a:r>
              <a:rPr lang="en-US" sz="2000" dirty="0" smtClean="0"/>
              <a:t> </a:t>
            </a:r>
            <a:r>
              <a:rPr lang="en-US" sz="2000" dirty="0" err="1" smtClean="0"/>
              <a:t>mengubah</a:t>
            </a:r>
            <a:r>
              <a:rPr lang="en-US" sz="2000" dirty="0" smtClean="0"/>
              <a:t> </a:t>
            </a:r>
            <a:r>
              <a:rPr lang="en-US" sz="2000" i="1" dirty="0" smtClean="0"/>
              <a:t>control register</a:t>
            </a:r>
          </a:p>
          <a:p>
            <a:pPr lvl="2">
              <a:lnSpc>
                <a:spcPct val="80000"/>
              </a:lnSpc>
            </a:pPr>
            <a:r>
              <a:rPr lang="en-US" sz="2000" dirty="0" err="1" smtClean="0"/>
              <a:t>Instruksi</a:t>
            </a:r>
            <a:r>
              <a:rPr lang="en-US" sz="2000" dirty="0" smtClean="0"/>
              <a:t> I/O </a:t>
            </a:r>
            <a:r>
              <a:rPr lang="en-US" sz="2000" dirty="0" err="1" smtClean="0"/>
              <a:t>primitif</a:t>
            </a:r>
            <a:endParaRPr lang="en-US" sz="2000" dirty="0" smtClean="0"/>
          </a:p>
          <a:p>
            <a:pPr lvl="2">
              <a:lnSpc>
                <a:spcPct val="80000"/>
              </a:lnSpc>
            </a:pPr>
            <a:r>
              <a:rPr lang="en-US" sz="2000" dirty="0" err="1" smtClean="0"/>
              <a:t>Instruksi</a:t>
            </a:r>
            <a:r>
              <a:rPr lang="en-US" sz="2000" dirty="0" smtClean="0"/>
              <a:t> yang </a:t>
            </a:r>
            <a:r>
              <a:rPr lang="en-US" sz="2000" dirty="0" err="1" smtClean="0"/>
              <a:t>berhubungan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manajemen</a:t>
            </a:r>
            <a:r>
              <a:rPr lang="en-US" sz="2000" dirty="0" smtClean="0"/>
              <a:t> </a:t>
            </a:r>
            <a:r>
              <a:rPr lang="en-US" sz="2000" dirty="0" err="1" smtClean="0"/>
              <a:t>memori</a:t>
            </a:r>
            <a:endParaRPr lang="en-US" sz="2000" dirty="0" smtClean="0"/>
          </a:p>
          <a:p>
            <a:pPr lvl="2">
              <a:lnSpc>
                <a:spcPct val="80000"/>
              </a:lnSpc>
            </a:pPr>
            <a:r>
              <a:rPr lang="en-US" sz="2000" dirty="0" err="1" smtClean="0"/>
              <a:t>Pengaksesan</a:t>
            </a:r>
            <a:r>
              <a:rPr lang="en-US" sz="2000" dirty="0" smtClean="0"/>
              <a:t> area </a:t>
            </a:r>
            <a:r>
              <a:rPr lang="en-US" sz="2000" dirty="0" err="1" smtClean="0"/>
              <a:t>memori</a:t>
            </a:r>
            <a:r>
              <a:rPr lang="en-US" sz="2000" dirty="0" smtClean="0"/>
              <a:t> </a:t>
            </a:r>
            <a:r>
              <a:rPr lang="en-US" sz="2000" dirty="0" err="1" smtClean="0"/>
              <a:t>tertentu</a:t>
            </a:r>
            <a:endParaRPr lang="en-US" sz="20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Mode Eksekusi </a:t>
            </a:r>
            <a:r>
              <a:rPr lang="en-US" sz="2400" smtClean="0"/>
              <a:t>(2)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spcBef>
                <a:spcPct val="5000"/>
              </a:spcBef>
              <a:spcAft>
                <a:spcPct val="5000"/>
              </a:spcAft>
            </a:pPr>
            <a:r>
              <a:rPr lang="en-US" sz="2800" smtClean="0"/>
              <a:t>Contoh fungsi-fungsi </a:t>
            </a:r>
            <a:r>
              <a:rPr lang="en-US" sz="2800" i="1" smtClean="0"/>
              <a:t>kernel-mode</a:t>
            </a:r>
            <a:r>
              <a:rPr lang="en-US" sz="2800" smtClean="0"/>
              <a:t>:</a:t>
            </a:r>
          </a:p>
          <a:p>
            <a:pPr lvl="1">
              <a:lnSpc>
                <a:spcPct val="80000"/>
              </a:lnSpc>
              <a:spcBef>
                <a:spcPct val="5000"/>
              </a:spcBef>
              <a:spcAft>
                <a:spcPct val="5000"/>
              </a:spcAft>
            </a:pPr>
            <a:r>
              <a:rPr lang="en-US" sz="2400" smtClean="0"/>
              <a:t>Manajemen </a:t>
            </a:r>
            <a:r>
              <a:rPr lang="en-US" sz="2400" smtClean="0">
                <a:solidFill>
                  <a:srgbClr val="FF0000"/>
                </a:solidFill>
              </a:rPr>
              <a:t>proses</a:t>
            </a:r>
            <a:r>
              <a:rPr lang="en-US" sz="2400" smtClean="0"/>
              <a:t>:</a:t>
            </a:r>
          </a:p>
          <a:p>
            <a:pPr lvl="2">
              <a:lnSpc>
                <a:spcPct val="80000"/>
              </a:lnSpc>
              <a:spcBef>
                <a:spcPct val="5000"/>
              </a:spcBef>
              <a:spcAft>
                <a:spcPct val="5000"/>
              </a:spcAft>
            </a:pPr>
            <a:r>
              <a:rPr lang="en-US" sz="2000" smtClean="0"/>
              <a:t>Pembentukan dan terminasi proses</a:t>
            </a:r>
          </a:p>
          <a:p>
            <a:pPr lvl="2">
              <a:lnSpc>
                <a:spcPct val="80000"/>
              </a:lnSpc>
              <a:spcBef>
                <a:spcPct val="5000"/>
              </a:spcBef>
              <a:spcAft>
                <a:spcPct val="5000"/>
              </a:spcAft>
            </a:pPr>
            <a:r>
              <a:rPr lang="en-US" sz="2000" smtClean="0"/>
              <a:t>Penjadualan proses</a:t>
            </a:r>
          </a:p>
          <a:p>
            <a:pPr lvl="2">
              <a:lnSpc>
                <a:spcPct val="80000"/>
              </a:lnSpc>
              <a:spcBef>
                <a:spcPct val="5000"/>
              </a:spcBef>
              <a:spcAft>
                <a:spcPct val="5000"/>
              </a:spcAft>
            </a:pPr>
            <a:r>
              <a:rPr lang="en-US" sz="2000" i="1" smtClean="0"/>
              <a:t>Switching</a:t>
            </a:r>
            <a:r>
              <a:rPr lang="en-US" sz="2000" smtClean="0"/>
              <a:t> proses</a:t>
            </a:r>
          </a:p>
          <a:p>
            <a:pPr lvl="2">
              <a:lnSpc>
                <a:spcPct val="80000"/>
              </a:lnSpc>
              <a:spcBef>
                <a:spcPct val="5000"/>
              </a:spcBef>
              <a:spcAft>
                <a:spcPct val="5000"/>
              </a:spcAft>
            </a:pPr>
            <a:r>
              <a:rPr lang="en-US" sz="2000" smtClean="0"/>
              <a:t>Sinkronisasi proses dan komunikasi antar proses</a:t>
            </a:r>
          </a:p>
          <a:p>
            <a:pPr lvl="2">
              <a:lnSpc>
                <a:spcPct val="80000"/>
              </a:lnSpc>
              <a:spcBef>
                <a:spcPct val="5000"/>
              </a:spcBef>
              <a:spcAft>
                <a:spcPct val="5000"/>
              </a:spcAft>
            </a:pPr>
            <a:r>
              <a:rPr lang="en-US" sz="2000" smtClean="0"/>
              <a:t>Manajemen PCB</a:t>
            </a:r>
          </a:p>
          <a:p>
            <a:pPr lvl="1">
              <a:lnSpc>
                <a:spcPct val="80000"/>
              </a:lnSpc>
              <a:spcBef>
                <a:spcPct val="5000"/>
              </a:spcBef>
              <a:spcAft>
                <a:spcPct val="5000"/>
              </a:spcAft>
            </a:pPr>
            <a:r>
              <a:rPr lang="en-US" sz="2400" smtClean="0"/>
              <a:t>Manajemen </a:t>
            </a:r>
            <a:r>
              <a:rPr lang="en-US" sz="2400" smtClean="0">
                <a:solidFill>
                  <a:srgbClr val="FF0000"/>
                </a:solidFill>
              </a:rPr>
              <a:t>memori</a:t>
            </a:r>
          </a:p>
          <a:p>
            <a:pPr lvl="2">
              <a:lnSpc>
                <a:spcPct val="80000"/>
              </a:lnSpc>
              <a:spcBef>
                <a:spcPct val="5000"/>
              </a:spcBef>
              <a:spcAft>
                <a:spcPct val="5000"/>
              </a:spcAft>
            </a:pPr>
            <a:r>
              <a:rPr lang="en-US" sz="2000" smtClean="0"/>
              <a:t>Alokasi ruang alamat untuk proses</a:t>
            </a:r>
          </a:p>
          <a:p>
            <a:pPr lvl="2">
              <a:lnSpc>
                <a:spcPct val="80000"/>
              </a:lnSpc>
              <a:spcBef>
                <a:spcPct val="5000"/>
              </a:spcBef>
              <a:spcAft>
                <a:spcPct val="5000"/>
              </a:spcAft>
            </a:pPr>
            <a:r>
              <a:rPr lang="en-US" sz="2000" i="1" smtClean="0"/>
              <a:t>Swapping</a:t>
            </a:r>
          </a:p>
          <a:p>
            <a:pPr lvl="2">
              <a:lnSpc>
                <a:spcPct val="80000"/>
              </a:lnSpc>
              <a:spcBef>
                <a:spcPct val="5000"/>
              </a:spcBef>
              <a:spcAft>
                <a:spcPct val="5000"/>
              </a:spcAft>
            </a:pPr>
            <a:r>
              <a:rPr lang="en-US" sz="2000" smtClean="0"/>
              <a:t>Manajemen </a:t>
            </a:r>
            <a:r>
              <a:rPr lang="en-US" sz="2000" i="1" smtClean="0"/>
              <a:t>page </a:t>
            </a:r>
            <a:r>
              <a:rPr lang="en-US" sz="2000" smtClean="0"/>
              <a:t>dan</a:t>
            </a:r>
            <a:r>
              <a:rPr lang="en-US" sz="2000" i="1" smtClean="0"/>
              <a:t> segment</a:t>
            </a:r>
          </a:p>
          <a:p>
            <a:pPr lvl="1">
              <a:lnSpc>
                <a:spcPct val="80000"/>
              </a:lnSpc>
              <a:spcBef>
                <a:spcPct val="5000"/>
              </a:spcBef>
              <a:spcAft>
                <a:spcPct val="5000"/>
              </a:spcAft>
            </a:pPr>
            <a:r>
              <a:rPr lang="en-US" sz="2400" smtClean="0"/>
              <a:t>Manajemen </a:t>
            </a:r>
            <a:r>
              <a:rPr lang="en-US" sz="2400" smtClean="0">
                <a:solidFill>
                  <a:srgbClr val="FF0000"/>
                </a:solidFill>
              </a:rPr>
              <a:t>I/O</a:t>
            </a:r>
          </a:p>
          <a:p>
            <a:pPr lvl="2">
              <a:lnSpc>
                <a:spcPct val="80000"/>
              </a:lnSpc>
              <a:spcBef>
                <a:spcPct val="5000"/>
              </a:spcBef>
              <a:spcAft>
                <a:spcPct val="5000"/>
              </a:spcAft>
            </a:pPr>
            <a:r>
              <a:rPr lang="en-US" sz="2000" smtClean="0"/>
              <a:t>Manajemen </a:t>
            </a:r>
            <a:r>
              <a:rPr lang="en-US" sz="2000" i="1" smtClean="0"/>
              <a:t>buffer</a:t>
            </a:r>
          </a:p>
          <a:p>
            <a:pPr lvl="2">
              <a:lnSpc>
                <a:spcPct val="80000"/>
              </a:lnSpc>
              <a:spcBef>
                <a:spcPct val="5000"/>
              </a:spcBef>
              <a:spcAft>
                <a:spcPct val="5000"/>
              </a:spcAft>
            </a:pPr>
            <a:r>
              <a:rPr lang="en-US" sz="2000" smtClean="0"/>
              <a:t>Alokasi </a:t>
            </a:r>
            <a:r>
              <a:rPr lang="en-US" sz="2000" i="1" smtClean="0"/>
              <a:t>I/O channel </a:t>
            </a:r>
            <a:r>
              <a:rPr lang="en-US" sz="2000" smtClean="0"/>
              <a:t>dan</a:t>
            </a:r>
            <a:r>
              <a:rPr lang="en-US" sz="2000" i="1" smtClean="0"/>
              <a:t> I/O device</a:t>
            </a:r>
            <a:r>
              <a:rPr lang="en-US" sz="2000" smtClean="0"/>
              <a:t> kepada proses</a:t>
            </a:r>
          </a:p>
          <a:p>
            <a:pPr lvl="1">
              <a:lnSpc>
                <a:spcPct val="80000"/>
              </a:lnSpc>
              <a:spcBef>
                <a:spcPct val="5000"/>
              </a:spcBef>
              <a:spcAft>
                <a:spcPct val="5000"/>
              </a:spcAft>
            </a:pPr>
            <a:r>
              <a:rPr lang="en-US" sz="2400" smtClean="0"/>
              <a:t>Fungsi pendukung</a:t>
            </a:r>
          </a:p>
          <a:p>
            <a:pPr lvl="2">
              <a:lnSpc>
                <a:spcPct val="80000"/>
              </a:lnSpc>
              <a:spcBef>
                <a:spcPct val="5000"/>
              </a:spcBef>
              <a:spcAft>
                <a:spcPct val="5000"/>
              </a:spcAft>
            </a:pPr>
            <a:r>
              <a:rPr lang="en-US" sz="2000" smtClean="0"/>
              <a:t>Penanganan </a:t>
            </a:r>
            <a:r>
              <a:rPr lang="en-US" sz="2000" i="1" smtClean="0"/>
              <a:t>interrupt</a:t>
            </a:r>
          </a:p>
          <a:p>
            <a:pPr lvl="2">
              <a:lnSpc>
                <a:spcPct val="80000"/>
              </a:lnSpc>
              <a:spcBef>
                <a:spcPct val="5000"/>
              </a:spcBef>
              <a:spcAft>
                <a:spcPct val="5000"/>
              </a:spcAft>
            </a:pPr>
            <a:r>
              <a:rPr lang="en-US" sz="2000" i="1" smtClean="0"/>
              <a:t>Accounting</a:t>
            </a:r>
          </a:p>
          <a:p>
            <a:pPr lvl="2">
              <a:lnSpc>
                <a:spcPct val="80000"/>
              </a:lnSpc>
              <a:spcBef>
                <a:spcPct val="5000"/>
              </a:spcBef>
              <a:spcAft>
                <a:spcPct val="5000"/>
              </a:spcAft>
            </a:pPr>
            <a:r>
              <a:rPr lang="en-US" sz="2000" i="1" smtClean="0"/>
              <a:t>Monitoring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4"/>
          <p:cNvSpPr>
            <a:spLocks noChangeArrowheads="1"/>
          </p:cNvSpPr>
          <p:nvPr/>
        </p:nvSpPr>
        <p:spPr bwMode="auto">
          <a:xfrm>
            <a:off x="457200" y="1295400"/>
            <a:ext cx="83820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</a:pPr>
            <a:r>
              <a:rPr lang="en-US" sz="2400" dirty="0">
                <a:solidFill>
                  <a:srgbClr val="006600"/>
                </a:solidFill>
              </a:rPr>
              <a:t>RPC</a:t>
            </a:r>
            <a:r>
              <a:rPr lang="en-US" sz="2400" dirty="0">
                <a:solidFill>
                  <a:srgbClr val="CC3300"/>
                </a:solidFill>
              </a:rPr>
              <a:t> </a:t>
            </a:r>
            <a:r>
              <a:rPr lang="en-US" sz="2400" dirty="0" err="1">
                <a:solidFill>
                  <a:srgbClr val="CC3300"/>
                </a:solidFill>
              </a:rPr>
              <a:t>merupakan</a:t>
            </a:r>
            <a:r>
              <a:rPr lang="en-US" sz="2400" dirty="0">
                <a:solidFill>
                  <a:srgbClr val="CC3300"/>
                </a:solidFill>
              </a:rPr>
              <a:t> </a:t>
            </a:r>
            <a:r>
              <a:rPr lang="en-US" sz="2400" dirty="0" err="1">
                <a:solidFill>
                  <a:srgbClr val="CC3300"/>
                </a:solidFill>
              </a:rPr>
              <a:t>cara</a:t>
            </a:r>
            <a:r>
              <a:rPr lang="en-US" sz="2400" dirty="0">
                <a:solidFill>
                  <a:srgbClr val="CC3300"/>
                </a:solidFill>
              </a:rPr>
              <a:t> </a:t>
            </a:r>
            <a:r>
              <a:rPr lang="en-US" sz="2400" dirty="0" err="1">
                <a:solidFill>
                  <a:srgbClr val="CC3300"/>
                </a:solidFill>
              </a:rPr>
              <a:t>berinteraksi</a:t>
            </a:r>
            <a:r>
              <a:rPr lang="en-US" sz="2400" dirty="0">
                <a:solidFill>
                  <a:srgbClr val="CC3300"/>
                </a:solidFill>
              </a:rPr>
              <a:t> </a:t>
            </a:r>
            <a:r>
              <a:rPr lang="en-US" sz="2400" dirty="0" err="1">
                <a:solidFill>
                  <a:srgbClr val="CC3300"/>
                </a:solidFill>
              </a:rPr>
              <a:t>antara</a:t>
            </a:r>
            <a:r>
              <a:rPr lang="en-US" sz="2400" dirty="0">
                <a:solidFill>
                  <a:srgbClr val="CC3300"/>
                </a:solidFill>
              </a:rPr>
              <a:t> 2 </a:t>
            </a:r>
            <a:r>
              <a:rPr lang="en-US" sz="2400" dirty="0" err="1">
                <a:solidFill>
                  <a:srgbClr val="CC3300"/>
                </a:solidFill>
              </a:rPr>
              <a:t>buah</a:t>
            </a:r>
            <a:r>
              <a:rPr lang="en-US" sz="2400" dirty="0">
                <a:solidFill>
                  <a:srgbClr val="CC3300"/>
                </a:solidFill>
              </a:rPr>
              <a:t> program yang </a:t>
            </a:r>
            <a:r>
              <a:rPr lang="en-US" sz="2400" dirty="0" err="1">
                <a:solidFill>
                  <a:srgbClr val="CC3300"/>
                </a:solidFill>
              </a:rPr>
              <a:t>dieksekusi</a:t>
            </a:r>
            <a:r>
              <a:rPr lang="en-US" sz="2400" dirty="0">
                <a:solidFill>
                  <a:srgbClr val="CC3300"/>
                </a:solidFill>
              </a:rPr>
              <a:t> </a:t>
            </a:r>
            <a:r>
              <a:rPr lang="en-US" sz="2400" dirty="0" err="1">
                <a:solidFill>
                  <a:srgbClr val="CC3300"/>
                </a:solidFill>
              </a:rPr>
              <a:t>pada</a:t>
            </a:r>
            <a:r>
              <a:rPr lang="en-US" sz="2400" dirty="0">
                <a:solidFill>
                  <a:srgbClr val="CC3300"/>
                </a:solidFill>
              </a:rPr>
              <a:t> </a:t>
            </a:r>
            <a:r>
              <a:rPr lang="en-US" sz="2400" dirty="0" err="1">
                <a:solidFill>
                  <a:srgbClr val="CC3300"/>
                </a:solidFill>
              </a:rPr>
              <a:t>mesin</a:t>
            </a:r>
            <a:r>
              <a:rPr lang="en-US" sz="2400" dirty="0">
                <a:solidFill>
                  <a:srgbClr val="CC3300"/>
                </a:solidFill>
              </a:rPr>
              <a:t> yang </a:t>
            </a:r>
            <a:r>
              <a:rPr lang="en-US" sz="2400" dirty="0" err="1">
                <a:solidFill>
                  <a:srgbClr val="CC3300"/>
                </a:solidFill>
              </a:rPr>
              <a:t>sama</a:t>
            </a:r>
            <a:r>
              <a:rPr lang="en-US" sz="2400" dirty="0">
                <a:solidFill>
                  <a:srgbClr val="CC3300"/>
                </a:solidFill>
              </a:rPr>
              <a:t>/</a:t>
            </a:r>
            <a:r>
              <a:rPr lang="en-US" sz="2400" dirty="0" err="1">
                <a:solidFill>
                  <a:srgbClr val="CC3300"/>
                </a:solidFill>
              </a:rPr>
              <a:t>berbeda</a:t>
            </a:r>
            <a:r>
              <a:rPr lang="en-US" sz="2400" dirty="0">
                <a:solidFill>
                  <a:srgbClr val="CC3300"/>
                </a:solidFill>
              </a:rPr>
              <a:t> </a:t>
            </a:r>
            <a:r>
              <a:rPr lang="en-US" sz="2400" dirty="0" err="1">
                <a:solidFill>
                  <a:srgbClr val="CC3300"/>
                </a:solidFill>
              </a:rPr>
              <a:t>dengan</a:t>
            </a:r>
            <a:r>
              <a:rPr lang="en-US" sz="2400" dirty="0">
                <a:solidFill>
                  <a:srgbClr val="CC3300"/>
                </a:solidFill>
              </a:rPr>
              <a:t> </a:t>
            </a:r>
            <a:r>
              <a:rPr lang="en-US" sz="2400" dirty="0" err="1">
                <a:solidFill>
                  <a:srgbClr val="CC3300"/>
                </a:solidFill>
              </a:rPr>
              <a:t>menggunakan</a:t>
            </a:r>
            <a:r>
              <a:rPr lang="en-US" sz="2400" dirty="0">
                <a:solidFill>
                  <a:srgbClr val="CC3300"/>
                </a:solidFill>
              </a:rPr>
              <a:t> </a:t>
            </a:r>
            <a:r>
              <a:rPr lang="en-US" sz="2400" dirty="0" err="1">
                <a:solidFill>
                  <a:srgbClr val="CC3300"/>
                </a:solidFill>
              </a:rPr>
              <a:t>semantik</a:t>
            </a:r>
            <a:r>
              <a:rPr lang="en-US" sz="2400" dirty="0">
                <a:solidFill>
                  <a:srgbClr val="CC3300"/>
                </a:solidFill>
              </a:rPr>
              <a:t> </a:t>
            </a:r>
            <a:r>
              <a:rPr lang="en-US" sz="2400" dirty="0" err="1">
                <a:solidFill>
                  <a:srgbClr val="CC3300"/>
                </a:solidFill>
              </a:rPr>
              <a:t>dan</a:t>
            </a:r>
            <a:r>
              <a:rPr lang="en-US" sz="2400" dirty="0">
                <a:solidFill>
                  <a:srgbClr val="CC3300"/>
                </a:solidFill>
              </a:rPr>
              <a:t> </a:t>
            </a:r>
            <a:r>
              <a:rPr lang="en-US" sz="2400" dirty="0" err="1">
                <a:solidFill>
                  <a:srgbClr val="CC3300"/>
                </a:solidFill>
              </a:rPr>
              <a:t>sintaks</a:t>
            </a:r>
            <a:r>
              <a:rPr lang="en-US" sz="2400" dirty="0">
                <a:solidFill>
                  <a:srgbClr val="CC3300"/>
                </a:solidFill>
              </a:rPr>
              <a:t> </a:t>
            </a:r>
            <a:r>
              <a:rPr lang="en-US" sz="2400" i="1" dirty="0">
                <a:solidFill>
                  <a:srgbClr val="CC3300"/>
                </a:solidFill>
              </a:rPr>
              <a:t>procedure call/return</a:t>
            </a:r>
          </a:p>
          <a:p>
            <a:pPr marL="342900" indent="-342900">
              <a:lnSpc>
                <a:spcPct val="90000"/>
              </a:lnSpc>
            </a:pPr>
            <a:endParaRPr lang="en-US" sz="2400" dirty="0">
              <a:solidFill>
                <a:srgbClr val="CC3300"/>
              </a:solidFill>
            </a:endParaRPr>
          </a:p>
          <a:p>
            <a:pPr marL="342900" indent="-342900">
              <a:lnSpc>
                <a:spcPct val="90000"/>
              </a:lnSpc>
            </a:pPr>
            <a:endParaRPr lang="en-US" sz="2000" dirty="0">
              <a:solidFill>
                <a:srgbClr val="CC3300"/>
              </a:solidFill>
            </a:endParaRPr>
          </a:p>
          <a:p>
            <a:pPr marL="342900" indent="-342900">
              <a:lnSpc>
                <a:spcPct val="90000"/>
              </a:lnSpc>
            </a:pPr>
            <a:endParaRPr lang="en-US" sz="2000" dirty="0">
              <a:solidFill>
                <a:srgbClr val="CC3300"/>
              </a:solidFill>
            </a:endParaRPr>
          </a:p>
          <a:p>
            <a:pPr marL="342900" indent="-342900">
              <a:lnSpc>
                <a:spcPct val="90000"/>
              </a:lnSpc>
            </a:pPr>
            <a:endParaRPr lang="en-US" sz="2000" dirty="0">
              <a:solidFill>
                <a:srgbClr val="CC3300"/>
              </a:solidFill>
            </a:endParaRPr>
          </a:p>
          <a:p>
            <a:pPr marL="342900" indent="-342900">
              <a:lnSpc>
                <a:spcPct val="90000"/>
              </a:lnSpc>
            </a:pPr>
            <a:endParaRPr lang="en-US" sz="2000" dirty="0">
              <a:solidFill>
                <a:srgbClr val="CC3300"/>
              </a:solidFill>
            </a:endParaRPr>
          </a:p>
          <a:p>
            <a:pPr marL="342900" indent="-342900">
              <a:lnSpc>
                <a:spcPct val="90000"/>
              </a:lnSpc>
            </a:pPr>
            <a:endParaRPr lang="en-US" sz="2000" dirty="0" smtClean="0">
              <a:solidFill>
                <a:srgbClr val="CC3300"/>
              </a:solidFill>
            </a:endParaRPr>
          </a:p>
          <a:p>
            <a:pPr marL="342900" indent="-342900">
              <a:lnSpc>
                <a:spcPct val="90000"/>
              </a:lnSpc>
            </a:pPr>
            <a:endParaRPr lang="en-US" sz="2000" dirty="0">
              <a:solidFill>
                <a:srgbClr val="CC3300"/>
              </a:solidFill>
            </a:endParaRPr>
          </a:p>
          <a:p>
            <a:pPr marL="342900" indent="-342900">
              <a:lnSpc>
                <a:spcPct val="90000"/>
              </a:lnSpc>
            </a:pPr>
            <a:endParaRPr lang="en-US" sz="2000" dirty="0">
              <a:solidFill>
                <a:srgbClr val="CC3300"/>
              </a:solidFill>
            </a:endParaRPr>
          </a:p>
          <a:p>
            <a:pPr marL="342900" indent="-342900">
              <a:lnSpc>
                <a:spcPct val="90000"/>
              </a:lnSpc>
            </a:pPr>
            <a:endParaRPr lang="en-US" sz="2400" dirty="0">
              <a:solidFill>
                <a:srgbClr val="CC3300"/>
              </a:solidFill>
            </a:endParaRPr>
          </a:p>
          <a:p>
            <a:pPr marL="342900" indent="-342900">
              <a:lnSpc>
                <a:spcPct val="90000"/>
              </a:lnSpc>
            </a:pPr>
            <a:r>
              <a:rPr lang="en-US" sz="2400" dirty="0" err="1">
                <a:solidFill>
                  <a:srgbClr val="CC3300"/>
                </a:solidFill>
              </a:rPr>
              <a:t>Keterangan</a:t>
            </a:r>
            <a:r>
              <a:rPr lang="en-US" sz="2400" dirty="0">
                <a:solidFill>
                  <a:srgbClr val="CC3300"/>
                </a:solidFill>
              </a:rPr>
              <a:t> </a:t>
            </a:r>
            <a:r>
              <a:rPr lang="en-US" sz="2400" dirty="0" err="1">
                <a:solidFill>
                  <a:srgbClr val="CC3300"/>
                </a:solidFill>
              </a:rPr>
              <a:t>gambar</a:t>
            </a:r>
            <a:r>
              <a:rPr lang="en-US" sz="2400" dirty="0">
                <a:solidFill>
                  <a:srgbClr val="CC3300"/>
                </a:solidFill>
              </a:rPr>
              <a:t>:</a:t>
            </a:r>
          </a:p>
          <a:p>
            <a:pPr marL="742950" lvl="1" indent="-285750">
              <a:lnSpc>
                <a:spcPct val="90000"/>
              </a:lnSpc>
              <a:buFontTx/>
              <a:buChar char="–"/>
            </a:pPr>
            <a:r>
              <a:rPr lang="en-US" sz="2000" dirty="0" err="1">
                <a:solidFill>
                  <a:srgbClr val="0F0591"/>
                </a:solidFill>
              </a:rPr>
              <a:t>Sebuah</a:t>
            </a:r>
            <a:r>
              <a:rPr lang="en-US" sz="2000" dirty="0">
                <a:solidFill>
                  <a:srgbClr val="0F0591"/>
                </a:solidFill>
              </a:rPr>
              <a:t> program </a:t>
            </a:r>
            <a:r>
              <a:rPr lang="en-US" sz="2000" dirty="0" err="1">
                <a:solidFill>
                  <a:srgbClr val="0F0591"/>
                </a:solidFill>
              </a:rPr>
              <a:t>melakukan</a:t>
            </a:r>
            <a:r>
              <a:rPr lang="en-US" sz="2000" dirty="0">
                <a:solidFill>
                  <a:srgbClr val="0F0591"/>
                </a:solidFill>
              </a:rPr>
              <a:t> 2 </a:t>
            </a:r>
            <a:r>
              <a:rPr lang="en-US" sz="2000" dirty="0" err="1">
                <a:solidFill>
                  <a:srgbClr val="0F0591"/>
                </a:solidFill>
              </a:rPr>
              <a:t>buah</a:t>
            </a:r>
            <a:r>
              <a:rPr lang="en-US" sz="2000" dirty="0">
                <a:solidFill>
                  <a:srgbClr val="0F0591"/>
                </a:solidFill>
              </a:rPr>
              <a:t> RPC </a:t>
            </a:r>
            <a:r>
              <a:rPr lang="en-US" sz="2000" dirty="0" err="1">
                <a:solidFill>
                  <a:srgbClr val="0F0591"/>
                </a:solidFill>
              </a:rPr>
              <a:t>pada</a:t>
            </a:r>
            <a:r>
              <a:rPr lang="en-US" sz="2000" dirty="0">
                <a:solidFill>
                  <a:srgbClr val="0F0591"/>
                </a:solidFill>
              </a:rPr>
              <a:t> 2 </a:t>
            </a:r>
            <a:r>
              <a:rPr lang="en-US" sz="2000" dirty="0" err="1">
                <a:solidFill>
                  <a:srgbClr val="0F0591"/>
                </a:solidFill>
              </a:rPr>
              <a:t>buah</a:t>
            </a:r>
            <a:r>
              <a:rPr lang="en-US" sz="2000" dirty="0">
                <a:solidFill>
                  <a:srgbClr val="0F0591"/>
                </a:solidFill>
              </a:rPr>
              <a:t> </a:t>
            </a:r>
            <a:r>
              <a:rPr lang="en-US" sz="2000" i="1" dirty="0">
                <a:solidFill>
                  <a:srgbClr val="0F0591"/>
                </a:solidFill>
              </a:rPr>
              <a:t>host/server</a:t>
            </a:r>
            <a:r>
              <a:rPr lang="en-US" sz="2000" dirty="0">
                <a:solidFill>
                  <a:srgbClr val="0F0591"/>
                </a:solidFill>
              </a:rPr>
              <a:t> </a:t>
            </a:r>
            <a:r>
              <a:rPr lang="en-US" sz="2000" dirty="0" err="1">
                <a:solidFill>
                  <a:srgbClr val="0F0591"/>
                </a:solidFill>
              </a:rPr>
              <a:t>berbeda</a:t>
            </a:r>
            <a:r>
              <a:rPr lang="en-US" sz="2000" dirty="0">
                <a:solidFill>
                  <a:srgbClr val="0F0591"/>
                </a:solidFill>
              </a:rPr>
              <a:t> </a:t>
            </a:r>
            <a:r>
              <a:rPr lang="en-US" sz="2000" dirty="0" err="1">
                <a:solidFill>
                  <a:srgbClr val="0F0591"/>
                </a:solidFill>
              </a:rPr>
              <a:t>untuk</a:t>
            </a:r>
            <a:r>
              <a:rPr lang="en-US" sz="2000" dirty="0">
                <a:solidFill>
                  <a:srgbClr val="0F0591"/>
                </a:solidFill>
              </a:rPr>
              <a:t> </a:t>
            </a:r>
            <a:r>
              <a:rPr lang="en-US" sz="2000" dirty="0" err="1">
                <a:solidFill>
                  <a:srgbClr val="0F0591"/>
                </a:solidFill>
              </a:rPr>
              <a:t>mendapatkan</a:t>
            </a:r>
            <a:r>
              <a:rPr lang="en-US" sz="2000" dirty="0">
                <a:solidFill>
                  <a:srgbClr val="0F0591"/>
                </a:solidFill>
              </a:rPr>
              <a:t> </a:t>
            </a:r>
            <a:r>
              <a:rPr lang="en-US" sz="2000" dirty="0" err="1">
                <a:solidFill>
                  <a:srgbClr val="0F0591"/>
                </a:solidFill>
              </a:rPr>
              <a:t>suatu</a:t>
            </a:r>
            <a:r>
              <a:rPr lang="en-US" sz="2000" dirty="0">
                <a:solidFill>
                  <a:srgbClr val="0F0591"/>
                </a:solidFill>
              </a:rPr>
              <a:t> </a:t>
            </a:r>
            <a:r>
              <a:rPr lang="en-US" sz="2000" dirty="0" err="1">
                <a:solidFill>
                  <a:srgbClr val="0F0591"/>
                </a:solidFill>
              </a:rPr>
              <a:t>hasil</a:t>
            </a:r>
            <a:r>
              <a:rPr lang="en-US" sz="2000" dirty="0">
                <a:solidFill>
                  <a:srgbClr val="0F0591"/>
                </a:solidFill>
              </a:rPr>
              <a:t> </a:t>
            </a:r>
            <a:r>
              <a:rPr lang="en-US" sz="2000" dirty="0" err="1">
                <a:solidFill>
                  <a:srgbClr val="0F0591"/>
                </a:solidFill>
              </a:rPr>
              <a:t>gabungan</a:t>
            </a:r>
            <a:endParaRPr lang="en-US" sz="2000" dirty="0">
              <a:solidFill>
                <a:srgbClr val="0F0591"/>
              </a:solidFill>
            </a:endParaRPr>
          </a:p>
          <a:p>
            <a:pPr marL="742950" lvl="1" indent="-285750">
              <a:lnSpc>
                <a:spcPct val="90000"/>
              </a:lnSpc>
              <a:buFontTx/>
              <a:buChar char="–"/>
            </a:pPr>
            <a:r>
              <a:rPr lang="en-US" sz="2000" dirty="0" err="1">
                <a:solidFill>
                  <a:srgbClr val="0F0591"/>
                </a:solidFill>
              </a:rPr>
              <a:t>Kedua</a:t>
            </a:r>
            <a:r>
              <a:rPr lang="en-US" sz="2000" dirty="0">
                <a:solidFill>
                  <a:srgbClr val="0F0591"/>
                </a:solidFill>
              </a:rPr>
              <a:t> RPC </a:t>
            </a:r>
            <a:r>
              <a:rPr lang="en-US" sz="2000" dirty="0" err="1">
                <a:solidFill>
                  <a:srgbClr val="0F0591"/>
                </a:solidFill>
              </a:rPr>
              <a:t>harus</a:t>
            </a:r>
            <a:r>
              <a:rPr lang="en-US" sz="2000" dirty="0">
                <a:solidFill>
                  <a:srgbClr val="0F0591"/>
                </a:solidFill>
              </a:rPr>
              <a:t> </a:t>
            </a:r>
            <a:r>
              <a:rPr lang="en-US" sz="2000" dirty="0" err="1">
                <a:solidFill>
                  <a:srgbClr val="0F0591"/>
                </a:solidFill>
              </a:rPr>
              <a:t>dilakukan</a:t>
            </a:r>
            <a:r>
              <a:rPr lang="en-US" sz="2000" dirty="0">
                <a:solidFill>
                  <a:srgbClr val="0F0591"/>
                </a:solidFill>
              </a:rPr>
              <a:t> </a:t>
            </a:r>
            <a:r>
              <a:rPr lang="en-US" sz="2000" dirty="0" err="1">
                <a:solidFill>
                  <a:srgbClr val="0F0591"/>
                </a:solidFill>
              </a:rPr>
              <a:t>secara</a:t>
            </a:r>
            <a:r>
              <a:rPr lang="en-US" sz="2000" dirty="0">
                <a:solidFill>
                  <a:srgbClr val="0F0591"/>
                </a:solidFill>
              </a:rPr>
              <a:t> </a:t>
            </a:r>
            <a:r>
              <a:rPr lang="en-US" sz="2000" dirty="0" err="1">
                <a:solidFill>
                  <a:srgbClr val="0F0591"/>
                </a:solidFill>
              </a:rPr>
              <a:t>bergantian</a:t>
            </a:r>
            <a:r>
              <a:rPr lang="en-US" sz="2000" dirty="0">
                <a:solidFill>
                  <a:srgbClr val="0F0591"/>
                </a:solidFill>
              </a:rPr>
              <a:t> </a:t>
            </a:r>
            <a:r>
              <a:rPr lang="en-US" sz="2000" dirty="0">
                <a:solidFill>
                  <a:srgbClr val="0F0591"/>
                </a:solidFill>
                <a:sym typeface="Wingdings" pitchFamily="2" charset="2"/>
              </a:rPr>
              <a:t> lama</a:t>
            </a:r>
            <a:endParaRPr lang="en-US" sz="2000" dirty="0">
              <a:solidFill>
                <a:srgbClr val="0F0591"/>
              </a:solidFill>
            </a:endParaRPr>
          </a:p>
        </p:txBody>
      </p:sp>
      <p:sp>
        <p:nvSpPr>
          <p:cNvPr id="526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7467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i="1" dirty="0" smtClean="0"/>
              <a:t>Remote Procedure Call (RPC)</a:t>
            </a:r>
            <a:r>
              <a:rPr lang="en-US" sz="2800" dirty="0" smtClean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i="1" dirty="0" smtClean="0"/>
              <a:t>Single Thread </a:t>
            </a:r>
            <a:r>
              <a:rPr lang="en-US" sz="2800" dirty="0" err="1" smtClean="0"/>
              <a:t>pada</a:t>
            </a:r>
            <a:r>
              <a:rPr lang="en-US" sz="2800" i="1" dirty="0" smtClean="0"/>
              <a:t> </a:t>
            </a:r>
            <a:r>
              <a:rPr lang="en-US" sz="2800" i="1" dirty="0" err="1" smtClean="0"/>
              <a:t>Uniprocessor</a:t>
            </a:r>
            <a:endParaRPr lang="en-US" sz="2800" i="1" dirty="0" smtClean="0"/>
          </a:p>
        </p:txBody>
      </p:sp>
      <p:pic>
        <p:nvPicPr>
          <p:cNvPr id="3686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3352800" y="2747448"/>
            <a:ext cx="5029200" cy="2510352"/>
          </a:xfrm>
          <a:noFill/>
        </p:spPr>
      </p:pic>
      <p:sp>
        <p:nvSpPr>
          <p:cNvPr id="6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4724400" y="6553200"/>
            <a:ext cx="4138612" cy="3048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/>
              <a:t>Sistem </a:t>
            </a:r>
            <a:r>
              <a:rPr lang="en-US" smtClean="0"/>
              <a:t>Operasi/20100830  </a:t>
            </a:r>
            <a:r>
              <a:rPr lang="en-US" i="0"/>
              <a:t>#</a:t>
            </a:r>
            <a:fld id="{7A7D1335-BFCD-432E-9B74-5293E19A5822}" type="slidenum">
              <a:rPr lang="en-GB" i="0"/>
              <a:pPr/>
              <a:t>34</a:t>
            </a:fld>
            <a:endParaRPr lang="en-GB" i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i="1" smtClean="0"/>
              <a:t>Remote Procedure Call (RPC)</a:t>
            </a:r>
            <a:r>
              <a:rPr lang="en-US" sz="2800" smtClean="0"/>
              <a:t> dengan</a:t>
            </a:r>
            <a:br>
              <a:rPr lang="en-US" sz="2800" smtClean="0"/>
            </a:br>
            <a:r>
              <a:rPr lang="en-US" sz="2800" smtClean="0"/>
              <a:t>banyak </a:t>
            </a:r>
            <a:r>
              <a:rPr lang="en-US" sz="2800" i="1" smtClean="0"/>
              <a:t>Thread</a:t>
            </a:r>
            <a:r>
              <a:rPr lang="en-US" sz="2800" smtClean="0"/>
              <a:t> pada </a:t>
            </a:r>
            <a:r>
              <a:rPr lang="en-US" sz="2800" i="1" smtClean="0"/>
              <a:t>Uniprocessor</a:t>
            </a:r>
          </a:p>
        </p:txBody>
      </p:sp>
      <p:graphicFrame>
        <p:nvGraphicFramePr>
          <p:cNvPr id="3074" name="Object 4"/>
          <p:cNvGraphicFramePr>
            <a:graphicFrameLocks noChangeAspect="1"/>
          </p:cNvGraphicFramePr>
          <p:nvPr>
            <p:ph idx="1"/>
          </p:nvPr>
        </p:nvGraphicFramePr>
        <p:xfrm>
          <a:off x="1754188" y="1397000"/>
          <a:ext cx="5703887" cy="3940175"/>
        </p:xfrm>
        <a:graphic>
          <a:graphicData uri="http://schemas.openxmlformats.org/presentationml/2006/ole">
            <p:oleObj spid="_x0000_s10242" name="Image" r:id="rId4" imgW="5079365" imgH="3530159" progId="">
              <p:embed/>
            </p:oleObj>
          </a:graphicData>
        </a:graphic>
      </p:graphicFrame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457200" y="5486400"/>
            <a:ext cx="8382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</a:pPr>
            <a:r>
              <a:rPr lang="en-US" sz="2000" i="1">
                <a:solidFill>
                  <a:srgbClr val="CC3300"/>
                </a:solidFill>
              </a:rPr>
              <a:t>Request</a:t>
            </a:r>
            <a:r>
              <a:rPr lang="en-US" sz="2000">
                <a:solidFill>
                  <a:srgbClr val="CC3300"/>
                </a:solidFill>
              </a:rPr>
              <a:t> dari thread A dan thread B dapat dieksekusi hampir bersamaan pada </a:t>
            </a:r>
            <a:r>
              <a:rPr lang="en-US" sz="2000" i="1">
                <a:solidFill>
                  <a:srgbClr val="CC3300"/>
                </a:solidFill>
              </a:rPr>
              <a:t>server</a:t>
            </a:r>
            <a:r>
              <a:rPr lang="en-US" sz="2000">
                <a:solidFill>
                  <a:srgbClr val="CC3300"/>
                </a:solidFill>
              </a:rPr>
              <a:t> yang berbeda</a:t>
            </a:r>
          </a:p>
          <a:p>
            <a:pPr marL="342900" indent="-342900">
              <a:lnSpc>
                <a:spcPct val="90000"/>
              </a:lnSpc>
            </a:pPr>
            <a:r>
              <a:rPr lang="en-US" sz="2000">
                <a:solidFill>
                  <a:srgbClr val="CC3300"/>
                </a:solidFill>
              </a:rPr>
              <a:t>Hasil </a:t>
            </a:r>
            <a:r>
              <a:rPr lang="en-US" sz="2000">
                <a:solidFill>
                  <a:srgbClr val="006600"/>
                </a:solidFill>
              </a:rPr>
              <a:t>lebih cepat</a:t>
            </a:r>
            <a:r>
              <a:rPr lang="en-US" sz="2000">
                <a:solidFill>
                  <a:srgbClr val="CC3300"/>
                </a:solidFill>
              </a:rPr>
              <a:t> dibanding hanya dengan </a:t>
            </a:r>
            <a:r>
              <a:rPr lang="en-US" sz="2000" i="1">
                <a:solidFill>
                  <a:srgbClr val="CC3300"/>
                </a:solidFill>
              </a:rPr>
              <a:t>single thread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4724400" y="6553200"/>
            <a:ext cx="4138612" cy="3048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/>
              <a:t>Sistem </a:t>
            </a:r>
            <a:r>
              <a:rPr lang="en-US" smtClean="0"/>
              <a:t>Operasi/20100830  </a:t>
            </a:r>
            <a:r>
              <a:rPr lang="en-US" i="0"/>
              <a:t>#</a:t>
            </a:r>
            <a:fld id="{7A7D1335-BFCD-432E-9B74-5293E19A5822}" type="slidenum">
              <a:rPr lang="en-GB" i="0"/>
              <a:pPr/>
              <a:t>35</a:t>
            </a:fld>
            <a:endParaRPr lang="en-GB" i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9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3600" i="1" smtClean="0"/>
              <a:t>Multithreading</a:t>
            </a:r>
            <a:r>
              <a:rPr lang="en-US" sz="3600" smtClean="0"/>
              <a:t> pada </a:t>
            </a:r>
            <a:r>
              <a:rPr lang="en-US" sz="3600" i="1" smtClean="0"/>
              <a:t>Uniprocessor</a:t>
            </a:r>
          </a:p>
        </p:txBody>
      </p:sp>
      <p:graphicFrame>
        <p:nvGraphicFramePr>
          <p:cNvPr id="4098" name="Object 6"/>
          <p:cNvGraphicFramePr>
            <a:graphicFrameLocks noChangeAspect="1"/>
          </p:cNvGraphicFramePr>
          <p:nvPr>
            <p:ph idx="1"/>
          </p:nvPr>
        </p:nvGraphicFramePr>
        <p:xfrm>
          <a:off x="1103313" y="1393825"/>
          <a:ext cx="6921500" cy="3943350"/>
        </p:xfrm>
        <a:graphic>
          <a:graphicData uri="http://schemas.openxmlformats.org/presentationml/2006/ole">
            <p:oleObj spid="_x0000_s11266" name="Image" r:id="rId4" imgW="5803175" imgH="3326984" progId="">
              <p:embed/>
            </p:oleObj>
          </a:graphicData>
        </a:graphic>
      </p:graphicFrame>
      <p:sp>
        <p:nvSpPr>
          <p:cNvPr id="4101" name="Rectangle 7"/>
          <p:cNvSpPr>
            <a:spLocks noChangeArrowheads="1"/>
          </p:cNvSpPr>
          <p:nvPr/>
        </p:nvSpPr>
        <p:spPr bwMode="auto">
          <a:xfrm>
            <a:off x="1066800" y="5486400"/>
            <a:ext cx="77724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</a:pPr>
            <a:r>
              <a:rPr lang="en-US" sz="2000">
                <a:solidFill>
                  <a:srgbClr val="CC3300"/>
                </a:solidFill>
              </a:rPr>
              <a:t>Pada </a:t>
            </a:r>
            <a:r>
              <a:rPr lang="en-US" sz="2000" i="1">
                <a:solidFill>
                  <a:srgbClr val="CC3300"/>
                </a:solidFill>
              </a:rPr>
              <a:t>uniprogramming</a:t>
            </a:r>
            <a:r>
              <a:rPr lang="en-US" sz="2000">
                <a:solidFill>
                  <a:srgbClr val="CC3300"/>
                </a:solidFill>
              </a:rPr>
              <a:t> suatu </a:t>
            </a:r>
            <a:r>
              <a:rPr lang="en-US" sz="2000" i="1">
                <a:solidFill>
                  <a:srgbClr val="CC3300"/>
                </a:solidFill>
              </a:rPr>
              <a:t>thread</a:t>
            </a:r>
            <a:r>
              <a:rPr lang="en-US" sz="2000">
                <a:solidFill>
                  <a:srgbClr val="CC3300"/>
                </a:solidFill>
              </a:rPr>
              <a:t> bisa dieksekusi bila </a:t>
            </a:r>
            <a:r>
              <a:rPr lang="en-US" sz="2000" i="1">
                <a:solidFill>
                  <a:srgbClr val="CC3300"/>
                </a:solidFill>
              </a:rPr>
              <a:t>thread</a:t>
            </a:r>
            <a:r>
              <a:rPr lang="en-US" sz="2000">
                <a:solidFill>
                  <a:srgbClr val="CC3300"/>
                </a:solidFill>
              </a:rPr>
              <a:t> yang </a:t>
            </a:r>
            <a:r>
              <a:rPr lang="en-US" sz="2400">
                <a:solidFill>
                  <a:srgbClr val="009900"/>
                </a:solidFill>
              </a:rPr>
              <a:t>sedang</a:t>
            </a:r>
            <a:r>
              <a:rPr lang="en-US" sz="2000">
                <a:solidFill>
                  <a:srgbClr val="CC3300"/>
                </a:solidFill>
              </a:rPr>
              <a:t> dieksekusi ter-blok atau karena </a:t>
            </a:r>
            <a:r>
              <a:rPr lang="en-US" sz="2000" i="1">
                <a:solidFill>
                  <a:srgbClr val="CC3300"/>
                </a:solidFill>
              </a:rPr>
              <a:t>time out</a:t>
            </a:r>
          </a:p>
          <a:p>
            <a:pPr marL="342900" indent="-342900">
              <a:lnSpc>
                <a:spcPct val="90000"/>
              </a:lnSpc>
            </a:pPr>
            <a:r>
              <a:rPr lang="en-US" sz="2000">
                <a:solidFill>
                  <a:srgbClr val="CC3300"/>
                </a:solidFill>
              </a:rPr>
              <a:t>Mirip dengan proses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4724400" y="6553200"/>
            <a:ext cx="4138612" cy="3048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/>
              <a:t>Sistem </a:t>
            </a:r>
            <a:r>
              <a:rPr lang="en-US" smtClean="0"/>
              <a:t>Operasi/20100830  </a:t>
            </a:r>
            <a:r>
              <a:rPr lang="en-US" i="0"/>
              <a:t>#</a:t>
            </a:r>
            <a:fld id="{7A7D1335-BFCD-432E-9B74-5293E19A5822}" type="slidenum">
              <a:rPr lang="en-GB" i="0"/>
              <a:pPr/>
              <a:t>36</a:t>
            </a:fld>
            <a:endParaRPr lang="en-GB" i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6" name="Object 3"/>
          <p:cNvGraphicFramePr>
            <a:graphicFrameLocks noChangeAspect="1"/>
          </p:cNvGraphicFramePr>
          <p:nvPr>
            <p:ph/>
          </p:nvPr>
        </p:nvGraphicFramePr>
        <p:xfrm>
          <a:off x="609600" y="1266825"/>
          <a:ext cx="7239000" cy="5362575"/>
        </p:xfrm>
        <a:graphic>
          <a:graphicData uri="http://schemas.openxmlformats.org/presentationml/2006/ole">
            <p:oleObj spid="_x0000_s12290" name="Image" r:id="rId4" imgW="9066667" imgH="6717460" progId="">
              <p:embed/>
            </p:oleObj>
          </a:graphicData>
        </a:graphic>
      </p:graphicFrame>
      <p:sp>
        <p:nvSpPr>
          <p:cNvPr id="532484" name="Rectangle 4"/>
          <p:cNvSpPr>
            <a:spLocks noChangeArrowheads="1"/>
          </p:cNvSpPr>
          <p:nvPr/>
        </p:nvSpPr>
        <p:spPr bwMode="auto">
          <a:xfrm>
            <a:off x="533400" y="228600"/>
            <a:ext cx="8153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Contoh hubungan antara status </a:t>
            </a:r>
            <a:r>
              <a:rPr lang="en-US" sz="320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ULT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sz="320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dengan </a:t>
            </a:r>
            <a:r>
              <a:rPr lang="en-US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status Proses</a:t>
            </a:r>
            <a:endParaRPr lang="en-US" sz="160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495800" y="6553200"/>
            <a:ext cx="4138612" cy="304800"/>
          </a:xfrm>
          <a:noFill/>
        </p:spPr>
        <p:txBody>
          <a:bodyPr/>
          <a:lstStyle/>
          <a:p>
            <a:r>
              <a:rPr lang="en-US"/>
              <a:t>Sistem </a:t>
            </a:r>
            <a:r>
              <a:rPr lang="en-US" smtClean="0"/>
              <a:t>Operasi/20100830  </a:t>
            </a:r>
            <a:r>
              <a:rPr lang="en-US" i="0"/>
              <a:t>#</a:t>
            </a:r>
            <a:fld id="{7A7D1335-BFCD-432E-9B74-5293E19A5822}" type="slidenum">
              <a:rPr lang="en-GB" i="0"/>
              <a:pPr/>
              <a:t>37</a:t>
            </a:fld>
            <a:endParaRPr lang="en-GB" i="0"/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smtClean="0"/>
              <a:t>Keterangan </a:t>
            </a:r>
            <a:r>
              <a:rPr lang="en-US" sz="2400" smtClean="0"/>
              <a:t>(1)</a:t>
            </a:r>
            <a:endParaRPr lang="en-US" sz="1800" smtClean="0"/>
          </a:p>
        </p:txBody>
      </p:sp>
      <p:sp>
        <p:nvSpPr>
          <p:cNvPr id="573443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371600"/>
            <a:ext cx="8458200" cy="5181600"/>
          </a:xfrm>
        </p:spPr>
        <p:txBody>
          <a:bodyPr>
            <a:normAutofit lnSpcReduction="10000"/>
          </a:bodyPr>
          <a:lstStyle/>
          <a:p>
            <a:pPr marL="609600" indent="-609600" eaLnBrk="1" hangingPunct="1"/>
            <a:r>
              <a:rPr lang="en-US" sz="2800" smtClean="0"/>
              <a:t>Gambar a:</a:t>
            </a:r>
          </a:p>
          <a:p>
            <a:pPr marL="990600" lvl="1" indent="-533400" eaLnBrk="1" hangingPunct="1"/>
            <a:r>
              <a:rPr lang="en-US" sz="2400" smtClean="0"/>
              <a:t>Proses B terdiri dari 2 </a:t>
            </a:r>
            <a:r>
              <a:rPr lang="en-US" sz="2400" i="1" smtClean="0"/>
              <a:t>thread</a:t>
            </a:r>
            <a:r>
              <a:rPr lang="en-US" sz="2400" smtClean="0"/>
              <a:t> (</a:t>
            </a:r>
            <a:r>
              <a:rPr lang="en-US" sz="2400" i="1" smtClean="0"/>
              <a:t>thread</a:t>
            </a:r>
            <a:r>
              <a:rPr lang="en-US" sz="2400" smtClean="0"/>
              <a:t> 1 dan </a:t>
            </a:r>
            <a:r>
              <a:rPr lang="en-US" sz="2400" i="1" smtClean="0"/>
              <a:t>thread</a:t>
            </a:r>
            <a:r>
              <a:rPr lang="en-US" sz="2400" smtClean="0"/>
              <a:t> 2)</a:t>
            </a:r>
          </a:p>
          <a:p>
            <a:pPr marL="990600" lvl="1" indent="-533400" eaLnBrk="1" hangingPunct="1"/>
            <a:r>
              <a:rPr lang="en-US" sz="2400" smtClean="0"/>
              <a:t>Status proses B adalah </a:t>
            </a:r>
            <a:r>
              <a:rPr lang="en-US" sz="2400" i="1" smtClean="0"/>
              <a:t>running</a:t>
            </a:r>
            <a:r>
              <a:rPr lang="en-US" sz="2400" smtClean="0"/>
              <a:t> sama dengan status </a:t>
            </a:r>
            <a:r>
              <a:rPr lang="en-US" sz="2400" i="1" smtClean="0"/>
              <a:t>thread</a:t>
            </a:r>
            <a:r>
              <a:rPr lang="en-US" sz="2400" smtClean="0"/>
              <a:t> 2, sedangkan status </a:t>
            </a:r>
            <a:r>
              <a:rPr lang="en-US" sz="2400" i="1" smtClean="0"/>
              <a:t>thread</a:t>
            </a:r>
            <a:r>
              <a:rPr lang="en-US" sz="2400" smtClean="0"/>
              <a:t> 1 adalah </a:t>
            </a:r>
            <a:r>
              <a:rPr lang="en-US" sz="2400" i="1" smtClean="0"/>
              <a:t>ready</a:t>
            </a:r>
          </a:p>
          <a:p>
            <a:pPr marL="609600" indent="-609600" eaLnBrk="1" hangingPunct="1"/>
            <a:r>
              <a:rPr lang="en-US" sz="2800" smtClean="0"/>
              <a:t>Gambar b: </a:t>
            </a:r>
          </a:p>
          <a:p>
            <a:pPr marL="990600" lvl="1" indent="-533400" eaLnBrk="1" hangingPunct="1"/>
            <a:r>
              <a:rPr lang="en-US" sz="2400" smtClean="0"/>
              <a:t>Proses B terblok akibat </a:t>
            </a:r>
            <a:r>
              <a:rPr lang="en-US" sz="2400" i="1" smtClean="0"/>
              <a:t>thread</a:t>
            </a:r>
            <a:r>
              <a:rPr lang="en-US" sz="2400" smtClean="0"/>
              <a:t> 2 yang sedang </a:t>
            </a:r>
            <a:r>
              <a:rPr lang="en-US" sz="2400" i="1" smtClean="0"/>
              <a:t>running</a:t>
            </a:r>
            <a:r>
              <a:rPr lang="en-US" sz="2400" smtClean="0"/>
              <a:t> melakukan </a:t>
            </a:r>
            <a:r>
              <a:rPr lang="en-US" sz="2400" i="1" smtClean="0">
                <a:solidFill>
                  <a:srgbClr val="FF0000"/>
                </a:solidFill>
              </a:rPr>
              <a:t>system call</a:t>
            </a:r>
          </a:p>
          <a:p>
            <a:pPr marL="990600" lvl="1" indent="-533400" eaLnBrk="1" hangingPunct="1"/>
            <a:r>
              <a:rPr lang="en-US" sz="2400" smtClean="0"/>
              <a:t>Status </a:t>
            </a:r>
            <a:r>
              <a:rPr lang="en-US" sz="2400" i="1" smtClean="0"/>
              <a:t>thread</a:t>
            </a:r>
            <a:r>
              <a:rPr lang="en-US" sz="2400" smtClean="0"/>
              <a:t> 2 masih tetap berstatus </a:t>
            </a:r>
            <a:r>
              <a:rPr lang="en-US" sz="2400" i="1" smtClean="0"/>
              <a:t>running</a:t>
            </a:r>
            <a:r>
              <a:rPr lang="en-US" sz="2400" smtClean="0"/>
              <a:t> dilihat dari sisi </a:t>
            </a:r>
            <a:r>
              <a:rPr lang="en-US" sz="2400" i="1" smtClean="0"/>
              <a:t>thread library</a:t>
            </a:r>
          </a:p>
          <a:p>
            <a:pPr marL="990600" lvl="1" indent="-533400" eaLnBrk="1" hangingPunct="1"/>
            <a:r>
              <a:rPr lang="en-US" sz="2400" smtClean="0">
                <a:solidFill>
                  <a:srgbClr val="FF0066"/>
                </a:solidFill>
              </a:rPr>
              <a:t>Saat proses B kembali </a:t>
            </a:r>
            <a:r>
              <a:rPr lang="en-US" sz="2400" i="1" smtClean="0">
                <a:solidFill>
                  <a:srgbClr val="FF0066"/>
                </a:solidFill>
              </a:rPr>
              <a:t>running</a:t>
            </a:r>
            <a:r>
              <a:rPr lang="en-US" sz="2400" smtClean="0">
                <a:solidFill>
                  <a:srgbClr val="FF0066"/>
                </a:solidFill>
              </a:rPr>
              <a:t>, </a:t>
            </a:r>
            <a:r>
              <a:rPr lang="en-US" sz="2400" i="1" smtClean="0">
                <a:solidFill>
                  <a:srgbClr val="FF0066"/>
                </a:solidFill>
              </a:rPr>
              <a:t>thread</a:t>
            </a:r>
            <a:r>
              <a:rPr lang="en-US" sz="2400" smtClean="0">
                <a:solidFill>
                  <a:srgbClr val="FF0066"/>
                </a:solidFill>
              </a:rPr>
              <a:t> mana yang akan dieksekusi ???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4495800" y="6553200"/>
            <a:ext cx="4138612" cy="3048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/>
              <a:t>Sistem </a:t>
            </a:r>
            <a:r>
              <a:rPr lang="en-US" smtClean="0"/>
              <a:t>Operasi/20100830  </a:t>
            </a:r>
            <a:r>
              <a:rPr lang="en-US" i="0"/>
              <a:t>#</a:t>
            </a:r>
            <a:fld id="{7A7D1335-BFCD-432E-9B74-5293E19A5822}" type="slidenum">
              <a:rPr lang="en-GB" i="0"/>
              <a:pPr/>
              <a:t>38</a:t>
            </a:fld>
            <a:endParaRPr lang="en-GB" i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smtClean="0"/>
              <a:t>Keterangan </a:t>
            </a:r>
            <a:r>
              <a:rPr lang="en-US" sz="2400" smtClean="0"/>
              <a:t>(2)</a:t>
            </a:r>
            <a:endParaRPr lang="en-US" sz="1800" smtClean="0"/>
          </a:p>
        </p:txBody>
      </p:sp>
      <p:sp>
        <p:nvSpPr>
          <p:cNvPr id="5754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382000" cy="5181600"/>
          </a:xfrm>
        </p:spPr>
        <p:txBody>
          <a:bodyPr>
            <a:normAutofit lnSpcReduction="10000"/>
          </a:bodyPr>
          <a:lstStyle/>
          <a:p>
            <a:pPr marL="609600" indent="-609600" eaLnBrk="1" hangingPunct="1"/>
            <a:r>
              <a:rPr lang="en-US" sz="2400" smtClean="0"/>
              <a:t>Gambar c: </a:t>
            </a:r>
          </a:p>
          <a:p>
            <a:pPr marL="990600" lvl="1" indent="-533400" eaLnBrk="1" hangingPunct="1"/>
            <a:r>
              <a:rPr lang="en-US" sz="2200" smtClean="0"/>
              <a:t>Proses B berubah status dari </a:t>
            </a:r>
            <a:r>
              <a:rPr lang="en-US" sz="2200" i="1" smtClean="0"/>
              <a:t>running</a:t>
            </a:r>
            <a:r>
              <a:rPr lang="en-US" sz="2200" smtClean="0"/>
              <a:t> ke </a:t>
            </a:r>
            <a:r>
              <a:rPr lang="en-US" sz="2200" i="1" smtClean="0"/>
              <a:t>ready</a:t>
            </a:r>
            <a:r>
              <a:rPr lang="en-US" sz="2200" smtClean="0"/>
              <a:t> akibat </a:t>
            </a:r>
            <a:r>
              <a:rPr lang="en-US" sz="2200" smtClean="0">
                <a:solidFill>
                  <a:srgbClr val="FF0000"/>
                </a:solidFill>
              </a:rPr>
              <a:t>jatah waktunya telah habis</a:t>
            </a:r>
          </a:p>
          <a:p>
            <a:pPr marL="990600" lvl="1" indent="-533400" eaLnBrk="1" hangingPunct="1"/>
            <a:r>
              <a:rPr lang="en-US" sz="2200" smtClean="0"/>
              <a:t>Status </a:t>
            </a:r>
            <a:r>
              <a:rPr lang="en-US" sz="2200" i="1" smtClean="0"/>
              <a:t>thread</a:t>
            </a:r>
            <a:r>
              <a:rPr lang="en-US" sz="2200" smtClean="0"/>
              <a:t> 1 dan </a:t>
            </a:r>
            <a:r>
              <a:rPr lang="en-US" sz="2200" i="1" smtClean="0"/>
              <a:t>thread</a:t>
            </a:r>
            <a:r>
              <a:rPr lang="en-US" sz="2200" smtClean="0"/>
              <a:t> 2 tidak berubah</a:t>
            </a:r>
          </a:p>
          <a:p>
            <a:pPr marL="990600" lvl="1" indent="-533400" eaLnBrk="1" hangingPunct="1"/>
            <a:r>
              <a:rPr lang="en-US" sz="2200" i="1" smtClean="0"/>
              <a:t>Thread</a:t>
            </a:r>
            <a:r>
              <a:rPr lang="en-US" sz="2200" smtClean="0"/>
              <a:t> 2 masih tetap berstatus </a:t>
            </a:r>
            <a:r>
              <a:rPr lang="en-US" sz="2200" i="1" smtClean="0"/>
              <a:t>running</a:t>
            </a:r>
            <a:r>
              <a:rPr lang="en-US" sz="2200" smtClean="0"/>
              <a:t> dilihat dari sisi </a:t>
            </a:r>
            <a:r>
              <a:rPr lang="en-US" sz="2200" i="1" smtClean="0"/>
              <a:t>thread library</a:t>
            </a:r>
          </a:p>
          <a:p>
            <a:pPr marL="990600" lvl="1" indent="-533400" eaLnBrk="1" hangingPunct="1"/>
            <a:r>
              <a:rPr lang="en-US" sz="2200" smtClean="0">
                <a:solidFill>
                  <a:srgbClr val="FF0066"/>
                </a:solidFill>
              </a:rPr>
              <a:t>Saat proses B kembali </a:t>
            </a:r>
            <a:r>
              <a:rPr lang="en-US" sz="2200" i="1" smtClean="0">
                <a:solidFill>
                  <a:srgbClr val="FF0066"/>
                </a:solidFill>
              </a:rPr>
              <a:t>running</a:t>
            </a:r>
            <a:r>
              <a:rPr lang="en-US" sz="2200" smtClean="0">
                <a:solidFill>
                  <a:srgbClr val="FF0066"/>
                </a:solidFill>
              </a:rPr>
              <a:t>, </a:t>
            </a:r>
            <a:r>
              <a:rPr lang="en-US" sz="2200" i="1" smtClean="0">
                <a:solidFill>
                  <a:srgbClr val="FF0066"/>
                </a:solidFill>
              </a:rPr>
              <a:t>thread</a:t>
            </a:r>
            <a:r>
              <a:rPr lang="en-US" sz="2200" smtClean="0">
                <a:solidFill>
                  <a:srgbClr val="FF0066"/>
                </a:solidFill>
              </a:rPr>
              <a:t> mana yang akan dieksekusi ???</a:t>
            </a:r>
          </a:p>
          <a:p>
            <a:pPr marL="609600" indent="-609600" eaLnBrk="1" hangingPunct="1"/>
            <a:r>
              <a:rPr lang="en-US" sz="2400" smtClean="0"/>
              <a:t>Gambar d:</a:t>
            </a:r>
          </a:p>
          <a:p>
            <a:pPr marL="990600" lvl="1" indent="-533400" eaLnBrk="1" hangingPunct="1"/>
            <a:r>
              <a:rPr lang="en-US" sz="2200" smtClean="0"/>
              <a:t>Eksekusi </a:t>
            </a:r>
            <a:r>
              <a:rPr lang="en-US" sz="2200" i="1" smtClean="0"/>
              <a:t>thread</a:t>
            </a:r>
            <a:r>
              <a:rPr lang="en-US" sz="2200" smtClean="0"/>
              <a:t> 2 telah sampai pada tahap dimana diperlukan hasil dari </a:t>
            </a:r>
            <a:r>
              <a:rPr lang="en-US" sz="2200" i="1" smtClean="0"/>
              <a:t>thread</a:t>
            </a:r>
            <a:r>
              <a:rPr lang="en-US" sz="2200" smtClean="0"/>
              <a:t> 1, maka status </a:t>
            </a:r>
            <a:r>
              <a:rPr lang="en-US" sz="2200" i="1" smtClean="0"/>
              <a:t>thread</a:t>
            </a:r>
            <a:r>
              <a:rPr lang="en-US" sz="2200" smtClean="0"/>
              <a:t> 2 berubah dari </a:t>
            </a:r>
            <a:r>
              <a:rPr lang="en-US" sz="2200" i="1" smtClean="0"/>
              <a:t>running</a:t>
            </a:r>
            <a:r>
              <a:rPr lang="en-US" sz="2200" smtClean="0"/>
              <a:t> menjadi </a:t>
            </a:r>
            <a:r>
              <a:rPr lang="en-US" sz="2200" i="1" smtClean="0"/>
              <a:t>blocked</a:t>
            </a:r>
          </a:p>
          <a:p>
            <a:pPr marL="990600" lvl="1" indent="-533400" eaLnBrk="1" hangingPunct="1"/>
            <a:r>
              <a:rPr lang="en-US" sz="2200" smtClean="0"/>
              <a:t>Giliran eksekusi diberikan pada </a:t>
            </a:r>
            <a:r>
              <a:rPr lang="en-US" sz="2200" i="1" smtClean="0"/>
              <a:t>thread</a:t>
            </a:r>
            <a:r>
              <a:rPr lang="en-US" sz="2200" smtClean="0"/>
              <a:t> 1</a:t>
            </a:r>
          </a:p>
          <a:p>
            <a:pPr marL="990600" lvl="1" indent="-533400" eaLnBrk="1" hangingPunct="1"/>
            <a:r>
              <a:rPr lang="en-US" sz="2200" smtClean="0"/>
              <a:t>Status proses B tetap </a:t>
            </a:r>
            <a:r>
              <a:rPr lang="en-US" sz="2200" i="1" smtClean="0"/>
              <a:t>running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4724400" y="6553200"/>
            <a:ext cx="4138612" cy="3048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/>
              <a:t>Sistem </a:t>
            </a:r>
            <a:r>
              <a:rPr lang="en-US" smtClean="0"/>
              <a:t>Operasi/20100830  </a:t>
            </a:r>
            <a:r>
              <a:rPr lang="en-US" i="0"/>
              <a:t>#</a:t>
            </a:r>
            <a:fld id="{7A7D1335-BFCD-432E-9B74-5293E19A5822}" type="slidenum">
              <a:rPr lang="en-GB" i="0"/>
              <a:pPr/>
              <a:t>39</a:t>
            </a:fld>
            <a:endParaRPr lang="en-GB" i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75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75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1000"/>
                                        <p:tgtEl>
                                          <p:spTgt spid="575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1000"/>
                                        <p:tgtEl>
                                          <p:spTgt spid="575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1000"/>
                                        <p:tgtEl>
                                          <p:spTgt spid="575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1000"/>
                                        <p:tgtEl>
                                          <p:spTgt spid="575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563562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Status </a:t>
            </a:r>
            <a:r>
              <a:rPr lang="en-US" dirty="0" err="1" smtClean="0"/>
              <a:t>Proses</a:t>
            </a:r>
            <a:endParaRPr lang="en-US" dirty="0" smtClean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7467600" cy="5483352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Status </a:t>
            </a:r>
            <a:r>
              <a:rPr lang="en-US" sz="2800" dirty="0" err="1" smtClean="0">
                <a:solidFill>
                  <a:srgbClr val="0000FF"/>
                </a:solidFill>
              </a:rPr>
              <a:t>proses</a:t>
            </a:r>
            <a:r>
              <a:rPr lang="en-US" sz="2800" dirty="0" smtClean="0">
                <a:solidFill>
                  <a:srgbClr val="0000FF"/>
                </a:solidFill>
              </a:rPr>
              <a:t> </a:t>
            </a:r>
            <a:r>
              <a:rPr lang="en-US" sz="2800" dirty="0" err="1" smtClean="0">
                <a:solidFill>
                  <a:srgbClr val="0000FF"/>
                </a:solidFill>
              </a:rPr>
              <a:t>merupakan</a:t>
            </a:r>
            <a:r>
              <a:rPr lang="en-US" sz="2800" dirty="0" smtClean="0"/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kondisi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suatu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proses</a:t>
            </a:r>
            <a:r>
              <a:rPr lang="en-US" sz="2800" dirty="0" smtClean="0"/>
              <a:t> </a:t>
            </a:r>
          </a:p>
          <a:p>
            <a:r>
              <a:rPr lang="en-US" sz="2800" dirty="0" err="1" smtClean="0"/>
              <a:t>Sebuah</a:t>
            </a:r>
            <a:r>
              <a:rPr lang="en-US" sz="2800" dirty="0" smtClean="0"/>
              <a:t> </a:t>
            </a:r>
            <a:r>
              <a:rPr lang="en-US" sz="2800" dirty="0" err="1" smtClean="0"/>
              <a:t>kondisi</a:t>
            </a:r>
            <a:r>
              <a:rPr lang="en-US" sz="2800" dirty="0" smtClean="0"/>
              <a:t> </a:t>
            </a:r>
            <a:r>
              <a:rPr lang="en-US" sz="2800" dirty="0" err="1" smtClean="0"/>
              <a:t>bisa</a:t>
            </a:r>
            <a:r>
              <a:rPr lang="en-US" sz="2800" dirty="0" smtClean="0"/>
              <a:t> </a:t>
            </a:r>
            <a:r>
              <a:rPr lang="en-US" sz="2800" dirty="0" err="1" smtClean="0"/>
              <a:t>dimiliki</a:t>
            </a:r>
            <a:r>
              <a:rPr lang="en-US" sz="2800" dirty="0" smtClean="0"/>
              <a:t> </a:t>
            </a:r>
            <a:r>
              <a:rPr lang="en-US" sz="2800" dirty="0" err="1" smtClean="0"/>
              <a:t>oleh</a:t>
            </a:r>
            <a:r>
              <a:rPr lang="en-US" sz="2800" dirty="0" smtClean="0"/>
              <a:t> </a:t>
            </a:r>
            <a:r>
              <a:rPr lang="en-US" sz="2800" dirty="0" err="1" smtClean="0"/>
              <a:t>banyak</a:t>
            </a:r>
            <a:r>
              <a:rPr lang="en-US" sz="2800" dirty="0" smtClean="0"/>
              <a:t> </a:t>
            </a:r>
            <a:r>
              <a:rPr lang="en-US" sz="2800" dirty="0" err="1" smtClean="0"/>
              <a:t>proses</a:t>
            </a:r>
            <a:endParaRPr lang="en-US" sz="2800" dirty="0" smtClean="0"/>
          </a:p>
          <a:p>
            <a:r>
              <a:rPr lang="en-US" sz="2800" i="1" dirty="0" smtClean="0"/>
              <a:t>Trace</a:t>
            </a:r>
            <a:r>
              <a:rPr lang="en-US" sz="2800" dirty="0" smtClean="0"/>
              <a:t> </a:t>
            </a:r>
            <a:r>
              <a:rPr lang="en-US" sz="2800" dirty="0" err="1" smtClean="0"/>
              <a:t>proses</a:t>
            </a:r>
            <a:r>
              <a:rPr lang="en-US" sz="2800" dirty="0" smtClean="0"/>
              <a:t>:</a:t>
            </a:r>
          </a:p>
          <a:p>
            <a:pPr lvl="1"/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daftar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urut-urutan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alamat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memori</a:t>
            </a:r>
            <a:r>
              <a:rPr lang="en-US" sz="2400" dirty="0" smtClean="0"/>
              <a:t> </a:t>
            </a:r>
            <a:r>
              <a:rPr lang="en-US" sz="2400" dirty="0" err="1" smtClean="0"/>
              <a:t>suatu</a:t>
            </a:r>
            <a:r>
              <a:rPr lang="en-US" sz="2400" dirty="0" smtClean="0"/>
              <a:t> </a:t>
            </a:r>
            <a:r>
              <a:rPr lang="en-US" sz="2400" dirty="0" err="1" smtClean="0"/>
              <a:t>proses</a:t>
            </a:r>
            <a:r>
              <a:rPr lang="en-US" sz="2400" dirty="0" smtClean="0"/>
              <a:t> yang </a:t>
            </a:r>
            <a:r>
              <a:rPr lang="en-US" sz="2400" dirty="0" err="1" smtClean="0"/>
              <a:t>telah</a:t>
            </a:r>
            <a:r>
              <a:rPr lang="en-US" sz="2400" dirty="0" smtClean="0"/>
              <a:t> </a:t>
            </a:r>
            <a:r>
              <a:rPr lang="en-US" sz="2400" dirty="0" err="1" smtClean="0"/>
              <a:t>dieksekusi</a:t>
            </a:r>
            <a:endParaRPr lang="en-US" sz="2400" dirty="0" smtClean="0"/>
          </a:p>
          <a:p>
            <a:r>
              <a:rPr lang="en-US" sz="2800" dirty="0" smtClean="0"/>
              <a:t>Program </a:t>
            </a:r>
            <a:r>
              <a:rPr lang="en-US" sz="2800" i="1" dirty="0" smtClean="0"/>
              <a:t>dispatcher</a:t>
            </a:r>
            <a:r>
              <a:rPr lang="en-US" sz="2800" dirty="0" smtClean="0"/>
              <a:t>:</a:t>
            </a:r>
          </a:p>
          <a:p>
            <a:pPr lvl="1"/>
            <a:r>
              <a:rPr lang="en-US" sz="2400" dirty="0" err="1" smtClean="0"/>
              <a:t>Bagian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sistem</a:t>
            </a:r>
            <a:r>
              <a:rPr lang="en-US" sz="2400" dirty="0" smtClean="0"/>
              <a:t> </a:t>
            </a:r>
            <a:r>
              <a:rPr lang="en-US" sz="2400" dirty="0" err="1" smtClean="0"/>
              <a:t>operasi</a:t>
            </a:r>
            <a:r>
              <a:rPr lang="en-US" sz="2400" dirty="0" smtClean="0"/>
              <a:t> yang </a:t>
            </a:r>
            <a:r>
              <a:rPr lang="en-US" sz="2400" dirty="0" err="1" smtClean="0"/>
              <a:t>mengatur</a:t>
            </a:r>
            <a:r>
              <a:rPr lang="en-US" sz="2400" dirty="0" smtClean="0"/>
              <a:t> </a:t>
            </a:r>
            <a:r>
              <a:rPr lang="en-US" sz="2400" dirty="0" err="1" smtClean="0"/>
              <a:t>giliran</a:t>
            </a:r>
            <a:r>
              <a:rPr lang="en-US" sz="2400" dirty="0" smtClean="0"/>
              <a:t> </a:t>
            </a:r>
            <a:r>
              <a:rPr lang="en-US" sz="2400" dirty="0" err="1" smtClean="0"/>
              <a:t>pemanfaatan</a:t>
            </a:r>
            <a:r>
              <a:rPr lang="en-US" sz="2400" dirty="0" smtClean="0"/>
              <a:t> </a:t>
            </a:r>
            <a:r>
              <a:rPr lang="en-US" sz="2400" dirty="0" err="1" smtClean="0"/>
              <a:t>prosesor</a:t>
            </a:r>
            <a:r>
              <a:rPr lang="en-US" sz="2400" dirty="0" smtClean="0"/>
              <a:t> </a:t>
            </a:r>
            <a:r>
              <a:rPr lang="en-US" sz="2400" dirty="0" err="1" smtClean="0"/>
              <a:t>kepada</a:t>
            </a:r>
            <a:r>
              <a:rPr lang="en-US" sz="2400" dirty="0" smtClean="0"/>
              <a:t> </a:t>
            </a:r>
            <a:r>
              <a:rPr lang="en-US" sz="2400" dirty="0" err="1" smtClean="0"/>
              <a:t>suatu</a:t>
            </a:r>
            <a:r>
              <a:rPr lang="en-US" sz="2400" dirty="0" smtClean="0"/>
              <a:t> </a:t>
            </a:r>
            <a:r>
              <a:rPr lang="en-US" sz="2400" dirty="0" err="1" smtClean="0"/>
              <a:t>proses</a:t>
            </a:r>
            <a:r>
              <a:rPr lang="en-US" sz="2400" dirty="0" smtClean="0"/>
              <a:t> </a:t>
            </a:r>
            <a:r>
              <a:rPr lang="en-US" sz="2400" dirty="0" err="1" smtClean="0"/>
              <a:t>ke</a:t>
            </a:r>
            <a:r>
              <a:rPr lang="en-US" sz="2400" dirty="0" smtClean="0"/>
              <a:t> </a:t>
            </a:r>
            <a:r>
              <a:rPr lang="en-US" sz="2400" dirty="0" err="1" smtClean="0"/>
              <a:t>proses</a:t>
            </a:r>
            <a:r>
              <a:rPr lang="en-US" sz="2400" dirty="0" smtClean="0"/>
              <a:t> yang lain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/>
          <a:lstStyle/>
          <a:p>
            <a:pPr>
              <a:defRPr/>
            </a:pPr>
            <a:r>
              <a:rPr lang="en-US" smtClean="0"/>
              <a:t>Contoh </a:t>
            </a:r>
            <a:r>
              <a:rPr lang="en-US" i="1" smtClean="0"/>
              <a:t>Trace</a:t>
            </a:r>
            <a:r>
              <a:rPr lang="en-US" smtClean="0"/>
              <a:t> Proses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049216" y="1066800"/>
            <a:ext cx="6992815" cy="5386388"/>
            <a:chOff x="661" y="618"/>
            <a:chExt cx="4405" cy="3608"/>
          </a:xfrm>
        </p:grpSpPr>
        <p:graphicFrame>
          <p:nvGraphicFramePr>
            <p:cNvPr id="2050" name="Object 4"/>
            <p:cNvGraphicFramePr>
              <a:graphicFrameLocks noChangeAspect="1"/>
            </p:cNvGraphicFramePr>
            <p:nvPr/>
          </p:nvGraphicFramePr>
          <p:xfrm>
            <a:off x="661" y="618"/>
            <a:ext cx="4405" cy="3608"/>
          </p:xfrm>
          <a:graphic>
            <a:graphicData uri="http://schemas.openxmlformats.org/presentationml/2006/ole">
              <p:oleObj spid="_x0000_s1026" name="Image" r:id="rId4" imgW="7073016" imgH="5269841" progId="">
                <p:embed/>
              </p:oleObj>
            </a:graphicData>
          </a:graphic>
        </p:graphicFrame>
        <p:sp>
          <p:nvSpPr>
            <p:cNvPr id="2053" name="Freeform 5"/>
            <p:cNvSpPr>
              <a:spLocks/>
            </p:cNvSpPr>
            <p:nvPr/>
          </p:nvSpPr>
          <p:spPr bwMode="auto">
            <a:xfrm>
              <a:off x="3360" y="1680"/>
              <a:ext cx="200" cy="528"/>
            </a:xfrm>
            <a:custGeom>
              <a:avLst/>
              <a:gdLst>
                <a:gd name="T0" fmla="*/ 48 w 200"/>
                <a:gd name="T1" fmla="*/ 0 h 528"/>
                <a:gd name="T2" fmla="*/ 192 w 200"/>
                <a:gd name="T3" fmla="*/ 192 h 528"/>
                <a:gd name="T4" fmla="*/ 0 w 200"/>
                <a:gd name="T5" fmla="*/ 528 h 528"/>
                <a:gd name="T6" fmla="*/ 0 60000 65536"/>
                <a:gd name="T7" fmla="*/ 0 60000 65536"/>
                <a:gd name="T8" fmla="*/ 0 60000 65536"/>
                <a:gd name="T9" fmla="*/ 0 w 200"/>
                <a:gd name="T10" fmla="*/ 0 h 528"/>
                <a:gd name="T11" fmla="*/ 200 w 200"/>
                <a:gd name="T12" fmla="*/ 528 h 52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0" h="528">
                  <a:moveTo>
                    <a:pt x="48" y="0"/>
                  </a:moveTo>
                  <a:cubicBezTo>
                    <a:pt x="124" y="52"/>
                    <a:pt x="200" y="104"/>
                    <a:pt x="192" y="192"/>
                  </a:cubicBezTo>
                  <a:cubicBezTo>
                    <a:pt x="184" y="280"/>
                    <a:pt x="32" y="464"/>
                    <a:pt x="0" y="528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 type="arrow" w="lg" len="lg"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54" name="Text Box 6"/>
            <p:cNvSpPr txBox="1">
              <a:spLocks noChangeArrowheads="1"/>
            </p:cNvSpPr>
            <p:nvPr/>
          </p:nvSpPr>
          <p:spPr bwMode="auto">
            <a:xfrm>
              <a:off x="2880" y="2160"/>
              <a:ext cx="864" cy="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>
                  <a:latin typeface="Arial" charset="0"/>
                </a:rPr>
                <a:t>Sedang mengakses I/O </a:t>
              </a:r>
              <a:r>
                <a:rPr lang="en-US" sz="1800">
                  <a:latin typeface="Arial" charset="0"/>
                  <a:sym typeface="Wingdings" pitchFamily="2" charset="2"/>
                </a:rPr>
                <a:t> wait</a:t>
              </a:r>
              <a:endParaRPr lang="en-US" sz="1800">
                <a:latin typeface="Arial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Eksekusi</a:t>
            </a:r>
            <a:r>
              <a:rPr lang="en-US" dirty="0" smtClean="0"/>
              <a:t> </a:t>
            </a:r>
            <a:r>
              <a:rPr lang="en-US" dirty="0" err="1" smtClean="0"/>
              <a:t>Proses</a:t>
            </a:r>
            <a:r>
              <a:rPr lang="en-US" dirty="0" smtClean="0"/>
              <a:t> </a:t>
            </a:r>
            <a:r>
              <a:rPr lang="en-US" sz="2000" dirty="0" smtClean="0"/>
              <a:t>(1)</a:t>
            </a:r>
          </a:p>
        </p:txBody>
      </p:sp>
      <p:sp>
        <p:nvSpPr>
          <p:cNvPr id="3076" name="Rectangle 3"/>
          <p:cNvSpPr>
            <a:spLocks noChangeArrowheads="1"/>
          </p:cNvSpPr>
          <p:nvPr/>
        </p:nvSpPr>
        <p:spPr bwMode="auto">
          <a:xfrm>
            <a:off x="517281" y="1268413"/>
            <a:ext cx="25908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84175" indent="-384175">
              <a:lnSpc>
                <a:spcPct val="80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Ø"/>
            </a:pPr>
            <a:r>
              <a:rPr kumimoji="1" lang="en-US" sz="3200" dirty="0" err="1">
                <a:solidFill>
                  <a:srgbClr val="0000FF"/>
                </a:solidFill>
                <a:latin typeface="Tahoma" pitchFamily="34" charset="0"/>
              </a:rPr>
              <a:t>Asumsi</a:t>
            </a:r>
            <a:r>
              <a:rPr kumimoji="1" lang="en-US" sz="3200" dirty="0">
                <a:solidFill>
                  <a:srgbClr val="0000FF"/>
                </a:solidFill>
                <a:latin typeface="Tahoma" pitchFamily="34" charset="0"/>
              </a:rPr>
              <a:t>: </a:t>
            </a:r>
          </a:p>
          <a:p>
            <a:pPr marL="384175" indent="-384175">
              <a:lnSpc>
                <a:spcPct val="80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kumimoji="1" lang="en-US" dirty="0">
                <a:solidFill>
                  <a:srgbClr val="FF0066"/>
                </a:solidFill>
                <a:latin typeface="Tahoma" pitchFamily="34" charset="0"/>
              </a:rPr>
              <a:t>	</a:t>
            </a:r>
            <a:r>
              <a:rPr kumimoji="1" lang="en-US" dirty="0" err="1">
                <a:solidFill>
                  <a:srgbClr val="FF0066"/>
                </a:solidFill>
                <a:latin typeface="Tahoma" pitchFamily="34" charset="0"/>
              </a:rPr>
              <a:t>tidak</a:t>
            </a:r>
            <a:r>
              <a:rPr kumimoji="1" lang="en-US" dirty="0">
                <a:solidFill>
                  <a:srgbClr val="FF0066"/>
                </a:solidFill>
                <a:latin typeface="Tahoma" pitchFamily="34" charset="0"/>
              </a:rPr>
              <a:t> </a:t>
            </a:r>
            <a:r>
              <a:rPr kumimoji="1" lang="en-US" dirty="0" err="1">
                <a:solidFill>
                  <a:srgbClr val="FF0066"/>
                </a:solidFill>
                <a:latin typeface="Tahoma" pitchFamily="34" charset="0"/>
              </a:rPr>
              <a:t>ada</a:t>
            </a:r>
            <a:r>
              <a:rPr kumimoji="1" lang="en-US" dirty="0">
                <a:solidFill>
                  <a:srgbClr val="FF0066"/>
                </a:solidFill>
                <a:latin typeface="Tahoma" pitchFamily="34" charset="0"/>
              </a:rPr>
              <a:t> </a:t>
            </a:r>
            <a:r>
              <a:rPr kumimoji="1" lang="en-US" dirty="0" err="1">
                <a:solidFill>
                  <a:srgbClr val="FF0066"/>
                </a:solidFill>
                <a:latin typeface="Tahoma" pitchFamily="34" charset="0"/>
              </a:rPr>
              <a:t>memori</a:t>
            </a:r>
            <a:r>
              <a:rPr kumimoji="1" lang="en-US" dirty="0">
                <a:solidFill>
                  <a:srgbClr val="FF0066"/>
                </a:solidFill>
                <a:latin typeface="Tahoma" pitchFamily="34" charset="0"/>
              </a:rPr>
              <a:t> virtual</a:t>
            </a:r>
            <a:r>
              <a:rPr kumimoji="1" lang="en-US" dirty="0">
                <a:solidFill>
                  <a:srgbClr val="0000FF"/>
                </a:solidFill>
                <a:latin typeface="Tahoma" pitchFamily="34" charset="0"/>
              </a:rPr>
              <a:t> </a:t>
            </a:r>
            <a:r>
              <a:rPr kumimoji="1" lang="en-US" dirty="0">
                <a:solidFill>
                  <a:srgbClr val="0000FF"/>
                </a:solidFill>
                <a:latin typeface="Tahoma" pitchFamily="34" charset="0"/>
                <a:sym typeface="Wingdings" pitchFamily="2" charset="2"/>
              </a:rPr>
              <a:t> </a:t>
            </a:r>
            <a:r>
              <a:rPr kumimoji="1" lang="en-US" dirty="0" err="1">
                <a:solidFill>
                  <a:srgbClr val="0000FF"/>
                </a:solidFill>
                <a:latin typeface="Tahoma" pitchFamily="34" charset="0"/>
                <a:sym typeface="Wingdings" pitchFamily="2" charset="2"/>
              </a:rPr>
              <a:t>semua</a:t>
            </a:r>
            <a:r>
              <a:rPr kumimoji="1" lang="en-US" dirty="0">
                <a:solidFill>
                  <a:srgbClr val="0000FF"/>
                </a:solidFill>
                <a:latin typeface="Tahoma" pitchFamily="34" charset="0"/>
                <a:sym typeface="Wingdings" pitchFamily="2" charset="2"/>
              </a:rPr>
              <a:t> </a:t>
            </a:r>
            <a:r>
              <a:rPr kumimoji="1" lang="en-US" dirty="0" err="1">
                <a:solidFill>
                  <a:srgbClr val="0000FF"/>
                </a:solidFill>
                <a:latin typeface="Tahoma" pitchFamily="34" charset="0"/>
                <a:sym typeface="Wingdings" pitchFamily="2" charset="2"/>
              </a:rPr>
              <a:t>proses</a:t>
            </a:r>
            <a:r>
              <a:rPr kumimoji="1" lang="en-US" dirty="0">
                <a:solidFill>
                  <a:srgbClr val="0000FF"/>
                </a:solidFill>
                <a:latin typeface="Tahoma" pitchFamily="34" charset="0"/>
                <a:sym typeface="Wingdings" pitchFamily="2" charset="2"/>
              </a:rPr>
              <a:t> </a:t>
            </a:r>
            <a:r>
              <a:rPr kumimoji="1" lang="en-US" dirty="0" err="1">
                <a:solidFill>
                  <a:srgbClr val="0000FF"/>
                </a:solidFill>
                <a:latin typeface="Tahoma" pitchFamily="34" charset="0"/>
                <a:sym typeface="Wingdings" pitchFamily="2" charset="2"/>
              </a:rPr>
              <a:t>ditaruh</a:t>
            </a:r>
            <a:r>
              <a:rPr kumimoji="1" lang="en-US" dirty="0">
                <a:solidFill>
                  <a:srgbClr val="0000FF"/>
                </a:solidFill>
                <a:latin typeface="Tahoma" pitchFamily="34" charset="0"/>
                <a:sym typeface="Wingdings" pitchFamily="2" charset="2"/>
              </a:rPr>
              <a:t> </a:t>
            </a:r>
            <a:r>
              <a:rPr kumimoji="1" lang="en-US" dirty="0" err="1">
                <a:solidFill>
                  <a:srgbClr val="0000FF"/>
                </a:solidFill>
                <a:latin typeface="Tahoma" pitchFamily="34" charset="0"/>
                <a:sym typeface="Wingdings" pitchFamily="2" charset="2"/>
              </a:rPr>
              <a:t>di</a:t>
            </a:r>
            <a:r>
              <a:rPr kumimoji="1" lang="en-US" dirty="0">
                <a:solidFill>
                  <a:srgbClr val="0000FF"/>
                </a:solidFill>
                <a:latin typeface="Tahoma" pitchFamily="34" charset="0"/>
                <a:sym typeface="Wingdings" pitchFamily="2" charset="2"/>
              </a:rPr>
              <a:t> </a:t>
            </a:r>
            <a:r>
              <a:rPr kumimoji="1" lang="en-US" dirty="0" err="1">
                <a:solidFill>
                  <a:srgbClr val="0000FF"/>
                </a:solidFill>
                <a:latin typeface="Tahoma" pitchFamily="34" charset="0"/>
                <a:sym typeface="Wingdings" pitchFamily="2" charset="2"/>
              </a:rPr>
              <a:t>memori</a:t>
            </a:r>
            <a:endParaRPr kumimoji="1" lang="en-US" dirty="0">
              <a:solidFill>
                <a:srgbClr val="3333FF"/>
              </a:solidFill>
              <a:latin typeface="Tahoma" pitchFamily="34" charset="0"/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3376246" y="1066800"/>
            <a:ext cx="5089281" cy="5314951"/>
            <a:chOff x="2304" y="695"/>
            <a:chExt cx="3473" cy="3552"/>
          </a:xfrm>
        </p:grpSpPr>
        <p:graphicFrame>
          <p:nvGraphicFramePr>
            <p:cNvPr id="3074" name="Object 5"/>
            <p:cNvGraphicFramePr>
              <a:graphicFrameLocks noChangeAspect="1"/>
            </p:cNvGraphicFramePr>
            <p:nvPr/>
          </p:nvGraphicFramePr>
          <p:xfrm>
            <a:off x="2304" y="695"/>
            <a:ext cx="3473" cy="3552"/>
          </p:xfrm>
          <a:graphic>
            <a:graphicData uri="http://schemas.openxmlformats.org/presentationml/2006/ole">
              <p:oleObj spid="_x0000_s2050" name="Image" r:id="rId4" imgW="5841270" imgH="5980952" progId="">
                <p:embed/>
              </p:oleObj>
            </a:graphicData>
          </a:graphic>
        </p:graphicFrame>
        <p:sp>
          <p:nvSpPr>
            <p:cNvPr id="3078" name="Oval 6"/>
            <p:cNvSpPr>
              <a:spLocks noChangeArrowheads="1"/>
            </p:cNvSpPr>
            <p:nvPr/>
          </p:nvSpPr>
          <p:spPr bwMode="auto">
            <a:xfrm>
              <a:off x="2712" y="1117"/>
              <a:ext cx="1040" cy="284"/>
            </a:xfrm>
            <a:prstGeom prst="ellipse">
              <a:avLst/>
            </a:prstGeom>
            <a:noFill/>
            <a:ln w="28575">
              <a:solidFill>
                <a:srgbClr val="FF0066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05912" y="152400"/>
            <a:ext cx="2872154" cy="755650"/>
          </a:xfrm>
        </p:spPr>
        <p:txBody>
          <a:bodyPr anchor="ctr">
            <a:normAutofit fontScale="90000"/>
          </a:bodyPr>
          <a:lstStyle/>
          <a:p>
            <a:pPr>
              <a:defRPr/>
            </a:pPr>
            <a:r>
              <a:rPr lang="en-US" sz="2800" smtClean="0"/>
              <a:t>Contoh Eksekusi Proses </a:t>
            </a:r>
            <a:r>
              <a:rPr lang="en-US" sz="1600" smtClean="0"/>
              <a:t>(2)</a:t>
            </a:r>
          </a:p>
        </p:txBody>
      </p:sp>
      <p:sp>
        <p:nvSpPr>
          <p:cNvPr id="4100" name="Rectangle 3"/>
          <p:cNvSpPr>
            <a:spLocks noChangeArrowheads="1"/>
          </p:cNvSpPr>
          <p:nvPr/>
        </p:nvSpPr>
        <p:spPr bwMode="auto">
          <a:xfrm>
            <a:off x="517281" y="1196975"/>
            <a:ext cx="25908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84175" indent="-384175">
              <a:lnSpc>
                <a:spcPct val="80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Ø"/>
            </a:pPr>
            <a:r>
              <a:rPr kumimoji="1" lang="en-US" sz="2800">
                <a:solidFill>
                  <a:srgbClr val="0000FF"/>
                </a:solidFill>
                <a:latin typeface="Tahoma" pitchFamily="34" charset="0"/>
              </a:rPr>
              <a:t>Gabungan trace 3 buah proses:</a:t>
            </a:r>
          </a:p>
          <a:p>
            <a:pPr marL="384175" indent="-384175">
              <a:lnSpc>
                <a:spcPct val="80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Ø"/>
            </a:pPr>
            <a:r>
              <a:rPr kumimoji="1" lang="en-US" sz="2800">
                <a:solidFill>
                  <a:srgbClr val="0000FF"/>
                </a:solidFill>
                <a:latin typeface="Tahoma" pitchFamily="34" charset="0"/>
              </a:rPr>
              <a:t>Dilihat dari sisi prosesor</a:t>
            </a:r>
            <a:endParaRPr kumimoji="1" lang="en-US" sz="2000">
              <a:solidFill>
                <a:srgbClr val="3333FF"/>
              </a:solidFill>
              <a:latin typeface="Tahoma" pitchFamily="34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149138" y="228600"/>
            <a:ext cx="5181600" cy="6324600"/>
            <a:chOff x="2400" y="144"/>
            <a:chExt cx="3264" cy="3984"/>
          </a:xfrm>
        </p:grpSpPr>
        <p:graphicFrame>
          <p:nvGraphicFramePr>
            <p:cNvPr id="4098" name="Object 5"/>
            <p:cNvGraphicFramePr>
              <a:graphicFrameLocks noChangeAspect="1"/>
            </p:cNvGraphicFramePr>
            <p:nvPr/>
          </p:nvGraphicFramePr>
          <p:xfrm>
            <a:off x="2400" y="144"/>
            <a:ext cx="2880" cy="3984"/>
          </p:xfrm>
          <a:graphic>
            <a:graphicData uri="http://schemas.openxmlformats.org/presentationml/2006/ole">
              <p:oleObj spid="_x0000_s3074" name="Image" r:id="rId4" imgW="5269841" imgH="7288889" progId="">
                <p:embed/>
              </p:oleObj>
            </a:graphicData>
          </a:graphic>
        </p:graphicFrame>
        <p:sp>
          <p:nvSpPr>
            <p:cNvPr id="4102" name="AutoShape 6"/>
            <p:cNvSpPr>
              <a:spLocks/>
            </p:cNvSpPr>
            <p:nvPr/>
          </p:nvSpPr>
          <p:spPr bwMode="auto">
            <a:xfrm>
              <a:off x="3120" y="192"/>
              <a:ext cx="96" cy="624"/>
            </a:xfrm>
            <a:prstGeom prst="rightBrace">
              <a:avLst>
                <a:gd name="adj1" fmla="val 5416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3223" name="Rectangle 7"/>
            <p:cNvSpPr>
              <a:spLocks noChangeArrowheads="1"/>
            </p:cNvSpPr>
            <p:nvPr/>
          </p:nvSpPr>
          <p:spPr bwMode="auto">
            <a:xfrm>
              <a:off x="3216" y="384"/>
              <a:ext cx="67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r>
                <a:rPr kumimoji="1" lang="en-US" sz="1400">
                  <a:solidFill>
                    <a:srgbClr val="FF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Proses A</a:t>
              </a:r>
              <a:endParaRPr kumimoji="1" lang="en-US" sz="80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endParaRPr>
            </a:p>
          </p:txBody>
        </p:sp>
        <p:sp>
          <p:nvSpPr>
            <p:cNvPr id="4104" name="AutoShape 8"/>
            <p:cNvSpPr>
              <a:spLocks/>
            </p:cNvSpPr>
            <p:nvPr/>
          </p:nvSpPr>
          <p:spPr bwMode="auto">
            <a:xfrm>
              <a:off x="3120" y="960"/>
              <a:ext cx="96" cy="624"/>
            </a:xfrm>
            <a:prstGeom prst="rightBrace">
              <a:avLst>
                <a:gd name="adj1" fmla="val 5416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3225" name="Rectangle 9"/>
            <p:cNvSpPr>
              <a:spLocks noChangeArrowheads="1"/>
            </p:cNvSpPr>
            <p:nvPr/>
          </p:nvSpPr>
          <p:spPr bwMode="auto">
            <a:xfrm>
              <a:off x="3216" y="1152"/>
              <a:ext cx="81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r>
                <a:rPr kumimoji="1" lang="en-US" sz="1400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Dispatcher</a:t>
              </a:r>
              <a:endParaRPr kumimoji="1" lang="en-US" sz="8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endParaRPr>
            </a:p>
          </p:txBody>
        </p:sp>
        <p:sp>
          <p:nvSpPr>
            <p:cNvPr id="4106" name="AutoShape 10"/>
            <p:cNvSpPr>
              <a:spLocks/>
            </p:cNvSpPr>
            <p:nvPr/>
          </p:nvSpPr>
          <p:spPr bwMode="auto">
            <a:xfrm>
              <a:off x="3120" y="2160"/>
              <a:ext cx="96" cy="624"/>
            </a:xfrm>
            <a:prstGeom prst="rightBrace">
              <a:avLst>
                <a:gd name="adj1" fmla="val 5416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3227" name="Rectangle 11"/>
            <p:cNvSpPr>
              <a:spLocks noChangeArrowheads="1"/>
            </p:cNvSpPr>
            <p:nvPr/>
          </p:nvSpPr>
          <p:spPr bwMode="auto">
            <a:xfrm>
              <a:off x="3216" y="2352"/>
              <a:ext cx="81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r>
                <a:rPr kumimoji="1" lang="en-US" sz="1400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Dispatcher</a:t>
              </a:r>
              <a:endParaRPr kumimoji="1" lang="en-US" sz="8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endParaRPr>
            </a:p>
          </p:txBody>
        </p:sp>
        <p:sp>
          <p:nvSpPr>
            <p:cNvPr id="4108" name="AutoShape 12"/>
            <p:cNvSpPr>
              <a:spLocks/>
            </p:cNvSpPr>
            <p:nvPr/>
          </p:nvSpPr>
          <p:spPr bwMode="auto">
            <a:xfrm>
              <a:off x="4752" y="528"/>
              <a:ext cx="96" cy="624"/>
            </a:xfrm>
            <a:prstGeom prst="rightBrace">
              <a:avLst>
                <a:gd name="adj1" fmla="val 5416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3229" name="Rectangle 13"/>
            <p:cNvSpPr>
              <a:spLocks noChangeArrowheads="1"/>
            </p:cNvSpPr>
            <p:nvPr/>
          </p:nvSpPr>
          <p:spPr bwMode="auto">
            <a:xfrm>
              <a:off x="4800" y="720"/>
              <a:ext cx="81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r>
                <a:rPr kumimoji="1" lang="en-US" sz="1400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Dispatcher</a:t>
              </a:r>
              <a:endParaRPr kumimoji="1" lang="en-US" sz="8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endParaRPr>
            </a:p>
          </p:txBody>
        </p:sp>
        <p:sp>
          <p:nvSpPr>
            <p:cNvPr id="4110" name="AutoShape 14"/>
            <p:cNvSpPr>
              <a:spLocks/>
            </p:cNvSpPr>
            <p:nvPr/>
          </p:nvSpPr>
          <p:spPr bwMode="auto">
            <a:xfrm>
              <a:off x="4752" y="1920"/>
              <a:ext cx="96" cy="624"/>
            </a:xfrm>
            <a:prstGeom prst="rightBrace">
              <a:avLst>
                <a:gd name="adj1" fmla="val 5416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3231" name="Rectangle 15"/>
            <p:cNvSpPr>
              <a:spLocks noChangeArrowheads="1"/>
            </p:cNvSpPr>
            <p:nvPr/>
          </p:nvSpPr>
          <p:spPr bwMode="auto">
            <a:xfrm>
              <a:off x="4848" y="2112"/>
              <a:ext cx="81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r>
                <a:rPr kumimoji="1" lang="en-US" sz="1400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Dispatcher</a:t>
              </a:r>
              <a:endParaRPr kumimoji="1" lang="en-US" sz="8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endParaRPr>
            </a:p>
          </p:txBody>
        </p:sp>
        <p:sp>
          <p:nvSpPr>
            <p:cNvPr id="4112" name="AutoShape 16"/>
            <p:cNvSpPr>
              <a:spLocks/>
            </p:cNvSpPr>
            <p:nvPr/>
          </p:nvSpPr>
          <p:spPr bwMode="auto">
            <a:xfrm>
              <a:off x="3120" y="1584"/>
              <a:ext cx="96" cy="432"/>
            </a:xfrm>
            <a:prstGeom prst="rightBrace">
              <a:avLst>
                <a:gd name="adj1" fmla="val 375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3233" name="Rectangle 17"/>
            <p:cNvSpPr>
              <a:spLocks noChangeArrowheads="1"/>
            </p:cNvSpPr>
            <p:nvPr/>
          </p:nvSpPr>
          <p:spPr bwMode="auto">
            <a:xfrm>
              <a:off x="3216" y="1680"/>
              <a:ext cx="67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r>
                <a:rPr kumimoji="1" lang="en-US" sz="140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Proses B</a:t>
              </a:r>
              <a:endParaRPr kumimoji="1" lang="en-US" sz="8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endParaRPr>
            </a:p>
          </p:txBody>
        </p:sp>
        <p:sp>
          <p:nvSpPr>
            <p:cNvPr id="4114" name="AutoShape 18"/>
            <p:cNvSpPr>
              <a:spLocks/>
            </p:cNvSpPr>
            <p:nvPr/>
          </p:nvSpPr>
          <p:spPr bwMode="auto">
            <a:xfrm>
              <a:off x="4752" y="1152"/>
              <a:ext cx="96" cy="624"/>
            </a:xfrm>
            <a:prstGeom prst="rightBrace">
              <a:avLst>
                <a:gd name="adj1" fmla="val 5416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3235" name="Rectangle 19"/>
            <p:cNvSpPr>
              <a:spLocks noChangeArrowheads="1"/>
            </p:cNvSpPr>
            <p:nvPr/>
          </p:nvSpPr>
          <p:spPr bwMode="auto">
            <a:xfrm>
              <a:off x="4848" y="1344"/>
              <a:ext cx="67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r>
                <a:rPr kumimoji="1" lang="en-US" sz="1400">
                  <a:solidFill>
                    <a:srgbClr val="FF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Proses A</a:t>
              </a:r>
              <a:endParaRPr kumimoji="1" lang="en-US" sz="80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endParaRPr>
            </a:p>
          </p:txBody>
        </p:sp>
        <p:sp>
          <p:nvSpPr>
            <p:cNvPr id="4116" name="AutoShape 20"/>
            <p:cNvSpPr>
              <a:spLocks/>
            </p:cNvSpPr>
            <p:nvPr/>
          </p:nvSpPr>
          <p:spPr bwMode="auto">
            <a:xfrm>
              <a:off x="4752" y="2592"/>
              <a:ext cx="96" cy="624"/>
            </a:xfrm>
            <a:prstGeom prst="rightBrace">
              <a:avLst>
                <a:gd name="adj1" fmla="val 5416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3237" name="Rectangle 21"/>
            <p:cNvSpPr>
              <a:spLocks noChangeArrowheads="1"/>
            </p:cNvSpPr>
            <p:nvPr/>
          </p:nvSpPr>
          <p:spPr bwMode="auto">
            <a:xfrm>
              <a:off x="4848" y="2784"/>
              <a:ext cx="67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r>
                <a:rPr kumimoji="1" lang="en-US" sz="1400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Proses C</a:t>
              </a:r>
              <a:endParaRPr kumimoji="1" lang="en-US" sz="8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200" smtClean="0"/>
              <a:t>Contoh Eksekusi 3 buah Proses</a:t>
            </a:r>
            <a:endParaRPr lang="en-US" sz="1800" smtClean="0"/>
          </a:p>
        </p:txBody>
      </p:sp>
      <p:graphicFrame>
        <p:nvGraphicFramePr>
          <p:cNvPr id="5122" name="Object 3"/>
          <p:cNvGraphicFramePr>
            <a:graphicFrameLocks noChangeAspect="1"/>
          </p:cNvGraphicFramePr>
          <p:nvPr>
            <p:ph idx="1"/>
          </p:nvPr>
        </p:nvGraphicFramePr>
        <p:xfrm>
          <a:off x="716574" y="1905000"/>
          <a:ext cx="7772400" cy="3581400"/>
        </p:xfrm>
        <a:graphic>
          <a:graphicData uri="http://schemas.openxmlformats.org/presentationml/2006/ole">
            <p:oleObj spid="_x0000_s4098" name="Image" r:id="rId4" imgW="9041270" imgH="4165079" progId="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Model Proses</a:t>
            </a:r>
            <a:endParaRPr lang="en-US" sz="2000" smtClean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066800"/>
            <a:ext cx="8178312" cy="5530850"/>
          </a:xfrm>
        </p:spPr>
        <p:txBody>
          <a:bodyPr/>
          <a:lstStyle/>
          <a:p>
            <a:r>
              <a:rPr lang="en-US" sz="2400" smtClean="0"/>
              <a:t>Proses dengan 2 status:</a:t>
            </a:r>
          </a:p>
          <a:p>
            <a:pPr lvl="1"/>
            <a:r>
              <a:rPr lang="en-US" sz="2000" i="1" smtClean="0"/>
              <a:t>Running</a:t>
            </a:r>
          </a:p>
          <a:p>
            <a:pPr lvl="1"/>
            <a:r>
              <a:rPr lang="en-US" sz="2000" i="1" smtClean="0"/>
              <a:t>Not running</a:t>
            </a:r>
          </a:p>
          <a:p>
            <a:r>
              <a:rPr lang="en-US" sz="2400" smtClean="0"/>
              <a:t>Proses dengan 5 status:</a:t>
            </a:r>
          </a:p>
          <a:p>
            <a:pPr lvl="1"/>
            <a:r>
              <a:rPr lang="en-US" sz="2000" i="1" smtClean="0"/>
              <a:t>New</a:t>
            </a:r>
          </a:p>
          <a:p>
            <a:pPr lvl="1"/>
            <a:r>
              <a:rPr lang="en-US" sz="2000" i="1" smtClean="0"/>
              <a:t>Ready</a:t>
            </a:r>
          </a:p>
          <a:p>
            <a:pPr lvl="1"/>
            <a:r>
              <a:rPr lang="en-US" sz="2000" i="1" smtClean="0"/>
              <a:t>Running</a:t>
            </a:r>
          </a:p>
          <a:p>
            <a:pPr lvl="1"/>
            <a:r>
              <a:rPr lang="en-US" sz="2000" i="1" smtClean="0"/>
              <a:t>Exit</a:t>
            </a:r>
          </a:p>
          <a:p>
            <a:pPr lvl="1"/>
            <a:r>
              <a:rPr lang="en-US" sz="2000" i="1" smtClean="0"/>
              <a:t>Blocked</a:t>
            </a:r>
          </a:p>
          <a:p>
            <a:r>
              <a:rPr lang="en-US" sz="2400" smtClean="0"/>
              <a:t>Proses dengan 6 status:</a:t>
            </a:r>
          </a:p>
          <a:p>
            <a:pPr lvl="1"/>
            <a:r>
              <a:rPr lang="en-US" sz="2000" smtClean="0"/>
              <a:t>Proses dengan 5 status + </a:t>
            </a:r>
            <a:r>
              <a:rPr lang="en-US" sz="2000" i="1" smtClean="0">
                <a:solidFill>
                  <a:srgbClr val="FF0000"/>
                </a:solidFill>
              </a:rPr>
              <a:t>Suspend</a:t>
            </a:r>
          </a:p>
          <a:p>
            <a:r>
              <a:rPr lang="en-US" sz="2400" smtClean="0"/>
              <a:t>Proses dengan 7 status:</a:t>
            </a:r>
          </a:p>
          <a:p>
            <a:pPr lvl="1"/>
            <a:r>
              <a:rPr lang="en-US" sz="2000" smtClean="0"/>
              <a:t>Proses dengan 5 status + </a:t>
            </a:r>
            <a:r>
              <a:rPr lang="en-US" sz="2000" i="1" smtClean="0">
                <a:solidFill>
                  <a:srgbClr val="FF0000"/>
                </a:solidFill>
              </a:rPr>
              <a:t>Ready/Suspend + Blocked/Suspend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131</TotalTime>
  <Words>1960</Words>
  <Application>Microsoft Office PowerPoint</Application>
  <PresentationFormat>On-screen Show (4:3)</PresentationFormat>
  <Paragraphs>361</Paragraphs>
  <Slides>39</Slides>
  <Notes>39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1" baseType="lpstr">
      <vt:lpstr>Oriel</vt:lpstr>
      <vt:lpstr>Image</vt:lpstr>
      <vt:lpstr>ANALISA MODEL PROSES DAN THREAD</vt:lpstr>
      <vt:lpstr>Tugas OS Terhadap Proses</vt:lpstr>
      <vt:lpstr>Mengapa Eksekusi Proses Harus Diatur ?</vt:lpstr>
      <vt:lpstr>Status Proses</vt:lpstr>
      <vt:lpstr>Contoh Trace Proses</vt:lpstr>
      <vt:lpstr>Contoh Eksekusi Proses (1)</vt:lpstr>
      <vt:lpstr>Contoh Eksekusi Proses (2)</vt:lpstr>
      <vt:lpstr>Contoh Eksekusi 3 buah Proses</vt:lpstr>
      <vt:lpstr>Model Proses</vt:lpstr>
      <vt:lpstr>Model Proses Dengan 2-Status (1)</vt:lpstr>
      <vt:lpstr>Model Proses Dengan 2-Status (2)</vt:lpstr>
      <vt:lpstr>Model Antrian</vt:lpstr>
      <vt:lpstr>Model Proses Dengan 5-Status</vt:lpstr>
      <vt:lpstr>Nama Status pada proses dengan 5-status (1)</vt:lpstr>
      <vt:lpstr>Nama Status pada proses dengan 5-status (2)</vt:lpstr>
      <vt:lpstr>Perpindahan Status Untuk Proses 5-Status (1)</vt:lpstr>
      <vt:lpstr>Perpindahan Status Untuk Proses 5-Status (2)</vt:lpstr>
      <vt:lpstr>Perpindahan Status Untuk Proses 5-Status (3)</vt:lpstr>
      <vt:lpstr>Eksekusi Proses Dengan Dua Antrian (1)</vt:lpstr>
      <vt:lpstr>Eksekusi Proses Dengan Dua Antrian (2)</vt:lpstr>
      <vt:lpstr>Eksekusi Proses Dengan Banyak Antrian (1)</vt:lpstr>
      <vt:lpstr>Eksekusi Proses Dengan Banyak Antrian (2)</vt:lpstr>
      <vt:lpstr>Model Proses Dengan 6-Status</vt:lpstr>
      <vt:lpstr>Mengapa perlu ada suspend state ? (1)</vt:lpstr>
      <vt:lpstr>Mengapa perlu ada suspend state ? (2)</vt:lpstr>
      <vt:lpstr>Model Proses Dengan 7-Status</vt:lpstr>
      <vt:lpstr>Perpindahan Status Untuk Proses Dengan 7-Status (1)</vt:lpstr>
      <vt:lpstr>Perpindahan Status Untuk Proses Dengan 7-Status (2)</vt:lpstr>
      <vt:lpstr>Perpindahan Status Untuk Proses Dengan 7-Status (3)</vt:lpstr>
      <vt:lpstr>Perpindahan Status Untuk Proses Dengan 7-Status (4)</vt:lpstr>
      <vt:lpstr>Beberapa Alasan Mengapa Proses di-Suspend</vt:lpstr>
      <vt:lpstr>Mode Eksekusi (1)</vt:lpstr>
      <vt:lpstr>Mode Eksekusi (2)</vt:lpstr>
      <vt:lpstr>Remote Procedure Call (RPC) dengan Single Thread pada Uniprocessor</vt:lpstr>
      <vt:lpstr>Remote Procedure Call (RPC) dengan banyak Thread pada Uniprocessor</vt:lpstr>
      <vt:lpstr>Multithreading pada Uniprocessor</vt:lpstr>
      <vt:lpstr>Slide 37</vt:lpstr>
      <vt:lpstr>Keterangan (1)</vt:lpstr>
      <vt:lpstr>Keterangan (2)</vt:lpstr>
    </vt:vector>
  </TitlesOfParts>
  <Company>Acer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ANALISA MODEL PROSES DAN THREAD</dc:title>
  <dc:creator>Valued Acer Customer</dc:creator>
  <cp:lastModifiedBy>Valued Acer Customer</cp:lastModifiedBy>
  <cp:revision>6</cp:revision>
  <dcterms:created xsi:type="dcterms:W3CDTF">2012-11-22T22:41:45Z</dcterms:created>
  <dcterms:modified xsi:type="dcterms:W3CDTF">2012-11-23T03:36:59Z</dcterms:modified>
</cp:coreProperties>
</file>