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83" r:id="rId9"/>
    <p:sldId id="284" r:id="rId10"/>
    <p:sldId id="285" r:id="rId11"/>
    <p:sldId id="286" r:id="rId12"/>
    <p:sldId id="28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B00F3-BACD-4BE0-9C63-20FDD07FFC38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235DC-BB6C-463E-A38D-84BF5EA5BD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235DC-BB6C-463E-A38D-84BF5EA5BD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1645F57-8E4C-4D98-8A33-CFF853E2A200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FB80556-AC8A-48C1-A970-323007DD0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57-8E4C-4D98-8A33-CFF853E2A200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0556-AC8A-48C1-A970-323007DD0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57-8E4C-4D98-8A33-CFF853E2A200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0556-AC8A-48C1-A970-323007DD0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645F57-8E4C-4D98-8A33-CFF853E2A200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B80556-AC8A-48C1-A970-323007DD0B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1645F57-8E4C-4D98-8A33-CFF853E2A200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FB80556-AC8A-48C1-A970-323007DD0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57-8E4C-4D98-8A33-CFF853E2A200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0556-AC8A-48C1-A970-323007DD0B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57-8E4C-4D98-8A33-CFF853E2A200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0556-AC8A-48C1-A970-323007DD0B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645F57-8E4C-4D98-8A33-CFF853E2A200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B80556-AC8A-48C1-A970-323007DD0B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5F57-8E4C-4D98-8A33-CFF853E2A200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0556-AC8A-48C1-A970-323007DD0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645F57-8E4C-4D98-8A33-CFF853E2A200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B80556-AC8A-48C1-A970-323007DD0B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645F57-8E4C-4D98-8A33-CFF853E2A200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B80556-AC8A-48C1-A970-323007DD0B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645F57-8E4C-4D98-8A33-CFF853E2A200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FB80556-AC8A-48C1-A970-323007DD0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KONKURENSI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Race Condition </a:t>
            </a:r>
            <a:r>
              <a:rPr lang="en-US" sz="2800" smtClean="0"/>
              <a:t>(1)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Hasil proses bergantung pada urutan eksekusi setiap proses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Contoh 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Dua buah proses P1 dan P2 sama-sama menggunakan variabel global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P1 mengubah nilai a = 1, P2 mengubah nilai a =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Nilai a ditentukan oleh proses yang “</a:t>
            </a:r>
            <a:r>
              <a:rPr lang="en-US" smtClean="0">
                <a:solidFill>
                  <a:srgbClr val="FF0066"/>
                </a:solidFill>
              </a:rPr>
              <a:t>kalah</a:t>
            </a:r>
            <a:r>
              <a:rPr lang="en-US" smtClean="0"/>
              <a:t>” (yang mengakses variabel a belakangan)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Race Condition </a:t>
            </a:r>
            <a:r>
              <a:rPr lang="en-US" sz="3200" smtClean="0"/>
              <a:t>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53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Contoh 2: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Dua buah proses P3 dan P4 sama-sama menggunakan variabel global b dan c yang masing-masing bernilai b=1 dan c=2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P3 menjalankan baris program b=b+c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P4 menjalankan baris pogram c=b+c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Jika P3 yang dieksekusi lebih dahulu, maka hasilnya: b=3 dan c=5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Jika P4 yang dieksekusi lebih dahulu, maka hasilnya: b=4 dan c=3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0066"/>
                </a:solidFill>
                <a:sym typeface="Wingdings" pitchFamily="2" charset="2"/>
              </a:rPr>
              <a:t> Hasil akhir sangat berbeda !!!</a:t>
            </a:r>
            <a:endParaRPr lang="en-US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/>
              <a:t>Peranan OS dalam Concurrency</a:t>
            </a:r>
            <a:endParaRPr lang="en-US" sz="24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53400" cy="5334000"/>
          </a:xfrm>
        </p:spPr>
        <p:txBody>
          <a:bodyPr/>
          <a:lstStyle/>
          <a:p>
            <a:pPr eaLnBrk="1" hangingPunct="1"/>
            <a:r>
              <a:rPr lang="en-US" smtClean="0"/>
              <a:t>Apa yang harus dilakukan OS untuk memperoleh concurrency ?</a:t>
            </a:r>
          </a:p>
          <a:p>
            <a:pPr lvl="1" eaLnBrk="1" hangingPunct="1"/>
            <a:r>
              <a:rPr lang="en-US" smtClean="0"/>
              <a:t>OS harus dapat </a:t>
            </a:r>
            <a:r>
              <a:rPr lang="en-US" u="sng" smtClean="0">
                <a:solidFill>
                  <a:schemeClr val="tx1"/>
                </a:solidFill>
              </a:rPr>
              <a:t>menjaga track</a:t>
            </a:r>
            <a:r>
              <a:rPr lang="en-US" smtClean="0"/>
              <a:t> (info state, prioritas, </a:t>
            </a:r>
            <a:r>
              <a:rPr lang="en-US" i="1" smtClean="0"/>
              <a:t>resource</a:t>
            </a:r>
            <a:r>
              <a:rPr lang="en-US" smtClean="0"/>
              <a:t>, dll) setiap proses</a:t>
            </a:r>
          </a:p>
          <a:p>
            <a:pPr lvl="1" eaLnBrk="1" hangingPunct="1"/>
            <a:r>
              <a:rPr lang="en-US" smtClean="0"/>
              <a:t>OS harus dapat </a:t>
            </a:r>
            <a:r>
              <a:rPr lang="en-US" u="sng" smtClean="0"/>
              <a:t>memberi dan mengambil resource</a:t>
            </a:r>
            <a:r>
              <a:rPr lang="en-US" smtClean="0"/>
              <a:t> (waktu prosesor, memory, file, I/O device) kepada setiap proses yang aktif</a:t>
            </a:r>
          </a:p>
          <a:p>
            <a:pPr lvl="1" eaLnBrk="1" hangingPunct="1"/>
            <a:r>
              <a:rPr lang="en-US" smtClean="0"/>
              <a:t>OS harus dapat </a:t>
            </a:r>
            <a:r>
              <a:rPr lang="en-US" u="sng" smtClean="0"/>
              <a:t>memproteksi data dan resource</a:t>
            </a:r>
            <a:r>
              <a:rPr lang="en-US" smtClean="0"/>
              <a:t> yang sedang digunakan suatu proses</a:t>
            </a:r>
          </a:p>
          <a:p>
            <a:pPr lvl="1" eaLnBrk="1" hangingPunct="1"/>
            <a:r>
              <a:rPr lang="en-US" smtClean="0"/>
              <a:t>OS harus dapat menjamin </a:t>
            </a:r>
            <a:r>
              <a:rPr lang="en-US" u="sng" smtClean="0"/>
              <a:t>hasil</a:t>
            </a:r>
            <a:r>
              <a:rPr lang="en-US" smtClean="0"/>
              <a:t> suatu proses </a:t>
            </a:r>
            <a:r>
              <a:rPr lang="en-US" u="sng" smtClean="0"/>
              <a:t>tidak dipengaruhi</a:t>
            </a:r>
            <a:r>
              <a:rPr lang="en-US" smtClean="0"/>
              <a:t> oleh </a:t>
            </a:r>
            <a:r>
              <a:rPr lang="en-US" u="sng" smtClean="0"/>
              <a:t>kecepatan pemrosesan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39140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err="1" smtClean="0"/>
              <a:t>Jenis</a:t>
            </a:r>
            <a:r>
              <a:rPr lang="en-US" sz="4000" dirty="0" smtClean="0"/>
              <a:t> </a:t>
            </a:r>
            <a:r>
              <a:rPr lang="en-US" sz="4000" dirty="0" err="1" smtClean="0"/>
              <a:t>Interaksi</a:t>
            </a:r>
            <a:r>
              <a:rPr lang="en-US" sz="4000" dirty="0" smtClean="0"/>
              <a:t> </a:t>
            </a:r>
            <a:r>
              <a:rPr lang="en-US" sz="4000" dirty="0" err="1" smtClean="0"/>
              <a:t>Antar</a:t>
            </a:r>
            <a:r>
              <a:rPr lang="en-US" sz="4000" dirty="0" smtClean="0"/>
              <a:t> </a:t>
            </a:r>
            <a:r>
              <a:rPr lang="en-US" sz="4000" dirty="0" err="1" smtClean="0"/>
              <a:t>Proses</a:t>
            </a:r>
            <a:endParaRPr lang="en-US" sz="2400" dirty="0" smtClean="0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ph idx="1"/>
          </p:nvPr>
        </p:nvGraphicFramePr>
        <p:xfrm>
          <a:off x="2068513" y="846138"/>
          <a:ext cx="5386387" cy="5783262"/>
        </p:xfrm>
        <a:graphic>
          <a:graphicData uri="http://schemas.openxmlformats.org/presentationml/2006/ole">
            <p:oleObj spid="_x0000_s2050" name="Image" r:id="rId4" imgW="8101587" imgH="8698413" progId="">
              <p:embed/>
            </p:oleObj>
          </a:graphicData>
        </a:graphic>
      </p:graphicFrame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533400" y="1981200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Misal: multiprogramming (Winamp, media player, dll)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533400" y="3597275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Misal: penggunaan variabel global, share memory, I/O buffer, dll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Kompetisi Antar Proses </a:t>
            </a:r>
            <a:r>
              <a:rPr lang="en-US" sz="2800" smtClean="0"/>
              <a:t>(1)</a:t>
            </a:r>
            <a:endParaRPr lang="en-US" sz="1600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 err="1">
                <a:solidFill>
                  <a:srgbClr val="CC3300"/>
                </a:solidFill>
                <a:latin typeface="+mn-lt"/>
              </a:rPr>
              <a:t>Dua</a:t>
            </a:r>
            <a:r>
              <a:rPr lang="en-US" sz="26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600" kern="0" dirty="0" err="1">
                <a:solidFill>
                  <a:srgbClr val="CC3300"/>
                </a:solidFill>
                <a:latin typeface="+mn-lt"/>
              </a:rPr>
              <a:t>proses</a:t>
            </a:r>
            <a:r>
              <a:rPr lang="en-US" sz="26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600" kern="0" dirty="0" err="1">
                <a:solidFill>
                  <a:srgbClr val="CC3300"/>
                </a:solidFill>
                <a:latin typeface="+mn-lt"/>
              </a:rPr>
              <a:t>atau</a:t>
            </a:r>
            <a:r>
              <a:rPr lang="en-US" sz="26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600" kern="0" dirty="0" err="1">
                <a:solidFill>
                  <a:srgbClr val="CC3300"/>
                </a:solidFill>
                <a:latin typeface="+mn-lt"/>
              </a:rPr>
              <a:t>lebih</a:t>
            </a:r>
            <a:r>
              <a:rPr lang="en-US" sz="26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600" kern="0" dirty="0" err="1">
                <a:solidFill>
                  <a:srgbClr val="CC3300"/>
                </a:solidFill>
                <a:latin typeface="+mn-lt"/>
              </a:rPr>
              <a:t>saling</a:t>
            </a:r>
            <a:r>
              <a:rPr lang="en-US" sz="26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600" kern="0" dirty="0" err="1">
                <a:solidFill>
                  <a:srgbClr val="CC3300"/>
                </a:solidFill>
                <a:latin typeface="+mn-lt"/>
              </a:rPr>
              <a:t>berkompetisi</a:t>
            </a:r>
            <a:r>
              <a:rPr lang="en-US" sz="26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600" kern="0" dirty="0" err="1">
                <a:solidFill>
                  <a:srgbClr val="CC3300"/>
                </a:solidFill>
                <a:latin typeface="+mn-lt"/>
              </a:rPr>
              <a:t>memperebutkan</a:t>
            </a:r>
            <a:r>
              <a:rPr lang="en-US" sz="26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600" kern="0" dirty="0" err="1">
                <a:solidFill>
                  <a:srgbClr val="CC3300"/>
                </a:solidFill>
                <a:latin typeface="+mn-lt"/>
              </a:rPr>
              <a:t>sebuah</a:t>
            </a:r>
            <a:r>
              <a:rPr lang="en-US" sz="2600" kern="0" dirty="0">
                <a:solidFill>
                  <a:srgbClr val="CC3300"/>
                </a:solidFill>
                <a:latin typeface="+mn-lt"/>
              </a:rPr>
              <a:t> resource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 err="1">
                <a:solidFill>
                  <a:srgbClr val="CC3300"/>
                </a:solidFill>
                <a:latin typeface="+mn-lt"/>
              </a:rPr>
              <a:t>Masalah</a:t>
            </a:r>
            <a:r>
              <a:rPr lang="en-US" sz="26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600" kern="0" dirty="0" err="1">
                <a:solidFill>
                  <a:srgbClr val="CC3300"/>
                </a:solidFill>
                <a:latin typeface="+mn-lt"/>
              </a:rPr>
              <a:t>apa</a:t>
            </a:r>
            <a:r>
              <a:rPr lang="en-US" sz="2600" kern="0" dirty="0">
                <a:solidFill>
                  <a:srgbClr val="CC3300"/>
                </a:solidFill>
                <a:latin typeface="+mn-lt"/>
              </a:rPr>
              <a:t> yang </a:t>
            </a:r>
            <a:r>
              <a:rPr lang="en-US" sz="2600" kern="0" dirty="0" err="1">
                <a:solidFill>
                  <a:srgbClr val="CC3300"/>
                </a:solidFill>
                <a:latin typeface="+mn-lt"/>
              </a:rPr>
              <a:t>mungkin</a:t>
            </a:r>
            <a:r>
              <a:rPr lang="en-US" sz="26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600" kern="0" dirty="0" err="1">
                <a:solidFill>
                  <a:srgbClr val="CC3300"/>
                </a:solidFill>
                <a:latin typeface="+mn-lt"/>
              </a:rPr>
              <a:t>terjadi</a:t>
            </a:r>
            <a:r>
              <a:rPr lang="en-US" sz="2600" kern="0" dirty="0">
                <a:solidFill>
                  <a:srgbClr val="CC3300"/>
                </a:solidFill>
                <a:latin typeface="+mn-lt"/>
              </a:rPr>
              <a:t> ?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rgbClr val="0F0591"/>
                </a:solidFill>
                <a:latin typeface="+mn-lt"/>
              </a:rPr>
              <a:t>Mutual Exclusion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Sebuah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resource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diakses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oleh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dua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buah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proses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atau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lebih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secara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bersamaan</a:t>
            </a:r>
            <a:endParaRPr lang="en-US" sz="2000" kern="0" dirty="0">
              <a:solidFill>
                <a:srgbClr val="3A003A"/>
              </a:solidFill>
              <a:latin typeface="+mn-lt"/>
            </a:endParaRP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Misal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: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dua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buah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proses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ingin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mengakses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sebuah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printer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rgbClr val="0F0591"/>
                </a:solidFill>
                <a:latin typeface="+mn-lt"/>
              </a:rPr>
              <a:t> Deadlock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Dua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proses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atau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lebih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FF0066"/>
                </a:solidFill>
                <a:latin typeface="+mn-lt"/>
              </a:rPr>
              <a:t>saling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menunggu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data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atau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resource lain yang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sedang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digunakan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oleh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proses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 yang lain</a:t>
            </a:r>
          </a:p>
          <a:p>
            <a:pPr marL="1143000" lvl="2" indent="-2286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err="1">
                <a:solidFill>
                  <a:srgbClr val="3A003A"/>
                </a:solidFill>
                <a:latin typeface="+mn-lt"/>
              </a:rPr>
              <a:t>Misal</a:t>
            </a:r>
            <a:r>
              <a:rPr lang="en-US" sz="2000" kern="0" dirty="0">
                <a:solidFill>
                  <a:srgbClr val="3A003A"/>
                </a:solidFill>
                <a:latin typeface="+mn-lt"/>
              </a:rPr>
              <a:t>:</a:t>
            </a:r>
          </a:p>
          <a:p>
            <a:pPr marL="1600200" lvl="3" indent="-22860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Dua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buah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proses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P1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dan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P2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sama-sama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membutuhkan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resource R1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dan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R2</a:t>
            </a:r>
          </a:p>
          <a:p>
            <a:pPr marL="1600200" lvl="3" indent="-22860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700" kern="0" dirty="0">
                <a:solidFill>
                  <a:srgbClr val="CC0000"/>
                </a:solidFill>
                <a:latin typeface="+mn-lt"/>
              </a:rPr>
              <a:t>OS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telah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memberikan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R2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kepada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P1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dan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R1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kepada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P2</a:t>
            </a:r>
          </a:p>
          <a:p>
            <a:pPr marL="1600200" lvl="3" indent="-22860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700" kern="0" dirty="0">
                <a:solidFill>
                  <a:srgbClr val="CC0000"/>
                </a:solidFill>
                <a:latin typeface="+mn-lt"/>
              </a:rPr>
              <a:t>P1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dan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P2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sama-sama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tidak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mau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melepaskan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resource yang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sedang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digunakan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karena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kebutuhannya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belum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1700" kern="0" dirty="0" err="1">
                <a:solidFill>
                  <a:srgbClr val="CC0000"/>
                </a:solidFill>
                <a:latin typeface="+mn-lt"/>
              </a:rPr>
              <a:t>terpenuhi</a:t>
            </a:r>
            <a:r>
              <a:rPr lang="en-US" sz="1700" kern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1700" kern="0" dirty="0">
                <a:solidFill>
                  <a:srgbClr val="CC0000"/>
                </a:solidFill>
                <a:latin typeface="+mn-lt"/>
                <a:sym typeface="Wingdings" pitchFamily="2" charset="2"/>
              </a:rPr>
              <a:t> deadlock</a:t>
            </a:r>
            <a:endParaRPr lang="en-US" sz="1700" kern="0" dirty="0">
              <a:solidFill>
                <a:srgbClr val="CC00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Kompetisi Antar Proses </a:t>
            </a:r>
            <a:r>
              <a:rPr lang="en-US" sz="2800" smtClean="0"/>
              <a:t>(2)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3200" i="1" smtClean="0"/>
              <a:t>Starvation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smtClean="0"/>
              <a:t>Terdapat satu proses atau lebih yang tidak pernah mendapat giliran dieksekusi (memperoleh </a:t>
            </a:r>
            <a:r>
              <a:rPr lang="en-US" sz="2800" i="1" smtClean="0"/>
              <a:t>resource</a:t>
            </a:r>
            <a:r>
              <a:rPr lang="en-US" sz="280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Misal: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200" smtClean="0"/>
              <a:t>Ada 3 proses P1, P2, dan P3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200" smtClean="0"/>
              <a:t>Mula-mula P1 dieksekusi, P2 dan P3 menunggu giliran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200" smtClean="0"/>
              <a:t>Setelah P1 selesai, P3 mendapat giliran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200" smtClean="0"/>
              <a:t>Sebelum P3 selesai, P1 telah melakukan interrupt minta untuk dieksekusi </a:t>
            </a:r>
            <a:r>
              <a:rPr lang="en-US" sz="2200" smtClean="0">
                <a:sym typeface="Wingdings" pitchFamily="2" charset="2"/>
              </a:rPr>
              <a:t> P2 tertunda lagi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200" smtClean="0">
                <a:sym typeface="Wingdings" pitchFamily="2" charset="2"/>
              </a:rPr>
              <a:t>Bila kodisi seperti di atas terjadi terus menerus  P2 </a:t>
            </a:r>
            <a:r>
              <a:rPr lang="en-US" sz="2200" u="sng" smtClean="0">
                <a:sym typeface="Wingdings" pitchFamily="2" charset="2"/>
              </a:rPr>
              <a:t>tidak pernah</a:t>
            </a:r>
            <a:r>
              <a:rPr lang="en-US" sz="2200" smtClean="0">
                <a:sym typeface="Wingdings" pitchFamily="2" charset="2"/>
              </a:rPr>
              <a:t> mendapatkan giliran  starvation (kelaparan)</a:t>
            </a:r>
            <a:endParaRPr lang="en-US" sz="2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6200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smtClean="0"/>
              <a:t>Kerjasama Antar Proses melalui </a:t>
            </a:r>
            <a:r>
              <a:rPr lang="en-US" sz="3200" smtClean="0"/>
              <a:t>Sharing</a:t>
            </a:r>
            <a:endParaRPr lang="en-US" sz="18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berbagi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u="sng" dirty="0" err="1" smtClean="0">
                <a:solidFill>
                  <a:schemeClr val="tx1"/>
                </a:solidFill>
              </a:rPr>
              <a:t>tanpa</a:t>
            </a:r>
            <a:r>
              <a:rPr lang="en-US" sz="2800" u="sng" dirty="0" smtClean="0">
                <a:solidFill>
                  <a:schemeClr val="tx1"/>
                </a:solidFill>
              </a:rPr>
              <a:t> </a:t>
            </a:r>
            <a:r>
              <a:rPr lang="en-US" sz="2800" u="sng" dirty="0" err="1" smtClean="0">
                <a:solidFill>
                  <a:schemeClr val="tx1"/>
                </a:solidFill>
              </a:rPr>
              <a:t>mengetahui</a:t>
            </a:r>
            <a:r>
              <a:rPr lang="en-US" sz="2800" u="sng" dirty="0" smtClean="0">
                <a:solidFill>
                  <a:schemeClr val="tx1"/>
                </a:solidFill>
              </a:rPr>
              <a:t> </a:t>
            </a:r>
            <a:r>
              <a:rPr lang="en-US" sz="2800" u="sng" dirty="0" err="1" smtClean="0">
                <a:solidFill>
                  <a:schemeClr val="tx1"/>
                </a:solidFill>
              </a:rPr>
              <a:t>identitas</a:t>
            </a:r>
            <a:r>
              <a:rPr lang="en-US" sz="2800" u="sng" dirty="0" smtClean="0">
                <a:solidFill>
                  <a:schemeClr val="tx1"/>
                </a:solidFill>
              </a:rPr>
              <a:t> </a:t>
            </a:r>
            <a:r>
              <a:rPr lang="en-US" sz="2800" u="sng" dirty="0" err="1" smtClean="0">
                <a:solidFill>
                  <a:schemeClr val="tx1"/>
                </a:solidFill>
              </a:rPr>
              <a:t>proses</a:t>
            </a:r>
            <a:r>
              <a:rPr lang="en-US" sz="2800" u="sng" dirty="0" smtClean="0">
                <a:solidFill>
                  <a:schemeClr val="tx1"/>
                </a:solidFill>
              </a:rPr>
              <a:t> yang lain</a:t>
            </a:r>
            <a:r>
              <a:rPr lang="en-US" sz="2800" dirty="0" smtClean="0"/>
              <a:t>,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dirty="0" err="1" smtClean="0"/>
              <a:t>sama-sama</a:t>
            </a:r>
            <a:r>
              <a:rPr lang="en-US" sz="2800" dirty="0" smtClean="0"/>
              <a:t> </a:t>
            </a:r>
            <a:r>
              <a:rPr lang="en-US" sz="2800" dirty="0" err="1" smtClean="0"/>
              <a:t>sepakat</a:t>
            </a:r>
            <a:r>
              <a:rPr lang="en-US" sz="2800" dirty="0" smtClean="0"/>
              <a:t> </a:t>
            </a:r>
            <a:r>
              <a:rPr lang="en-US" sz="2800" dirty="0" err="1" smtClean="0"/>
              <a:t>menjaga</a:t>
            </a:r>
            <a:r>
              <a:rPr lang="en-US" sz="2800" dirty="0" smtClean="0"/>
              <a:t> </a:t>
            </a:r>
            <a:r>
              <a:rPr lang="en-US" sz="2800" dirty="0" err="1" smtClean="0"/>
              <a:t>integritas</a:t>
            </a:r>
            <a:r>
              <a:rPr lang="en-US" sz="2800" dirty="0" smtClean="0"/>
              <a:t>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Membutuhkan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mekanisme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menjaga</a:t>
            </a:r>
            <a:r>
              <a:rPr lang="en-US" sz="2800" dirty="0" smtClean="0"/>
              <a:t> </a:t>
            </a:r>
            <a:r>
              <a:rPr lang="en-US" sz="2800" dirty="0" err="1" smtClean="0"/>
              <a:t>koherensi</a:t>
            </a:r>
            <a:r>
              <a:rPr lang="en-US" sz="2800" dirty="0" smtClean="0"/>
              <a:t>/</a:t>
            </a:r>
            <a:r>
              <a:rPr lang="en-US" sz="2800" dirty="0" err="1" smtClean="0"/>
              <a:t>konsistensi</a:t>
            </a:r>
            <a:r>
              <a:rPr lang="en-US" sz="2800" dirty="0" smtClean="0"/>
              <a:t>/</a:t>
            </a:r>
            <a:r>
              <a:rPr lang="en-US" sz="2800" dirty="0" err="1" smtClean="0"/>
              <a:t>integritas</a:t>
            </a:r>
            <a:r>
              <a:rPr lang="en-US" sz="2800" dirty="0" smtClean="0"/>
              <a:t>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</a:t>
            </a:r>
            <a:r>
              <a:rPr lang="en-US" sz="2800" dirty="0" smtClean="0"/>
              <a:t>-</a:t>
            </a:r>
            <a:r>
              <a:rPr lang="en-US" sz="2800" i="1" dirty="0" smtClean="0"/>
              <a:t>share </a:t>
            </a:r>
            <a:r>
              <a:rPr lang="en-US" sz="2800" dirty="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Variabel</a:t>
            </a:r>
            <a:r>
              <a:rPr lang="en-US" sz="2400" dirty="0" smtClean="0"/>
              <a:t>, file, </a:t>
            </a:r>
            <a:r>
              <a:rPr lang="en-US" sz="2400" dirty="0" err="1" smtClean="0"/>
              <a:t>atau</a:t>
            </a:r>
            <a:r>
              <a:rPr lang="en-US" sz="2400" dirty="0" smtClean="0"/>
              <a:t> database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Model </a:t>
            </a:r>
            <a:r>
              <a:rPr lang="en-US" sz="2800" dirty="0" err="1" smtClean="0"/>
              <a:t>akses</a:t>
            </a:r>
            <a:r>
              <a:rPr lang="en-US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Read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</a:rPr>
              <a:t>baca</a:t>
            </a:r>
            <a:r>
              <a:rPr lang="en-US" sz="2400" dirty="0" smtClean="0">
                <a:solidFill>
                  <a:schemeClr val="tx1"/>
                </a:solidFill>
              </a:rPr>
              <a:t>):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membaca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bersama-sama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Write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</a:rPr>
              <a:t>tulis</a:t>
            </a:r>
            <a:r>
              <a:rPr lang="en-US" sz="2400" dirty="0" smtClean="0">
                <a:solidFill>
                  <a:schemeClr val="tx1"/>
                </a:solidFill>
              </a:rPr>
              <a:t>):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yang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menulis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6200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smtClean="0"/>
              <a:t>Kerjasama Antar Proses melalui Komunikasi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err="1" smtClean="0"/>
              <a:t>Beberapa</a:t>
            </a:r>
            <a:r>
              <a:rPr lang="en-US" sz="2600" dirty="0" smtClean="0"/>
              <a:t> </a:t>
            </a:r>
            <a:r>
              <a:rPr lang="en-US" sz="2600" dirty="0" err="1" smtClean="0"/>
              <a:t>proses</a:t>
            </a:r>
            <a:r>
              <a:rPr lang="en-US" sz="2600" dirty="0" smtClean="0"/>
              <a:t> </a:t>
            </a:r>
            <a:r>
              <a:rPr lang="en-US" sz="2600" dirty="0" err="1" smtClean="0"/>
              <a:t>saling</a:t>
            </a:r>
            <a:r>
              <a:rPr lang="en-US" sz="2600" dirty="0" smtClean="0"/>
              <a:t> </a:t>
            </a:r>
            <a:r>
              <a:rPr lang="en-US" sz="2600" dirty="0" err="1" smtClean="0"/>
              <a:t>berkomunikasi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memperoleh</a:t>
            </a:r>
            <a:r>
              <a:rPr lang="en-US" sz="2600" dirty="0" smtClean="0"/>
              <a:t> </a:t>
            </a:r>
            <a:r>
              <a:rPr lang="en-US" sz="2600" dirty="0" err="1" smtClean="0"/>
              <a:t>sinkronisasi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berkoordinasi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melakukan</a:t>
            </a:r>
            <a:r>
              <a:rPr lang="en-US" sz="2600" dirty="0" smtClean="0"/>
              <a:t> </a:t>
            </a:r>
            <a:r>
              <a:rPr lang="en-US" sz="2600" dirty="0" err="1" smtClean="0"/>
              <a:t>aktifitas</a:t>
            </a: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err="1" smtClean="0"/>
              <a:t>Komunikasi</a:t>
            </a:r>
            <a:r>
              <a:rPr lang="en-US" sz="2600" dirty="0" smtClean="0"/>
              <a:t> </a:t>
            </a:r>
            <a:r>
              <a:rPr lang="en-US" sz="2600" dirty="0" err="1" smtClean="0"/>
              <a:t>diwujudkan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bentuk</a:t>
            </a:r>
            <a:r>
              <a:rPr lang="en-US" sz="2600" dirty="0" smtClean="0"/>
              <a:t> </a:t>
            </a:r>
            <a:r>
              <a:rPr lang="en-US" sz="2600" dirty="0" err="1" smtClean="0"/>
              <a:t>kirim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terima</a:t>
            </a:r>
            <a:r>
              <a:rPr lang="en-US" sz="2600" dirty="0" smtClean="0"/>
              <a:t> </a:t>
            </a:r>
            <a:r>
              <a:rPr lang="en-US" sz="2600" dirty="0" err="1" smtClean="0"/>
              <a:t>pesan</a:t>
            </a:r>
            <a:r>
              <a:rPr lang="en-US" sz="2600" dirty="0" smtClean="0"/>
              <a:t> </a:t>
            </a:r>
            <a:r>
              <a:rPr lang="en-US" sz="2600" dirty="0" err="1" smtClean="0"/>
              <a:t>primitif</a:t>
            </a:r>
            <a:r>
              <a:rPr lang="en-US" sz="2600" dirty="0" smtClean="0"/>
              <a:t> yang </a:t>
            </a:r>
            <a:r>
              <a:rPr lang="en-US" sz="2600" dirty="0" err="1" smtClean="0"/>
              <a:t>biasanya</a:t>
            </a:r>
            <a:r>
              <a:rPr lang="en-US" sz="2600" dirty="0" smtClean="0"/>
              <a:t> </a:t>
            </a:r>
            <a:r>
              <a:rPr lang="en-US" sz="2600" dirty="0" err="1" smtClean="0"/>
              <a:t>telah</a:t>
            </a:r>
            <a:r>
              <a:rPr lang="en-US" sz="2600" dirty="0" smtClean="0"/>
              <a:t> </a:t>
            </a:r>
            <a:r>
              <a:rPr lang="en-US" sz="2600" dirty="0" err="1" smtClean="0"/>
              <a:t>disediakan</a:t>
            </a:r>
            <a:r>
              <a:rPr lang="en-US" sz="2600" dirty="0" smtClean="0"/>
              <a:t> </a:t>
            </a:r>
            <a:r>
              <a:rPr lang="en-US" sz="2600" dirty="0" err="1" smtClean="0"/>
              <a:t>oleh</a:t>
            </a:r>
            <a:r>
              <a:rPr lang="en-US" sz="2600" dirty="0" smtClean="0"/>
              <a:t> </a:t>
            </a:r>
            <a:r>
              <a:rPr lang="en-US" sz="2600" dirty="0" err="1" smtClean="0"/>
              <a:t>bahasa</a:t>
            </a:r>
            <a:r>
              <a:rPr lang="en-US" sz="2600" dirty="0" smtClean="0"/>
              <a:t> </a:t>
            </a:r>
            <a:r>
              <a:rPr lang="en-US" sz="2600" dirty="0" err="1" smtClean="0"/>
              <a:t>pemrograman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kernel OS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err="1" smtClean="0"/>
              <a:t>Masalah</a:t>
            </a:r>
            <a:r>
              <a:rPr lang="en-US" sz="2600" dirty="0" smtClean="0"/>
              <a:t> yang </a:t>
            </a:r>
            <a:r>
              <a:rPr lang="en-US" sz="2600" dirty="0" err="1" smtClean="0"/>
              <a:t>mungkin</a:t>
            </a:r>
            <a:r>
              <a:rPr lang="en-US" sz="2600" dirty="0" smtClean="0"/>
              <a:t> </a:t>
            </a:r>
            <a:r>
              <a:rPr lang="en-US" sz="2600" dirty="0" err="1" smtClean="0"/>
              <a:t>terjadi</a:t>
            </a:r>
            <a:r>
              <a:rPr lang="en-US" sz="26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Deadlock</a:t>
            </a:r>
            <a:r>
              <a:rPr lang="en-US" sz="2400" dirty="0" smtClean="0"/>
              <a:t>: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 smtClean="0"/>
              <a:t>menunggu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Starvation</a:t>
            </a:r>
            <a:r>
              <a:rPr lang="en-US" sz="2400" dirty="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/>
              <a:t>Misal</a:t>
            </a:r>
            <a:r>
              <a:rPr lang="en-US" sz="2000" dirty="0" smtClean="0"/>
              <a:t>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P1 </a:t>
            </a:r>
            <a:r>
              <a:rPr lang="en-US" sz="1800" dirty="0" err="1" smtClean="0"/>
              <a:t>terus</a:t>
            </a:r>
            <a:r>
              <a:rPr lang="en-US" sz="1800" dirty="0" smtClean="0"/>
              <a:t> </a:t>
            </a:r>
            <a:r>
              <a:rPr lang="en-US" sz="1800" dirty="0" err="1" smtClean="0"/>
              <a:t>menerus</a:t>
            </a:r>
            <a:r>
              <a:rPr lang="en-US" sz="1800" dirty="0" smtClean="0"/>
              <a:t> </a:t>
            </a:r>
            <a:r>
              <a:rPr lang="en-US" sz="1800" dirty="0" err="1" smtClean="0"/>
              <a:t>mencoba</a:t>
            </a:r>
            <a:r>
              <a:rPr lang="en-US" sz="1800" dirty="0" smtClean="0"/>
              <a:t> </a:t>
            </a:r>
            <a:r>
              <a:rPr lang="en-US" sz="1800" dirty="0" err="1" smtClean="0"/>
              <a:t>berkomunikasi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P2 </a:t>
            </a:r>
            <a:r>
              <a:rPr lang="en-US" sz="1800" dirty="0" err="1" smtClean="0"/>
              <a:t>dan</a:t>
            </a:r>
            <a:r>
              <a:rPr lang="en-US" sz="1800" dirty="0" smtClean="0"/>
              <a:t> P3 </a:t>
            </a:r>
            <a:r>
              <a:rPr lang="en-US" sz="1800" dirty="0" err="1" smtClean="0"/>
              <a:t>demikian</a:t>
            </a:r>
            <a:r>
              <a:rPr lang="en-US" sz="1800" dirty="0" smtClean="0"/>
              <a:t> pula </a:t>
            </a:r>
            <a:r>
              <a:rPr lang="en-US" sz="1800" dirty="0" err="1" smtClean="0"/>
              <a:t>sebaliknya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Bila</a:t>
            </a:r>
            <a:r>
              <a:rPr lang="en-US" sz="1800" dirty="0" smtClean="0"/>
              <a:t> P1 </a:t>
            </a:r>
            <a:r>
              <a:rPr lang="en-US" sz="1800" dirty="0" err="1" smtClean="0"/>
              <a:t>berhasil</a:t>
            </a:r>
            <a:r>
              <a:rPr lang="en-US" sz="1800" dirty="0" smtClean="0"/>
              <a:t> </a:t>
            </a:r>
            <a:r>
              <a:rPr lang="en-US" sz="1800" dirty="0" err="1" smtClean="0"/>
              <a:t>komunikasi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P2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waktu</a:t>
            </a:r>
            <a:r>
              <a:rPr lang="en-US" sz="1800" dirty="0" smtClean="0"/>
              <a:t> yang lama, </a:t>
            </a:r>
            <a:r>
              <a:rPr lang="en-US" sz="1800" dirty="0" err="1" smtClean="0"/>
              <a:t>maka</a:t>
            </a:r>
            <a:r>
              <a:rPr lang="en-US" sz="1800" dirty="0" smtClean="0"/>
              <a:t> P3 </a:t>
            </a:r>
            <a:r>
              <a:rPr lang="en-US" sz="1800" dirty="0" err="1" smtClean="0"/>
              <a:t>mengalami</a:t>
            </a:r>
            <a:r>
              <a:rPr lang="en-US" sz="1800" dirty="0" smtClean="0"/>
              <a:t> starvation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Syarat </a:t>
            </a:r>
            <a:r>
              <a:rPr lang="en-US" i="1" smtClean="0"/>
              <a:t>Mutual Exclusion </a:t>
            </a:r>
            <a:r>
              <a:rPr lang="en-US" sz="2400" smtClean="0"/>
              <a:t>(1)</a:t>
            </a:r>
            <a:endParaRPr lang="en-US" sz="14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i="1" dirty="0" smtClean="0"/>
              <a:t>critical section</a:t>
            </a:r>
          </a:p>
          <a:p>
            <a:pPr eaLnBrk="1" hangingPunct="1"/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critical section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aktifitas</a:t>
            </a:r>
            <a:r>
              <a:rPr lang="en-US" dirty="0" smtClean="0">
                <a:solidFill>
                  <a:schemeClr val="tx1"/>
                </a:solidFill>
              </a:rPr>
              <a:t> lain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mengganggu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lain</a:t>
            </a:r>
          </a:p>
          <a:p>
            <a:pPr eaLnBrk="1" hangingPunct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1"/>
                </a:solidFill>
              </a:rPr>
              <a:t>deadlock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i="1" dirty="0" smtClean="0">
                <a:solidFill>
                  <a:schemeClr val="tx1"/>
                </a:solidFill>
              </a:rPr>
              <a:t>starvation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Syarat Mutual Exclusion </a:t>
            </a:r>
            <a:r>
              <a:rPr lang="en-US" sz="2400" smtClean="0"/>
              <a:t>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i="1" dirty="0" smtClean="0"/>
              <a:t>critical section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tunda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waktu</a:t>
            </a:r>
            <a:r>
              <a:rPr lang="en-US" dirty="0" smtClean="0"/>
              <a:t> </a:t>
            </a:r>
            <a:r>
              <a:rPr lang="en-US" i="1" dirty="0" smtClean="0"/>
              <a:t>(delay)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i="1" dirty="0" smtClean="0"/>
              <a:t>critical section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eaLnBrk="1" hangingPunct="1"/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i="1" dirty="0" smtClean="0"/>
              <a:t>mutual exclusion (race condition)</a:t>
            </a:r>
          </a:p>
          <a:p>
            <a:pPr eaLnBrk="1" hangingPunct="1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critical section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waktu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terbatas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smtClean="0"/>
              <a:t>Concurrency</a:t>
            </a:r>
            <a:r>
              <a:rPr lang="en-US" smtClean="0"/>
              <a:t> </a:t>
            </a:r>
            <a:r>
              <a:rPr lang="en-US" sz="2400" smtClean="0"/>
              <a:t>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467600" cy="487375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600" i="1" dirty="0" smtClean="0"/>
              <a:t>Concurrency</a:t>
            </a:r>
            <a:r>
              <a:rPr lang="en-US" sz="3600" dirty="0" smtClean="0"/>
              <a:t> = </a:t>
            </a:r>
            <a:r>
              <a:rPr lang="en-US" sz="3600" dirty="0" err="1" smtClean="0"/>
              <a:t>kebersamaan</a:t>
            </a:r>
            <a:endParaRPr lang="en-US" sz="3600" dirty="0" smtClean="0"/>
          </a:p>
          <a:p>
            <a:pPr eaLnBrk="1" hangingPunct="1"/>
            <a:r>
              <a:rPr lang="en-US" sz="3600" dirty="0" err="1" smtClean="0"/>
              <a:t>Apa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menjadi</a:t>
            </a:r>
            <a:r>
              <a:rPr lang="en-US" sz="3600" dirty="0" smtClean="0"/>
              <a:t> </a:t>
            </a:r>
            <a:r>
              <a:rPr lang="en-US" sz="3600" dirty="0" err="1" smtClean="0"/>
              <a:t>ruang</a:t>
            </a:r>
            <a:r>
              <a:rPr lang="en-US" sz="3600" dirty="0" smtClean="0"/>
              <a:t> </a:t>
            </a:r>
            <a:r>
              <a:rPr lang="en-US" sz="3600" dirty="0" err="1" smtClean="0"/>
              <a:t>lingkup</a:t>
            </a:r>
            <a:r>
              <a:rPr lang="en-US" sz="3600" dirty="0" smtClean="0"/>
              <a:t> </a:t>
            </a:r>
            <a:r>
              <a:rPr lang="en-US" sz="3600" i="1" dirty="0" smtClean="0"/>
              <a:t>concurrency</a:t>
            </a:r>
            <a:r>
              <a:rPr lang="en-US" sz="3600" dirty="0" smtClean="0"/>
              <a:t> ?</a:t>
            </a:r>
          </a:p>
          <a:p>
            <a:pPr lvl="1" eaLnBrk="1" hangingPunct="1"/>
            <a:r>
              <a:rPr lang="en-US" sz="3200" dirty="0" err="1" smtClean="0"/>
              <a:t>Komunikasi</a:t>
            </a:r>
            <a:r>
              <a:rPr lang="en-US" sz="3200" dirty="0" smtClean="0"/>
              <a:t> </a:t>
            </a:r>
            <a:r>
              <a:rPr lang="en-US" sz="3200" dirty="0" err="1" smtClean="0"/>
              <a:t>antar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endParaRPr lang="en-US" sz="3200" dirty="0" smtClean="0"/>
          </a:p>
          <a:p>
            <a:pPr lvl="1" eaLnBrk="1" hangingPunct="1"/>
            <a:r>
              <a:rPr lang="en-US" sz="3200" i="1" dirty="0" smtClean="0"/>
              <a:t>Sharing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kompetisi</a:t>
            </a:r>
            <a:r>
              <a:rPr lang="en-US" sz="3200" dirty="0" smtClean="0"/>
              <a:t> </a:t>
            </a:r>
            <a:r>
              <a:rPr lang="en-US" sz="3200" dirty="0" err="1" smtClean="0"/>
              <a:t>penggunaan</a:t>
            </a:r>
            <a:r>
              <a:rPr lang="en-US" sz="3200" dirty="0" smtClean="0"/>
              <a:t> </a:t>
            </a:r>
            <a:r>
              <a:rPr lang="en-US" sz="3200" i="1" dirty="0" smtClean="0"/>
              <a:t>resource</a:t>
            </a:r>
          </a:p>
          <a:p>
            <a:pPr lvl="1" eaLnBrk="1" hangingPunct="1"/>
            <a:r>
              <a:rPr lang="en-US" sz="3200" dirty="0" err="1" smtClean="0"/>
              <a:t>Sinkronisasi</a:t>
            </a:r>
            <a:r>
              <a:rPr lang="en-US" sz="3200" dirty="0" smtClean="0"/>
              <a:t> </a:t>
            </a:r>
            <a:r>
              <a:rPr lang="en-US" sz="3200" dirty="0" err="1" smtClean="0"/>
              <a:t>antar</a:t>
            </a:r>
            <a:r>
              <a:rPr lang="en-US" sz="3200" dirty="0" smtClean="0"/>
              <a:t> </a:t>
            </a:r>
            <a:r>
              <a:rPr lang="en-US" sz="3200" dirty="0" err="1" smtClean="0"/>
              <a:t>berbagai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endParaRPr lang="en-US" sz="3200" dirty="0" smtClean="0"/>
          </a:p>
          <a:p>
            <a:pPr lvl="1" eaLnBrk="1" hangingPunct="1"/>
            <a:r>
              <a:rPr lang="en-US" sz="3200" dirty="0" err="1" smtClean="0"/>
              <a:t>Pengalokasian</a:t>
            </a:r>
            <a:r>
              <a:rPr lang="en-US" sz="3200" dirty="0" smtClean="0"/>
              <a:t> </a:t>
            </a:r>
            <a:r>
              <a:rPr lang="en-US" sz="3200" dirty="0" err="1" smtClean="0"/>
              <a:t>waktu</a:t>
            </a:r>
            <a:r>
              <a:rPr lang="en-US" sz="3200" dirty="0" smtClean="0"/>
              <a:t> </a:t>
            </a:r>
            <a:r>
              <a:rPr lang="en-US" sz="3200" dirty="0" err="1" smtClean="0"/>
              <a:t>prosesor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setiap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/>
              <a:t>Mekanisme Mutual Exclusion (Mutex) </a:t>
            </a:r>
          </a:p>
        </p:txBody>
      </p:sp>
      <p:graphicFrame>
        <p:nvGraphicFramePr>
          <p:cNvPr id="13" name="Group 31"/>
          <p:cNvGraphicFramePr>
            <a:graphicFrameLocks/>
          </p:cNvGraphicFramePr>
          <p:nvPr/>
        </p:nvGraphicFramePr>
        <p:xfrm>
          <a:off x="609600" y="1447800"/>
          <a:ext cx="8077200" cy="5029200"/>
        </p:xfrm>
        <a:graphic>
          <a:graphicData uri="http://schemas.openxmlformats.org/drawingml/2006/table">
            <a:tbl>
              <a:tblPr/>
              <a:tblGrid>
                <a:gridCol w="2423160"/>
                <a:gridCol w="2423160"/>
                <a:gridCol w="726948"/>
                <a:gridCol w="2503932"/>
              </a:tblGrid>
              <a:tr h="502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/* Process 1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void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while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(true)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   /*preceding code*/;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 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entercritical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(Ra);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   /*critical section*/;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 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exitcritical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(Ra);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  /*following code*/;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/* Process 2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void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 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   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while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 (true)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      /*preceding code*/;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    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entercritical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 (Ra);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      /*critical section*/;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    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exitcritical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 (Ra);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     /*following code*/;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/* Process n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void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Pn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while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(true)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   /*preceding code*/;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 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entercritical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(Ra);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   /*critical section*/;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 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exitcritical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(Ra);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  /*following code*/;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/>
              <a:t>Implementasi Mutual Exclusion </a:t>
            </a:r>
            <a:r>
              <a:rPr lang="en-US" sz="1800" smtClean="0"/>
              <a:t>(1)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Mutex dengan Enable-disable interrupt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Perintah primitive yang disediakan oleh </a:t>
            </a:r>
            <a:r>
              <a:rPr lang="en-US" sz="2400" u="sng" smtClean="0"/>
              <a:t>sistem kernel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Bertujuan untuk melindungi critical section agar proses yang sedang mengakses critical section tidak dapat diinterrupt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Mekanisme: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  </a:t>
            </a:r>
            <a:r>
              <a:rPr lang="en-US" sz="1800" b="1" smtClean="0">
                <a:solidFill>
                  <a:srgbClr val="006600"/>
                </a:solidFill>
              </a:rPr>
              <a:t>while</a:t>
            </a:r>
            <a:r>
              <a:rPr lang="en-US" sz="1800" smtClean="0">
                <a:solidFill>
                  <a:srgbClr val="006600"/>
                </a:solidFill>
              </a:rPr>
              <a:t> (true)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6600"/>
                </a:solidFill>
              </a:rPr>
              <a:t>     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6600"/>
                </a:solidFill>
              </a:rPr>
              <a:t>           /* disable interrupts */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6600"/>
                </a:solidFill>
              </a:rPr>
              <a:t>           </a:t>
            </a:r>
            <a:r>
              <a:rPr lang="en-US" sz="1800" smtClean="0">
                <a:solidFill>
                  <a:srgbClr val="FF0066"/>
                </a:solidFill>
              </a:rPr>
              <a:t>/* critical section     */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6600"/>
                </a:solidFill>
              </a:rPr>
              <a:t>           /* enable interrupts */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6600"/>
                </a:solidFill>
              </a:rPr>
              <a:t>           /* remainder          */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6600"/>
                </a:solidFill>
              </a:rPr>
              <a:t>        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FF0066"/>
                </a:solidFill>
              </a:rPr>
              <a:t>Hanya dapat diterapkan pada sistem uniprocessor, why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/>
              <a:t>Implementasi Mutual Exclusion </a:t>
            </a:r>
            <a:r>
              <a:rPr lang="en-US" sz="1800" smtClean="0"/>
              <a:t>(2)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Mutex dengan Instruksi khusus yang atomik:</a:t>
            </a:r>
          </a:p>
          <a:p>
            <a:pPr lvl="1" eaLnBrk="1" hangingPunct="1"/>
            <a:r>
              <a:rPr lang="en-US" smtClean="0"/>
              <a:t>Dua buah instruksi dibungkus menjadi sebuah instruksi yang </a:t>
            </a:r>
            <a:r>
              <a:rPr lang="en-US" smtClean="0">
                <a:solidFill>
                  <a:srgbClr val="FF0066"/>
                </a:solidFill>
              </a:rPr>
              <a:t>atomik</a:t>
            </a:r>
            <a:r>
              <a:rPr lang="en-US" smtClean="0"/>
              <a:t> (tidak dapat disela/diinterrupt)</a:t>
            </a:r>
          </a:p>
          <a:p>
            <a:pPr lvl="1" eaLnBrk="1" hangingPunct="1"/>
            <a:r>
              <a:rPr lang="en-US" smtClean="0"/>
              <a:t>Misal:</a:t>
            </a:r>
          </a:p>
          <a:p>
            <a:pPr lvl="2" eaLnBrk="1" hangingPunct="1"/>
            <a:r>
              <a:rPr lang="en-US" smtClean="0"/>
              <a:t>Instruksi Test and Set</a:t>
            </a:r>
          </a:p>
          <a:p>
            <a:pPr lvl="2" eaLnBrk="1" hangingPunct="1"/>
            <a:r>
              <a:rPr lang="en-US" smtClean="0"/>
              <a:t>Instruksi Exchange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6200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Instruksi Test and Set </a:t>
            </a:r>
            <a:r>
              <a:rPr lang="en-US" sz="2400" smtClean="0"/>
              <a:t>(1)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mtClean="0"/>
              <a:t>Fungsi testset:</a:t>
            </a:r>
          </a:p>
          <a:p>
            <a:pPr lvl="1" eaLnBrk="1" hangingPunct="1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mtClean="0"/>
              <a:t>Memeriksa nilai suatu variabel dan mengubah nilainya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 testset (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 i) {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 (i == 0) {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			i = 1;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</a:rPr>
              <a:t>return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 true;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</a:rPr>
              <a:t>else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</a:rPr>
              <a:t>return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 false;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400" smtClean="0"/>
              <a:t>Cek apakah nilai i = 0</a:t>
            </a:r>
          </a:p>
          <a:p>
            <a:pPr lvl="1" eaLnBrk="1" hangingPunct="1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000" smtClean="0"/>
              <a:t>0 </a:t>
            </a:r>
            <a:r>
              <a:rPr lang="en-US" sz="2000" smtClean="0">
                <a:sym typeface="Wingdings" pitchFamily="2" charset="2"/>
              </a:rPr>
              <a:t> 1, true</a:t>
            </a:r>
          </a:p>
          <a:p>
            <a:pPr lvl="1" eaLnBrk="1" hangingPunct="1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000" smtClean="0">
                <a:sym typeface="Wingdings" pitchFamily="2" charset="2"/>
              </a:rPr>
              <a:t>1  1, false</a:t>
            </a: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6200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Instruksi Test and Set </a:t>
            </a:r>
            <a:r>
              <a:rPr lang="en-US" sz="2400" smtClean="0"/>
              <a:t>(2)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2362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solidFill>
                  <a:srgbClr val="CC3300"/>
                </a:solidFill>
                <a:latin typeface="+mn-lt"/>
              </a:rPr>
              <a:t>Pemanfaat-an fungsi </a:t>
            </a:r>
            <a:r>
              <a:rPr lang="en-US" sz="2400" b="1" kern="0">
                <a:latin typeface="Courier New" pitchFamily="49" charset="0"/>
              </a:rPr>
              <a:t>testset</a:t>
            </a:r>
            <a:r>
              <a:rPr lang="en-US" sz="2400" b="1" ker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n-US" sz="2400" kern="0">
                <a:solidFill>
                  <a:srgbClr val="CC3300"/>
                </a:solidFill>
                <a:latin typeface="+mn-lt"/>
              </a:rPr>
              <a:t>dalam </a:t>
            </a:r>
            <a:r>
              <a:rPr lang="en-US" sz="2400" i="1" kern="0">
                <a:solidFill>
                  <a:srgbClr val="CC3300"/>
                </a:solidFill>
                <a:latin typeface="+mn-lt"/>
              </a:rPr>
              <a:t>mutex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bolt = 0</a:t>
            </a:r>
            <a:r>
              <a:rPr lang="en-US" sz="2400" kern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400" kern="0">
                <a:solidFill>
                  <a:srgbClr val="CC3300"/>
                </a:solidFill>
                <a:latin typeface="+mn-lt"/>
                <a:sym typeface="Wingdings" pitchFamily="2" charset="2"/>
              </a:rPr>
              <a:t> dapat akses </a:t>
            </a:r>
            <a:r>
              <a:rPr lang="en-US" sz="2400" i="1" kern="0">
                <a:solidFill>
                  <a:srgbClr val="CC3300"/>
                </a:solidFill>
                <a:latin typeface="+mn-lt"/>
                <a:sym typeface="Wingdings" pitchFamily="2" charset="2"/>
              </a:rPr>
              <a:t>critical section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  <a:sym typeface="Wingdings" pitchFamily="2" charset="2"/>
              </a:rPr>
              <a:t>bolt = 1</a:t>
            </a:r>
            <a:r>
              <a:rPr lang="en-US" sz="2400" kern="0">
                <a:solidFill>
                  <a:srgbClr val="CC3300"/>
                </a:solidFill>
                <a:latin typeface="+mn-lt"/>
                <a:sym typeface="Wingdings" pitchFamily="2" charset="2"/>
              </a:rPr>
              <a:t>  </a:t>
            </a:r>
            <a:r>
              <a:rPr lang="en-US" sz="2400" i="1" kern="0">
                <a:solidFill>
                  <a:srgbClr val="CC3300"/>
                </a:solidFill>
                <a:latin typeface="+mn-lt"/>
                <a:sym typeface="Wingdings" pitchFamily="2" charset="2"/>
              </a:rPr>
              <a:t>looping</a:t>
            </a:r>
            <a:endParaRPr lang="en-US" sz="2400" i="1" kern="0">
              <a:solidFill>
                <a:srgbClr val="CC3300"/>
              </a:solidFill>
              <a:latin typeface="+mn-lt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819400" y="1219200"/>
            <a:ext cx="6019800" cy="5148263"/>
            <a:chOff x="3124200" y="1466850"/>
            <a:chExt cx="5715000" cy="4900613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3124200" y="1466850"/>
            <a:ext cx="5715000" cy="4900613"/>
          </p:xfrm>
          <a:graphic>
            <a:graphicData uri="http://schemas.openxmlformats.org/presentationml/2006/ole">
              <p:oleObj spid="_x0000_s58370" name="Image" r:id="rId4" imgW="5257143" imgH="4507937" progId="">
                <p:embed/>
              </p:oleObj>
            </a:graphicData>
          </a:graphic>
        </p:graphicFrame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4800600" y="3124200"/>
              <a:ext cx="2438400" cy="381000"/>
            </a:xfrm>
            <a:prstGeom prst="rect">
              <a:avLst/>
            </a:prstGeom>
            <a:solidFill>
              <a:srgbClr val="FF0000">
                <a:alpha val="3882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6200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Instruksi Test and Set </a:t>
            </a:r>
            <a:r>
              <a:rPr lang="en-US" sz="2400" smtClean="0"/>
              <a:t>(3)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Apa arti </a:t>
            </a:r>
            <a:r>
              <a:rPr lang="en-US" i="1" smtClean="0"/>
              <a:t>parbegin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</a:rPr>
              <a:t>Tunda</a:t>
            </a:r>
            <a:r>
              <a:rPr lang="en-US" smtClean="0"/>
              <a:t> eksekusi main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Lakukan eksekusi </a:t>
            </a:r>
            <a:r>
              <a:rPr lang="en-US" i="1" smtClean="0"/>
              <a:t>concurrent</a:t>
            </a:r>
            <a:r>
              <a:rPr lang="en-US" smtClean="0"/>
              <a:t> terhadap prosedur P1, P2, …, Pn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Hanya proses yang </a:t>
            </a:r>
            <a:r>
              <a:rPr lang="en-US" u="sng" smtClean="0"/>
              <a:t>kebetulan</a:t>
            </a:r>
            <a:r>
              <a:rPr lang="en-US" smtClean="0"/>
              <a:t> mendapatkan nilai </a:t>
            </a:r>
            <a:r>
              <a:rPr lang="en-US" b="1" smtClean="0">
                <a:latin typeface="Courier New" pitchFamily="49" charset="0"/>
              </a:rPr>
              <a:t>bolt=0</a:t>
            </a:r>
            <a:r>
              <a:rPr lang="en-US" smtClean="0"/>
              <a:t> saja yang dapat mengakses </a:t>
            </a:r>
            <a:r>
              <a:rPr lang="en-US" i="1" smtClean="0"/>
              <a:t>critical 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Proses yang lain masuk dalam mode </a:t>
            </a:r>
            <a:r>
              <a:rPr lang="en-US" i="1" smtClean="0">
                <a:solidFill>
                  <a:srgbClr val="FF0066"/>
                </a:solidFill>
              </a:rPr>
              <a:t>busy waiting</a:t>
            </a:r>
            <a:r>
              <a:rPr lang="en-US" i="1" smtClean="0"/>
              <a:t> </a:t>
            </a:r>
            <a:r>
              <a:rPr lang="en-US" smtClean="0"/>
              <a:t>atau </a:t>
            </a:r>
            <a:r>
              <a:rPr lang="en-US" i="1" smtClean="0">
                <a:solidFill>
                  <a:srgbClr val="FF0066"/>
                </a:solidFill>
              </a:rPr>
              <a:t>spin waiting</a:t>
            </a:r>
            <a:r>
              <a:rPr lang="en-US" i="1" smtClean="0"/>
              <a:t> </a:t>
            </a:r>
            <a:r>
              <a:rPr lang="en-US" smtClean="0"/>
              <a:t>(terus menerus </a:t>
            </a:r>
            <a:r>
              <a:rPr lang="en-US" i="1" smtClean="0"/>
              <a:t>looping</a:t>
            </a:r>
            <a:r>
              <a:rPr lang="en-US" smtClean="0"/>
              <a:t> melakukan pemeriksaan nilai </a:t>
            </a:r>
            <a:r>
              <a:rPr lang="en-US" b="1" smtClean="0">
                <a:latin typeface="Courier New" pitchFamily="49" charset="0"/>
              </a:rPr>
              <a:t>bolt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Bila eksekusi concurrent semua prosedur telah selesai </a:t>
            </a:r>
            <a:r>
              <a:rPr lang="en-US" smtClean="0">
                <a:sym typeface="Wingdings" pitchFamily="2" charset="2"/>
              </a:rPr>
              <a:t> lanjutkan eksekusi main program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6200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Instruksi Exchange </a:t>
            </a:r>
            <a:r>
              <a:rPr lang="en-US" sz="2400" smtClean="0"/>
              <a:t>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tabLst>
                <a:tab pos="914400" algn="l"/>
                <a:tab pos="1371600" algn="l"/>
              </a:tabLst>
            </a:pPr>
            <a:r>
              <a:rPr lang="en-US" sz="4000" smtClean="0"/>
              <a:t>Prosedur exchange:</a:t>
            </a:r>
          </a:p>
          <a:p>
            <a:pPr lvl="1" eaLnBrk="1" hangingPunct="1">
              <a:tabLst>
                <a:tab pos="914400" algn="l"/>
                <a:tab pos="1371600" algn="l"/>
              </a:tabLst>
            </a:pPr>
            <a:r>
              <a:rPr lang="en-US" sz="3200" smtClean="0"/>
              <a:t>Untuk mempertukarkan data dari variabel </a:t>
            </a:r>
            <a:r>
              <a:rPr lang="en-US" sz="3200" smtClean="0">
                <a:solidFill>
                  <a:srgbClr val="FF0066"/>
                </a:solidFill>
                <a:latin typeface="Courier New" pitchFamily="49" charset="0"/>
              </a:rPr>
              <a:t>memory</a:t>
            </a:r>
            <a:r>
              <a:rPr lang="en-US" sz="3200" smtClean="0"/>
              <a:t> ke variabel </a:t>
            </a:r>
            <a:r>
              <a:rPr lang="en-US" sz="3200" smtClean="0">
                <a:solidFill>
                  <a:srgbClr val="FF0066"/>
                </a:solidFill>
                <a:latin typeface="Courier New" pitchFamily="49" charset="0"/>
              </a:rPr>
              <a:t>register</a:t>
            </a:r>
            <a:r>
              <a:rPr lang="en-US" sz="3200" smtClean="0"/>
              <a:t> atau sebaliknya</a:t>
            </a:r>
          </a:p>
          <a:p>
            <a:pPr lvl="1" eaLnBrk="1" hangingPunct="1">
              <a:lnSpc>
                <a:spcPct val="150000"/>
              </a:lnSpc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400" b="1" smtClean="0">
                <a:latin typeface="Courier New" pitchFamily="49" charset="0"/>
              </a:rPr>
              <a:t>void</a:t>
            </a:r>
            <a:r>
              <a:rPr lang="en-US" sz="2400" smtClean="0">
                <a:latin typeface="Courier New" pitchFamily="49" charset="0"/>
              </a:rPr>
              <a:t> exchange (</a:t>
            </a:r>
            <a:r>
              <a:rPr lang="en-US" sz="2400" b="1" smtClean="0">
                <a:latin typeface="Courier New" pitchFamily="49" charset="0"/>
              </a:rPr>
              <a:t>int</a:t>
            </a:r>
            <a:r>
              <a:rPr lang="en-US" sz="2400" smtClean="0">
                <a:latin typeface="Courier New" pitchFamily="49" charset="0"/>
              </a:rPr>
              <a:t> register, </a:t>
            </a:r>
            <a:r>
              <a:rPr lang="en-US" sz="2400" b="1" smtClean="0">
                <a:latin typeface="Courier New" pitchFamily="49" charset="0"/>
              </a:rPr>
              <a:t>int</a:t>
            </a:r>
            <a:r>
              <a:rPr lang="en-US" sz="2400" smtClean="0">
                <a:latin typeface="Courier New" pitchFamily="49" charset="0"/>
              </a:rPr>
              <a:t> memory) {</a:t>
            </a:r>
          </a:p>
          <a:p>
            <a:pPr lvl="1" eaLnBrk="1" hangingPunct="1"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400" smtClean="0">
                <a:latin typeface="Courier New" pitchFamily="49" charset="0"/>
              </a:rPr>
              <a:t>		</a:t>
            </a:r>
            <a:r>
              <a:rPr lang="en-US" sz="2400" b="1" smtClean="0">
                <a:latin typeface="Courier New" pitchFamily="49" charset="0"/>
              </a:rPr>
              <a:t>int </a:t>
            </a:r>
            <a:r>
              <a:rPr lang="en-US" sz="2400" smtClean="0">
                <a:latin typeface="Courier New" pitchFamily="49" charset="0"/>
              </a:rPr>
              <a:t>temp</a:t>
            </a:r>
            <a:r>
              <a:rPr lang="en-US" sz="2400" b="1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800" b="1" smtClean="0">
                <a:latin typeface="Courier New" pitchFamily="49" charset="0"/>
              </a:rPr>
              <a:t>		</a:t>
            </a:r>
            <a:r>
              <a:rPr lang="en-US" sz="2400" smtClean="0">
                <a:solidFill>
                  <a:srgbClr val="0F0591"/>
                </a:solidFill>
                <a:latin typeface="Courier New" pitchFamily="49" charset="0"/>
              </a:rPr>
              <a:t>temp = memory;</a:t>
            </a:r>
          </a:p>
          <a:p>
            <a:pPr eaLnBrk="1" hangingPunct="1"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400" smtClean="0">
                <a:solidFill>
                  <a:srgbClr val="0F0591"/>
                </a:solidFill>
                <a:latin typeface="Courier New" pitchFamily="49" charset="0"/>
              </a:rPr>
              <a:t>		memory = register;</a:t>
            </a:r>
          </a:p>
          <a:p>
            <a:pPr eaLnBrk="1" hangingPunct="1"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400" smtClean="0">
                <a:solidFill>
                  <a:srgbClr val="0F0591"/>
                </a:solidFill>
                <a:latin typeface="Courier New" pitchFamily="49" charset="0"/>
              </a:rPr>
              <a:t>		register = temp;</a:t>
            </a:r>
          </a:p>
          <a:p>
            <a:pPr eaLnBrk="1" hangingPunct="1">
              <a:buFontTx/>
              <a:buNone/>
              <a:tabLst>
                <a:tab pos="914400" algn="l"/>
                <a:tab pos="1371600" algn="l"/>
              </a:tabLst>
            </a:pPr>
            <a:r>
              <a:rPr lang="en-US" sz="2400" b="1" smtClean="0">
                <a:solidFill>
                  <a:srgbClr val="0F0591"/>
                </a:solidFill>
                <a:latin typeface="Courier New" pitchFamily="49" charset="0"/>
              </a:rPr>
              <a:t>	</a:t>
            </a:r>
            <a:r>
              <a:rPr lang="en-US" sz="2400" smtClean="0">
                <a:solidFill>
                  <a:srgbClr val="0F059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6200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Instruksi Exchange </a:t>
            </a:r>
            <a:r>
              <a:rPr lang="en-US" sz="2400" smtClean="0"/>
              <a:t>(2)</a:t>
            </a:r>
          </a:p>
        </p:txBody>
      </p:sp>
      <p:graphicFrame>
        <p:nvGraphicFramePr>
          <p:cNvPr id="4098" name="Object 20"/>
          <p:cNvGraphicFramePr>
            <a:graphicFrameLocks noGrp="1" noChangeAspect="1"/>
          </p:cNvGraphicFramePr>
          <p:nvPr>
            <p:ph idx="1"/>
          </p:nvPr>
        </p:nvGraphicFramePr>
        <p:xfrm>
          <a:off x="3200400" y="1336675"/>
          <a:ext cx="5638800" cy="5292725"/>
        </p:xfrm>
        <a:graphic>
          <a:graphicData uri="http://schemas.openxmlformats.org/presentationml/2006/ole">
            <p:oleObj spid="_x0000_s59394" name="Image" r:id="rId4" imgW="4965079" imgH="4660317" progId="">
              <p:embed/>
            </p:oleObj>
          </a:graphicData>
        </a:graphic>
      </p:graphicFrame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609600" y="1752600"/>
            <a:ext cx="2362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CC3300"/>
                </a:solidFill>
                <a:latin typeface="Tahoma" pitchFamily="34" charset="0"/>
              </a:rPr>
              <a:t>Pemanfaat-an prosedur </a:t>
            </a:r>
            <a:r>
              <a:rPr lang="en-US" sz="2400" b="1">
                <a:latin typeface="Courier New" pitchFamily="49" charset="0"/>
              </a:rPr>
              <a:t>exchange</a:t>
            </a:r>
            <a:r>
              <a:rPr lang="en-US" sz="2400" b="1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n-US" sz="2400">
                <a:solidFill>
                  <a:srgbClr val="CC3300"/>
                </a:solidFill>
                <a:latin typeface="Tahoma" pitchFamily="34" charset="0"/>
              </a:rPr>
              <a:t>dalam </a:t>
            </a:r>
            <a:r>
              <a:rPr lang="en-US" sz="2400" i="1">
                <a:solidFill>
                  <a:srgbClr val="CC3300"/>
                </a:solidFill>
                <a:latin typeface="Tahoma" pitchFamily="34" charset="0"/>
              </a:rPr>
              <a:t>mutex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>
                <a:latin typeface="Tahoma" pitchFamily="34" charset="0"/>
              </a:rPr>
              <a:t>bolt = 0</a:t>
            </a:r>
            <a:r>
              <a:rPr lang="en-US" sz="240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400">
                <a:solidFill>
                  <a:srgbClr val="CC3300"/>
                </a:solidFill>
                <a:latin typeface="Tahoma" pitchFamily="34" charset="0"/>
                <a:sym typeface="Wingdings" pitchFamily="2" charset="2"/>
              </a:rPr>
              <a:t> dapat akses </a:t>
            </a:r>
            <a:r>
              <a:rPr lang="en-US" sz="2400" i="1">
                <a:solidFill>
                  <a:srgbClr val="CC3300"/>
                </a:solidFill>
                <a:latin typeface="Tahoma" pitchFamily="34" charset="0"/>
                <a:sym typeface="Wingdings" pitchFamily="2" charset="2"/>
              </a:rPr>
              <a:t>critical section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bolt = 1</a:t>
            </a:r>
            <a:r>
              <a:rPr lang="en-US" sz="2400">
                <a:solidFill>
                  <a:srgbClr val="CC3300"/>
                </a:solidFill>
                <a:latin typeface="Tahoma" pitchFamily="34" charset="0"/>
                <a:sym typeface="Wingdings" pitchFamily="2" charset="2"/>
              </a:rPr>
              <a:t>  </a:t>
            </a:r>
            <a:r>
              <a:rPr lang="en-US" sz="2400" i="1">
                <a:solidFill>
                  <a:srgbClr val="CC3300"/>
                </a:solidFill>
                <a:latin typeface="Tahoma" pitchFamily="34" charset="0"/>
                <a:sym typeface="Wingdings" pitchFamily="2" charset="2"/>
              </a:rPr>
              <a:t>looping</a:t>
            </a:r>
            <a:endParaRPr lang="en-US" sz="2400" i="1">
              <a:solidFill>
                <a:srgbClr val="CC3300"/>
              </a:solidFill>
              <a:latin typeface="Tahoma" pitchFamily="34" charset="0"/>
            </a:endParaRPr>
          </a:p>
        </p:txBody>
      </p:sp>
      <p:sp>
        <p:nvSpPr>
          <p:cNvPr id="4101" name="Rectangle 9"/>
          <p:cNvSpPr>
            <a:spLocks noChangeArrowheads="1"/>
          </p:cNvSpPr>
          <p:nvPr/>
        </p:nvSpPr>
        <p:spPr bwMode="auto">
          <a:xfrm>
            <a:off x="4343400" y="3352800"/>
            <a:ext cx="3124200" cy="304800"/>
          </a:xfrm>
          <a:prstGeom prst="rect">
            <a:avLst/>
          </a:prstGeom>
          <a:solidFill>
            <a:srgbClr val="FF0000">
              <a:alpha val="38823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3886200" y="4191000"/>
            <a:ext cx="3352800" cy="304800"/>
          </a:xfrm>
          <a:prstGeom prst="rect">
            <a:avLst/>
          </a:prstGeom>
          <a:solidFill>
            <a:srgbClr val="FF0000">
              <a:alpha val="38823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6200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Instruksi </a:t>
            </a:r>
            <a:r>
              <a:rPr lang="en-US" sz="4000" i="1" smtClean="0"/>
              <a:t>Exchange</a:t>
            </a:r>
            <a:r>
              <a:rPr lang="en-US" sz="4000" smtClean="0"/>
              <a:t> </a:t>
            </a:r>
            <a:r>
              <a:rPr lang="en-US" sz="2400" smtClean="0"/>
              <a:t>(3)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09600" y="12192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kern="0">
                <a:solidFill>
                  <a:srgbClr val="CC3300"/>
                </a:solidFill>
                <a:latin typeface="+mn-lt"/>
              </a:rPr>
              <a:t>Keterangan: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800" kern="0">
                <a:solidFill>
                  <a:srgbClr val="0F0591"/>
                </a:solidFill>
                <a:latin typeface="+mn-lt"/>
              </a:rPr>
              <a:t>Hanya proses yang kebetulan mendapatkan </a:t>
            </a:r>
            <a:r>
              <a:rPr lang="en-US" sz="2800" kern="0">
                <a:solidFill>
                  <a:srgbClr val="0F0591"/>
                </a:solidFill>
                <a:latin typeface="Courier New" pitchFamily="49" charset="0"/>
              </a:rPr>
              <a:t>bolt=0</a:t>
            </a:r>
            <a:r>
              <a:rPr lang="en-US" sz="2800" kern="0">
                <a:solidFill>
                  <a:srgbClr val="0F0591"/>
                </a:solidFill>
                <a:latin typeface="+mn-lt"/>
              </a:rPr>
              <a:t> saja yang dapat mengakses </a:t>
            </a:r>
            <a:r>
              <a:rPr lang="en-US" sz="2800" i="1" kern="0">
                <a:solidFill>
                  <a:srgbClr val="0F0591"/>
                </a:solidFill>
                <a:latin typeface="+mn-lt"/>
              </a:rPr>
              <a:t>critical sectio</a:t>
            </a:r>
            <a:r>
              <a:rPr lang="en-US" sz="2800" kern="0">
                <a:solidFill>
                  <a:srgbClr val="0F0591"/>
                </a:solidFill>
                <a:latin typeface="+mn-lt"/>
              </a:rPr>
              <a:t>n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800" kern="0">
                <a:solidFill>
                  <a:srgbClr val="0F0591"/>
                </a:solidFill>
                <a:latin typeface="+mn-lt"/>
              </a:rPr>
              <a:t>Proses yang telah selesai mengakses </a:t>
            </a:r>
            <a:r>
              <a:rPr lang="en-US" sz="2800" i="1" kern="0">
                <a:solidFill>
                  <a:srgbClr val="0F0591"/>
                </a:solidFill>
                <a:latin typeface="+mn-lt"/>
              </a:rPr>
              <a:t>critical section </a:t>
            </a:r>
            <a:r>
              <a:rPr lang="en-US" sz="2800" kern="0">
                <a:solidFill>
                  <a:srgbClr val="0F0591"/>
                </a:solidFill>
                <a:latin typeface="+mn-lt"/>
              </a:rPr>
              <a:t>akan menjalankan instruksi </a:t>
            </a:r>
            <a:r>
              <a:rPr lang="en-US" sz="2800" kern="0">
                <a:solidFill>
                  <a:srgbClr val="0F0591"/>
                </a:solidFill>
                <a:latin typeface="Courier New" pitchFamily="49" charset="0"/>
              </a:rPr>
              <a:t>exchange</a:t>
            </a:r>
            <a:r>
              <a:rPr lang="en-US" sz="2800" kern="0">
                <a:solidFill>
                  <a:srgbClr val="0F0591"/>
                </a:solidFill>
                <a:latin typeface="+mn-lt"/>
              </a:rPr>
              <a:t> lagi untuk me-</a:t>
            </a:r>
            <a:r>
              <a:rPr lang="en-US" sz="2800" i="1" kern="0">
                <a:solidFill>
                  <a:srgbClr val="0F0591"/>
                </a:solidFill>
                <a:latin typeface="+mn-lt"/>
              </a:rPr>
              <a:t>reset </a:t>
            </a:r>
            <a:r>
              <a:rPr lang="en-US" sz="2800" kern="0">
                <a:solidFill>
                  <a:srgbClr val="0F0591"/>
                </a:solidFill>
                <a:latin typeface="+mn-lt"/>
              </a:rPr>
              <a:t> nilai </a:t>
            </a:r>
            <a:r>
              <a:rPr lang="en-US" sz="2800" kern="0">
                <a:solidFill>
                  <a:srgbClr val="0F0591"/>
                </a:solidFill>
                <a:latin typeface="Courier New" pitchFamily="49" charset="0"/>
              </a:rPr>
              <a:t>bolt</a:t>
            </a:r>
            <a:r>
              <a:rPr lang="en-US" sz="2800" kern="0">
                <a:solidFill>
                  <a:srgbClr val="0F0591"/>
                </a:solidFill>
                <a:latin typeface="+mn-lt"/>
              </a:rPr>
              <a:t> menjadi 0 lagi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800" kern="0">
                <a:solidFill>
                  <a:srgbClr val="0F0591"/>
                </a:solidFill>
                <a:latin typeface="+mn-lt"/>
              </a:rPr>
              <a:t>Pada saat </a:t>
            </a:r>
            <a:r>
              <a:rPr lang="en-US" sz="2800" kern="0">
                <a:solidFill>
                  <a:srgbClr val="0F0591"/>
                </a:solidFill>
                <a:latin typeface="Courier New" pitchFamily="49" charset="0"/>
              </a:rPr>
              <a:t>bolt=0</a:t>
            </a:r>
            <a:r>
              <a:rPr lang="en-US" sz="2800" kern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kern="0">
                <a:solidFill>
                  <a:srgbClr val="0F0591"/>
                </a:solidFill>
                <a:latin typeface="+mn-lt"/>
                <a:sym typeface="Wingdings" pitchFamily="2" charset="2"/>
              </a:rPr>
              <a:t> tidak ada proses yang mengakses </a:t>
            </a:r>
            <a:r>
              <a:rPr lang="en-US" sz="2800" i="1" kern="0">
                <a:solidFill>
                  <a:srgbClr val="0F0591"/>
                </a:solidFill>
                <a:latin typeface="+mn-lt"/>
                <a:sym typeface="Wingdings" pitchFamily="2" charset="2"/>
              </a:rPr>
              <a:t>critical section</a:t>
            </a:r>
            <a:r>
              <a:rPr lang="en-US" sz="2800" kern="0">
                <a:solidFill>
                  <a:srgbClr val="0F0591"/>
                </a:solidFill>
                <a:latin typeface="+mn-lt"/>
                <a:sym typeface="Wingdings" pitchFamily="2" charset="2"/>
              </a:rPr>
              <a:t>, </a:t>
            </a:r>
            <a:r>
              <a:rPr lang="en-US" sz="2800" kern="0">
                <a:solidFill>
                  <a:srgbClr val="0F0591"/>
                </a:solidFill>
                <a:latin typeface="Courier New" pitchFamily="49" charset="0"/>
                <a:sym typeface="Wingdings" pitchFamily="2" charset="2"/>
              </a:rPr>
              <a:t>bolt=1</a:t>
            </a:r>
            <a:r>
              <a:rPr lang="en-US" sz="2800" kern="0">
                <a:solidFill>
                  <a:srgbClr val="0F0591"/>
                </a:solidFill>
                <a:latin typeface="+mn-lt"/>
                <a:sym typeface="Wingdings" pitchFamily="2" charset="2"/>
              </a:rPr>
              <a:t>  hanya ada satu proses yang sedang mengakses </a:t>
            </a:r>
            <a:r>
              <a:rPr lang="en-US" sz="2800" i="1" kern="0">
                <a:solidFill>
                  <a:srgbClr val="0F0591"/>
                </a:solidFill>
                <a:latin typeface="+mn-lt"/>
                <a:sym typeface="Wingdings" pitchFamily="2" charset="2"/>
              </a:rPr>
              <a:t>critical section</a:t>
            </a:r>
            <a:endParaRPr lang="en-US" sz="2800" i="1" kern="0">
              <a:solidFill>
                <a:srgbClr val="0F059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93088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Kelebihan Instruksi Atomik</a:t>
            </a:r>
            <a:endParaRPr lang="en-US" sz="28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kern="0">
                <a:solidFill>
                  <a:srgbClr val="CC3300"/>
                </a:solidFill>
                <a:latin typeface="+mn-lt"/>
              </a:rPr>
              <a:t>Dapat diterapkan pada sistem dengan </a:t>
            </a:r>
            <a:r>
              <a:rPr lang="en-US" sz="3200" u="sng" kern="0">
                <a:solidFill>
                  <a:srgbClr val="CC3300"/>
                </a:solidFill>
                <a:latin typeface="+mn-lt"/>
              </a:rPr>
              <a:t>jumlah proses berbeda-beda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kern="0">
                <a:solidFill>
                  <a:srgbClr val="CC3300"/>
                </a:solidFill>
                <a:latin typeface="+mn-lt"/>
              </a:rPr>
              <a:t>Dapat diterapkan pada prosesor tunggal maupun multiprosesor yang mengakses </a:t>
            </a:r>
            <a:r>
              <a:rPr lang="en-US" sz="3200" i="1" kern="0">
                <a:solidFill>
                  <a:srgbClr val="CC3300"/>
                </a:solidFill>
                <a:latin typeface="+mn-lt"/>
              </a:rPr>
              <a:t>share memory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kern="0">
                <a:solidFill>
                  <a:srgbClr val="CC3300"/>
                </a:solidFill>
                <a:latin typeface="+mn-lt"/>
              </a:rPr>
              <a:t>Sederhana </a:t>
            </a:r>
            <a:r>
              <a:rPr lang="en-US" sz="3200" kern="0">
                <a:solidFill>
                  <a:srgbClr val="CC3300"/>
                </a:solidFill>
                <a:latin typeface="+mn-lt"/>
                <a:sym typeface="Wingdings" pitchFamily="2" charset="2"/>
              </a:rPr>
              <a:t> mudah ditelusuri</a:t>
            </a:r>
            <a:endParaRPr lang="en-US" sz="3200" kern="0">
              <a:solidFill>
                <a:srgbClr val="CC3300"/>
              </a:solidFill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kern="0">
                <a:solidFill>
                  <a:srgbClr val="CC3300"/>
                </a:solidFill>
                <a:latin typeface="+mn-lt"/>
              </a:rPr>
              <a:t>Dapat menangani beberapa </a:t>
            </a:r>
            <a:r>
              <a:rPr lang="en-US" sz="3200" i="1" kern="0">
                <a:solidFill>
                  <a:srgbClr val="CC3300"/>
                </a:solidFill>
                <a:latin typeface="+mn-lt"/>
              </a:rPr>
              <a:t>critical section </a:t>
            </a:r>
            <a:r>
              <a:rPr lang="en-US" sz="3200" kern="0">
                <a:solidFill>
                  <a:srgbClr val="CC3300"/>
                </a:solidFill>
                <a:latin typeface="+mn-lt"/>
              </a:rPr>
              <a:t>berbeda-beda </a:t>
            </a:r>
            <a:r>
              <a:rPr lang="en-US" sz="3200" kern="0">
                <a:solidFill>
                  <a:srgbClr val="CC3300"/>
                </a:solidFill>
                <a:latin typeface="+mn-lt"/>
                <a:sym typeface="Wingdings" pitchFamily="2" charset="2"/>
              </a:rPr>
              <a:t> tiap </a:t>
            </a:r>
            <a:r>
              <a:rPr lang="en-US" sz="3200" i="1" kern="0">
                <a:solidFill>
                  <a:srgbClr val="CC3300"/>
                </a:solidFill>
                <a:latin typeface="+mn-lt"/>
                <a:sym typeface="Wingdings" pitchFamily="2" charset="2"/>
              </a:rPr>
              <a:t>critical section </a:t>
            </a:r>
            <a:r>
              <a:rPr lang="en-US" sz="3200" kern="0">
                <a:solidFill>
                  <a:srgbClr val="CC3300"/>
                </a:solidFill>
                <a:latin typeface="+mn-lt"/>
                <a:sym typeface="Wingdings" pitchFamily="2" charset="2"/>
              </a:rPr>
              <a:t>menggunakan variabel berbeda-beda</a:t>
            </a:r>
            <a:endParaRPr lang="en-US" sz="3200" kern="0">
              <a:solidFill>
                <a:srgbClr val="CC33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Concurrency </a:t>
            </a:r>
            <a:r>
              <a:rPr lang="en-US" i="1" dirty="0" err="1" smtClean="0"/>
              <a:t>terjadi</a:t>
            </a:r>
            <a:r>
              <a:rPr lang="en-US" i="1" dirty="0" smtClean="0"/>
              <a:t> </a:t>
            </a:r>
            <a:r>
              <a:rPr lang="en-US" i="1" dirty="0" err="1" smtClean="0"/>
              <a:t>pada</a:t>
            </a:r>
            <a:r>
              <a:rPr lang="en-US" dirty="0" smtClean="0"/>
              <a:t> </a:t>
            </a:r>
            <a:r>
              <a:rPr lang="en-US" sz="2400" dirty="0" smtClean="0"/>
              <a:t>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i="1" dirty="0" smtClean="0"/>
              <a:t>Multiprogramming</a:t>
            </a:r>
          </a:p>
          <a:p>
            <a:pPr lvl="1"/>
            <a:r>
              <a:rPr lang="en-US" sz="3100" dirty="0" err="1" smtClean="0"/>
              <a:t>Banyak</a:t>
            </a:r>
            <a:r>
              <a:rPr lang="en-US" sz="3100" dirty="0" smtClean="0"/>
              <a:t> </a:t>
            </a:r>
            <a:r>
              <a:rPr lang="en-US" sz="3100" dirty="0" err="1" smtClean="0"/>
              <a:t>proses</a:t>
            </a:r>
            <a:r>
              <a:rPr lang="en-US" sz="3100" dirty="0" smtClean="0"/>
              <a:t> - </a:t>
            </a:r>
            <a:r>
              <a:rPr lang="en-US" sz="3100" dirty="0" err="1" smtClean="0"/>
              <a:t>satu</a:t>
            </a:r>
            <a:r>
              <a:rPr lang="en-US" sz="3100" dirty="0" smtClean="0"/>
              <a:t> </a:t>
            </a:r>
            <a:r>
              <a:rPr lang="en-US" sz="3100" dirty="0" err="1" smtClean="0"/>
              <a:t>prosesor</a:t>
            </a:r>
            <a:endParaRPr lang="en-US" sz="3100" dirty="0" smtClean="0"/>
          </a:p>
          <a:p>
            <a:r>
              <a:rPr lang="en-US" sz="3500" i="1" dirty="0" smtClean="0"/>
              <a:t>Multiprocessing</a:t>
            </a:r>
          </a:p>
          <a:p>
            <a:pPr lvl="1"/>
            <a:r>
              <a:rPr lang="en-US" sz="3100" dirty="0" err="1" smtClean="0"/>
              <a:t>Banyak</a:t>
            </a:r>
            <a:r>
              <a:rPr lang="en-US" sz="3100" dirty="0" smtClean="0"/>
              <a:t> </a:t>
            </a:r>
            <a:r>
              <a:rPr lang="en-US" sz="3100" dirty="0" err="1" smtClean="0"/>
              <a:t>proses</a:t>
            </a:r>
            <a:r>
              <a:rPr lang="en-US" sz="3100" dirty="0" smtClean="0"/>
              <a:t> - </a:t>
            </a:r>
            <a:r>
              <a:rPr lang="en-US" sz="3100" dirty="0" err="1" smtClean="0"/>
              <a:t>banyak</a:t>
            </a:r>
            <a:r>
              <a:rPr lang="en-US" sz="3100" dirty="0" smtClean="0"/>
              <a:t> </a:t>
            </a:r>
            <a:r>
              <a:rPr lang="en-US" sz="3100" dirty="0" err="1" smtClean="0"/>
              <a:t>prosesor</a:t>
            </a:r>
            <a:r>
              <a:rPr lang="en-US" sz="3100" dirty="0" smtClean="0"/>
              <a:t> (</a:t>
            </a:r>
            <a:r>
              <a:rPr lang="en-US" sz="3100" dirty="0" err="1" smtClean="0"/>
              <a:t>dalam</a:t>
            </a:r>
            <a:r>
              <a:rPr lang="en-US" sz="3100" dirty="0" smtClean="0"/>
              <a:t> </a:t>
            </a:r>
            <a:r>
              <a:rPr lang="en-US" sz="3100" dirty="0" err="1" smtClean="0"/>
              <a:t>satu</a:t>
            </a:r>
            <a:r>
              <a:rPr lang="en-US" sz="3100" dirty="0" smtClean="0"/>
              <a:t> </a:t>
            </a:r>
            <a:r>
              <a:rPr lang="en-US" sz="3100" dirty="0" err="1" smtClean="0"/>
              <a:t>komputer</a:t>
            </a:r>
            <a:r>
              <a:rPr lang="en-US" sz="3100" dirty="0" smtClean="0"/>
              <a:t>)</a:t>
            </a:r>
          </a:p>
          <a:p>
            <a:r>
              <a:rPr lang="en-US" sz="3500" i="1" dirty="0" smtClean="0"/>
              <a:t>Distributed processing</a:t>
            </a:r>
          </a:p>
          <a:p>
            <a:pPr lvl="1"/>
            <a:r>
              <a:rPr lang="en-US" sz="3100" dirty="0" err="1" smtClean="0">
                <a:cs typeface="Tahoma" pitchFamily="34" charset="0"/>
                <a:sym typeface="Symbol" pitchFamily="18" charset="2"/>
              </a:rPr>
              <a:t>Banyak</a:t>
            </a:r>
            <a:r>
              <a:rPr lang="en-US" sz="31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en-US" sz="3100" dirty="0" err="1" smtClean="0">
                <a:cs typeface="Tahoma" pitchFamily="34" charset="0"/>
                <a:sym typeface="Symbol" pitchFamily="18" charset="2"/>
              </a:rPr>
              <a:t>proses</a:t>
            </a:r>
            <a:r>
              <a:rPr lang="en-US" sz="3100" dirty="0" smtClean="0">
                <a:cs typeface="Tahoma" pitchFamily="34" charset="0"/>
                <a:sym typeface="Symbol" pitchFamily="18" charset="2"/>
              </a:rPr>
              <a:t> – </a:t>
            </a:r>
            <a:r>
              <a:rPr lang="en-US" sz="3100" dirty="0" err="1" smtClean="0">
                <a:cs typeface="Tahoma" pitchFamily="34" charset="0"/>
                <a:sym typeface="Symbol" pitchFamily="18" charset="2"/>
              </a:rPr>
              <a:t>banyak</a:t>
            </a:r>
            <a:r>
              <a:rPr lang="en-US" sz="31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en-US" sz="3100" dirty="0" err="1" smtClean="0">
                <a:cs typeface="Tahoma" pitchFamily="34" charset="0"/>
                <a:sym typeface="Symbol" pitchFamily="18" charset="2"/>
              </a:rPr>
              <a:t>komputer</a:t>
            </a:r>
            <a:endParaRPr lang="en-US" sz="3100" dirty="0" smtClean="0">
              <a:cs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75638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err="1" smtClean="0"/>
              <a:t>Kekurangan</a:t>
            </a:r>
            <a:r>
              <a:rPr lang="en-US" sz="4000" dirty="0" smtClean="0"/>
              <a:t> </a:t>
            </a:r>
            <a:r>
              <a:rPr lang="en-US" sz="4000" dirty="0" err="1" smtClean="0"/>
              <a:t>Instruksi</a:t>
            </a:r>
            <a:r>
              <a:rPr lang="en-US" sz="4000" dirty="0" smtClean="0"/>
              <a:t> </a:t>
            </a:r>
            <a:r>
              <a:rPr lang="en-US" sz="4000" dirty="0" err="1" smtClean="0"/>
              <a:t>Atomik</a:t>
            </a:r>
            <a:endParaRPr lang="en-US" sz="40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9144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 err="1">
                <a:solidFill>
                  <a:srgbClr val="CC3300"/>
                </a:solidFill>
                <a:latin typeface="+mn-lt"/>
              </a:rPr>
              <a:t>Dapat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CC3300"/>
                </a:solidFill>
                <a:latin typeface="+mn-lt"/>
              </a:rPr>
              <a:t>terjadi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800" i="1" u="sng" kern="0" dirty="0">
                <a:solidFill>
                  <a:srgbClr val="CC3300"/>
                </a:solidFill>
                <a:latin typeface="+mn-lt"/>
              </a:rPr>
              <a:t>busy-waiting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800" kern="0" dirty="0">
                <a:solidFill>
                  <a:srgbClr val="CC3300"/>
                </a:solidFill>
                <a:latin typeface="+mn-lt"/>
                <a:sym typeface="Wingdings" pitchFamily="2" charset="2"/>
              </a:rPr>
              <a:t> </a:t>
            </a:r>
            <a:r>
              <a:rPr lang="en-US" sz="2800" kern="0" dirty="0" err="1">
                <a:solidFill>
                  <a:srgbClr val="CC3300"/>
                </a:solidFill>
                <a:latin typeface="+mn-lt"/>
                <a:sym typeface="Wingdings" pitchFamily="2" charset="2"/>
              </a:rPr>
              <a:t>masih</a:t>
            </a:r>
            <a:r>
              <a:rPr lang="en-US" sz="2800" kern="0" dirty="0">
                <a:solidFill>
                  <a:srgbClr val="CC3300"/>
                </a:solidFill>
                <a:latin typeface="+mn-lt"/>
                <a:sym typeface="Wingdings" pitchFamily="2" charset="2"/>
              </a:rPr>
              <a:t> </a:t>
            </a:r>
            <a:r>
              <a:rPr lang="en-US" sz="3600" kern="0" dirty="0" err="1">
                <a:solidFill>
                  <a:srgbClr val="FF0066"/>
                </a:solidFill>
                <a:latin typeface="+mn-lt"/>
                <a:sym typeface="Wingdings" pitchFamily="2" charset="2"/>
              </a:rPr>
              <a:t>tetap</a:t>
            </a:r>
            <a:r>
              <a:rPr lang="en-US" sz="2800" kern="0" dirty="0">
                <a:solidFill>
                  <a:srgbClr val="CC3300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CC3300"/>
                </a:solidFill>
                <a:latin typeface="+mn-lt"/>
                <a:sym typeface="Wingdings" pitchFamily="2" charset="2"/>
              </a:rPr>
              <a:t>menggunakan</a:t>
            </a:r>
            <a:r>
              <a:rPr lang="en-US" sz="2800" kern="0" dirty="0">
                <a:solidFill>
                  <a:srgbClr val="CC3300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CC3300"/>
                </a:solidFill>
                <a:latin typeface="+mn-lt"/>
                <a:sym typeface="Wingdings" pitchFamily="2" charset="2"/>
              </a:rPr>
              <a:t>waktu</a:t>
            </a:r>
            <a:r>
              <a:rPr lang="en-US" sz="2800" kern="0" dirty="0">
                <a:solidFill>
                  <a:srgbClr val="CC3300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800" kern="0" dirty="0" err="1">
                <a:solidFill>
                  <a:srgbClr val="CC3300"/>
                </a:solidFill>
                <a:latin typeface="+mn-lt"/>
                <a:sym typeface="Wingdings" pitchFamily="2" charset="2"/>
              </a:rPr>
              <a:t>prosesor</a:t>
            </a:r>
            <a:endParaRPr lang="en-US" sz="2800" kern="0" dirty="0">
              <a:solidFill>
                <a:srgbClr val="CC3300"/>
              </a:solidFill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 err="1">
                <a:solidFill>
                  <a:srgbClr val="CC3300"/>
                </a:solidFill>
                <a:latin typeface="+mn-lt"/>
              </a:rPr>
              <a:t>Dapat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CC3300"/>
                </a:solidFill>
                <a:latin typeface="+mn-lt"/>
              </a:rPr>
              <a:t>terjadi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800" i="1" kern="0" dirty="0">
                <a:solidFill>
                  <a:srgbClr val="CC3300"/>
                </a:solidFill>
                <a:latin typeface="+mn-lt"/>
              </a:rPr>
              <a:t>starvation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CC3300"/>
                </a:solidFill>
                <a:latin typeface="+mn-lt"/>
              </a:rPr>
              <a:t>bila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CC3300"/>
                </a:solidFill>
                <a:latin typeface="+mn-lt"/>
              </a:rPr>
              <a:t>terdapat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CC3300"/>
                </a:solidFill>
                <a:latin typeface="+mn-lt"/>
              </a:rPr>
              <a:t>banyak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CC3300"/>
                </a:solidFill>
                <a:latin typeface="+mn-lt"/>
              </a:rPr>
              <a:t>proses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 yang </a:t>
            </a:r>
            <a:r>
              <a:rPr lang="en-US" sz="2800" kern="0" dirty="0" err="1">
                <a:solidFill>
                  <a:srgbClr val="CC3300"/>
                </a:solidFill>
                <a:latin typeface="+mn-lt"/>
              </a:rPr>
              <a:t>mengantri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800" i="1" kern="0" dirty="0">
                <a:solidFill>
                  <a:srgbClr val="CC3300"/>
                </a:solidFill>
                <a:latin typeface="+mn-lt"/>
              </a:rPr>
              <a:t>critical section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 err="1">
                <a:solidFill>
                  <a:srgbClr val="CC3300"/>
                </a:solidFill>
                <a:latin typeface="+mn-lt"/>
              </a:rPr>
              <a:t>Dapat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CC3300"/>
                </a:solidFill>
                <a:latin typeface="+mn-lt"/>
              </a:rPr>
              <a:t>terjadi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800" i="1" kern="0" dirty="0">
                <a:latin typeface="+mn-lt"/>
              </a:rPr>
              <a:t>deadlock</a:t>
            </a:r>
            <a:r>
              <a:rPr lang="en-US" sz="2800" i="1" kern="0" dirty="0">
                <a:solidFill>
                  <a:srgbClr val="CC3300"/>
                </a:solidFill>
                <a:latin typeface="+mn-lt"/>
              </a:rPr>
              <a:t> 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 err="1">
                <a:solidFill>
                  <a:srgbClr val="0F0591"/>
                </a:solidFill>
                <a:latin typeface="+mn-lt"/>
              </a:rPr>
              <a:t>Jika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0F0591"/>
                </a:solidFill>
                <a:latin typeface="+mn-lt"/>
              </a:rPr>
              <a:t>proses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0F0591"/>
                </a:solidFill>
                <a:latin typeface="+mn-lt"/>
              </a:rPr>
              <a:t>dengan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0F0591"/>
                </a:solidFill>
                <a:latin typeface="+mn-lt"/>
              </a:rPr>
              <a:t>prioritas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0F0591"/>
                </a:solidFill>
                <a:latin typeface="+mn-lt"/>
              </a:rPr>
              <a:t>rendah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0F0591"/>
                </a:solidFill>
                <a:latin typeface="+mn-lt"/>
              </a:rPr>
              <a:t>sedang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0F0591"/>
                </a:solidFill>
                <a:latin typeface="+mn-lt"/>
              </a:rPr>
              <a:t>mengakses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i="1" kern="0" dirty="0">
                <a:solidFill>
                  <a:srgbClr val="0F0591"/>
                </a:solidFill>
                <a:latin typeface="+mn-lt"/>
              </a:rPr>
              <a:t>critical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i="1" kern="0" dirty="0">
                <a:solidFill>
                  <a:srgbClr val="0F0591"/>
                </a:solidFill>
                <a:latin typeface="+mn-lt"/>
              </a:rPr>
              <a:t>section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u="sng" kern="0" dirty="0" err="1">
                <a:solidFill>
                  <a:srgbClr val="0F0591"/>
                </a:solidFill>
                <a:latin typeface="+mn-lt"/>
              </a:rPr>
              <a:t>tiba-tiba</a:t>
            </a:r>
            <a:r>
              <a:rPr lang="en-US" sz="2800" u="sng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u="sng" kern="0" dirty="0" err="1">
                <a:solidFill>
                  <a:srgbClr val="0F0591"/>
                </a:solidFill>
                <a:latin typeface="+mn-lt"/>
              </a:rPr>
              <a:t>di</a:t>
            </a:r>
            <a:r>
              <a:rPr lang="en-US" sz="2800" u="sng" kern="0" dirty="0">
                <a:solidFill>
                  <a:srgbClr val="0F0591"/>
                </a:solidFill>
                <a:latin typeface="+mn-lt"/>
              </a:rPr>
              <a:t>-</a:t>
            </a:r>
            <a:r>
              <a:rPr lang="en-US" sz="2800" i="1" u="sng" kern="0" dirty="0">
                <a:solidFill>
                  <a:srgbClr val="0F0591"/>
                </a:solidFill>
                <a:latin typeface="+mn-lt"/>
              </a:rPr>
              <a:t>interrupt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0F0591"/>
                </a:solidFill>
                <a:latin typeface="+mn-lt"/>
              </a:rPr>
              <a:t>oleh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0F0591"/>
                </a:solidFill>
                <a:latin typeface="+mn-lt"/>
              </a:rPr>
              <a:t>proses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0F0591"/>
                </a:solidFill>
                <a:latin typeface="+mn-lt"/>
              </a:rPr>
              <a:t>dengan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0F0591"/>
                </a:solidFill>
                <a:latin typeface="+mn-lt"/>
              </a:rPr>
              <a:t>prioritas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kern="0" dirty="0" err="1">
                <a:solidFill>
                  <a:srgbClr val="0F0591"/>
                </a:solidFill>
                <a:latin typeface="+mn-lt"/>
              </a:rPr>
              <a:t>lebih</a:t>
            </a:r>
            <a:r>
              <a:rPr lang="en-US" sz="28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800" kern="0" dirty="0" err="1" smtClean="0">
                <a:solidFill>
                  <a:srgbClr val="0F0591"/>
                </a:solidFill>
                <a:latin typeface="+mn-lt"/>
              </a:rPr>
              <a:t>tinggi</a:t>
            </a:r>
            <a:endParaRPr lang="en-US" sz="2800" kern="0" dirty="0">
              <a:solidFill>
                <a:srgbClr val="0F059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Prinsip-Prinsip</a:t>
            </a:r>
            <a:r>
              <a:rPr lang="en-US" i="1" smtClean="0"/>
              <a:t> Deadlock </a:t>
            </a:r>
            <a:r>
              <a:rPr lang="en-US" sz="2800" smtClean="0"/>
              <a:t>(1)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i="1" dirty="0" smtClean="0"/>
              <a:t>Deadlock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kondisi</a:t>
            </a:r>
            <a:r>
              <a:rPr lang="en-US" sz="3600" dirty="0" smtClean="0"/>
              <a:t> </a:t>
            </a:r>
            <a:r>
              <a:rPr lang="en-US" sz="3600" dirty="0" err="1" smtClean="0"/>
              <a:t>dimana</a:t>
            </a:r>
            <a:r>
              <a:rPr lang="en-US" sz="3600" dirty="0" smtClean="0"/>
              <a:t> </a:t>
            </a:r>
            <a:r>
              <a:rPr lang="en-US" sz="3600" dirty="0" err="1" smtClean="0"/>
              <a:t>sejumlah</a:t>
            </a:r>
            <a:r>
              <a:rPr lang="en-US" sz="3600" dirty="0" smtClean="0"/>
              <a:t> </a:t>
            </a:r>
            <a:r>
              <a:rPr lang="en-US" sz="3600" dirty="0" err="1" smtClean="0"/>
              <a:t>proses</a:t>
            </a:r>
            <a:r>
              <a:rPr lang="en-US" sz="3600" dirty="0" smtClean="0"/>
              <a:t> </a:t>
            </a:r>
            <a:r>
              <a:rPr lang="en-US" sz="3600" dirty="0" err="1" smtClean="0"/>
              <a:t>ter-blok</a:t>
            </a:r>
            <a:r>
              <a:rPr lang="en-US" sz="3600" dirty="0" smtClean="0"/>
              <a:t> </a:t>
            </a:r>
            <a:r>
              <a:rPr lang="en-US" sz="3600" dirty="0" err="1" smtClean="0"/>
              <a:t>secara</a:t>
            </a:r>
            <a:r>
              <a:rPr lang="en-US" sz="3600" dirty="0" smtClean="0"/>
              <a:t> </a:t>
            </a:r>
            <a:r>
              <a:rPr lang="en-US" sz="3600" dirty="0" err="1" smtClean="0"/>
              <a:t>permanen</a:t>
            </a:r>
            <a:r>
              <a:rPr lang="en-US" sz="3600" dirty="0" smtClean="0"/>
              <a:t> </a:t>
            </a:r>
            <a:r>
              <a:rPr lang="en-US" sz="3600" dirty="0" err="1" smtClean="0"/>
              <a:t>akibat</a:t>
            </a:r>
            <a:r>
              <a:rPr lang="en-US" sz="3600" dirty="0" smtClean="0"/>
              <a:t> </a:t>
            </a:r>
            <a:r>
              <a:rPr lang="en-US" sz="3600" dirty="0" err="1" smtClean="0"/>
              <a:t>saling</a:t>
            </a:r>
            <a:r>
              <a:rPr lang="en-US" sz="3600" dirty="0" smtClean="0"/>
              <a:t> </a:t>
            </a:r>
            <a:r>
              <a:rPr lang="en-US" sz="3600" dirty="0" err="1" smtClean="0"/>
              <a:t>memperebutkan</a:t>
            </a:r>
            <a:r>
              <a:rPr lang="en-US" sz="3600" dirty="0" smtClean="0"/>
              <a:t> </a:t>
            </a:r>
            <a:r>
              <a:rPr lang="en-US" sz="3600" i="1" dirty="0" smtClean="0"/>
              <a:t>resource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saling</a:t>
            </a:r>
            <a:r>
              <a:rPr lang="en-US" sz="3600" dirty="0" smtClean="0"/>
              <a:t> </a:t>
            </a:r>
            <a:r>
              <a:rPr lang="en-US" sz="3600" dirty="0" err="1" smtClean="0"/>
              <a:t>menunggu</a:t>
            </a:r>
            <a:r>
              <a:rPr lang="en-US" sz="3600" dirty="0" smtClean="0"/>
              <a:t> </a:t>
            </a:r>
            <a:r>
              <a:rPr lang="en-US" sz="3600" dirty="0" err="1" smtClean="0"/>
              <a:t>pesan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proses</a:t>
            </a:r>
            <a:r>
              <a:rPr lang="en-US" sz="3600" dirty="0" smtClean="0"/>
              <a:t> lain</a:t>
            </a:r>
          </a:p>
          <a:p>
            <a:pPr eaLnBrk="1" hangingPunct="1"/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ada</a:t>
            </a:r>
            <a:r>
              <a:rPr lang="en-US" sz="3600" dirty="0" smtClean="0"/>
              <a:t> </a:t>
            </a:r>
            <a:r>
              <a:rPr lang="en-US" sz="3600" dirty="0" err="1" smtClean="0"/>
              <a:t>solusi</a:t>
            </a:r>
            <a:r>
              <a:rPr lang="en-US" sz="3600" dirty="0" smtClean="0"/>
              <a:t> yang </a:t>
            </a:r>
            <a:r>
              <a:rPr lang="en-US" sz="3600" dirty="0" err="1" smtClean="0"/>
              <a:t>efisien</a:t>
            </a:r>
            <a:endParaRPr lang="en-US" sz="3600" dirty="0" smtClean="0"/>
          </a:p>
          <a:p>
            <a:pPr eaLnBrk="1" hangingPunct="1"/>
            <a:r>
              <a:rPr lang="en-US" sz="3600" dirty="0" err="1" smtClean="0">
                <a:solidFill>
                  <a:srgbClr val="FF0066"/>
                </a:solidFill>
              </a:rPr>
              <a:t>Bagaimana</a:t>
            </a:r>
            <a:r>
              <a:rPr lang="en-US" sz="3600" dirty="0" smtClean="0">
                <a:solidFill>
                  <a:srgbClr val="FF0066"/>
                </a:solidFill>
              </a:rPr>
              <a:t> </a:t>
            </a:r>
            <a:r>
              <a:rPr lang="en-US" sz="3600" dirty="0" err="1" smtClean="0">
                <a:solidFill>
                  <a:srgbClr val="FF0066"/>
                </a:solidFill>
              </a:rPr>
              <a:t>solusinya</a:t>
            </a:r>
            <a:r>
              <a:rPr lang="en-US" sz="3600" dirty="0" smtClean="0">
                <a:solidFill>
                  <a:srgbClr val="FF0066"/>
                </a:solidFill>
              </a:rPr>
              <a:t> 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err="1" smtClean="0">
                <a:latin typeface="Tahoma" pitchFamily="34" charset="0"/>
              </a:rPr>
              <a:t>Prinsip-Prinsip</a:t>
            </a:r>
            <a:r>
              <a:rPr lang="en-US" i="1" dirty="0" smtClean="0">
                <a:latin typeface="Tahoma" pitchFamily="34" charset="0"/>
              </a:rPr>
              <a:t> Deadlock </a:t>
            </a:r>
            <a:r>
              <a:rPr lang="en-US" sz="2400" dirty="0" smtClean="0">
                <a:latin typeface="Tahoma" pitchFamily="34" charset="0"/>
              </a:rPr>
              <a:t>(2)</a:t>
            </a:r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idx="1"/>
          </p:nvPr>
        </p:nvGraphicFramePr>
        <p:xfrm>
          <a:off x="533400" y="2019300"/>
          <a:ext cx="8228013" cy="4229100"/>
        </p:xfrm>
        <a:graphic>
          <a:graphicData uri="http://schemas.openxmlformats.org/presentationml/2006/ole">
            <p:oleObj spid="_x0000_s3074" name="Image" r:id="rId4" imgW="8673016" imgH="4457143" progId="">
              <p:embed/>
            </p:oleObj>
          </a:graphicData>
        </a:graphic>
      </p:graphicFrame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57200" y="1219200"/>
            <a:ext cx="762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 err="1">
                <a:solidFill>
                  <a:srgbClr val="CC3300"/>
                </a:solidFill>
                <a:latin typeface="Tahoma" pitchFamily="34" charset="0"/>
              </a:rPr>
              <a:t>Contoh</a:t>
            </a:r>
            <a:r>
              <a:rPr lang="en-US" sz="24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400" i="1" dirty="0">
                <a:solidFill>
                  <a:srgbClr val="CC3300"/>
                </a:solidFill>
                <a:latin typeface="Tahoma" pitchFamily="34" charset="0"/>
              </a:rPr>
              <a:t>deadlock</a:t>
            </a:r>
            <a:r>
              <a:rPr lang="en-US" sz="2400" dirty="0">
                <a:solidFill>
                  <a:srgbClr val="CC3300"/>
                </a:solidFill>
                <a:latin typeface="Tahoma" pitchFamily="34" charset="0"/>
              </a:rPr>
              <a:t>: </a:t>
            </a:r>
            <a:r>
              <a:rPr lang="en-US" sz="2400" dirty="0" err="1">
                <a:solidFill>
                  <a:srgbClr val="CC3300"/>
                </a:solidFill>
                <a:latin typeface="Tahoma" pitchFamily="34" charset="0"/>
              </a:rPr>
              <a:t>kemacetan</a:t>
            </a:r>
            <a:r>
              <a:rPr lang="en-US" sz="24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CC3300"/>
                </a:solidFill>
                <a:latin typeface="Tahoma" pitchFamily="34" charset="0"/>
              </a:rPr>
              <a:t>pada</a:t>
            </a:r>
            <a:r>
              <a:rPr lang="en-US" sz="24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CC3300"/>
                </a:solidFill>
                <a:latin typeface="Tahoma" pitchFamily="34" charset="0"/>
              </a:rPr>
              <a:t>perempatan</a:t>
            </a:r>
            <a:r>
              <a:rPr lang="en-US" sz="24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CC3300"/>
                </a:solidFill>
                <a:latin typeface="Tahoma" pitchFamily="34" charset="0"/>
              </a:rPr>
              <a:t>jalan</a:t>
            </a:r>
            <a:endParaRPr lang="en-US" sz="2400" dirty="0">
              <a:solidFill>
                <a:srgbClr val="CC33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i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Resource Allocation Graphs (RAG) </a:t>
            </a:r>
            <a:r>
              <a:rPr lang="en-US" sz="2000" i="1" smtClean="0">
                <a:effectLst/>
              </a:rPr>
              <a:t>(1)</a:t>
            </a:r>
          </a:p>
        </p:txBody>
      </p:sp>
      <p:pic>
        <p:nvPicPr>
          <p:cNvPr id="3482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5710" y="3810162"/>
            <a:ext cx="7691090" cy="1981038"/>
          </a:xfrm>
          <a:noFill/>
        </p:spPr>
      </p:pic>
      <p:sp>
        <p:nvSpPr>
          <p:cNvPr id="3482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03375"/>
            <a:ext cx="7620000" cy="2282825"/>
          </a:xfrm>
        </p:spPr>
        <p:txBody>
          <a:bodyPr/>
          <a:lstStyle/>
          <a:p>
            <a:pPr eaLnBrk="1" hangingPunct="1"/>
            <a:r>
              <a:rPr lang="en-US" sz="2800" i="1" dirty="0" smtClean="0">
                <a:solidFill>
                  <a:schemeClr val="tx1"/>
                </a:solidFill>
              </a:rPr>
              <a:t>Resource Allocation Graphs (RAG)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grafik</a:t>
            </a:r>
            <a:r>
              <a:rPr lang="en-US" sz="2800" dirty="0" smtClean="0"/>
              <a:t> </a:t>
            </a:r>
            <a:r>
              <a:rPr lang="en-US" sz="2800" dirty="0" err="1" smtClean="0"/>
              <a:t>berarah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menggambarkan</a:t>
            </a:r>
            <a:r>
              <a:rPr lang="en-US" sz="2800" dirty="0" smtClean="0"/>
              <a:t> status </a:t>
            </a:r>
            <a:r>
              <a:rPr lang="en-US" sz="2800" i="1" dirty="0" smtClean="0"/>
              <a:t>resource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i="1" dirty="0" smtClean="0"/>
              <a:t>resource</a:t>
            </a:r>
            <a:r>
              <a:rPr lang="en-US" sz="2800" dirty="0" smtClean="0"/>
              <a:t> </a:t>
            </a:r>
            <a:r>
              <a:rPr lang="en-US" sz="2800" dirty="0" err="1" smtClean="0"/>
              <a:t>digambarkan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i="1" dirty="0" smtClean="0"/>
              <a:t>node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05800" y="6553200"/>
            <a:ext cx="838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i="0" smtClean="0"/>
              <a:t>#</a:t>
            </a:r>
            <a:fld id="{73E74225-A647-4AD4-B631-BF3A4B01D1EF}" type="slidenum">
              <a:rPr lang="en-GB" sz="1600" b="1" i="0" smtClean="0"/>
              <a:pPr>
                <a:defRPr/>
              </a:pPr>
              <a:t>33</a:t>
            </a:fld>
            <a:endParaRPr lang="en-GB" b="1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Resource Allocation Graphs (RAG) </a:t>
            </a:r>
            <a:r>
              <a:rPr lang="en-US" sz="2000" i="1" dirty="0" smtClean="0"/>
              <a:t>(2)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ph idx="1"/>
          </p:nvPr>
        </p:nvGraphicFramePr>
        <p:xfrm>
          <a:off x="838200" y="1054100"/>
          <a:ext cx="6767513" cy="3670300"/>
        </p:xfrm>
        <a:graphic>
          <a:graphicData uri="http://schemas.openxmlformats.org/presentationml/2006/ole">
            <p:oleObj spid="_x0000_s4098" name="Image" r:id="rId4" imgW="6768254" imgH="3669841" progId="">
              <p:embed/>
            </p:oleObj>
          </a:graphicData>
        </a:graphic>
      </p:graphicFrame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1066800" y="45720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Tahoma" pitchFamily="34" charset="0"/>
              </a:rPr>
              <a:t>Gambar</a:t>
            </a:r>
            <a:r>
              <a:rPr lang="en-US" sz="2400" dirty="0">
                <a:latin typeface="Tahoma" pitchFamily="34" charset="0"/>
              </a:rPr>
              <a:t> c </a:t>
            </a:r>
            <a:r>
              <a:rPr lang="en-US" sz="2400" dirty="0" err="1">
                <a:latin typeface="Tahoma" pitchFamily="34" charset="0"/>
              </a:rPr>
              <a:t>merupakan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kondisi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pada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saat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i="1" dirty="0">
                <a:latin typeface="Tahoma" pitchFamily="34" charset="0"/>
              </a:rPr>
              <a:t>deadlock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terjadi</a:t>
            </a:r>
            <a:endParaRPr lang="en-US" sz="2400" dirty="0"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Tahoma" pitchFamily="34" charset="0"/>
              </a:rPr>
              <a:t>Gambar</a:t>
            </a:r>
            <a:r>
              <a:rPr lang="en-US" sz="2400" dirty="0">
                <a:latin typeface="Tahoma" pitchFamily="34" charset="0"/>
              </a:rPr>
              <a:t> d </a:t>
            </a:r>
            <a:r>
              <a:rPr lang="en-US" sz="2400" dirty="0" err="1">
                <a:latin typeface="Tahoma" pitchFamily="34" charset="0"/>
              </a:rPr>
              <a:t>tidak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terjadi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i="1" dirty="0">
                <a:latin typeface="Tahoma" pitchFamily="34" charset="0"/>
              </a:rPr>
              <a:t>deadlock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karena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setiap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i="1" dirty="0">
                <a:latin typeface="Tahoma" pitchFamily="34" charset="0"/>
              </a:rPr>
              <a:t>resource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dapat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digunakan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oleh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lebih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dari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satu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proses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secara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bersamaan</a:t>
            </a:r>
            <a:endParaRPr lang="en-US" sz="2400" dirty="0">
              <a:solidFill>
                <a:srgbClr val="CC3300"/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05800" y="6553200"/>
            <a:ext cx="838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i="0" smtClean="0"/>
              <a:t>#</a:t>
            </a:r>
            <a:fld id="{73E74225-A647-4AD4-B631-BF3A4B01D1EF}" type="slidenum">
              <a:rPr lang="en-GB" sz="1600" b="1" i="0" smtClean="0"/>
              <a:pPr>
                <a:defRPr/>
              </a:pPr>
              <a:t>34</a:t>
            </a:fld>
            <a:endParaRPr lang="en-GB" b="1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Kondisi untuk </a:t>
            </a:r>
            <a:r>
              <a:rPr 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Deadlock </a:t>
            </a:r>
            <a:r>
              <a:rPr lang="en-US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(1)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Ada</a:t>
            </a:r>
            <a:r>
              <a:rPr lang="en-US" sz="2800" dirty="0" smtClean="0"/>
              <a:t> 3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memungkinkan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terjadinya</a:t>
            </a:r>
            <a:r>
              <a:rPr lang="en-US" sz="2800" dirty="0" smtClean="0"/>
              <a:t> deadlock: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1. </a:t>
            </a:r>
            <a:r>
              <a:rPr lang="en-US" sz="2400" i="1" dirty="0" smtClean="0"/>
              <a:t>Mutual exclusion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i="1" dirty="0" smtClean="0"/>
              <a:t>resource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2. </a:t>
            </a:r>
            <a:r>
              <a:rPr lang="en-US" sz="2400" i="1" dirty="0" smtClean="0"/>
              <a:t>Hold-and-wait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terus</a:t>
            </a:r>
            <a:r>
              <a:rPr lang="en-US" sz="2000" dirty="0" smtClean="0"/>
              <a:t> </a:t>
            </a:r>
            <a:r>
              <a:rPr lang="en-US" sz="2000" dirty="0" err="1" smtClean="0"/>
              <a:t>menerus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i="1" dirty="0" smtClean="0"/>
              <a:t>resource</a:t>
            </a:r>
            <a:r>
              <a:rPr lang="en-US" sz="2000" dirty="0" smtClean="0"/>
              <a:t> </a:t>
            </a:r>
            <a:r>
              <a:rPr lang="en-US" sz="2000" dirty="0" err="1" smtClean="0"/>
              <a:t>sambil</a:t>
            </a:r>
            <a:r>
              <a:rPr lang="en-US" sz="2000" dirty="0" smtClean="0"/>
              <a:t> </a:t>
            </a:r>
            <a:r>
              <a:rPr lang="en-US" sz="2000" dirty="0" err="1" smtClean="0"/>
              <a:t>menunggu</a:t>
            </a:r>
            <a:r>
              <a:rPr lang="en-US" sz="2000" dirty="0" smtClean="0"/>
              <a:t> </a:t>
            </a:r>
            <a:r>
              <a:rPr lang="en-US" sz="2000" i="1" dirty="0" smtClean="0"/>
              <a:t>resource</a:t>
            </a:r>
            <a:r>
              <a:rPr lang="en-US" sz="2000" dirty="0" smtClean="0"/>
              <a:t> yang lain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3. </a:t>
            </a:r>
            <a:r>
              <a:rPr lang="en-US" sz="2400" i="1" dirty="0" smtClean="0"/>
              <a:t>No preemption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i="1" dirty="0" smtClean="0"/>
              <a:t>Resource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direbut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Proses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tersebut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tidak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bisa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disela</a:t>
            </a:r>
            <a:r>
              <a:rPr lang="en-US" sz="2000" dirty="0" smtClean="0">
                <a:sym typeface="Wingdings" pitchFamily="2" charset="2"/>
              </a:rPr>
              <a:t> (</a:t>
            </a:r>
            <a:r>
              <a:rPr lang="en-US" sz="2000" i="1" dirty="0" smtClean="0">
                <a:sym typeface="Wingdings" pitchFamily="2" charset="2"/>
              </a:rPr>
              <a:t>preempted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Bila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ketiga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kondisi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tersebut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komputer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apakah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pasti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terjadi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i="1" dirty="0" smtClean="0">
                <a:solidFill>
                  <a:srgbClr val="FF0066"/>
                </a:solidFill>
              </a:rPr>
              <a:t>deadlock</a:t>
            </a:r>
            <a:r>
              <a:rPr lang="en-US" sz="2800" dirty="0" smtClean="0">
                <a:solidFill>
                  <a:srgbClr val="FF0066"/>
                </a:solidFill>
              </a:rPr>
              <a:t> 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05800" y="6553200"/>
            <a:ext cx="838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i="0" smtClean="0"/>
              <a:t>#</a:t>
            </a:r>
            <a:fld id="{73E74225-A647-4AD4-B631-BF3A4B01D1EF}" type="slidenum">
              <a:rPr lang="en-GB" sz="1600" b="1" i="0" smtClean="0"/>
              <a:pPr>
                <a:defRPr/>
              </a:pPr>
              <a:t>35</a:t>
            </a:fld>
            <a:endParaRPr lang="en-GB" b="1" i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44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Kondisi untuk </a:t>
            </a:r>
            <a:r>
              <a:rPr 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Deadlock </a:t>
            </a:r>
            <a:r>
              <a:rPr lang="en-US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(2)</a:t>
            </a:r>
          </a:p>
        </p:txBody>
      </p:sp>
      <p:pic>
        <p:nvPicPr>
          <p:cNvPr id="3686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6565" y="1441611"/>
            <a:ext cx="3238835" cy="3816189"/>
          </a:xfrm>
          <a:noFill/>
        </p:spPr>
      </p:pic>
      <p:sp>
        <p:nvSpPr>
          <p:cNvPr id="368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76400"/>
            <a:ext cx="5029200" cy="4267200"/>
          </a:xfrm>
        </p:spPr>
        <p:txBody>
          <a:bodyPr/>
          <a:lstStyle/>
          <a:p>
            <a:pPr marL="271463" indent="-271463" eaLnBrk="1" hangingPunct="1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Kondisi</a:t>
            </a:r>
            <a:r>
              <a:rPr lang="en-US" dirty="0" smtClean="0">
                <a:solidFill>
                  <a:schemeClr val="tx1"/>
                </a:solidFill>
              </a:rPr>
              <a:t> ke-4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memastikan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terjadinya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deadlock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801688" lvl="1" indent="-350838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i="1" dirty="0" smtClean="0">
                <a:solidFill>
                  <a:srgbClr val="FF0066"/>
                </a:solidFill>
              </a:rPr>
              <a:t>Circular wait</a:t>
            </a:r>
          </a:p>
          <a:p>
            <a:pPr marL="1154113" lvl="2" indent="-173038" eaLnBrk="1" hangingPunct="1">
              <a:lnSpc>
                <a:spcPct val="90000"/>
              </a:lnSpc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yang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cincin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6600"/>
                </a:solidFill>
              </a:rPr>
              <a:t>dimana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err="1" smtClean="0">
                <a:solidFill>
                  <a:srgbClr val="006600"/>
                </a:solidFill>
              </a:rPr>
              <a:t>setiap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err="1" smtClean="0">
                <a:solidFill>
                  <a:srgbClr val="006600"/>
                </a:solidFill>
              </a:rPr>
              <a:t>proses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err="1" smtClean="0">
                <a:solidFill>
                  <a:srgbClr val="006600"/>
                </a:solidFill>
              </a:rPr>
              <a:t>sedang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err="1" smtClean="0">
                <a:solidFill>
                  <a:srgbClr val="006600"/>
                </a:solidFill>
              </a:rPr>
              <a:t>menggunakan</a:t>
            </a:r>
            <a:r>
              <a:rPr lang="en-US" dirty="0" smtClean="0">
                <a:solidFill>
                  <a:srgbClr val="006600"/>
                </a:solidFill>
              </a:rPr>
              <a:t> minimal </a:t>
            </a:r>
            <a:r>
              <a:rPr lang="en-US" dirty="0" err="1" smtClean="0">
                <a:solidFill>
                  <a:srgbClr val="006600"/>
                </a:solidFill>
              </a:rPr>
              <a:t>sebuah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i="1" dirty="0" smtClean="0">
                <a:solidFill>
                  <a:srgbClr val="006600"/>
                </a:solidFill>
              </a:rPr>
              <a:t>resource</a:t>
            </a:r>
            <a:r>
              <a:rPr lang="en-US" dirty="0" smtClean="0">
                <a:solidFill>
                  <a:srgbClr val="006600"/>
                </a:solidFill>
              </a:rPr>
              <a:t> yang </a:t>
            </a:r>
            <a:r>
              <a:rPr lang="en-US" dirty="0" err="1" smtClean="0">
                <a:solidFill>
                  <a:srgbClr val="006600"/>
                </a:solidFill>
              </a:rPr>
              <a:t>juga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err="1" smtClean="0">
                <a:solidFill>
                  <a:srgbClr val="006600"/>
                </a:solidFill>
              </a:rPr>
              <a:t>sedang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err="1" smtClean="0">
                <a:solidFill>
                  <a:srgbClr val="006600"/>
                </a:solidFill>
              </a:rPr>
              <a:t>dibutuhkan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err="1" smtClean="0">
                <a:solidFill>
                  <a:srgbClr val="006600"/>
                </a:solidFill>
              </a:rPr>
              <a:t>oleh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err="1" smtClean="0">
                <a:solidFill>
                  <a:srgbClr val="006600"/>
                </a:solidFill>
              </a:rPr>
              <a:t>proses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err="1" smtClean="0">
                <a:solidFill>
                  <a:srgbClr val="006600"/>
                </a:solidFill>
              </a:rPr>
              <a:t>di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err="1" smtClean="0">
                <a:solidFill>
                  <a:srgbClr val="006600"/>
                </a:solidFill>
              </a:rPr>
              <a:t>dekatnya</a:t>
            </a:r>
            <a:endParaRPr lang="en-US" dirty="0" smtClean="0">
              <a:solidFill>
                <a:srgbClr val="006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05800" y="6553200"/>
            <a:ext cx="838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i="0" smtClean="0"/>
              <a:t>#</a:t>
            </a:r>
            <a:fld id="{73E74225-A647-4AD4-B631-BF3A4B01D1EF}" type="slidenum">
              <a:rPr lang="en-GB" sz="1600" b="1" i="0" smtClean="0"/>
              <a:pPr>
                <a:defRPr/>
              </a:pPr>
              <a:t>36</a:t>
            </a:fld>
            <a:endParaRPr lang="en-GB" b="1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Kondisi untuk </a:t>
            </a:r>
            <a:r>
              <a:rPr lang="en-US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Deadlock </a:t>
            </a: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(3)</a:t>
            </a:r>
            <a:endParaRPr 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533400" y="1447800"/>
            <a:ext cx="784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CC3300"/>
                </a:solidFill>
                <a:latin typeface="Tahoma" pitchFamily="34" charset="0"/>
              </a:rPr>
              <a:t>RAG </a:t>
            </a:r>
            <a:r>
              <a:rPr lang="en-US" sz="2800" dirty="0" err="1">
                <a:solidFill>
                  <a:srgbClr val="CC3300"/>
                </a:solidFill>
                <a:latin typeface="Tahoma" pitchFamily="34" charset="0"/>
              </a:rPr>
              <a:t>untuk</a:t>
            </a:r>
            <a:r>
              <a:rPr lang="en-US" sz="28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CC3300"/>
                </a:solidFill>
                <a:latin typeface="Tahoma" pitchFamily="34" charset="0"/>
              </a:rPr>
              <a:t>menggambarkan</a:t>
            </a:r>
            <a:r>
              <a:rPr lang="en-US" sz="28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800" i="1" dirty="0">
                <a:solidFill>
                  <a:srgbClr val="CC3300"/>
                </a:solidFill>
                <a:latin typeface="Tahoma" pitchFamily="34" charset="0"/>
              </a:rPr>
              <a:t>circular wait</a:t>
            </a:r>
            <a:r>
              <a:rPr lang="en-US" sz="2800" dirty="0">
                <a:solidFill>
                  <a:srgbClr val="CC3300"/>
                </a:solidFill>
                <a:latin typeface="Tahoma" pitchFamily="34" charset="0"/>
              </a:rPr>
              <a:t>  yang </a:t>
            </a:r>
            <a:r>
              <a:rPr lang="en-US" sz="2800" dirty="0" err="1">
                <a:solidFill>
                  <a:srgbClr val="CC3300"/>
                </a:solidFill>
                <a:latin typeface="Tahoma" pitchFamily="34" charset="0"/>
              </a:rPr>
              <a:t>terjadi</a:t>
            </a:r>
            <a:r>
              <a:rPr lang="en-US" sz="28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CC3300"/>
                </a:solidFill>
                <a:latin typeface="Tahoma" pitchFamily="34" charset="0"/>
              </a:rPr>
              <a:t>pada</a:t>
            </a:r>
            <a:r>
              <a:rPr lang="en-US" sz="28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CC3300"/>
                </a:solidFill>
                <a:latin typeface="Tahoma" pitchFamily="34" charset="0"/>
              </a:rPr>
              <a:t>perempatan</a:t>
            </a:r>
            <a:r>
              <a:rPr lang="en-US" sz="28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CC3300"/>
                </a:solidFill>
                <a:latin typeface="Tahoma" pitchFamily="34" charset="0"/>
              </a:rPr>
              <a:t>lampu</a:t>
            </a:r>
            <a:r>
              <a:rPr lang="en-US" sz="28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CC3300"/>
                </a:solidFill>
                <a:latin typeface="Tahoma" pitchFamily="34" charset="0"/>
              </a:rPr>
              <a:t>merah</a:t>
            </a:r>
            <a:endParaRPr lang="en-US" sz="2800" dirty="0">
              <a:solidFill>
                <a:srgbClr val="CC3300"/>
              </a:solidFill>
              <a:latin typeface="Tahoma" pitchFamily="34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5800" y="2514600"/>
            <a:ext cx="8153400" cy="3810000"/>
            <a:chOff x="624" y="1728"/>
            <a:chExt cx="4944" cy="2256"/>
          </a:xfrm>
        </p:grpSpPr>
        <p:graphicFrame>
          <p:nvGraphicFramePr>
            <p:cNvPr id="6146" name="Object 4"/>
            <p:cNvGraphicFramePr>
              <a:graphicFrameLocks noChangeAspect="1"/>
            </p:cNvGraphicFramePr>
            <p:nvPr/>
          </p:nvGraphicFramePr>
          <p:xfrm>
            <a:off x="2688" y="1993"/>
            <a:ext cx="2880" cy="1559"/>
          </p:xfrm>
          <a:graphic>
            <a:graphicData uri="http://schemas.openxmlformats.org/presentationml/2006/ole">
              <p:oleObj spid="_x0000_s5122" name="Image" r:id="rId4" imgW="5701587" imgH="3085714" progId="">
                <p:embed/>
              </p:oleObj>
            </a:graphicData>
          </a:graphic>
        </p:graphicFrame>
        <p:graphicFrame>
          <p:nvGraphicFramePr>
            <p:cNvPr id="6147" name="Object 6"/>
            <p:cNvGraphicFramePr>
              <a:graphicFrameLocks noChangeAspect="1"/>
            </p:cNvGraphicFramePr>
            <p:nvPr/>
          </p:nvGraphicFramePr>
          <p:xfrm>
            <a:off x="624" y="1728"/>
            <a:ext cx="2066" cy="2256"/>
          </p:xfrm>
          <a:graphic>
            <a:graphicData uri="http://schemas.openxmlformats.org/presentationml/2006/ole">
              <p:oleObj spid="_x0000_s5123" name="Image" r:id="rId5" imgW="4012698" imgH="4380952" progId="">
                <p:embed/>
              </p:oleObj>
            </a:graphicData>
          </a:graphic>
        </p:graphicFrame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1728" y="240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0066"/>
                  </a:solidFill>
                </a:rPr>
                <a:t>2</a:t>
              </a:r>
            </a:p>
          </p:txBody>
        </p:sp>
        <p:sp>
          <p:nvSpPr>
            <p:cNvPr id="6153" name="Text Box 10"/>
            <p:cNvSpPr txBox="1">
              <a:spLocks noChangeArrowheads="1"/>
            </p:cNvSpPr>
            <p:nvPr/>
          </p:nvSpPr>
          <p:spPr bwMode="auto">
            <a:xfrm>
              <a:off x="1824" y="2832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6154" name="Text Box 11"/>
            <p:cNvSpPr txBox="1"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0066"/>
                  </a:solidFill>
                </a:rPr>
                <a:t>3</a:t>
              </a:r>
            </a:p>
          </p:txBody>
        </p:sp>
        <p:sp>
          <p:nvSpPr>
            <p:cNvPr id="6155" name="Text Box 12"/>
            <p:cNvSpPr txBox="1">
              <a:spLocks noChangeArrowheads="1"/>
            </p:cNvSpPr>
            <p:nvPr/>
          </p:nvSpPr>
          <p:spPr bwMode="auto">
            <a:xfrm>
              <a:off x="1392" y="292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0066"/>
                  </a:solidFill>
                </a:rPr>
                <a:t>4</a:t>
              </a:r>
            </a:p>
          </p:txBody>
        </p:sp>
        <p:sp>
          <p:nvSpPr>
            <p:cNvPr id="6156" name="Text Box 13"/>
            <p:cNvSpPr txBox="1">
              <a:spLocks noChangeArrowheads="1"/>
            </p:cNvSpPr>
            <p:nvPr/>
          </p:nvSpPr>
          <p:spPr bwMode="auto">
            <a:xfrm>
              <a:off x="1728" y="2832"/>
              <a:ext cx="96" cy="134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FF0066"/>
                  </a:solidFill>
                </a:rPr>
                <a:t>a</a:t>
              </a:r>
            </a:p>
          </p:txBody>
        </p:sp>
        <p:sp>
          <p:nvSpPr>
            <p:cNvPr id="6157" name="Text Box 14"/>
            <p:cNvSpPr txBox="1">
              <a:spLocks noChangeArrowheads="1"/>
            </p:cNvSpPr>
            <p:nvPr/>
          </p:nvSpPr>
          <p:spPr bwMode="auto">
            <a:xfrm>
              <a:off x="1728" y="2554"/>
              <a:ext cx="96" cy="134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6158" name="Text Box 15"/>
            <p:cNvSpPr txBox="1">
              <a:spLocks noChangeArrowheads="1"/>
            </p:cNvSpPr>
            <p:nvPr/>
          </p:nvSpPr>
          <p:spPr bwMode="auto">
            <a:xfrm>
              <a:off x="1488" y="2544"/>
              <a:ext cx="96" cy="134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FF0066"/>
                  </a:solidFill>
                </a:rPr>
                <a:t>c</a:t>
              </a:r>
            </a:p>
          </p:txBody>
        </p:sp>
        <p:sp>
          <p:nvSpPr>
            <p:cNvPr id="6159" name="Text Box 16"/>
            <p:cNvSpPr txBox="1">
              <a:spLocks noChangeArrowheads="1"/>
            </p:cNvSpPr>
            <p:nvPr/>
          </p:nvSpPr>
          <p:spPr bwMode="auto">
            <a:xfrm>
              <a:off x="1440" y="2784"/>
              <a:ext cx="96" cy="134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FF0066"/>
                  </a:solidFill>
                </a:rPr>
                <a:t>d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8305800" y="6553200"/>
            <a:ext cx="838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i="0" smtClean="0"/>
              <a:t>#</a:t>
            </a:r>
            <a:fld id="{73E74225-A647-4AD4-B631-BF3A4B01D1EF}" type="slidenum">
              <a:rPr lang="en-GB" sz="1600" b="1" i="0" smtClean="0"/>
              <a:pPr>
                <a:defRPr/>
              </a:pPr>
              <a:t>37</a:t>
            </a:fld>
            <a:endParaRPr lang="en-GB" b="1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/>
              <a:t>Strategi Penanganan </a:t>
            </a:r>
            <a:r>
              <a:rPr lang="en-US" sz="3600" i="1" smtClean="0"/>
              <a:t>Deadlock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i="1" dirty="0" smtClean="0"/>
              <a:t>deadlock</a:t>
            </a:r>
            <a:r>
              <a:rPr lang="en-US" dirty="0" smtClean="0"/>
              <a:t>: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1.  </a:t>
            </a:r>
            <a:r>
              <a:rPr lang="en-US" i="1" dirty="0" smtClean="0"/>
              <a:t>Deadlock prevention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yang </a:t>
            </a:r>
            <a:r>
              <a:rPr lang="en-US" sz="2800" dirty="0" err="1" smtClean="0">
                <a:solidFill>
                  <a:srgbClr val="FF0066"/>
                </a:solidFill>
              </a:rPr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i="1" dirty="0" smtClean="0"/>
              <a:t>deadlock </a:t>
            </a:r>
            <a:r>
              <a:rPr lang="en-US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FF0066"/>
                </a:solidFill>
                <a:sym typeface="Wingdings" pitchFamily="2" charset="2"/>
              </a:rPr>
              <a:t>pada</a:t>
            </a:r>
            <a:r>
              <a:rPr lang="en-US" dirty="0" smtClean="0">
                <a:solidFill>
                  <a:srgbClr val="FF00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66"/>
                </a:solidFill>
                <a:sym typeface="Wingdings" pitchFamily="2" charset="2"/>
              </a:rPr>
              <a:t>saat</a:t>
            </a:r>
            <a:r>
              <a:rPr lang="en-US" dirty="0" smtClean="0">
                <a:solidFill>
                  <a:srgbClr val="FF00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66"/>
                </a:solidFill>
                <a:sym typeface="Wingdings" pitchFamily="2" charset="2"/>
              </a:rPr>
              <a:t>perancangan</a:t>
            </a:r>
            <a:endParaRPr lang="en-US" dirty="0" smtClean="0">
              <a:solidFill>
                <a:srgbClr val="FF0066"/>
              </a:solidFill>
            </a:endParaRP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i="1" dirty="0" smtClean="0"/>
              <a:t>Deadlock avoidance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yang </a:t>
            </a:r>
            <a:r>
              <a:rPr lang="en-US" dirty="0" err="1" smtClean="0">
                <a:solidFill>
                  <a:srgbClr val="FF0066"/>
                </a:solidFill>
              </a:rPr>
              <a:t>dinamis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i="1" dirty="0" smtClean="0"/>
              <a:t>deadlock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FF0066"/>
                </a:solidFill>
                <a:sym typeface="Wingdings" pitchFamily="2" charset="2"/>
              </a:rPr>
              <a:t>pada</a:t>
            </a:r>
            <a:r>
              <a:rPr lang="en-US" dirty="0" smtClean="0">
                <a:solidFill>
                  <a:srgbClr val="FF00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66"/>
                </a:solidFill>
                <a:sym typeface="Wingdings" pitchFamily="2" charset="2"/>
              </a:rPr>
              <a:t>saat</a:t>
            </a:r>
            <a:r>
              <a:rPr lang="en-US" dirty="0" smtClean="0">
                <a:solidFill>
                  <a:srgbClr val="FF00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66"/>
                </a:solidFill>
                <a:sym typeface="Wingdings" pitchFamily="2" charset="2"/>
              </a:rPr>
              <a:t>eksekusi</a:t>
            </a:r>
            <a:r>
              <a:rPr lang="en-US" dirty="0" smtClean="0">
                <a:solidFill>
                  <a:srgbClr val="FF00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66"/>
                </a:solidFill>
                <a:sym typeface="Wingdings" pitchFamily="2" charset="2"/>
              </a:rPr>
              <a:t>proses</a:t>
            </a:r>
            <a:endParaRPr lang="en-US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i="1" dirty="0" smtClean="0"/>
              <a:t>Deadlock detection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1-3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circular wait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66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FF0066"/>
                </a:solidFill>
                <a:sym typeface="Wingdings" pitchFamily="2" charset="2"/>
              </a:rPr>
              <a:t>pada</a:t>
            </a:r>
            <a:r>
              <a:rPr lang="en-US" dirty="0" smtClean="0">
                <a:solidFill>
                  <a:srgbClr val="FF00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66"/>
                </a:solidFill>
                <a:sym typeface="Wingdings" pitchFamily="2" charset="2"/>
              </a:rPr>
              <a:t>saat</a:t>
            </a:r>
            <a:r>
              <a:rPr lang="en-US" dirty="0" smtClean="0">
                <a:solidFill>
                  <a:srgbClr val="FF00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66"/>
                </a:solidFill>
                <a:sym typeface="Wingdings" pitchFamily="2" charset="2"/>
              </a:rPr>
              <a:t>eksekusi</a:t>
            </a:r>
            <a:r>
              <a:rPr lang="en-US" dirty="0" smtClean="0">
                <a:solidFill>
                  <a:srgbClr val="FF00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66"/>
                </a:solidFill>
                <a:sym typeface="Wingdings" pitchFamily="2" charset="2"/>
              </a:rPr>
              <a:t>proses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05800" y="6553200"/>
            <a:ext cx="838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i="0" smtClean="0"/>
              <a:t>#</a:t>
            </a:r>
            <a:fld id="{73E74225-A647-4AD4-B631-BF3A4B01D1EF}" type="slidenum">
              <a:rPr lang="en-GB" sz="1600" b="1" i="0" smtClean="0"/>
              <a:pPr>
                <a:defRPr/>
              </a:pPr>
              <a:t>38</a:t>
            </a:fld>
            <a:endParaRPr lang="en-GB" b="1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620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Semaphore</a:t>
            </a:r>
            <a:endParaRPr lang="en-US" sz="280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Diperkenalkan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Dijkstra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 1965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mekanisme</a:t>
            </a:r>
            <a:r>
              <a:rPr lang="en-US" sz="2800" dirty="0" smtClean="0"/>
              <a:t> concurrency yang </a:t>
            </a:r>
            <a:r>
              <a:rPr lang="en-US" sz="2800" u="sng" dirty="0" err="1" smtClean="0"/>
              <a:t>disediakan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OS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khusus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semaphore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r>
              <a:rPr lang="en-US" sz="2800" dirty="0" smtClean="0"/>
              <a:t> (signaling)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Proses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sedang</a:t>
            </a:r>
            <a:r>
              <a:rPr lang="en-US" sz="2800" dirty="0" smtClean="0"/>
              <a:t> </a:t>
            </a:r>
            <a:r>
              <a:rPr lang="en-US" sz="2800" dirty="0" err="1" smtClean="0"/>
              <a:t>menunggu</a:t>
            </a:r>
            <a:r>
              <a:rPr lang="en-US" sz="2800" dirty="0" smtClean="0"/>
              <a:t> signal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status </a:t>
            </a:r>
            <a:r>
              <a:rPr lang="en-US" sz="2800" dirty="0" smtClean="0">
                <a:solidFill>
                  <a:schemeClr val="tx1"/>
                </a:solidFill>
              </a:rPr>
              <a:t>suspend</a:t>
            </a:r>
            <a:r>
              <a:rPr lang="en-US" sz="2800" dirty="0" smtClean="0"/>
              <a:t> </a:t>
            </a:r>
            <a:r>
              <a:rPr lang="en-US" sz="2800" dirty="0" err="1" smtClean="0"/>
              <a:t>hingga</a:t>
            </a:r>
            <a:r>
              <a:rPr lang="en-US" sz="2800" dirty="0" smtClean="0"/>
              <a:t> signal </a:t>
            </a:r>
            <a:r>
              <a:rPr lang="en-US" sz="2800" dirty="0" err="1" smtClean="0"/>
              <a:t>diterima</a:t>
            </a:r>
            <a:r>
              <a:rPr lang="en-US" sz="2800" dirty="0" smtClean="0"/>
              <a:t>, </a:t>
            </a:r>
            <a:r>
              <a:rPr lang="en-US" sz="2800" u="sng" dirty="0" err="1" smtClean="0">
                <a:solidFill>
                  <a:srgbClr val="FF0066"/>
                </a:solidFill>
              </a:rPr>
              <a:t>apakah</a:t>
            </a:r>
            <a:r>
              <a:rPr lang="en-US" sz="2800" u="sng" dirty="0" smtClean="0">
                <a:solidFill>
                  <a:srgbClr val="FF0066"/>
                </a:solidFill>
              </a:rPr>
              <a:t> </a:t>
            </a:r>
            <a:r>
              <a:rPr lang="en-US" sz="2800" u="sng" dirty="0" err="1" smtClean="0">
                <a:solidFill>
                  <a:srgbClr val="FF0066"/>
                </a:solidFill>
              </a:rPr>
              <a:t>masih</a:t>
            </a:r>
            <a:r>
              <a:rPr lang="en-US" sz="2800" u="sng" dirty="0" smtClean="0">
                <a:solidFill>
                  <a:srgbClr val="FF0066"/>
                </a:solidFill>
              </a:rPr>
              <a:t> </a:t>
            </a:r>
            <a:r>
              <a:rPr lang="en-US" sz="2800" u="sng" dirty="0" err="1" smtClean="0">
                <a:solidFill>
                  <a:srgbClr val="FF0066"/>
                </a:solidFill>
              </a:rPr>
              <a:t>menggunakan</a:t>
            </a:r>
            <a:r>
              <a:rPr lang="en-US" sz="2800" u="sng" dirty="0" smtClean="0">
                <a:solidFill>
                  <a:srgbClr val="FF0066"/>
                </a:solidFill>
              </a:rPr>
              <a:t> </a:t>
            </a:r>
            <a:r>
              <a:rPr lang="en-US" sz="2800" u="sng" dirty="0" err="1" smtClean="0">
                <a:solidFill>
                  <a:srgbClr val="FF0066"/>
                </a:solidFill>
              </a:rPr>
              <a:t>waktu</a:t>
            </a:r>
            <a:r>
              <a:rPr lang="en-US" sz="2800" u="sng" dirty="0" smtClean="0">
                <a:solidFill>
                  <a:srgbClr val="FF0066"/>
                </a:solidFill>
              </a:rPr>
              <a:t> </a:t>
            </a:r>
            <a:r>
              <a:rPr lang="en-US" sz="2800" u="sng" dirty="0" err="1" smtClean="0">
                <a:solidFill>
                  <a:srgbClr val="FF0066"/>
                </a:solidFill>
              </a:rPr>
              <a:t>prosesor</a:t>
            </a:r>
            <a:r>
              <a:rPr lang="en-US" sz="2800" u="sng" dirty="0" smtClean="0">
                <a:solidFill>
                  <a:srgbClr val="FF0066"/>
                </a:solidFill>
              </a:rPr>
              <a:t> ???</a:t>
            </a:r>
            <a:endParaRPr lang="en-US" sz="2800" dirty="0" smtClean="0"/>
          </a:p>
        </p:txBody>
      </p:sp>
      <p:sp>
        <p:nvSpPr>
          <p:cNvPr id="49157" name="Slide Number Placeholder 9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929188" y="6553200"/>
            <a:ext cx="41386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#</a:t>
            </a:r>
            <a:fld id="{E7680DA8-E234-4F8B-AAB3-5B88BA284ADB}" type="slidenum">
              <a:rPr lang="en-GB" b="1" smtClean="0"/>
              <a:pPr/>
              <a:t>39</a:t>
            </a:fld>
            <a:endParaRPr lang="en-GB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smtClean="0"/>
              <a:t>Concurrency</a:t>
            </a:r>
            <a:r>
              <a:rPr lang="en-US" smtClean="0"/>
              <a:t> </a:t>
            </a:r>
            <a:r>
              <a:rPr lang="en-US" sz="2400" smtClean="0"/>
              <a:t>(3)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582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Istilah-istilah berhubungan dg </a:t>
            </a:r>
            <a:r>
              <a:rPr lang="en-US" i="1" smtClean="0"/>
              <a:t>concurrency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smtClean="0"/>
              <a:t>Critical section</a:t>
            </a:r>
            <a:r>
              <a:rPr lang="en-US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Resource yang dalam satu waktu hanya boleh diakses oleh </a:t>
            </a:r>
            <a:r>
              <a:rPr lang="en-US" sz="2800" u="sng" smtClean="0">
                <a:solidFill>
                  <a:srgbClr val="FF0066"/>
                </a:solidFill>
              </a:rPr>
              <a:t>satu</a:t>
            </a:r>
            <a:r>
              <a:rPr lang="en-US" smtClean="0"/>
              <a:t> proses saja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Contoh resource: printer, baris-baris program, file, dll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smtClean="0"/>
              <a:t>Deadlock</a:t>
            </a:r>
            <a:r>
              <a:rPr lang="en-US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Keadaan dimana dua proses atau lebih tidak dapat meneruskan eksekusi akibat </a:t>
            </a:r>
            <a:r>
              <a:rPr lang="en-US" u="sng" smtClean="0"/>
              <a:t>saling menunggu aksi/data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smtClean="0"/>
              <a:t>Livelock</a:t>
            </a:r>
            <a:r>
              <a:rPr lang="en-US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200" smtClean="0"/>
              <a:t>Keadaan dimana dua proses atau lebih saling mengubah status sebagai respon terhadap perubahan status proses yang lain </a:t>
            </a:r>
            <a:r>
              <a:rPr lang="en-US" sz="2200" u="sng" smtClean="0"/>
              <a:t>tanpa mengerjakan pekerjaan yang berarti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smtClean="0"/>
              <a:t>Concurrency</a:t>
            </a:r>
            <a:r>
              <a:rPr lang="en-US" smtClean="0"/>
              <a:t> </a:t>
            </a:r>
            <a:r>
              <a:rPr lang="en-US" sz="2400" smtClean="0"/>
              <a:t>(4)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Istilah-istilah berhubungan dg </a:t>
            </a:r>
            <a:r>
              <a:rPr lang="en-US" i="1" smtClean="0"/>
              <a:t>concurrency</a:t>
            </a:r>
            <a:r>
              <a:rPr lang="en-US" smtClean="0"/>
              <a:t>: (lanjutan)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smtClean="0"/>
              <a:t>Mutual exclusion</a:t>
            </a:r>
            <a:r>
              <a:rPr lang="en-US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Syarat/kondisi yang harus dipenuhi untuk mencegah terjadinya pengaksesan </a:t>
            </a:r>
            <a:r>
              <a:rPr lang="en-US" i="1" smtClean="0"/>
              <a:t>critical section </a:t>
            </a:r>
            <a:r>
              <a:rPr lang="en-US" smtClean="0"/>
              <a:t>oleh lebih dari satu proses dalam satu saat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smtClean="0"/>
              <a:t>Race condition</a:t>
            </a:r>
            <a:r>
              <a:rPr lang="en-US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Keadaan dimana terdapat banyak thread atau proses mengakses data bersama (shared data) yang menyebabkan </a:t>
            </a:r>
            <a:r>
              <a:rPr lang="en-US" u="sng" smtClean="0"/>
              <a:t>hasil akhir sulit dipastikan</a:t>
            </a:r>
            <a:r>
              <a:rPr lang="en-US" smtClean="0"/>
              <a:t> (bergantung pada lama waktu eksekusi setiap proses)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smtClean="0"/>
              <a:t>Starvation</a:t>
            </a:r>
            <a:r>
              <a:rPr lang="en-US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Keadaan dimana suatu proses yang siap dieksekusi terus menerus </a:t>
            </a:r>
            <a:r>
              <a:rPr lang="en-US" u="sng" smtClean="0"/>
              <a:t>tidak diberi kesempatan</a:t>
            </a:r>
            <a:r>
              <a:rPr lang="en-US" smtClean="0"/>
              <a:t> untuk melakukan aksinya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smtClean="0"/>
              <a:t>Concurrency</a:t>
            </a:r>
            <a:r>
              <a:rPr lang="en-US" smtClean="0"/>
              <a:t> </a:t>
            </a:r>
            <a:r>
              <a:rPr lang="en-US" sz="2800" smtClean="0"/>
              <a:t>(5)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i="1" kern="0">
                <a:solidFill>
                  <a:srgbClr val="CC3300"/>
                </a:solidFill>
                <a:latin typeface="+mn-lt"/>
              </a:rPr>
              <a:t>Interleaving</a:t>
            </a:r>
            <a:r>
              <a:rPr lang="en-US" sz="2800" kern="0">
                <a:solidFill>
                  <a:srgbClr val="CC3300"/>
                </a:solidFill>
                <a:latin typeface="+mn-lt"/>
              </a:rPr>
              <a:t> dan </a:t>
            </a:r>
            <a:r>
              <a:rPr lang="en-US" sz="2800" i="1" kern="0">
                <a:solidFill>
                  <a:srgbClr val="CC3300"/>
                </a:solidFill>
                <a:latin typeface="+mn-lt"/>
              </a:rPr>
              <a:t>overlapping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768307" y="1828800"/>
          <a:ext cx="7766093" cy="2362200"/>
        </p:xfrm>
        <a:graphic>
          <a:graphicData uri="http://schemas.openxmlformats.org/presentationml/2006/ole">
            <p:oleObj spid="_x0000_s1026" name="Image" r:id="rId4" imgW="8393651" imgH="2552381" progId="">
              <p:embed/>
            </p:oleObj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609600" y="4462132"/>
          <a:ext cx="7696200" cy="2091067"/>
        </p:xfrm>
        <a:graphic>
          <a:graphicData uri="http://schemas.openxmlformats.org/presentationml/2006/ole">
            <p:oleObj spid="_x0000_s1027" name="Image" r:id="rId5" imgW="7200000" imgH="1955556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smtClean="0"/>
              <a:t>Concurrency</a:t>
            </a:r>
            <a:r>
              <a:rPr lang="en-US" smtClean="0"/>
              <a:t> </a:t>
            </a:r>
            <a:r>
              <a:rPr lang="en-US" sz="2800" smtClean="0"/>
              <a:t>(6)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Permasalahan pada </a:t>
            </a:r>
            <a:r>
              <a:rPr lang="en-US" i="1" smtClean="0"/>
              <a:t>multiprogramming</a:t>
            </a:r>
            <a:r>
              <a:rPr lang="en-US" smtClean="0"/>
              <a:t> dan </a:t>
            </a:r>
            <a:r>
              <a:rPr lang="en-US" i="1" smtClean="0"/>
              <a:t>multiprocessor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Pemanfaatan resource bersama-sama (global) </a:t>
            </a:r>
            <a:r>
              <a:rPr lang="en-US" smtClean="0">
                <a:solidFill>
                  <a:srgbClr val="FF0066"/>
                </a:solidFill>
              </a:rPr>
              <a:t>penuh resiko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Misal: variabel global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Pengaturan alokasi resource </a:t>
            </a:r>
            <a:r>
              <a:rPr lang="en-US" smtClean="0">
                <a:solidFill>
                  <a:srgbClr val="FF0066"/>
                </a:solidFill>
              </a:rPr>
              <a:t>sukar dilakukan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Misal: bila suatu device I/O sedang diakses oleh suatu proses dan tiba-tiba proses tersebut ter-interrupt, maka device I/O harus tetap dapat digunakan oleh proses yang lain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Sulit untuk melacak kesalahan program, karena kesalahan yang terjadi </a:t>
            </a:r>
            <a:r>
              <a:rPr lang="en-US" smtClean="0">
                <a:solidFill>
                  <a:srgbClr val="FF0066"/>
                </a:solidFill>
              </a:rPr>
              <a:t>sukar diprediksi dan diulangi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Contoh Kasus 1 </a:t>
            </a:r>
            <a:endParaRPr lang="en-US" sz="280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Sebuah prosedur digunakan 2 buah proses dalam uniprosesor: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void echo()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chin = getchar();// dari keyboard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chout = chin;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putchar(chout); // ke monitor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Masalah: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Ada 2 proses (P1 dan P2) yang masing-masing dapat memanggil prosedur di atas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Pada saat P1 sedang menjalankan prosedur tsb pada baris </a:t>
            </a:r>
            <a:r>
              <a:rPr lang="en-US" sz="2000" smtClean="0">
                <a:solidFill>
                  <a:srgbClr val="FF0066"/>
                </a:solidFill>
              </a:rPr>
              <a:t>getchar</a:t>
            </a:r>
            <a:r>
              <a:rPr lang="en-US" sz="1800" smtClean="0"/>
              <a:t> tiba-tiba P1 terinterrupt oleh P2, misal </a:t>
            </a:r>
            <a:r>
              <a:rPr lang="en-US" sz="2000" smtClean="0">
                <a:solidFill>
                  <a:srgbClr val="FF0066"/>
                </a:solidFill>
              </a:rPr>
              <a:t>chin</a:t>
            </a:r>
            <a:r>
              <a:rPr lang="en-US" sz="1800" smtClean="0"/>
              <a:t> = 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P2 menjalankan prosedur dan mengubah nilai </a:t>
            </a:r>
            <a:r>
              <a:rPr lang="en-US" sz="2000" smtClean="0">
                <a:solidFill>
                  <a:srgbClr val="FF0066"/>
                </a:solidFill>
              </a:rPr>
              <a:t>chin</a:t>
            </a:r>
            <a:r>
              <a:rPr lang="en-US" sz="1800" smtClean="0"/>
              <a:t> = 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Saat P1 kembali </a:t>
            </a:r>
            <a:r>
              <a:rPr lang="en-US" sz="1800" smtClean="0">
                <a:sym typeface="Wingdings" pitchFamily="2" charset="2"/>
              </a:rPr>
              <a:t> nilai chin berbeda  y ditampilkan 2 kali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Solusi: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Prosedur </a:t>
            </a:r>
            <a:r>
              <a:rPr lang="en-US" sz="2400" smtClean="0">
                <a:solidFill>
                  <a:srgbClr val="FF0066"/>
                </a:solidFill>
              </a:rPr>
              <a:t>echo</a:t>
            </a:r>
            <a:r>
              <a:rPr lang="en-US" sz="2000" smtClean="0"/>
              <a:t> diproteksi sehingga dalam satu saat hanya satu proses yang boleh menggunakannya </a:t>
            </a:r>
            <a:r>
              <a:rPr lang="en-US" sz="2000" smtClean="0">
                <a:sym typeface="Wingdings" pitchFamily="2" charset="2"/>
              </a:rPr>
              <a:t> proses lain diblok</a:t>
            </a: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Contoh Kasus 2 </a:t>
            </a:r>
            <a:endParaRPr lang="en-US" sz="280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Sebuah prosedur digunakan 2 buah proses dalam </a:t>
            </a:r>
            <a:r>
              <a:rPr lang="en-US" sz="2000" u="sng" smtClean="0"/>
              <a:t>multiprosesor</a:t>
            </a:r>
            <a:r>
              <a:rPr lang="en-US" sz="2000" smtClean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Process P1				Process P2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			 			.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chin = getchar();	 	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			 			chin = getchar();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chout = chin;			chout = chin;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putchar(chout);			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						putchar(chout);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					 	.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Masalah: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Ada 2 proses (P1 dan P2) yang masing-masing dapat memanggil prosedur di atas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Pada saat P1 sedang menjalankan prosedur tsb pada baris </a:t>
            </a:r>
            <a:r>
              <a:rPr lang="en-US" sz="2000" smtClean="0">
                <a:solidFill>
                  <a:srgbClr val="FF0066"/>
                </a:solidFill>
              </a:rPr>
              <a:t>getchar</a:t>
            </a:r>
            <a:r>
              <a:rPr lang="en-US" sz="1800" smtClean="0"/>
              <a:t> tiba-tiba P2 juga menjalankan prosedur yang sama </a:t>
            </a:r>
            <a:r>
              <a:rPr lang="en-US" sz="1800" smtClean="0">
                <a:sym typeface="Wingdings" pitchFamily="2" charset="2"/>
              </a:rPr>
              <a:t> data P1 pada </a:t>
            </a:r>
            <a:r>
              <a:rPr lang="en-US" sz="2000" smtClean="0">
                <a:solidFill>
                  <a:srgbClr val="FF0066"/>
                </a:solidFill>
                <a:sym typeface="Wingdings" pitchFamily="2" charset="2"/>
              </a:rPr>
              <a:t>chin</a:t>
            </a:r>
            <a:r>
              <a:rPr lang="en-US" sz="1800" smtClean="0">
                <a:sym typeface="Wingdings" pitchFamily="2" charset="2"/>
              </a:rPr>
              <a:t> </a:t>
            </a:r>
            <a:r>
              <a:rPr lang="en-US" sz="1800" b="1" smtClean="0">
                <a:solidFill>
                  <a:srgbClr val="FF0066"/>
                </a:solidFill>
                <a:sym typeface="Wingdings" pitchFamily="2" charset="2"/>
              </a:rPr>
              <a:t>tertimpa</a:t>
            </a:r>
            <a:endParaRPr lang="en-US" sz="1800" b="1" smtClean="0">
              <a:solidFill>
                <a:srgbClr val="FF0066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Baik P1 dan P2 sama-sama menampilkan hasil dari P2</a:t>
            </a:r>
            <a:endParaRPr lang="en-US" sz="180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Solusi: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Prosedur </a:t>
            </a:r>
            <a:r>
              <a:rPr lang="en-US" sz="2000" smtClean="0">
                <a:solidFill>
                  <a:srgbClr val="FF0066"/>
                </a:solidFill>
              </a:rPr>
              <a:t>echo</a:t>
            </a:r>
            <a:r>
              <a:rPr lang="en-US" sz="1800" smtClean="0"/>
              <a:t> diproteksi sehingga dalam satu saat hanya satu proses yang boleh menggunakannya </a:t>
            </a:r>
            <a:r>
              <a:rPr lang="en-US" sz="1800" smtClean="0">
                <a:sym typeface="Wingdings" pitchFamily="2" charset="2"/>
              </a:rPr>
              <a:t> proses lain diblok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</TotalTime>
  <Words>1932</Words>
  <Application>Microsoft Office PowerPoint</Application>
  <PresentationFormat>On-screen Show (4:3)</PresentationFormat>
  <Paragraphs>348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Oriel</vt:lpstr>
      <vt:lpstr>Image</vt:lpstr>
      <vt:lpstr>KONKURENSI</vt:lpstr>
      <vt:lpstr>Concurrency (1)</vt:lpstr>
      <vt:lpstr>Concurrency terjadi pada (2)</vt:lpstr>
      <vt:lpstr>Concurrency (3)</vt:lpstr>
      <vt:lpstr>Concurrency (4)</vt:lpstr>
      <vt:lpstr>Concurrency (5)</vt:lpstr>
      <vt:lpstr>Concurrency (6)</vt:lpstr>
      <vt:lpstr>Contoh Kasus 1 </vt:lpstr>
      <vt:lpstr>Contoh Kasus 2 </vt:lpstr>
      <vt:lpstr>Race Condition (1)</vt:lpstr>
      <vt:lpstr>Race Condition (2)</vt:lpstr>
      <vt:lpstr>Peranan OS dalam Concurrency</vt:lpstr>
      <vt:lpstr>Jenis Interaksi Antar Proses</vt:lpstr>
      <vt:lpstr>Kompetisi Antar Proses (1)</vt:lpstr>
      <vt:lpstr>Kompetisi Antar Proses (2)</vt:lpstr>
      <vt:lpstr>Kerjasama Antar Proses melalui Sharing</vt:lpstr>
      <vt:lpstr>Kerjasama Antar Proses melalui Komunikasi</vt:lpstr>
      <vt:lpstr>Syarat Mutual Exclusion (1)</vt:lpstr>
      <vt:lpstr>Syarat Mutual Exclusion (2)</vt:lpstr>
      <vt:lpstr>Mekanisme Mutual Exclusion (Mutex) </vt:lpstr>
      <vt:lpstr>Implementasi Mutual Exclusion (1)</vt:lpstr>
      <vt:lpstr>Implementasi Mutual Exclusion (2)</vt:lpstr>
      <vt:lpstr>Instruksi Test and Set (1)</vt:lpstr>
      <vt:lpstr>Instruksi Test and Set (2)</vt:lpstr>
      <vt:lpstr>Instruksi Test and Set (3)</vt:lpstr>
      <vt:lpstr>Instruksi Exchange (1)</vt:lpstr>
      <vt:lpstr>Instruksi Exchange (2)</vt:lpstr>
      <vt:lpstr>Instruksi Exchange (3)</vt:lpstr>
      <vt:lpstr>Kelebihan Instruksi Atomik</vt:lpstr>
      <vt:lpstr>Kekurangan Instruksi Atomik</vt:lpstr>
      <vt:lpstr>Prinsip-Prinsip Deadlock (1)</vt:lpstr>
      <vt:lpstr>Prinsip-Prinsip Deadlock (2)</vt:lpstr>
      <vt:lpstr>Resource Allocation Graphs (RAG) (1)</vt:lpstr>
      <vt:lpstr>Resource Allocation Graphs (RAG) (2)</vt:lpstr>
      <vt:lpstr>Kondisi untuk Deadlock (1)</vt:lpstr>
      <vt:lpstr>Kondisi untuk Deadlock (2)</vt:lpstr>
      <vt:lpstr>Kondisi untuk Deadlock (3)</vt:lpstr>
      <vt:lpstr>Strategi Penanganan Deadlock</vt:lpstr>
      <vt:lpstr>Semaphore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KONKURENSI</dc:title>
  <dc:creator>Valued Acer Customer</dc:creator>
  <cp:lastModifiedBy>Valued Acer Customer</cp:lastModifiedBy>
  <cp:revision>3</cp:revision>
  <dcterms:created xsi:type="dcterms:W3CDTF">2012-11-23T05:41:28Z</dcterms:created>
  <dcterms:modified xsi:type="dcterms:W3CDTF">2012-11-23T07:33:03Z</dcterms:modified>
</cp:coreProperties>
</file>