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3" r:id="rId27"/>
    <p:sldId id="281" r:id="rId28"/>
    <p:sldId id="282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42" d="100"/>
          <a:sy n="42" d="100"/>
        </p:scale>
        <p:origin x="-124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994BA2-C350-4CBA-9580-5BF3E6078976}" type="datetimeFigureOut">
              <a:rPr lang="en-US" smtClean="0"/>
              <a:t>11/21/2012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20E31C-2633-46ED-9CCA-1AAC16BDB88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20E31C-2633-46ED-9CCA-1AAC16BDB889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20E31C-2633-46ED-9CCA-1AAC16BDB889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20E31C-2633-46ED-9CCA-1AAC16BDB889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20E31C-2633-46ED-9CCA-1AAC16BDB889}" type="slidenum">
              <a:rPr lang="en-US" smtClean="0"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20E31C-2633-46ED-9CCA-1AAC16BDB889}" type="slidenum">
              <a:rPr lang="en-US" smtClean="0"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20E31C-2633-46ED-9CCA-1AAC16BDB889}" type="slidenum">
              <a:rPr lang="en-US" smtClean="0"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20E31C-2633-46ED-9CCA-1AAC16BDB889}" type="slidenum">
              <a:rPr lang="en-US" smtClean="0"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20E31C-2633-46ED-9CCA-1AAC16BDB889}" type="slidenum">
              <a:rPr lang="en-US" smtClean="0"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20E31C-2633-46ED-9CCA-1AAC16BDB889}" type="slidenum">
              <a:rPr lang="en-US" smtClean="0"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20E31C-2633-46ED-9CCA-1AAC16BDB889}" type="slidenum">
              <a:rPr lang="en-US" smtClean="0"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20E31C-2633-46ED-9CCA-1AAC16BDB889}" type="slidenum">
              <a:rPr lang="en-US" smtClean="0"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20E31C-2633-46ED-9CCA-1AAC16BDB889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20E31C-2633-46ED-9CCA-1AAC16BDB889}" type="slidenum">
              <a:rPr lang="en-US" smtClean="0"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20E31C-2633-46ED-9CCA-1AAC16BDB889}" type="slidenum">
              <a:rPr lang="en-US" smtClean="0"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20E31C-2633-46ED-9CCA-1AAC16BDB889}" type="slidenum">
              <a:rPr lang="en-US" smtClean="0"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20E31C-2633-46ED-9CCA-1AAC16BDB889}" type="slidenum">
              <a:rPr lang="en-US" smtClean="0"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20E31C-2633-46ED-9CCA-1AAC16BDB889}" type="slidenum">
              <a:rPr lang="en-US" smtClean="0"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20E31C-2633-46ED-9CCA-1AAC16BDB889}" type="slidenum">
              <a:rPr lang="en-US" smtClean="0"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20E31C-2633-46ED-9CCA-1AAC16BDB889}" type="slidenum">
              <a:rPr lang="en-US" smtClean="0"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20E31C-2633-46ED-9CCA-1AAC16BDB889}" type="slidenum">
              <a:rPr lang="en-US" smtClean="0"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20E31C-2633-46ED-9CCA-1AAC16BDB889}" type="slidenum">
              <a:rPr lang="en-US" smtClean="0"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20E31C-2633-46ED-9CCA-1AAC16BDB889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20E31C-2633-46ED-9CCA-1AAC16BDB889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20E31C-2633-46ED-9CCA-1AAC16BDB889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20E31C-2633-46ED-9CCA-1AAC16BDB889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20E31C-2633-46ED-9CCA-1AAC16BDB889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20E31C-2633-46ED-9CCA-1AAC16BDB889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20E31C-2633-46ED-9CCA-1AAC16BDB889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29C82ED0-CF72-4E45-B610-D90447DCFD55}" type="datetimeFigureOut">
              <a:rPr lang="en-US" smtClean="0"/>
              <a:t>11/21/2012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D7EBFC6D-9FAD-4310-AE13-AFF855E4EF7A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82ED0-CF72-4E45-B610-D90447DCFD55}" type="datetimeFigureOut">
              <a:rPr lang="en-US" smtClean="0"/>
              <a:t>11/21/2012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BFC6D-9FAD-4310-AE13-AFF855E4EF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82ED0-CF72-4E45-B610-D90447DCFD55}" type="datetimeFigureOut">
              <a:rPr lang="en-US" smtClean="0"/>
              <a:t>11/21/2012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BFC6D-9FAD-4310-AE13-AFF855E4EF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29C82ED0-CF72-4E45-B610-D90447DCFD55}" type="datetimeFigureOut">
              <a:rPr lang="en-US" smtClean="0"/>
              <a:t>11/21/2012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D7EBFC6D-9FAD-4310-AE13-AFF855E4EF7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29C82ED0-CF72-4E45-B610-D90447DCFD55}" type="datetimeFigureOut">
              <a:rPr lang="en-US" smtClean="0"/>
              <a:t>11/21/2012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D7EBFC6D-9FAD-4310-AE13-AFF855E4EF7A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82ED0-CF72-4E45-B610-D90447DCFD55}" type="datetimeFigureOut">
              <a:rPr lang="en-US" smtClean="0"/>
              <a:t>11/21/2012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BFC6D-9FAD-4310-AE13-AFF855E4EF7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82ED0-CF72-4E45-B610-D90447DCFD55}" type="datetimeFigureOut">
              <a:rPr lang="en-US" smtClean="0"/>
              <a:t>11/21/2012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BFC6D-9FAD-4310-AE13-AFF855E4EF7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9C82ED0-CF72-4E45-B610-D90447DCFD55}" type="datetimeFigureOut">
              <a:rPr lang="en-US" smtClean="0"/>
              <a:t>11/21/2012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D7EBFC6D-9FAD-4310-AE13-AFF855E4EF7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82ED0-CF72-4E45-B610-D90447DCFD55}" type="datetimeFigureOut">
              <a:rPr lang="en-US" smtClean="0"/>
              <a:t>11/21/2012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BFC6D-9FAD-4310-AE13-AFF855E4EF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29C82ED0-CF72-4E45-B610-D90447DCFD55}" type="datetimeFigureOut">
              <a:rPr lang="en-US" smtClean="0"/>
              <a:t>11/21/2012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D7EBFC6D-9FAD-4310-AE13-AFF855E4EF7A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9C82ED0-CF72-4E45-B610-D90447DCFD55}" type="datetimeFigureOut">
              <a:rPr lang="en-US" smtClean="0"/>
              <a:t>11/21/2012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D7EBFC6D-9FAD-4310-AE13-AFF855E4EF7A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29C82ED0-CF72-4E45-B610-D90447DCFD55}" type="datetimeFigureOut">
              <a:rPr lang="en-US" smtClean="0"/>
              <a:t>11/21/2012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D7EBFC6D-9FAD-4310-AE13-AFF855E4EF7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2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KONSEP DASAR SISTEM OPERASI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PERTEMUAN-1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Yang </a:t>
            </a:r>
            <a:r>
              <a:rPr lang="en-US" dirty="0" err="1" smtClean="0"/>
              <a:t>diatur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SO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proses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 err="1" smtClean="0"/>
              <a:t>Sinkronisasi</a:t>
            </a:r>
            <a:r>
              <a:rPr lang="en-US" sz="2800" dirty="0" smtClean="0"/>
              <a:t> </a:t>
            </a:r>
            <a:r>
              <a:rPr lang="en-US" sz="2800" dirty="0" err="1" smtClean="0"/>
              <a:t>tidak</a:t>
            </a:r>
            <a:r>
              <a:rPr lang="en-US" sz="2800" dirty="0" smtClean="0"/>
              <a:t> </a:t>
            </a:r>
            <a:r>
              <a:rPr lang="en-US" sz="2800" dirty="0" err="1" smtClean="0"/>
              <a:t>tepat</a:t>
            </a:r>
            <a:r>
              <a:rPr lang="en-US" sz="2800" dirty="0" smtClean="0"/>
              <a:t> </a:t>
            </a:r>
          </a:p>
          <a:p>
            <a:pPr>
              <a:lnSpc>
                <a:spcPct val="90000"/>
              </a:lnSpc>
            </a:pPr>
            <a:r>
              <a:rPr lang="en-US" sz="2800" dirty="0" err="1" smtClean="0"/>
              <a:t>Kegagalan</a:t>
            </a:r>
            <a:r>
              <a:rPr lang="en-US" sz="2800" dirty="0" smtClean="0"/>
              <a:t> </a:t>
            </a:r>
            <a:r>
              <a:rPr lang="en-US" sz="2800" i="1" dirty="0" smtClean="0"/>
              <a:t>mutual exclusion</a:t>
            </a:r>
          </a:p>
          <a:p>
            <a:pPr>
              <a:lnSpc>
                <a:spcPct val="90000"/>
              </a:lnSpc>
            </a:pPr>
            <a:r>
              <a:rPr lang="en-US" sz="2800" dirty="0" err="1" smtClean="0"/>
              <a:t>Eksekusi</a:t>
            </a:r>
            <a:r>
              <a:rPr lang="en-US" sz="2800" dirty="0" smtClean="0"/>
              <a:t> </a:t>
            </a:r>
            <a:r>
              <a:rPr lang="en-US" sz="2800" dirty="0" smtClean="0"/>
              <a:t>program </a:t>
            </a:r>
            <a:r>
              <a:rPr lang="en-US" sz="2800" dirty="0" err="1" smtClean="0"/>
              <a:t>tidak</a:t>
            </a:r>
            <a:r>
              <a:rPr lang="en-US" sz="2800" dirty="0" smtClean="0"/>
              <a:t> </a:t>
            </a:r>
            <a:r>
              <a:rPr lang="en-US" sz="2800" dirty="0" err="1" smtClean="0"/>
              <a:t>terkendali</a:t>
            </a:r>
            <a:endParaRPr lang="en-US" sz="2800" dirty="0" smtClean="0"/>
          </a:p>
          <a:p>
            <a:pPr>
              <a:lnSpc>
                <a:spcPct val="90000"/>
              </a:lnSpc>
            </a:pPr>
            <a:r>
              <a:rPr lang="en-US" sz="2800" dirty="0" smtClean="0"/>
              <a:t>Deadlock</a:t>
            </a:r>
            <a:endParaRPr lang="en-US" sz="2800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1295400" y="609600"/>
            <a:ext cx="6044551" cy="5638800"/>
            <a:chOff x="1293" y="336"/>
            <a:chExt cx="3747" cy="3840"/>
          </a:xfrm>
        </p:grpSpPr>
        <p:grpSp>
          <p:nvGrpSpPr>
            <p:cNvPr id="5" name="Group 5"/>
            <p:cNvGrpSpPr>
              <a:grpSpLocks/>
            </p:cNvGrpSpPr>
            <p:nvPr/>
          </p:nvGrpSpPr>
          <p:grpSpPr bwMode="auto">
            <a:xfrm>
              <a:off x="1293" y="336"/>
              <a:ext cx="3747" cy="3840"/>
              <a:chOff x="1293" y="288"/>
              <a:chExt cx="3747" cy="3840"/>
            </a:xfrm>
          </p:grpSpPr>
          <p:graphicFrame>
            <p:nvGraphicFramePr>
              <p:cNvPr id="9" name="Object 6"/>
              <p:cNvGraphicFramePr>
                <a:graphicFrameLocks noChangeAspect="1"/>
              </p:cNvGraphicFramePr>
              <p:nvPr/>
            </p:nvGraphicFramePr>
            <p:xfrm>
              <a:off x="1293" y="288"/>
              <a:ext cx="3092" cy="3840"/>
            </p:xfrm>
            <a:graphic>
              <a:graphicData uri="http://schemas.openxmlformats.org/presentationml/2006/ole">
                <p:oleObj spid="_x0000_s3074" name="Image" r:id="rId4" imgW="4355556" imgH="5409524" progId="">
                  <p:embed/>
                </p:oleObj>
              </a:graphicData>
            </a:graphic>
          </p:graphicFrame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4848" y="1488"/>
                <a:ext cx="192" cy="288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1" name="Group 10"/>
              <p:cNvGrpSpPr>
                <a:grpSpLocks/>
              </p:cNvGrpSpPr>
              <p:nvPr/>
            </p:nvGrpSpPr>
            <p:grpSpPr bwMode="auto">
              <a:xfrm>
                <a:off x="4896" y="1488"/>
                <a:ext cx="48" cy="240"/>
                <a:chOff x="4896" y="1488"/>
                <a:chExt cx="48" cy="240"/>
              </a:xfrm>
            </p:grpSpPr>
            <p:sp>
              <p:nvSpPr>
                <p:cNvPr id="12" name="Oval 9"/>
                <p:cNvSpPr>
                  <a:spLocks noChangeArrowheads="1"/>
                </p:cNvSpPr>
                <p:nvPr/>
              </p:nvSpPr>
              <p:spPr bwMode="auto">
                <a:xfrm>
                  <a:off x="4896" y="1488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en-GB" sz="1800">
                    <a:latin typeface="Arial" charset="0"/>
                  </a:endParaRPr>
                </a:p>
              </p:txBody>
            </p:sp>
            <p:sp>
              <p:nvSpPr>
                <p:cNvPr id="13" name="Oval 10"/>
                <p:cNvSpPr>
                  <a:spLocks noChangeArrowheads="1"/>
                </p:cNvSpPr>
                <p:nvPr/>
              </p:nvSpPr>
              <p:spPr bwMode="auto">
                <a:xfrm>
                  <a:off x="4896" y="1584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en-GB" sz="1800">
                    <a:latin typeface="Arial" charset="0"/>
                  </a:endParaRPr>
                </a:p>
              </p:txBody>
            </p:sp>
            <p:sp>
              <p:nvSpPr>
                <p:cNvPr id="14" name="Oval 11"/>
                <p:cNvSpPr>
                  <a:spLocks noChangeArrowheads="1"/>
                </p:cNvSpPr>
                <p:nvPr/>
              </p:nvSpPr>
              <p:spPr bwMode="auto">
                <a:xfrm>
                  <a:off x="4896" y="1680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en-GB" sz="1800">
                    <a:latin typeface="Arial" charset="0"/>
                  </a:endParaRPr>
                </a:p>
              </p:txBody>
            </p:sp>
          </p:grpSp>
        </p:grpSp>
        <p:sp>
          <p:nvSpPr>
            <p:cNvPr id="6" name="Text Box 12"/>
            <p:cNvSpPr txBox="1">
              <a:spLocks noChangeArrowheads="1"/>
            </p:cNvSpPr>
            <p:nvPr/>
          </p:nvSpPr>
          <p:spPr bwMode="auto">
            <a:xfrm>
              <a:off x="2352" y="1747"/>
              <a:ext cx="732" cy="1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1">
                  <a:latin typeface="Arial" charset="0"/>
                </a:rPr>
                <a:t>entry process</a:t>
              </a:r>
            </a:p>
          </p:txBody>
        </p:sp>
        <p:sp>
          <p:nvSpPr>
            <p:cNvPr id="7" name="Line 13"/>
            <p:cNvSpPr>
              <a:spLocks noChangeShapeType="1"/>
            </p:cNvSpPr>
            <p:nvPr/>
          </p:nvSpPr>
          <p:spPr bwMode="auto">
            <a:xfrm flipV="1">
              <a:off x="2976" y="1344"/>
              <a:ext cx="336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lg" len="lg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" name="Text Box 14"/>
            <p:cNvSpPr txBox="1">
              <a:spLocks noChangeArrowheads="1"/>
            </p:cNvSpPr>
            <p:nvPr/>
          </p:nvSpPr>
          <p:spPr bwMode="auto">
            <a:xfrm>
              <a:off x="2946" y="2160"/>
              <a:ext cx="1344" cy="13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800" dirty="0">
                  <a:latin typeface="Arial" charset="0"/>
                </a:rPr>
                <a:t>b = </a:t>
              </a:r>
              <a:r>
                <a:rPr lang="en-US" sz="1800" dirty="0">
                  <a:solidFill>
                    <a:srgbClr val="FF0066"/>
                  </a:solidFill>
                  <a:latin typeface="Arial" charset="0"/>
                </a:rPr>
                <a:t>base</a:t>
              </a:r>
              <a:r>
                <a:rPr lang="en-US" sz="1800" dirty="0">
                  <a:latin typeface="Arial" charset="0"/>
                </a:rPr>
                <a:t> = </a:t>
              </a:r>
              <a:r>
                <a:rPr lang="en-US" sz="1800" dirty="0" err="1">
                  <a:latin typeface="Arial" charset="0"/>
                </a:rPr>
                <a:t>alamat</a:t>
              </a:r>
              <a:r>
                <a:rPr lang="en-US" sz="1800" dirty="0">
                  <a:latin typeface="Arial" charset="0"/>
                </a:rPr>
                <a:t> </a:t>
              </a:r>
              <a:r>
                <a:rPr lang="en-US" sz="1800" dirty="0" err="1">
                  <a:latin typeface="Arial" charset="0"/>
                </a:rPr>
                <a:t>awal</a:t>
              </a:r>
              <a:r>
                <a:rPr lang="en-US" sz="1800" dirty="0">
                  <a:latin typeface="Arial" charset="0"/>
                </a:rPr>
                <a:t> </a:t>
              </a:r>
              <a:r>
                <a:rPr lang="en-US" sz="1800" dirty="0" err="1">
                  <a:latin typeface="Arial" charset="0"/>
                </a:rPr>
                <a:t>suatu</a:t>
              </a:r>
              <a:r>
                <a:rPr lang="en-US" sz="1800" dirty="0">
                  <a:latin typeface="Arial" charset="0"/>
                </a:rPr>
                <a:t> </a:t>
              </a:r>
              <a:r>
                <a:rPr lang="en-US" sz="1800" dirty="0" err="1">
                  <a:latin typeface="Arial" charset="0"/>
                </a:rPr>
                <a:t>proses</a:t>
              </a:r>
              <a:endParaRPr lang="en-US" sz="1800" dirty="0">
                <a:latin typeface="Arial" charset="0"/>
              </a:endParaRPr>
            </a:p>
            <a:p>
              <a:endParaRPr lang="en-US" sz="1800" dirty="0">
                <a:latin typeface="Arial" charset="0"/>
              </a:endParaRPr>
            </a:p>
            <a:p>
              <a:r>
                <a:rPr lang="en-US" sz="1800" dirty="0">
                  <a:latin typeface="Arial" charset="0"/>
                </a:rPr>
                <a:t>h = </a:t>
              </a:r>
              <a:r>
                <a:rPr lang="en-US" sz="1800" dirty="0">
                  <a:solidFill>
                    <a:srgbClr val="FF0066"/>
                  </a:solidFill>
                  <a:latin typeface="Arial" charset="0"/>
                </a:rPr>
                <a:t>limit</a:t>
              </a:r>
              <a:r>
                <a:rPr lang="en-US" sz="1800" dirty="0">
                  <a:latin typeface="Arial" charset="0"/>
                </a:rPr>
                <a:t> = </a:t>
              </a:r>
              <a:r>
                <a:rPr lang="en-US" sz="1800" dirty="0" err="1">
                  <a:latin typeface="Arial" charset="0"/>
                </a:rPr>
                <a:t>jumlah</a:t>
              </a:r>
              <a:r>
                <a:rPr lang="en-US" sz="1800" dirty="0">
                  <a:latin typeface="Arial" charset="0"/>
                </a:rPr>
                <a:t> </a:t>
              </a:r>
              <a:r>
                <a:rPr lang="en-US" sz="1800" dirty="0" err="1">
                  <a:latin typeface="Arial" charset="0"/>
                </a:rPr>
                <a:t>alamat</a:t>
              </a:r>
              <a:r>
                <a:rPr lang="en-US" sz="1800" dirty="0">
                  <a:latin typeface="Arial" charset="0"/>
                </a:rPr>
                <a:t> yang </a:t>
              </a:r>
              <a:r>
                <a:rPr lang="en-US" sz="1800" dirty="0" err="1">
                  <a:latin typeface="Arial" charset="0"/>
                </a:rPr>
                <a:t>digunakan</a:t>
              </a:r>
              <a:r>
                <a:rPr lang="en-US" sz="1800" dirty="0">
                  <a:latin typeface="Arial" charset="0"/>
                </a:rPr>
                <a:t> </a:t>
              </a:r>
              <a:r>
                <a:rPr lang="en-US" sz="1800" dirty="0" err="1">
                  <a:latin typeface="Arial" charset="0"/>
                </a:rPr>
                <a:t>oleh</a:t>
              </a:r>
              <a:r>
                <a:rPr lang="en-US" sz="1800" dirty="0">
                  <a:latin typeface="Arial" charset="0"/>
                </a:rPr>
                <a:t> </a:t>
              </a:r>
              <a:r>
                <a:rPr lang="en-US" sz="1800" dirty="0" err="1">
                  <a:latin typeface="Arial" charset="0"/>
                </a:rPr>
                <a:t>suatu</a:t>
              </a:r>
              <a:r>
                <a:rPr lang="en-US" sz="1800" dirty="0">
                  <a:latin typeface="Arial" charset="0"/>
                </a:rPr>
                <a:t> </a:t>
              </a:r>
              <a:r>
                <a:rPr lang="en-US" sz="1800" dirty="0" err="1">
                  <a:latin typeface="Arial" charset="0"/>
                </a:rPr>
                <a:t>proses</a:t>
              </a:r>
              <a:endParaRPr lang="en-US" sz="1800" dirty="0">
                <a:latin typeface="Arial" charset="0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Manajemen</a:t>
            </a:r>
            <a:r>
              <a:rPr lang="en-US" dirty="0" smtClean="0"/>
              <a:t> </a:t>
            </a:r>
            <a:r>
              <a:rPr lang="en-US" dirty="0" err="1" smtClean="0"/>
              <a:t>Memori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Bertujuan</a:t>
            </a:r>
            <a:r>
              <a:rPr lang="en-US" dirty="0" smtClean="0"/>
              <a:t> : Agar </a:t>
            </a:r>
            <a:r>
              <a:rPr lang="en-US" dirty="0" err="1" smtClean="0"/>
              <a:t>alokasi</a:t>
            </a:r>
            <a:r>
              <a:rPr lang="en-US" dirty="0" smtClean="0"/>
              <a:t> </a:t>
            </a:r>
            <a:r>
              <a:rPr lang="en-US" dirty="0" err="1" smtClean="0"/>
              <a:t>memori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dilakukan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terkendali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efisien</a:t>
            </a:r>
            <a:endParaRPr lang="en-US" dirty="0" smtClean="0"/>
          </a:p>
          <a:p>
            <a:r>
              <a:rPr lang="en-US" dirty="0" err="1" smtClean="0"/>
              <a:t>Mengapa</a:t>
            </a:r>
            <a:r>
              <a:rPr lang="en-US" dirty="0" smtClean="0"/>
              <a:t> </a:t>
            </a:r>
            <a:r>
              <a:rPr lang="en-US" dirty="0" err="1" smtClean="0"/>
              <a:t>perlu</a:t>
            </a:r>
            <a:r>
              <a:rPr lang="en-US" dirty="0" smtClean="0"/>
              <a:t> </a:t>
            </a:r>
            <a:r>
              <a:rPr lang="en-US" dirty="0" err="1" smtClean="0"/>
              <a:t>diatur</a:t>
            </a:r>
            <a:r>
              <a:rPr lang="en-US" dirty="0" smtClean="0"/>
              <a:t> ???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err="1" smtClean="0"/>
              <a:t>Proteksi</a:t>
            </a:r>
            <a:r>
              <a:rPr lang="en-US" sz="3200" dirty="0" smtClean="0"/>
              <a:t> </a:t>
            </a:r>
            <a:r>
              <a:rPr lang="en-US" sz="3200" dirty="0" err="1" smtClean="0"/>
              <a:t>dan</a:t>
            </a:r>
            <a:r>
              <a:rPr lang="en-US" sz="3200" dirty="0" smtClean="0"/>
              <a:t> </a:t>
            </a:r>
            <a:r>
              <a:rPr lang="en-US" sz="3200" dirty="0" err="1" smtClean="0"/>
              <a:t>Keamanan</a:t>
            </a:r>
            <a:r>
              <a:rPr lang="en-US" sz="3200" dirty="0" smtClean="0"/>
              <a:t> </a:t>
            </a:r>
            <a:r>
              <a:rPr lang="en-US" sz="3200" dirty="0" err="1" smtClean="0"/>
              <a:t>Informasi</a:t>
            </a:r>
            <a:r>
              <a:rPr lang="en-US" sz="3200" dirty="0" smtClean="0"/>
              <a:t> (data/file)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 err="1" smtClean="0"/>
              <a:t>Pada</a:t>
            </a:r>
            <a:r>
              <a:rPr lang="en-US" sz="2800" dirty="0" smtClean="0"/>
              <a:t> </a:t>
            </a:r>
            <a:r>
              <a:rPr lang="en-US" sz="2800" dirty="0" err="1" smtClean="0"/>
              <a:t>sistem</a:t>
            </a:r>
            <a:r>
              <a:rPr lang="en-US" sz="2800" dirty="0" smtClean="0"/>
              <a:t> yang </a:t>
            </a:r>
            <a:r>
              <a:rPr lang="en-US" sz="2800" dirty="0" err="1" smtClean="0"/>
              <a:t>bagaimana</a:t>
            </a:r>
            <a:r>
              <a:rPr lang="en-US" sz="2800" dirty="0" smtClean="0"/>
              <a:t> </a:t>
            </a:r>
            <a:r>
              <a:rPr lang="en-US" sz="2800" dirty="0" err="1" smtClean="0"/>
              <a:t>proteksi</a:t>
            </a:r>
            <a:r>
              <a:rPr lang="en-US" sz="2800" dirty="0" smtClean="0"/>
              <a:t>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keamanan</a:t>
            </a:r>
            <a:r>
              <a:rPr lang="en-US" sz="2800" dirty="0" smtClean="0"/>
              <a:t> </a:t>
            </a:r>
            <a:r>
              <a:rPr lang="en-US" sz="2800" dirty="0" err="1" smtClean="0"/>
              <a:t>informasi</a:t>
            </a:r>
            <a:r>
              <a:rPr lang="en-US" sz="2800" dirty="0" smtClean="0"/>
              <a:t> </a:t>
            </a:r>
            <a:r>
              <a:rPr lang="en-US" sz="2800" dirty="0" err="1" smtClean="0"/>
              <a:t>diperlukan</a:t>
            </a:r>
            <a:r>
              <a:rPr lang="en-US" sz="2800" dirty="0" smtClean="0"/>
              <a:t> ?</a:t>
            </a:r>
          </a:p>
          <a:p>
            <a:pPr lvl="1">
              <a:lnSpc>
                <a:spcPct val="90000"/>
              </a:lnSpc>
            </a:pPr>
            <a:r>
              <a:rPr lang="en-US" sz="2400" dirty="0" err="1" smtClean="0"/>
              <a:t>Sistem</a:t>
            </a:r>
            <a:r>
              <a:rPr lang="en-US" sz="2400" dirty="0" smtClean="0"/>
              <a:t> </a:t>
            </a:r>
            <a:r>
              <a:rPr lang="en-US" sz="2400" i="1" dirty="0" smtClean="0"/>
              <a:t>time-sharing  </a:t>
            </a:r>
            <a:r>
              <a:rPr lang="en-US" sz="2400" dirty="0" smtClean="0"/>
              <a:t>(</a:t>
            </a:r>
            <a:r>
              <a:rPr lang="en-US" sz="2400" dirty="0" err="1" smtClean="0"/>
              <a:t>banyak</a:t>
            </a:r>
            <a:r>
              <a:rPr lang="en-US" sz="2400" dirty="0" smtClean="0"/>
              <a:t> user)</a:t>
            </a:r>
          </a:p>
          <a:p>
            <a:pPr lvl="1">
              <a:lnSpc>
                <a:spcPct val="90000"/>
              </a:lnSpc>
            </a:pPr>
            <a:r>
              <a:rPr lang="en-US" sz="2400" dirty="0" err="1" smtClean="0"/>
              <a:t>Sistem</a:t>
            </a:r>
            <a:r>
              <a:rPr lang="en-US" sz="2400" dirty="0" smtClean="0"/>
              <a:t> </a:t>
            </a:r>
            <a:r>
              <a:rPr lang="en-US" sz="2400" dirty="0" err="1" smtClean="0"/>
              <a:t>komputer</a:t>
            </a:r>
            <a:r>
              <a:rPr lang="en-US" sz="2400" dirty="0" smtClean="0"/>
              <a:t> yang </a:t>
            </a:r>
            <a:r>
              <a:rPr lang="en-US" sz="2400" dirty="0" err="1" smtClean="0"/>
              <a:t>terhubung</a:t>
            </a:r>
            <a:r>
              <a:rPr lang="en-US" sz="2400" dirty="0" smtClean="0"/>
              <a:t> </a:t>
            </a:r>
            <a:r>
              <a:rPr lang="en-US" sz="2400" dirty="0" err="1" smtClean="0"/>
              <a:t>ke</a:t>
            </a:r>
            <a:r>
              <a:rPr lang="en-US" sz="2400" dirty="0" smtClean="0"/>
              <a:t> </a:t>
            </a:r>
            <a:r>
              <a:rPr lang="en-US" sz="2400" dirty="0" err="1" smtClean="0"/>
              <a:t>jaringan</a:t>
            </a:r>
            <a:endParaRPr lang="en-US" sz="2400" dirty="0" smtClean="0"/>
          </a:p>
          <a:p>
            <a:pPr>
              <a:lnSpc>
                <a:spcPct val="90000"/>
              </a:lnSpc>
            </a:pPr>
            <a:r>
              <a:rPr lang="en-US" sz="2800" dirty="0" err="1" smtClean="0"/>
              <a:t>Apa</a:t>
            </a:r>
            <a:r>
              <a:rPr lang="en-US" sz="2800" dirty="0" smtClean="0"/>
              <a:t> </a:t>
            </a:r>
            <a:r>
              <a:rPr lang="en-US" sz="2800" dirty="0" err="1" smtClean="0"/>
              <a:t>saja</a:t>
            </a:r>
            <a:r>
              <a:rPr lang="en-US" sz="2800" dirty="0" smtClean="0"/>
              <a:t> yang </a:t>
            </a:r>
            <a:r>
              <a:rPr lang="en-US" sz="2800" dirty="0" err="1" smtClean="0"/>
              <a:t>perlu</a:t>
            </a:r>
            <a:r>
              <a:rPr lang="en-US" sz="2800" dirty="0" smtClean="0"/>
              <a:t> </a:t>
            </a:r>
            <a:r>
              <a:rPr lang="en-US" sz="2800" dirty="0" err="1" smtClean="0"/>
              <a:t>diproteksi</a:t>
            </a:r>
            <a:r>
              <a:rPr lang="en-US" sz="2800" dirty="0" smtClean="0"/>
              <a:t>/</a:t>
            </a:r>
            <a:r>
              <a:rPr lang="en-US" sz="2800" dirty="0" err="1" smtClean="0"/>
              <a:t>diamankan</a:t>
            </a:r>
            <a:r>
              <a:rPr lang="en-US" sz="2800" dirty="0" smtClean="0"/>
              <a:t> ?</a:t>
            </a:r>
          </a:p>
          <a:p>
            <a:pPr lvl="1">
              <a:lnSpc>
                <a:spcPct val="90000"/>
              </a:lnSpc>
            </a:pPr>
            <a:r>
              <a:rPr lang="en-US" sz="2400" dirty="0" err="1" smtClean="0"/>
              <a:t>Jaminan</a:t>
            </a:r>
            <a:r>
              <a:rPr lang="en-US" sz="2400" dirty="0" smtClean="0"/>
              <a:t> </a:t>
            </a:r>
            <a:r>
              <a:rPr lang="en-US" sz="2400" dirty="0" err="1" smtClean="0"/>
              <a:t>informasi</a:t>
            </a:r>
            <a:r>
              <a:rPr lang="en-US" sz="2400" dirty="0" smtClean="0"/>
              <a:t> </a:t>
            </a:r>
            <a:r>
              <a:rPr lang="en-US" sz="2400" dirty="0" err="1" smtClean="0"/>
              <a:t>selalu</a:t>
            </a:r>
            <a:r>
              <a:rPr lang="en-US" sz="2400" dirty="0" smtClean="0"/>
              <a:t> </a:t>
            </a:r>
            <a:r>
              <a:rPr lang="en-US" sz="2400" dirty="0" err="1" smtClean="0"/>
              <a:t>tersedia</a:t>
            </a:r>
            <a:endParaRPr lang="en-US" sz="2000" dirty="0" smtClean="0"/>
          </a:p>
          <a:p>
            <a:pPr lvl="1">
              <a:lnSpc>
                <a:spcPct val="90000"/>
              </a:lnSpc>
            </a:pPr>
            <a:r>
              <a:rPr lang="en-US" sz="2400" dirty="0" err="1" smtClean="0"/>
              <a:t>Kerahasiaan</a:t>
            </a:r>
            <a:r>
              <a:rPr lang="en-US" sz="2400" dirty="0" smtClean="0"/>
              <a:t> </a:t>
            </a:r>
            <a:r>
              <a:rPr lang="en-US" sz="2400" dirty="0" err="1" smtClean="0"/>
              <a:t>informasi</a:t>
            </a:r>
            <a:endParaRPr lang="en-US" sz="2000" dirty="0" smtClean="0"/>
          </a:p>
          <a:p>
            <a:pPr lvl="1">
              <a:lnSpc>
                <a:spcPct val="90000"/>
              </a:lnSpc>
            </a:pPr>
            <a:r>
              <a:rPr lang="en-US" sz="2400" dirty="0" err="1" smtClean="0"/>
              <a:t>Keutuhan</a:t>
            </a:r>
            <a:r>
              <a:rPr lang="en-US" sz="2400" dirty="0" smtClean="0"/>
              <a:t> </a:t>
            </a:r>
            <a:r>
              <a:rPr lang="en-US" sz="2400" dirty="0" smtClean="0"/>
              <a:t>data</a:t>
            </a:r>
            <a:endParaRPr lang="en-US" sz="2000" dirty="0" smtClean="0"/>
          </a:p>
          <a:p>
            <a:pPr lvl="1">
              <a:lnSpc>
                <a:spcPct val="90000"/>
              </a:lnSpc>
            </a:pPr>
            <a:r>
              <a:rPr lang="en-US" sz="2400" dirty="0" err="1" smtClean="0"/>
              <a:t>Keaslian</a:t>
            </a:r>
            <a:r>
              <a:rPr lang="en-US" sz="2400" dirty="0" smtClean="0"/>
              <a:t> data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Manajemen</a:t>
            </a:r>
            <a:r>
              <a:rPr lang="en-US" dirty="0" smtClean="0"/>
              <a:t> </a:t>
            </a:r>
            <a:r>
              <a:rPr lang="en-US" i="1" dirty="0" smtClean="0"/>
              <a:t>Resource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Penjadualan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 err="1" smtClean="0"/>
              <a:t>Kemampuan</a:t>
            </a:r>
            <a:r>
              <a:rPr lang="en-US" sz="2800" dirty="0" smtClean="0"/>
              <a:t> </a:t>
            </a:r>
            <a:r>
              <a:rPr lang="en-US" sz="2800" dirty="0" err="1" smtClean="0"/>
              <a:t>apa</a:t>
            </a:r>
            <a:r>
              <a:rPr lang="en-US" sz="2800" dirty="0" smtClean="0"/>
              <a:t> yang </a:t>
            </a:r>
            <a:r>
              <a:rPr lang="en-US" sz="2800" dirty="0" err="1" smtClean="0"/>
              <a:t>harus</a:t>
            </a:r>
            <a:r>
              <a:rPr lang="en-US" sz="2800" dirty="0" smtClean="0"/>
              <a:t> </a:t>
            </a:r>
            <a:r>
              <a:rPr lang="en-US" sz="2800" dirty="0" err="1" smtClean="0"/>
              <a:t>dimiliki</a:t>
            </a:r>
            <a:r>
              <a:rPr lang="en-US" sz="2800" dirty="0" smtClean="0"/>
              <a:t> OS </a:t>
            </a:r>
            <a:r>
              <a:rPr lang="en-US" sz="2800" dirty="0" err="1" smtClean="0"/>
              <a:t>dalam</a:t>
            </a:r>
            <a:r>
              <a:rPr lang="en-US" sz="2800" dirty="0" smtClean="0"/>
              <a:t> </a:t>
            </a:r>
            <a:r>
              <a:rPr lang="en-US" sz="2800" dirty="0" err="1" smtClean="0"/>
              <a:t>mengatur</a:t>
            </a:r>
            <a:r>
              <a:rPr lang="en-US" sz="2800" dirty="0" smtClean="0"/>
              <a:t> </a:t>
            </a:r>
            <a:r>
              <a:rPr lang="en-US" sz="2800" i="1" dirty="0" smtClean="0"/>
              <a:t>resource</a:t>
            </a:r>
            <a:r>
              <a:rPr lang="en-US" sz="2800" dirty="0" smtClean="0"/>
              <a:t>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penjadualan</a:t>
            </a:r>
            <a:r>
              <a:rPr lang="en-US" sz="2800" dirty="0" smtClean="0"/>
              <a:t> ?</a:t>
            </a:r>
          </a:p>
          <a:p>
            <a:pPr lvl="1">
              <a:lnSpc>
                <a:spcPct val="90000"/>
              </a:lnSpc>
            </a:pPr>
            <a:r>
              <a:rPr lang="en-US" sz="2400" dirty="0" err="1" smtClean="0"/>
              <a:t>Berlaku</a:t>
            </a:r>
            <a:r>
              <a:rPr lang="en-US" sz="2400" dirty="0" smtClean="0"/>
              <a:t> </a:t>
            </a:r>
            <a:r>
              <a:rPr lang="en-US" sz="2400" dirty="0" err="1" smtClean="0"/>
              <a:t>adil</a:t>
            </a:r>
            <a:r>
              <a:rPr lang="en-US" sz="2400" dirty="0" smtClean="0"/>
              <a:t> (</a:t>
            </a:r>
            <a:r>
              <a:rPr lang="en-US" sz="2400" i="1" dirty="0" smtClean="0"/>
              <a:t>fairness</a:t>
            </a:r>
            <a:r>
              <a:rPr lang="en-US" sz="2400" dirty="0" smtClean="0"/>
              <a:t>)</a:t>
            </a:r>
          </a:p>
          <a:p>
            <a:pPr lvl="1">
              <a:lnSpc>
                <a:spcPct val="90000"/>
              </a:lnSpc>
            </a:pPr>
            <a:r>
              <a:rPr lang="en-US" sz="2400" dirty="0" err="1" smtClean="0"/>
              <a:t>Mampu</a:t>
            </a:r>
            <a:r>
              <a:rPr lang="en-US" sz="2400" dirty="0" smtClean="0"/>
              <a:t> </a:t>
            </a:r>
            <a:r>
              <a:rPr lang="en-US" sz="2400" dirty="0" err="1" smtClean="0"/>
              <a:t>membedakan</a:t>
            </a:r>
            <a:r>
              <a:rPr lang="en-US" sz="2400" dirty="0" smtClean="0"/>
              <a:t> </a:t>
            </a:r>
            <a:r>
              <a:rPr lang="en-US" sz="2400" dirty="0" err="1" smtClean="0"/>
              <a:t>layanan</a:t>
            </a:r>
            <a:r>
              <a:rPr lang="en-US" sz="2400" dirty="0" smtClean="0"/>
              <a:t> </a:t>
            </a:r>
            <a:r>
              <a:rPr lang="en-US" sz="2400" dirty="0" err="1" smtClean="0"/>
              <a:t>sesuai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prioritas</a:t>
            </a:r>
            <a:r>
              <a:rPr lang="en-US" sz="2400" dirty="0" smtClean="0"/>
              <a:t> </a:t>
            </a:r>
            <a:r>
              <a:rPr lang="en-US" sz="2400" dirty="0" err="1" smtClean="0"/>
              <a:t>proses</a:t>
            </a:r>
            <a:endParaRPr lang="en-US" sz="2400" dirty="0" smtClean="0"/>
          </a:p>
          <a:p>
            <a:pPr lvl="1">
              <a:lnSpc>
                <a:spcPct val="90000"/>
              </a:lnSpc>
            </a:pPr>
            <a:r>
              <a:rPr lang="en-US" sz="2400" dirty="0" err="1" smtClean="0"/>
              <a:t>Efisien</a:t>
            </a:r>
            <a:endParaRPr lang="en-US" sz="2400" dirty="0" smtClean="0"/>
          </a:p>
          <a:p>
            <a:pPr lvl="2">
              <a:lnSpc>
                <a:spcPct val="90000"/>
              </a:lnSpc>
            </a:pPr>
            <a:r>
              <a:rPr lang="en-US" sz="2000" i="1" dirty="0" smtClean="0"/>
              <a:t>Throughput</a:t>
            </a:r>
            <a:r>
              <a:rPr lang="en-US" sz="2000" dirty="0" smtClean="0"/>
              <a:t> </a:t>
            </a:r>
            <a:r>
              <a:rPr lang="en-US" sz="2000" dirty="0" err="1" smtClean="0"/>
              <a:t>maksimal</a:t>
            </a:r>
            <a:endParaRPr lang="en-US" sz="2000" dirty="0" smtClean="0"/>
          </a:p>
          <a:p>
            <a:pPr lvl="2">
              <a:lnSpc>
                <a:spcPct val="90000"/>
              </a:lnSpc>
            </a:pPr>
            <a:r>
              <a:rPr lang="en-US" sz="2000" i="1" dirty="0" smtClean="0"/>
              <a:t>Response time</a:t>
            </a:r>
            <a:r>
              <a:rPr lang="en-US" sz="2000" dirty="0" smtClean="0"/>
              <a:t> minimal</a:t>
            </a:r>
          </a:p>
          <a:p>
            <a:pPr lvl="2">
              <a:lnSpc>
                <a:spcPct val="90000"/>
              </a:lnSpc>
            </a:pPr>
            <a:r>
              <a:rPr lang="en-US" sz="2000" dirty="0" err="1" smtClean="0"/>
              <a:t>Dapat</a:t>
            </a:r>
            <a:r>
              <a:rPr lang="en-US" sz="2000" dirty="0" smtClean="0"/>
              <a:t> </a:t>
            </a:r>
            <a:r>
              <a:rPr lang="en-US" sz="2000" dirty="0" err="1" smtClean="0"/>
              <a:t>mengakomodasi</a:t>
            </a:r>
            <a:r>
              <a:rPr lang="en-US" sz="2000" dirty="0" smtClean="0"/>
              <a:t> </a:t>
            </a:r>
            <a:r>
              <a:rPr lang="en-US" sz="2000" dirty="0" err="1" smtClean="0"/>
              <a:t>jumlah</a:t>
            </a:r>
            <a:r>
              <a:rPr lang="en-US" sz="2000" dirty="0" smtClean="0"/>
              <a:t> </a:t>
            </a:r>
            <a:r>
              <a:rPr lang="en-US" sz="2000" i="1" dirty="0" smtClean="0"/>
              <a:t>user</a:t>
            </a:r>
            <a:r>
              <a:rPr lang="en-US" sz="2000" dirty="0" smtClean="0"/>
              <a:t> </a:t>
            </a:r>
            <a:r>
              <a:rPr lang="en-US" sz="2000" dirty="0" err="1" smtClean="0"/>
              <a:t>sebanyak</a:t>
            </a:r>
            <a:r>
              <a:rPr lang="en-US" sz="2000" dirty="0" smtClean="0"/>
              <a:t> </a:t>
            </a:r>
            <a:r>
              <a:rPr lang="en-US" sz="2000" dirty="0" err="1" smtClean="0"/>
              <a:t>mungkin</a:t>
            </a:r>
            <a:endParaRPr lang="en-US" sz="2000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Struktur</a:t>
            </a:r>
            <a:r>
              <a:rPr lang="en-US" dirty="0" smtClean="0"/>
              <a:t> SO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terstruktur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baik</a:t>
            </a:r>
            <a:endParaRPr lang="en-US" dirty="0" smtClean="0"/>
          </a:p>
          <a:p>
            <a:r>
              <a:rPr lang="en-US" dirty="0" smtClean="0"/>
              <a:t>Modularity </a:t>
            </a:r>
            <a:r>
              <a:rPr lang="en-US" dirty="0" err="1" smtClean="0"/>
              <a:t>sesuai</a:t>
            </a:r>
            <a:r>
              <a:rPr lang="en-US" dirty="0" smtClean="0"/>
              <a:t> level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hirarki</a:t>
            </a:r>
            <a:r>
              <a:rPr lang="en-US" dirty="0" smtClean="0"/>
              <a:t> SO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Hirarki</a:t>
            </a:r>
            <a:r>
              <a:rPr lang="en-US" dirty="0" smtClean="0"/>
              <a:t> SO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381000" y="1676400"/>
            <a:ext cx="8219049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Hirarki</a:t>
            </a:r>
            <a:r>
              <a:rPr lang="en-US" dirty="0" smtClean="0"/>
              <a:t> SO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609600" y="1752599"/>
            <a:ext cx="7391400" cy="27231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Hirarki</a:t>
            </a:r>
            <a:r>
              <a:rPr lang="en-US" dirty="0" smtClean="0"/>
              <a:t> SO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1524000"/>
            <a:ext cx="7694839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err="1" smtClean="0"/>
              <a:t>Pemicu</a:t>
            </a:r>
            <a:r>
              <a:rPr lang="en-US" sz="3200" dirty="0" smtClean="0"/>
              <a:t> </a:t>
            </a:r>
            <a:r>
              <a:rPr lang="en-US" sz="3200" dirty="0" err="1" smtClean="0"/>
              <a:t>perkembangan</a:t>
            </a:r>
            <a:r>
              <a:rPr lang="en-US" sz="3200" dirty="0" smtClean="0"/>
              <a:t> </a:t>
            </a:r>
            <a:r>
              <a:rPr lang="en-US" sz="3200" dirty="0" err="1" smtClean="0"/>
              <a:t>sistem</a:t>
            </a:r>
            <a:r>
              <a:rPr lang="en-US" sz="3200" dirty="0" smtClean="0"/>
              <a:t> </a:t>
            </a:r>
            <a:r>
              <a:rPr lang="en-US" sz="3200" dirty="0" err="1" smtClean="0"/>
              <a:t>operasi</a:t>
            </a:r>
            <a:r>
              <a:rPr lang="en-US" sz="3200" dirty="0" smtClean="0"/>
              <a:t> modern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2800" i="1" dirty="0" smtClean="0"/>
              <a:t>Hardware</a:t>
            </a:r>
            <a:r>
              <a:rPr lang="en-US" sz="2800" dirty="0" smtClean="0"/>
              <a:t>:</a:t>
            </a:r>
          </a:p>
          <a:p>
            <a:pPr lvl="1">
              <a:lnSpc>
                <a:spcPct val="90000"/>
              </a:lnSpc>
            </a:pPr>
            <a:r>
              <a:rPr lang="en-US" sz="2400" dirty="0" err="1" smtClean="0"/>
              <a:t>Kecepatan</a:t>
            </a:r>
            <a:r>
              <a:rPr lang="en-US" sz="2400" dirty="0" smtClean="0"/>
              <a:t> hardware </a:t>
            </a:r>
            <a:r>
              <a:rPr lang="en-US" sz="2400" dirty="0" err="1" smtClean="0"/>
              <a:t>semakin</a:t>
            </a:r>
            <a:r>
              <a:rPr lang="en-US" sz="2400" dirty="0" smtClean="0"/>
              <a:t> </a:t>
            </a:r>
            <a:r>
              <a:rPr lang="en-US" sz="2400" dirty="0" err="1" smtClean="0"/>
              <a:t>tinggi</a:t>
            </a:r>
            <a:endParaRPr lang="en-US" sz="2400" dirty="0" smtClean="0"/>
          </a:p>
          <a:p>
            <a:pPr lvl="1">
              <a:lnSpc>
                <a:spcPct val="90000"/>
              </a:lnSpc>
            </a:pPr>
            <a:r>
              <a:rPr lang="en-US" sz="2400" dirty="0" err="1" smtClean="0"/>
              <a:t>Kecepatan</a:t>
            </a:r>
            <a:r>
              <a:rPr lang="en-US" sz="2400" dirty="0" smtClean="0"/>
              <a:t> </a:t>
            </a:r>
            <a:r>
              <a:rPr lang="en-US" sz="2400" dirty="0" err="1" smtClean="0"/>
              <a:t>jaringan</a:t>
            </a:r>
            <a:r>
              <a:rPr lang="en-US" sz="2400" dirty="0" smtClean="0"/>
              <a:t> </a:t>
            </a:r>
            <a:r>
              <a:rPr lang="en-US" sz="2400" dirty="0" err="1" smtClean="0"/>
              <a:t>semakin</a:t>
            </a:r>
            <a:r>
              <a:rPr lang="en-US" sz="2400" dirty="0" smtClean="0"/>
              <a:t> </a:t>
            </a:r>
            <a:r>
              <a:rPr lang="en-US" sz="2400" dirty="0" err="1" smtClean="0"/>
              <a:t>tinggi</a:t>
            </a:r>
            <a:endParaRPr lang="en-US" sz="2400" dirty="0" smtClean="0"/>
          </a:p>
          <a:p>
            <a:pPr lvl="1">
              <a:lnSpc>
                <a:spcPct val="90000"/>
              </a:lnSpc>
            </a:pPr>
            <a:r>
              <a:rPr lang="en-US" sz="2400" dirty="0" err="1" smtClean="0"/>
              <a:t>Kapasitas</a:t>
            </a:r>
            <a:r>
              <a:rPr lang="en-US" sz="2400" dirty="0" smtClean="0"/>
              <a:t> </a:t>
            </a:r>
            <a:r>
              <a:rPr lang="en-US" sz="2400" dirty="0" err="1" smtClean="0"/>
              <a:t>penyimpan</a:t>
            </a:r>
            <a:r>
              <a:rPr lang="en-US" sz="2400" dirty="0" smtClean="0"/>
              <a:t> data </a:t>
            </a:r>
            <a:r>
              <a:rPr lang="en-US" sz="2400" dirty="0" err="1" smtClean="0"/>
              <a:t>semakin</a:t>
            </a:r>
            <a:r>
              <a:rPr lang="en-US" sz="2400" dirty="0" smtClean="0"/>
              <a:t> </a:t>
            </a:r>
            <a:r>
              <a:rPr lang="en-US" sz="2400" dirty="0" err="1" smtClean="0"/>
              <a:t>besar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semakin</a:t>
            </a:r>
            <a:r>
              <a:rPr lang="en-US" sz="2400" dirty="0" smtClean="0"/>
              <a:t> </a:t>
            </a:r>
            <a:r>
              <a:rPr lang="en-US" sz="2400" dirty="0" err="1" smtClean="0"/>
              <a:t>banyak</a:t>
            </a:r>
            <a:r>
              <a:rPr lang="en-US" sz="2400" dirty="0" smtClean="0"/>
              <a:t> </a:t>
            </a:r>
            <a:r>
              <a:rPr lang="en-US" sz="2400" dirty="0" err="1" smtClean="0"/>
              <a:t>macamnya</a:t>
            </a:r>
            <a:endParaRPr lang="en-US" sz="2400" dirty="0" smtClean="0"/>
          </a:p>
          <a:p>
            <a:pPr>
              <a:lnSpc>
                <a:spcPct val="90000"/>
              </a:lnSpc>
            </a:pPr>
            <a:r>
              <a:rPr lang="en-US" sz="2800" dirty="0" err="1" smtClean="0"/>
              <a:t>Aplikasi</a:t>
            </a:r>
            <a:r>
              <a:rPr lang="en-US" sz="2800" dirty="0" smtClean="0"/>
              <a:t>:</a:t>
            </a:r>
          </a:p>
          <a:p>
            <a:pPr lvl="1">
              <a:lnSpc>
                <a:spcPct val="90000"/>
              </a:lnSpc>
            </a:pPr>
            <a:r>
              <a:rPr lang="en-US" sz="2400" dirty="0" err="1" smtClean="0"/>
              <a:t>Aplikasi</a:t>
            </a:r>
            <a:r>
              <a:rPr lang="en-US" sz="2400" dirty="0" smtClean="0"/>
              <a:t> multimedia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Internet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akses</a:t>
            </a:r>
            <a:r>
              <a:rPr lang="en-US" sz="2400" dirty="0" smtClean="0"/>
              <a:t> </a:t>
            </a:r>
            <a:r>
              <a:rPr lang="en-US" sz="2400" dirty="0" err="1" smtClean="0"/>
              <a:t>jaringan</a:t>
            </a:r>
            <a:endParaRPr lang="en-US" sz="2400" dirty="0" smtClean="0"/>
          </a:p>
          <a:p>
            <a:pPr lvl="1">
              <a:lnSpc>
                <a:spcPct val="90000"/>
              </a:lnSpc>
            </a:pPr>
            <a:r>
              <a:rPr lang="en-US" sz="2400" dirty="0" err="1" smtClean="0"/>
              <a:t>Aplikasi</a:t>
            </a:r>
            <a:r>
              <a:rPr lang="en-US" sz="2400" dirty="0" smtClean="0"/>
              <a:t> </a:t>
            </a:r>
            <a:r>
              <a:rPr lang="en-US" sz="2400" i="1" dirty="0" smtClean="0"/>
              <a:t>client/server</a:t>
            </a:r>
          </a:p>
          <a:p>
            <a:pPr>
              <a:lnSpc>
                <a:spcPct val="90000"/>
              </a:lnSpc>
            </a:pPr>
            <a:r>
              <a:rPr lang="en-US" sz="2800" dirty="0" err="1" smtClean="0"/>
              <a:t>Keamanan</a:t>
            </a:r>
            <a:r>
              <a:rPr lang="en-US" sz="2800" dirty="0" smtClean="0"/>
              <a:t>: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Virus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Worm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Hacker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Definisi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Operasi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sz="3600" dirty="0" smtClean="0"/>
              <a:t>program</a:t>
            </a:r>
            <a:r>
              <a:rPr lang="en-US" dirty="0" smtClean="0"/>
              <a:t> yang </a:t>
            </a:r>
            <a:r>
              <a:rPr lang="en-US" dirty="0" err="1" smtClean="0"/>
              <a:t>mengatur</a:t>
            </a:r>
            <a:r>
              <a:rPr lang="en-US" dirty="0" smtClean="0"/>
              <a:t> </a:t>
            </a:r>
            <a:r>
              <a:rPr lang="en-US" dirty="0" err="1" smtClean="0"/>
              <a:t>eksekusi</a:t>
            </a:r>
            <a:r>
              <a:rPr lang="en-US" dirty="0" smtClean="0"/>
              <a:t> program </a:t>
            </a:r>
            <a:r>
              <a:rPr lang="en-US" dirty="0" err="1" smtClean="0"/>
              <a:t>aplikasi</a:t>
            </a:r>
            <a:endParaRPr lang="en-US" dirty="0" smtClean="0"/>
          </a:p>
          <a:p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id-ID" dirty="0" smtClean="0"/>
              <a:t>penghubung </a:t>
            </a:r>
            <a:r>
              <a:rPr lang="id-ID" i="1" dirty="0" smtClean="0"/>
              <a:t>(</a:t>
            </a:r>
            <a:r>
              <a:rPr lang="en-US" sz="3200" i="1" dirty="0" smtClean="0"/>
              <a:t>interface</a:t>
            </a:r>
            <a:r>
              <a:rPr lang="id-ID" i="1" dirty="0" smtClean="0"/>
              <a:t>)</a:t>
            </a:r>
            <a:r>
              <a:rPr lang="en-US" dirty="0" smtClean="0"/>
              <a:t> </a:t>
            </a:r>
            <a:r>
              <a:rPr lang="en-US" dirty="0" err="1" smtClean="0"/>
              <a:t>antara</a:t>
            </a:r>
            <a:r>
              <a:rPr lang="en-US" dirty="0" smtClean="0"/>
              <a:t> </a:t>
            </a:r>
            <a:r>
              <a:rPr lang="en-US" dirty="0" err="1" smtClean="0"/>
              <a:t>aplikasi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 smtClean="0"/>
              <a:t>keras</a:t>
            </a:r>
            <a:endParaRPr lang="en-US" dirty="0" smtClean="0"/>
          </a:p>
          <a:p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sz="3200" dirty="0" err="1" smtClean="0"/>
              <a:t>jembatan</a:t>
            </a:r>
            <a:r>
              <a:rPr lang="en-US" sz="3200" dirty="0" smtClean="0"/>
              <a:t> </a:t>
            </a:r>
            <a:r>
              <a:rPr lang="en-US" sz="3200" dirty="0" err="1" smtClean="0"/>
              <a:t>penghubung</a:t>
            </a:r>
            <a:r>
              <a:rPr lang="en-US" dirty="0" smtClean="0"/>
              <a:t> </a:t>
            </a:r>
            <a:r>
              <a:rPr lang="en-US" dirty="0" err="1" smtClean="0"/>
              <a:t>antara</a:t>
            </a:r>
            <a:r>
              <a:rPr lang="en-US" dirty="0" smtClean="0"/>
              <a:t> </a:t>
            </a:r>
            <a:r>
              <a:rPr lang="en-US" i="1" dirty="0" smtClean="0"/>
              <a:t>user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 smtClean="0"/>
              <a:t>keras</a:t>
            </a:r>
            <a:r>
              <a:rPr lang="en-US" dirty="0" smtClean="0"/>
              <a:t> </a:t>
            </a:r>
            <a:r>
              <a:rPr lang="en-US" dirty="0" err="1" smtClean="0"/>
              <a:t>komputer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Modern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 lang="en-US" sz="3200" i="1" dirty="0" err="1" smtClean="0">
                <a:solidFill>
                  <a:srgbClr val="0000CC"/>
                </a:solidFill>
              </a:rPr>
              <a:t>Monolitic</a:t>
            </a:r>
            <a:r>
              <a:rPr lang="en-US" sz="3200" i="1" dirty="0" smtClean="0">
                <a:solidFill>
                  <a:srgbClr val="0000CC"/>
                </a:solidFill>
              </a:rPr>
              <a:t> kernel</a:t>
            </a:r>
          </a:p>
          <a:p>
            <a:pPr lvl="1"/>
            <a:r>
              <a:rPr lang="en-US" sz="3200" dirty="0" err="1" smtClean="0">
                <a:solidFill>
                  <a:srgbClr val="0000CC"/>
                </a:solidFill>
              </a:rPr>
              <a:t>Arsitektur</a:t>
            </a:r>
            <a:r>
              <a:rPr lang="en-US" sz="3200" dirty="0" smtClean="0">
                <a:solidFill>
                  <a:srgbClr val="0000CC"/>
                </a:solidFill>
              </a:rPr>
              <a:t> </a:t>
            </a:r>
            <a:r>
              <a:rPr lang="en-US" sz="3200" i="1" dirty="0" smtClean="0">
                <a:solidFill>
                  <a:srgbClr val="0000CC"/>
                </a:solidFill>
              </a:rPr>
              <a:t>microkernel</a:t>
            </a:r>
          </a:p>
          <a:p>
            <a:pPr lvl="1"/>
            <a:r>
              <a:rPr lang="en-US" sz="3200" i="1" dirty="0" smtClean="0">
                <a:solidFill>
                  <a:srgbClr val="0000CC"/>
                </a:solidFill>
              </a:rPr>
              <a:t>Multithreading</a:t>
            </a:r>
          </a:p>
          <a:p>
            <a:pPr lvl="1"/>
            <a:r>
              <a:rPr lang="en-US" sz="3200" i="1" dirty="0" smtClean="0">
                <a:solidFill>
                  <a:srgbClr val="0000CC"/>
                </a:solidFill>
              </a:rPr>
              <a:t>Symmetric multiprocessing (SMP)</a:t>
            </a:r>
          </a:p>
          <a:p>
            <a:pPr lvl="1"/>
            <a:r>
              <a:rPr lang="en-US" sz="3200" dirty="0" err="1" smtClean="0">
                <a:solidFill>
                  <a:srgbClr val="0000CC"/>
                </a:solidFill>
              </a:rPr>
              <a:t>Sistem</a:t>
            </a:r>
            <a:r>
              <a:rPr lang="en-US" sz="3200" dirty="0" smtClean="0">
                <a:solidFill>
                  <a:srgbClr val="0000CC"/>
                </a:solidFill>
              </a:rPr>
              <a:t> </a:t>
            </a:r>
            <a:r>
              <a:rPr lang="en-US" sz="3200" dirty="0" err="1" smtClean="0">
                <a:solidFill>
                  <a:srgbClr val="0000CC"/>
                </a:solidFill>
              </a:rPr>
              <a:t>operasi</a:t>
            </a:r>
            <a:r>
              <a:rPr lang="en-US" sz="3200" dirty="0" smtClean="0">
                <a:solidFill>
                  <a:srgbClr val="0000CC"/>
                </a:solidFill>
              </a:rPr>
              <a:t> </a:t>
            </a:r>
            <a:r>
              <a:rPr lang="en-US" sz="3200" dirty="0" err="1" smtClean="0">
                <a:solidFill>
                  <a:srgbClr val="0000CC"/>
                </a:solidFill>
              </a:rPr>
              <a:t>terdistribusi</a:t>
            </a:r>
            <a:endParaRPr lang="en-US" sz="3200" dirty="0" smtClean="0">
              <a:solidFill>
                <a:srgbClr val="0000CC"/>
              </a:solidFill>
            </a:endParaRPr>
          </a:p>
          <a:p>
            <a:pPr lvl="1"/>
            <a:r>
              <a:rPr lang="en-US" sz="3200" dirty="0" err="1" smtClean="0">
                <a:solidFill>
                  <a:srgbClr val="0000CC"/>
                </a:solidFill>
              </a:rPr>
              <a:t>Sistem</a:t>
            </a:r>
            <a:r>
              <a:rPr lang="en-US" sz="3200" dirty="0" smtClean="0">
                <a:solidFill>
                  <a:srgbClr val="0000CC"/>
                </a:solidFill>
              </a:rPr>
              <a:t> </a:t>
            </a:r>
            <a:r>
              <a:rPr lang="en-US" sz="3200" dirty="0" err="1" smtClean="0">
                <a:solidFill>
                  <a:srgbClr val="0000CC"/>
                </a:solidFill>
              </a:rPr>
              <a:t>operasi</a:t>
            </a:r>
            <a:r>
              <a:rPr lang="en-US" sz="3200" dirty="0" smtClean="0">
                <a:solidFill>
                  <a:srgbClr val="0000CC"/>
                </a:solidFill>
              </a:rPr>
              <a:t> model </a:t>
            </a:r>
            <a:r>
              <a:rPr lang="en-US" sz="3200" i="1" dirty="0" smtClean="0">
                <a:solidFill>
                  <a:srgbClr val="0000CC"/>
                </a:solidFill>
              </a:rPr>
              <a:t>object-oriented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Monolitic</a:t>
            </a:r>
            <a:r>
              <a:rPr lang="en-US" dirty="0" smtClean="0"/>
              <a:t> Kernel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274320" lvl="1">
              <a:spcBef>
                <a:spcPts val="600"/>
              </a:spcBef>
              <a:buSzPct val="70000"/>
              <a:buFont typeface="Wingdings"/>
              <a:buChar char=""/>
            </a:pPr>
            <a:r>
              <a:rPr lang="en-US" sz="2200" dirty="0" err="1" smtClean="0"/>
              <a:t>Sistem</a:t>
            </a:r>
            <a:r>
              <a:rPr lang="en-US" sz="2200" dirty="0" smtClean="0"/>
              <a:t> </a:t>
            </a:r>
            <a:r>
              <a:rPr lang="en-US" sz="2200" dirty="0" err="1" smtClean="0"/>
              <a:t>operasi</a:t>
            </a:r>
            <a:r>
              <a:rPr lang="en-US" sz="2200" dirty="0" smtClean="0"/>
              <a:t> </a:t>
            </a:r>
            <a:r>
              <a:rPr lang="en-US" sz="2200" dirty="0" err="1" smtClean="0"/>
              <a:t>diimplementasikan</a:t>
            </a:r>
            <a:r>
              <a:rPr lang="en-US" sz="2200" dirty="0" smtClean="0"/>
              <a:t> </a:t>
            </a:r>
            <a:r>
              <a:rPr lang="en-US" sz="2200" dirty="0" err="1" smtClean="0"/>
              <a:t>sebagai</a:t>
            </a:r>
            <a:r>
              <a:rPr lang="en-US" sz="2200" dirty="0" smtClean="0"/>
              <a:t> </a:t>
            </a:r>
            <a:r>
              <a:rPr lang="en-US" sz="2200" dirty="0" err="1" smtClean="0">
                <a:solidFill>
                  <a:srgbClr val="FF0000"/>
                </a:solidFill>
              </a:rPr>
              <a:t>sebuah</a:t>
            </a:r>
            <a:r>
              <a:rPr lang="en-US" sz="2200" dirty="0" smtClean="0">
                <a:solidFill>
                  <a:srgbClr val="FF0000"/>
                </a:solidFill>
              </a:rPr>
              <a:t> </a:t>
            </a:r>
            <a:r>
              <a:rPr lang="en-US" sz="2200" dirty="0" err="1" smtClean="0">
                <a:solidFill>
                  <a:srgbClr val="FF0000"/>
                </a:solidFill>
              </a:rPr>
              <a:t>proses</a:t>
            </a:r>
            <a:r>
              <a:rPr lang="en-US" sz="2200" dirty="0" smtClean="0">
                <a:solidFill>
                  <a:srgbClr val="FF0000"/>
                </a:solidFill>
              </a:rPr>
              <a:t> </a:t>
            </a:r>
            <a:r>
              <a:rPr lang="en-US" sz="2200" dirty="0" err="1" smtClean="0">
                <a:solidFill>
                  <a:srgbClr val="FF0000"/>
                </a:solidFill>
              </a:rPr>
              <a:t>besar</a:t>
            </a:r>
            <a:r>
              <a:rPr lang="en-US" sz="2200" dirty="0" smtClean="0"/>
              <a:t> </a:t>
            </a:r>
            <a:r>
              <a:rPr lang="en-US" sz="2200" dirty="0" err="1" smtClean="0"/>
              <a:t>dimana</a:t>
            </a:r>
            <a:r>
              <a:rPr lang="en-US" sz="2200" dirty="0" smtClean="0"/>
              <a:t> </a:t>
            </a:r>
            <a:r>
              <a:rPr lang="en-US" sz="2200" dirty="0" err="1" smtClean="0"/>
              <a:t>seluruh</a:t>
            </a:r>
            <a:r>
              <a:rPr lang="en-US" sz="2200" dirty="0" smtClean="0"/>
              <a:t> </a:t>
            </a:r>
            <a:r>
              <a:rPr lang="en-US" sz="2200" dirty="0" err="1" smtClean="0"/>
              <a:t>komponen</a:t>
            </a:r>
            <a:r>
              <a:rPr lang="en-US" sz="2200" dirty="0" smtClean="0"/>
              <a:t> </a:t>
            </a:r>
            <a:r>
              <a:rPr lang="en-US" sz="2200" dirty="0" err="1" smtClean="0"/>
              <a:t>penyusunnya</a:t>
            </a:r>
            <a:r>
              <a:rPr lang="en-US" sz="2200" dirty="0" smtClean="0"/>
              <a:t> (</a:t>
            </a:r>
            <a:r>
              <a:rPr lang="en-US" sz="2200" dirty="0" err="1" smtClean="0"/>
              <a:t>penjadualan</a:t>
            </a:r>
            <a:r>
              <a:rPr lang="en-US" sz="2200" dirty="0" smtClean="0"/>
              <a:t>, </a:t>
            </a:r>
            <a:r>
              <a:rPr lang="en-US" sz="2200" dirty="0" err="1" smtClean="0"/>
              <a:t>sistem</a:t>
            </a:r>
            <a:r>
              <a:rPr lang="en-US" sz="2200" dirty="0" smtClean="0"/>
              <a:t> file, </a:t>
            </a:r>
            <a:r>
              <a:rPr lang="en-US" sz="2200" dirty="0" err="1" smtClean="0"/>
              <a:t>jaringan</a:t>
            </a:r>
            <a:r>
              <a:rPr lang="en-US" sz="2200" dirty="0" smtClean="0"/>
              <a:t>, </a:t>
            </a:r>
            <a:r>
              <a:rPr lang="en-US" sz="2200" i="1" dirty="0" smtClean="0"/>
              <a:t>device driver</a:t>
            </a:r>
            <a:r>
              <a:rPr lang="en-US" sz="2200" dirty="0" smtClean="0"/>
              <a:t>, </a:t>
            </a:r>
            <a:r>
              <a:rPr lang="en-US" sz="2200" dirty="0" err="1" smtClean="0"/>
              <a:t>manajemen</a:t>
            </a:r>
            <a:r>
              <a:rPr lang="en-US" sz="2200" dirty="0" smtClean="0"/>
              <a:t> </a:t>
            </a:r>
            <a:r>
              <a:rPr lang="en-US" sz="2200" dirty="0" err="1" smtClean="0"/>
              <a:t>memori</a:t>
            </a:r>
            <a:r>
              <a:rPr lang="en-US" sz="2200" dirty="0" smtClean="0"/>
              <a:t>, </a:t>
            </a:r>
            <a:r>
              <a:rPr lang="en-US" sz="2200" dirty="0" err="1" smtClean="0"/>
              <a:t>dll</a:t>
            </a:r>
            <a:r>
              <a:rPr lang="en-US" sz="2200" dirty="0" smtClean="0"/>
              <a:t>) </a:t>
            </a:r>
            <a:r>
              <a:rPr lang="en-US" sz="2200" dirty="0" err="1" smtClean="0">
                <a:solidFill>
                  <a:srgbClr val="FF0000"/>
                </a:solidFill>
              </a:rPr>
              <a:t>mengakses</a:t>
            </a:r>
            <a:r>
              <a:rPr lang="en-US" sz="2200" dirty="0" smtClean="0">
                <a:solidFill>
                  <a:srgbClr val="FF0000"/>
                </a:solidFill>
              </a:rPr>
              <a:t> </a:t>
            </a:r>
            <a:r>
              <a:rPr lang="en-US" sz="2200" dirty="0" err="1" smtClean="0">
                <a:solidFill>
                  <a:srgbClr val="FF0000"/>
                </a:solidFill>
              </a:rPr>
              <a:t>ruang</a:t>
            </a:r>
            <a:r>
              <a:rPr lang="en-US" sz="2200" dirty="0" smtClean="0">
                <a:solidFill>
                  <a:srgbClr val="FF0000"/>
                </a:solidFill>
              </a:rPr>
              <a:t> </a:t>
            </a:r>
            <a:r>
              <a:rPr lang="en-US" sz="2200" dirty="0" err="1" smtClean="0">
                <a:solidFill>
                  <a:srgbClr val="FF0000"/>
                </a:solidFill>
              </a:rPr>
              <a:t>alamat</a:t>
            </a:r>
            <a:r>
              <a:rPr lang="en-US" sz="2200" dirty="0" smtClean="0">
                <a:solidFill>
                  <a:srgbClr val="FF0000"/>
                </a:solidFill>
              </a:rPr>
              <a:t> yang </a:t>
            </a:r>
            <a:r>
              <a:rPr lang="en-US" sz="2200" dirty="0" err="1" smtClean="0">
                <a:solidFill>
                  <a:srgbClr val="FF0000"/>
                </a:solidFill>
              </a:rPr>
              <a:t>sama</a:t>
            </a:r>
            <a:endParaRPr lang="en-US" sz="2200" dirty="0" smtClean="0">
              <a:solidFill>
                <a:srgbClr val="FF0000"/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Arsitektur</a:t>
            </a:r>
            <a:r>
              <a:rPr lang="en-US" dirty="0" smtClean="0"/>
              <a:t> Microkernel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>
              <a:lnSpc>
                <a:spcPct val="80000"/>
              </a:lnSpc>
            </a:pPr>
            <a:r>
              <a:rPr lang="en-US" sz="2200" dirty="0" err="1" smtClean="0"/>
              <a:t>Sistem</a:t>
            </a:r>
            <a:r>
              <a:rPr lang="en-US" sz="2200" dirty="0" smtClean="0"/>
              <a:t> </a:t>
            </a:r>
            <a:r>
              <a:rPr lang="en-US" sz="2200" dirty="0" err="1" smtClean="0"/>
              <a:t>operasi</a:t>
            </a:r>
            <a:r>
              <a:rPr lang="en-US" sz="2200" dirty="0" smtClean="0"/>
              <a:t> model </a:t>
            </a:r>
            <a:r>
              <a:rPr lang="en-US" sz="2200" i="1" dirty="0" smtClean="0"/>
              <a:t>Microkernel</a:t>
            </a:r>
            <a:r>
              <a:rPr lang="en-US" sz="2200" dirty="0" smtClean="0"/>
              <a:t> </a:t>
            </a:r>
            <a:r>
              <a:rPr lang="en-US" sz="2200" dirty="0" err="1" smtClean="0"/>
              <a:t>terdiri</a:t>
            </a:r>
            <a:r>
              <a:rPr lang="en-US" sz="2200" dirty="0" smtClean="0"/>
              <a:t> </a:t>
            </a:r>
            <a:r>
              <a:rPr lang="en-US" sz="2200" dirty="0" err="1" smtClean="0"/>
              <a:t>dari</a:t>
            </a:r>
            <a:r>
              <a:rPr lang="en-US" sz="2200" dirty="0" smtClean="0"/>
              <a:t> 2 </a:t>
            </a:r>
            <a:r>
              <a:rPr lang="en-US" sz="2200" dirty="0" err="1" smtClean="0"/>
              <a:t>bagian</a:t>
            </a:r>
            <a:r>
              <a:rPr lang="en-US" sz="2200" dirty="0" smtClean="0"/>
              <a:t>:</a:t>
            </a:r>
          </a:p>
          <a:p>
            <a:pPr lvl="2">
              <a:lnSpc>
                <a:spcPct val="80000"/>
              </a:lnSpc>
            </a:pPr>
            <a:r>
              <a:rPr lang="en-US" sz="2000" b="1" dirty="0" smtClean="0">
                <a:solidFill>
                  <a:srgbClr val="FF0066"/>
                </a:solidFill>
              </a:rPr>
              <a:t>Kernel</a:t>
            </a:r>
            <a:r>
              <a:rPr lang="en-US" sz="2000" dirty="0" smtClean="0"/>
              <a:t>: </a:t>
            </a:r>
            <a:r>
              <a:rPr lang="en-US" sz="2000" dirty="0" err="1" smtClean="0"/>
              <a:t>terdiri</a:t>
            </a:r>
            <a:r>
              <a:rPr lang="en-US" sz="2000" dirty="0" smtClean="0"/>
              <a:t> </a:t>
            </a:r>
            <a:r>
              <a:rPr lang="en-US" sz="2000" dirty="0" err="1" smtClean="0"/>
              <a:t>dari</a:t>
            </a:r>
            <a:r>
              <a:rPr lang="en-US" sz="2000" dirty="0" smtClean="0"/>
              <a:t> </a:t>
            </a:r>
            <a:r>
              <a:rPr lang="en-US" sz="2000" i="1" dirty="0" err="1" smtClean="0"/>
              <a:t>interprocess</a:t>
            </a:r>
            <a:r>
              <a:rPr lang="en-US" sz="2000" i="1" dirty="0" smtClean="0"/>
              <a:t> communication (IPC),</a:t>
            </a:r>
            <a:r>
              <a:rPr lang="en-US" sz="2000" dirty="0" smtClean="0"/>
              <a:t> </a:t>
            </a:r>
            <a:r>
              <a:rPr lang="en-US" sz="2000" dirty="0" err="1" smtClean="0"/>
              <a:t>penjadualan</a:t>
            </a:r>
            <a:r>
              <a:rPr lang="en-US" sz="2000" dirty="0" smtClean="0"/>
              <a:t> </a:t>
            </a:r>
            <a:r>
              <a:rPr lang="en-US" sz="2000" dirty="0" err="1" smtClean="0"/>
              <a:t>dasar</a:t>
            </a:r>
            <a:r>
              <a:rPr lang="en-US" sz="2000" dirty="0" smtClean="0"/>
              <a:t>,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ruang</a:t>
            </a:r>
            <a:r>
              <a:rPr lang="en-US" sz="2000" dirty="0" smtClean="0"/>
              <a:t> </a:t>
            </a:r>
            <a:r>
              <a:rPr lang="en-US" sz="2000" dirty="0" err="1" smtClean="0"/>
              <a:t>alamat</a:t>
            </a:r>
            <a:endParaRPr lang="en-US" sz="2000" dirty="0" smtClean="0"/>
          </a:p>
          <a:p>
            <a:pPr lvl="2">
              <a:lnSpc>
                <a:spcPct val="80000"/>
              </a:lnSpc>
            </a:pPr>
            <a:r>
              <a:rPr lang="en-US" sz="2000" b="1" dirty="0" smtClean="0">
                <a:solidFill>
                  <a:srgbClr val="FF0066"/>
                </a:solidFill>
              </a:rPr>
              <a:t>Server</a:t>
            </a:r>
            <a:r>
              <a:rPr lang="en-US" sz="2000" dirty="0" smtClean="0"/>
              <a:t>:</a:t>
            </a:r>
          </a:p>
          <a:p>
            <a:pPr lvl="3">
              <a:lnSpc>
                <a:spcPct val="80000"/>
              </a:lnSpc>
              <a:buFontTx/>
              <a:buChar char="•"/>
            </a:pPr>
            <a:r>
              <a:rPr lang="en-US" dirty="0" err="1" smtClean="0">
                <a:solidFill>
                  <a:srgbClr val="3A003A"/>
                </a:solidFill>
              </a:rPr>
              <a:t>Terdiri</a:t>
            </a:r>
            <a:r>
              <a:rPr lang="en-US" dirty="0" smtClean="0">
                <a:solidFill>
                  <a:srgbClr val="3A003A"/>
                </a:solidFill>
              </a:rPr>
              <a:t> </a:t>
            </a:r>
            <a:r>
              <a:rPr lang="en-US" dirty="0" err="1" smtClean="0">
                <a:solidFill>
                  <a:srgbClr val="3A003A"/>
                </a:solidFill>
              </a:rPr>
              <a:t>dari</a:t>
            </a:r>
            <a:r>
              <a:rPr lang="en-US" dirty="0" smtClean="0">
                <a:solidFill>
                  <a:srgbClr val="3A003A"/>
                </a:solidFill>
              </a:rPr>
              <a:t> </a:t>
            </a:r>
            <a:r>
              <a:rPr lang="en-US" dirty="0" err="1" smtClean="0">
                <a:solidFill>
                  <a:srgbClr val="3A003A"/>
                </a:solidFill>
              </a:rPr>
              <a:t>semua</a:t>
            </a:r>
            <a:r>
              <a:rPr lang="en-US" dirty="0" smtClean="0">
                <a:solidFill>
                  <a:srgbClr val="3A003A"/>
                </a:solidFill>
              </a:rPr>
              <a:t> </a:t>
            </a:r>
            <a:r>
              <a:rPr lang="en-US" dirty="0" err="1" smtClean="0">
                <a:solidFill>
                  <a:srgbClr val="3A003A"/>
                </a:solidFill>
              </a:rPr>
              <a:t>layanan</a:t>
            </a:r>
            <a:r>
              <a:rPr lang="en-US" dirty="0" smtClean="0">
                <a:solidFill>
                  <a:srgbClr val="3A003A"/>
                </a:solidFill>
              </a:rPr>
              <a:t> yang lain</a:t>
            </a:r>
          </a:p>
          <a:p>
            <a:pPr lvl="3">
              <a:lnSpc>
                <a:spcPct val="80000"/>
              </a:lnSpc>
              <a:buFontTx/>
              <a:buChar char="•"/>
            </a:pPr>
            <a:r>
              <a:rPr lang="en-US" dirty="0" err="1" smtClean="0">
                <a:solidFill>
                  <a:srgbClr val="3A003A"/>
                </a:solidFill>
              </a:rPr>
              <a:t>Berada</a:t>
            </a:r>
            <a:r>
              <a:rPr lang="en-US" dirty="0" smtClean="0">
                <a:solidFill>
                  <a:srgbClr val="3A003A"/>
                </a:solidFill>
              </a:rPr>
              <a:t> </a:t>
            </a:r>
            <a:r>
              <a:rPr lang="en-US" dirty="0" err="1" smtClean="0">
                <a:solidFill>
                  <a:srgbClr val="3A003A"/>
                </a:solidFill>
              </a:rPr>
              <a:t>pada</a:t>
            </a:r>
            <a:r>
              <a:rPr lang="en-US" dirty="0" smtClean="0">
                <a:solidFill>
                  <a:srgbClr val="3A003A"/>
                </a:solidFill>
              </a:rPr>
              <a:t> </a:t>
            </a:r>
            <a:r>
              <a:rPr lang="en-US" i="1" dirty="0" smtClean="0">
                <a:solidFill>
                  <a:srgbClr val="3A003A"/>
                </a:solidFill>
              </a:rPr>
              <a:t>user mode</a:t>
            </a:r>
            <a:r>
              <a:rPr lang="en-US" dirty="0" smtClean="0">
                <a:solidFill>
                  <a:srgbClr val="3A003A"/>
                </a:solidFill>
              </a:rPr>
              <a:t> </a:t>
            </a:r>
            <a:r>
              <a:rPr lang="en-US" dirty="0" smtClean="0">
                <a:solidFill>
                  <a:srgbClr val="3A003A"/>
                </a:solidFill>
                <a:sym typeface="Wingdings" pitchFamily="2" charset="2"/>
              </a:rPr>
              <a:t> </a:t>
            </a:r>
            <a:r>
              <a:rPr lang="en-US" dirty="0" err="1" smtClean="0">
                <a:solidFill>
                  <a:srgbClr val="3A003A"/>
                </a:solidFill>
                <a:sym typeface="Wingdings" pitchFamily="2" charset="2"/>
              </a:rPr>
              <a:t>diperlakukan</a:t>
            </a:r>
            <a:r>
              <a:rPr lang="en-US" dirty="0" smtClean="0">
                <a:solidFill>
                  <a:srgbClr val="3A003A"/>
                </a:solidFill>
                <a:sym typeface="Wingdings" pitchFamily="2" charset="2"/>
              </a:rPr>
              <a:t> </a:t>
            </a:r>
            <a:r>
              <a:rPr lang="en-US" dirty="0" err="1" smtClean="0">
                <a:solidFill>
                  <a:srgbClr val="3A003A"/>
                </a:solidFill>
                <a:sym typeface="Wingdings" pitchFamily="2" charset="2"/>
              </a:rPr>
              <a:t>sama</a:t>
            </a:r>
            <a:r>
              <a:rPr lang="en-US" dirty="0" smtClean="0">
                <a:solidFill>
                  <a:srgbClr val="3A003A"/>
                </a:solidFill>
                <a:sym typeface="Wingdings" pitchFamily="2" charset="2"/>
              </a:rPr>
              <a:t> </a:t>
            </a:r>
            <a:r>
              <a:rPr lang="en-US" dirty="0" err="1" smtClean="0">
                <a:solidFill>
                  <a:srgbClr val="3A003A"/>
                </a:solidFill>
                <a:sym typeface="Wingdings" pitchFamily="2" charset="2"/>
              </a:rPr>
              <a:t>seperti</a:t>
            </a:r>
            <a:r>
              <a:rPr lang="en-US" dirty="0" smtClean="0">
                <a:solidFill>
                  <a:srgbClr val="3A003A"/>
                </a:solidFill>
                <a:sym typeface="Wingdings" pitchFamily="2" charset="2"/>
              </a:rPr>
              <a:t> program </a:t>
            </a:r>
            <a:r>
              <a:rPr lang="en-US" dirty="0" err="1" smtClean="0">
                <a:solidFill>
                  <a:srgbClr val="3A003A"/>
                </a:solidFill>
                <a:sym typeface="Wingdings" pitchFamily="2" charset="2"/>
              </a:rPr>
              <a:t>aplikasi</a:t>
            </a:r>
            <a:endParaRPr lang="en-US" dirty="0" smtClean="0">
              <a:solidFill>
                <a:srgbClr val="3A003A"/>
              </a:solidFill>
              <a:sym typeface="Wingdings" pitchFamily="2" charset="2"/>
            </a:endParaRPr>
          </a:p>
          <a:p>
            <a:pPr lvl="1">
              <a:lnSpc>
                <a:spcPct val="80000"/>
              </a:lnSpc>
            </a:pPr>
            <a:r>
              <a:rPr lang="en-US" sz="2200" dirty="0" err="1" smtClean="0"/>
              <a:t>Kelebihan</a:t>
            </a:r>
            <a:r>
              <a:rPr lang="en-US" sz="2200" dirty="0" smtClean="0"/>
              <a:t>:</a:t>
            </a:r>
          </a:p>
          <a:p>
            <a:pPr lvl="2">
              <a:lnSpc>
                <a:spcPct val="80000"/>
              </a:lnSpc>
            </a:pPr>
            <a:r>
              <a:rPr lang="en-US" sz="2000" dirty="0" smtClean="0"/>
              <a:t>(+)  </a:t>
            </a:r>
            <a:r>
              <a:rPr lang="en-US" sz="2000" dirty="0" err="1" smtClean="0"/>
              <a:t>Implementasinya</a:t>
            </a:r>
            <a:r>
              <a:rPr lang="en-US" sz="2000" dirty="0" smtClean="0"/>
              <a:t> </a:t>
            </a:r>
            <a:r>
              <a:rPr lang="en-US" sz="2000" dirty="0" err="1" smtClean="0"/>
              <a:t>lebih</a:t>
            </a:r>
            <a:r>
              <a:rPr lang="en-US" sz="2000" dirty="0" smtClean="0"/>
              <a:t> </a:t>
            </a:r>
            <a:r>
              <a:rPr lang="en-US" sz="2000" dirty="0" err="1" smtClean="0"/>
              <a:t>sederhana</a:t>
            </a:r>
            <a:endParaRPr lang="en-US" sz="2000" dirty="0" smtClean="0"/>
          </a:p>
          <a:p>
            <a:pPr lvl="2">
              <a:lnSpc>
                <a:spcPct val="80000"/>
              </a:lnSpc>
            </a:pPr>
            <a:r>
              <a:rPr lang="en-US" sz="2000" dirty="0" smtClean="0"/>
              <a:t>(+)  </a:t>
            </a:r>
            <a:r>
              <a:rPr lang="en-US" sz="2000" dirty="0" err="1" smtClean="0"/>
              <a:t>Lebih</a:t>
            </a:r>
            <a:r>
              <a:rPr lang="en-US" sz="2000" dirty="0" smtClean="0"/>
              <a:t> </a:t>
            </a:r>
            <a:r>
              <a:rPr lang="en-US" sz="2000" dirty="0" err="1" smtClean="0"/>
              <a:t>fleksibel</a:t>
            </a:r>
            <a:endParaRPr lang="en-US" sz="2000" dirty="0" smtClean="0"/>
          </a:p>
          <a:p>
            <a:pPr lvl="2">
              <a:lnSpc>
                <a:spcPct val="80000"/>
              </a:lnSpc>
            </a:pPr>
            <a:r>
              <a:rPr lang="en-US" sz="2000" dirty="0" smtClean="0"/>
              <a:t>(+)  </a:t>
            </a:r>
            <a:r>
              <a:rPr lang="en-US" sz="2000" dirty="0" err="1" smtClean="0"/>
              <a:t>Sangat</a:t>
            </a:r>
            <a:r>
              <a:rPr lang="en-US" sz="2000" dirty="0" smtClean="0"/>
              <a:t> </a:t>
            </a:r>
            <a:r>
              <a:rPr lang="en-US" sz="2000" dirty="0" err="1" smtClean="0"/>
              <a:t>sesuai</a:t>
            </a:r>
            <a:r>
              <a:rPr lang="en-US" sz="2000" dirty="0" smtClean="0"/>
              <a:t> </a:t>
            </a:r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dirty="0" err="1" smtClean="0"/>
              <a:t>lingkungan</a:t>
            </a:r>
            <a:r>
              <a:rPr lang="en-US" sz="2000" dirty="0" smtClean="0"/>
              <a:t> </a:t>
            </a:r>
            <a:r>
              <a:rPr lang="en-US" sz="2000" dirty="0" err="1" smtClean="0"/>
              <a:t>terdistribusi</a:t>
            </a:r>
            <a:endParaRPr lang="en-US" sz="2000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MultiThreading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FF0066"/>
                </a:solidFill>
              </a:rPr>
              <a:t>Proses</a:t>
            </a:r>
            <a:r>
              <a:rPr lang="en-US" dirty="0" smtClean="0"/>
              <a:t> yang </a:t>
            </a:r>
            <a:r>
              <a:rPr lang="en-US" dirty="0" err="1" smtClean="0">
                <a:solidFill>
                  <a:srgbClr val="FF0000"/>
                </a:solidFill>
              </a:rPr>
              <a:t>sedang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dieksekusi</a:t>
            </a:r>
            <a:r>
              <a:rPr lang="en-US" dirty="0" smtClean="0"/>
              <a:t> </a:t>
            </a:r>
            <a:r>
              <a:rPr lang="en-US" dirty="0" err="1" smtClean="0"/>
              <a:t>dipecah-pecah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bagian-bagian</a:t>
            </a:r>
            <a:r>
              <a:rPr lang="en-US" dirty="0" smtClean="0"/>
              <a:t> </a:t>
            </a:r>
            <a:r>
              <a:rPr lang="en-US" dirty="0" err="1" smtClean="0"/>
              <a:t>kecil</a:t>
            </a:r>
            <a:r>
              <a:rPr lang="en-US" dirty="0" smtClean="0"/>
              <a:t> yang </a:t>
            </a:r>
            <a:r>
              <a:rPr lang="en-US" dirty="0" err="1" smtClean="0"/>
              <a:t>berjalan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i="1" dirty="0" smtClean="0"/>
              <a:t>concurrent</a:t>
            </a:r>
          </a:p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rgbClr val="FF0066"/>
                </a:solidFill>
              </a:rPr>
              <a:t>Di </a:t>
            </a:r>
            <a:r>
              <a:rPr lang="en-US" sz="2800" dirty="0" err="1" smtClean="0">
                <a:solidFill>
                  <a:srgbClr val="FF0066"/>
                </a:solidFill>
              </a:rPr>
              <a:t>mana</a:t>
            </a:r>
            <a:r>
              <a:rPr lang="en-US" sz="2800" dirty="0" smtClean="0">
                <a:solidFill>
                  <a:srgbClr val="FF0066"/>
                </a:solidFill>
              </a:rPr>
              <a:t> model </a:t>
            </a:r>
            <a:r>
              <a:rPr lang="en-US" sz="2800" i="1" dirty="0" smtClean="0">
                <a:solidFill>
                  <a:srgbClr val="FF0066"/>
                </a:solidFill>
              </a:rPr>
              <a:t>multithreading</a:t>
            </a:r>
            <a:r>
              <a:rPr lang="en-US" sz="2800" dirty="0" smtClean="0">
                <a:solidFill>
                  <a:srgbClr val="FF0066"/>
                </a:solidFill>
              </a:rPr>
              <a:t> </a:t>
            </a:r>
            <a:r>
              <a:rPr lang="en-US" sz="2800" dirty="0" err="1" smtClean="0">
                <a:solidFill>
                  <a:srgbClr val="FF0066"/>
                </a:solidFill>
              </a:rPr>
              <a:t>diterapkan</a:t>
            </a:r>
            <a:r>
              <a:rPr lang="en-US" sz="2800" dirty="0" smtClean="0">
                <a:solidFill>
                  <a:srgbClr val="FF0066"/>
                </a:solidFill>
              </a:rPr>
              <a:t> ?</a:t>
            </a:r>
          </a:p>
          <a:p>
            <a:pPr lvl="1">
              <a:lnSpc>
                <a:spcPct val="90000"/>
              </a:lnSpc>
            </a:pPr>
            <a:r>
              <a:rPr lang="en-US" sz="2400" dirty="0" err="1" smtClean="0"/>
              <a:t>Pada</a:t>
            </a:r>
            <a:r>
              <a:rPr lang="en-US" sz="2400" dirty="0" smtClean="0"/>
              <a:t> </a:t>
            </a:r>
            <a:r>
              <a:rPr lang="en-US" sz="2400" dirty="0" err="1" smtClean="0"/>
              <a:t>aplikasi</a:t>
            </a:r>
            <a:r>
              <a:rPr lang="en-US" sz="2400" dirty="0" smtClean="0"/>
              <a:t> yang </a:t>
            </a:r>
            <a:r>
              <a:rPr lang="en-US" sz="2400" dirty="0" err="1" smtClean="0"/>
              <a:t>menjalankan</a:t>
            </a:r>
            <a:r>
              <a:rPr lang="en-US" sz="2400" dirty="0" smtClean="0"/>
              <a:t> </a:t>
            </a:r>
            <a:r>
              <a:rPr lang="en-US" sz="2400" dirty="0" err="1" smtClean="0"/>
              <a:t>beberapa</a:t>
            </a:r>
            <a:r>
              <a:rPr lang="en-US" sz="2400" dirty="0" smtClean="0"/>
              <a:t> </a:t>
            </a:r>
            <a:r>
              <a:rPr lang="en-US" sz="2400" dirty="0" err="1" smtClean="0"/>
              <a:t>tugas</a:t>
            </a:r>
            <a:r>
              <a:rPr lang="en-US" sz="2400" dirty="0" smtClean="0"/>
              <a:t> </a:t>
            </a:r>
            <a:r>
              <a:rPr lang="en-US" sz="2400" dirty="0" err="1" smtClean="0"/>
              <a:t>berbeda</a:t>
            </a:r>
            <a:r>
              <a:rPr lang="en-US" sz="2400" dirty="0" smtClean="0"/>
              <a:t> yang </a:t>
            </a:r>
            <a:r>
              <a:rPr lang="en-US" sz="2400" dirty="0" err="1" smtClean="0"/>
              <a:t>boleh</a:t>
            </a:r>
            <a:r>
              <a:rPr lang="en-US" sz="2400" dirty="0" smtClean="0"/>
              <a:t> </a:t>
            </a:r>
            <a:r>
              <a:rPr lang="en-US" sz="2400" dirty="0" err="1" smtClean="0"/>
              <a:t>dilakukan</a:t>
            </a:r>
            <a:r>
              <a:rPr lang="en-US" sz="2400" dirty="0" smtClean="0"/>
              <a:t> </a:t>
            </a:r>
            <a:r>
              <a:rPr lang="en-US" sz="2400" dirty="0" err="1" smtClean="0"/>
              <a:t>secara</a:t>
            </a:r>
            <a:r>
              <a:rPr lang="en-US" sz="2400" dirty="0" smtClean="0"/>
              <a:t> </a:t>
            </a:r>
            <a:r>
              <a:rPr lang="en-US" sz="2400" dirty="0" err="1" smtClean="0">
                <a:solidFill>
                  <a:srgbClr val="FF0066"/>
                </a:solidFill>
              </a:rPr>
              <a:t>tidak</a:t>
            </a:r>
            <a:r>
              <a:rPr lang="en-US" sz="2400" dirty="0" smtClean="0">
                <a:solidFill>
                  <a:srgbClr val="FF0066"/>
                </a:solidFill>
              </a:rPr>
              <a:t> </a:t>
            </a:r>
            <a:r>
              <a:rPr lang="en-US" sz="2400" dirty="0" err="1" smtClean="0">
                <a:solidFill>
                  <a:srgbClr val="FF0066"/>
                </a:solidFill>
              </a:rPr>
              <a:t>berurutan</a:t>
            </a:r>
            <a:endParaRPr lang="en-US" sz="2400" dirty="0" smtClean="0">
              <a:solidFill>
                <a:srgbClr val="FF0066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sz="2400" u="sng" dirty="0" err="1" smtClean="0"/>
              <a:t>Misal</a:t>
            </a:r>
            <a:r>
              <a:rPr lang="en-US" sz="2400" dirty="0" smtClean="0"/>
              <a:t>: </a:t>
            </a:r>
            <a:r>
              <a:rPr lang="en-US" sz="2400" i="1" dirty="0" smtClean="0"/>
              <a:t>server</a:t>
            </a:r>
            <a:r>
              <a:rPr lang="en-US" sz="2400" dirty="0" smtClean="0"/>
              <a:t> database </a:t>
            </a:r>
            <a:r>
              <a:rPr lang="en-US" sz="2400" dirty="0" smtClean="0">
                <a:sym typeface="Wingdings" pitchFamily="2" charset="2"/>
              </a:rPr>
              <a:t> </a:t>
            </a:r>
            <a:r>
              <a:rPr lang="en-US" sz="2400" dirty="0" err="1" smtClean="0">
                <a:sym typeface="Wingdings" pitchFamily="2" charset="2"/>
              </a:rPr>
              <a:t>melayani</a:t>
            </a:r>
            <a:r>
              <a:rPr lang="en-US" sz="2400" dirty="0" smtClean="0">
                <a:sym typeface="Wingdings" pitchFamily="2" charset="2"/>
              </a:rPr>
              <a:t> </a:t>
            </a:r>
            <a:r>
              <a:rPr lang="en-US" sz="2400" dirty="0" err="1" smtClean="0">
                <a:sym typeface="Wingdings" pitchFamily="2" charset="2"/>
              </a:rPr>
              <a:t>permintaan</a:t>
            </a:r>
            <a:r>
              <a:rPr lang="en-US" sz="2400" dirty="0" smtClean="0">
                <a:sym typeface="Wingdings" pitchFamily="2" charset="2"/>
              </a:rPr>
              <a:t> </a:t>
            </a:r>
            <a:r>
              <a:rPr lang="en-US" sz="2400" dirty="0" err="1" smtClean="0">
                <a:sym typeface="Wingdings" pitchFamily="2" charset="2"/>
              </a:rPr>
              <a:t>banyak</a:t>
            </a:r>
            <a:r>
              <a:rPr lang="en-US" sz="2400" dirty="0" smtClean="0">
                <a:sym typeface="Wingdings" pitchFamily="2" charset="2"/>
              </a:rPr>
              <a:t> </a:t>
            </a:r>
            <a:r>
              <a:rPr lang="en-US" sz="2400" i="1" dirty="0" smtClean="0">
                <a:sym typeface="Wingdings" pitchFamily="2" charset="2"/>
              </a:rPr>
              <a:t>client</a:t>
            </a:r>
            <a:r>
              <a:rPr lang="en-US" sz="2400" dirty="0" smtClean="0">
                <a:sym typeface="Wingdings" pitchFamily="2" charset="2"/>
              </a:rPr>
              <a:t> </a:t>
            </a:r>
            <a:r>
              <a:rPr lang="en-US" sz="2400" dirty="0" err="1" smtClean="0">
                <a:sym typeface="Wingdings" pitchFamily="2" charset="2"/>
              </a:rPr>
              <a:t>secara</a:t>
            </a:r>
            <a:r>
              <a:rPr lang="en-US" sz="2400" dirty="0" smtClean="0">
                <a:sym typeface="Wingdings" pitchFamily="2" charset="2"/>
              </a:rPr>
              <a:t> </a:t>
            </a:r>
            <a:r>
              <a:rPr lang="en-US" sz="2400" dirty="0" err="1" smtClean="0">
                <a:sym typeface="Wingdings" pitchFamily="2" charset="2"/>
              </a:rPr>
              <a:t>terpisah</a:t>
            </a:r>
            <a:endParaRPr lang="en-US" sz="2400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MultiThreading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 err="1" smtClean="0"/>
              <a:t>Kelebihan</a:t>
            </a:r>
            <a:r>
              <a:rPr lang="en-US" sz="2800" dirty="0" smtClean="0"/>
              <a:t>: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 smtClean="0"/>
              <a:t>(+) </a:t>
            </a:r>
            <a:r>
              <a:rPr lang="en-US" sz="2400" i="1" dirty="0" smtClean="0"/>
              <a:t>Modularity</a:t>
            </a:r>
            <a:r>
              <a:rPr lang="en-US" sz="2400" dirty="0" smtClean="0"/>
              <a:t> </a:t>
            </a:r>
            <a:r>
              <a:rPr lang="en-US" sz="2400" dirty="0" err="1" smtClean="0"/>
              <a:t>aplikasi</a:t>
            </a:r>
            <a:r>
              <a:rPr lang="en-US" sz="2400" dirty="0" smtClean="0"/>
              <a:t> </a:t>
            </a:r>
            <a:r>
              <a:rPr lang="en-US" sz="2400" dirty="0" err="1" smtClean="0"/>
              <a:t>lebih</a:t>
            </a:r>
            <a:r>
              <a:rPr lang="en-US" sz="2400" dirty="0" smtClean="0"/>
              <a:t> </a:t>
            </a:r>
            <a:r>
              <a:rPr lang="en-US" sz="2400" dirty="0" err="1" smtClean="0"/>
              <a:t>terkontrol</a:t>
            </a:r>
            <a:endParaRPr lang="en-US" sz="2400" dirty="0" smtClean="0"/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 smtClean="0"/>
              <a:t>(+) </a:t>
            </a:r>
            <a:r>
              <a:rPr lang="en-US" sz="2400" dirty="0" err="1" smtClean="0"/>
              <a:t>Respon</a:t>
            </a:r>
            <a:r>
              <a:rPr lang="en-US" sz="2400" dirty="0" smtClean="0"/>
              <a:t> </a:t>
            </a:r>
            <a:r>
              <a:rPr lang="en-US" sz="2400" dirty="0" err="1" smtClean="0"/>
              <a:t>aplikasi</a:t>
            </a:r>
            <a:r>
              <a:rPr lang="en-US" sz="2400" dirty="0" smtClean="0"/>
              <a:t> </a:t>
            </a:r>
            <a:r>
              <a:rPr lang="en-US" sz="2400" dirty="0" err="1" smtClean="0"/>
              <a:t>terhadap</a:t>
            </a:r>
            <a:r>
              <a:rPr lang="en-US" sz="2400" dirty="0" smtClean="0"/>
              <a:t> </a:t>
            </a:r>
            <a:r>
              <a:rPr lang="en-US" sz="2400" dirty="0" err="1" smtClean="0"/>
              <a:t>suatu</a:t>
            </a:r>
            <a:r>
              <a:rPr lang="en-US" sz="2400" dirty="0" smtClean="0"/>
              <a:t> </a:t>
            </a:r>
            <a:r>
              <a:rPr lang="en-US" sz="2400" i="1" dirty="0" smtClean="0"/>
              <a:t>event</a:t>
            </a:r>
            <a:r>
              <a:rPr lang="en-US" sz="2400" dirty="0" smtClean="0"/>
              <a:t> </a:t>
            </a:r>
            <a:r>
              <a:rPr lang="en-US" sz="2400" dirty="0" err="1" smtClean="0"/>
              <a:t>lebih</a:t>
            </a:r>
            <a:r>
              <a:rPr lang="en-US" sz="2400" dirty="0" smtClean="0"/>
              <a:t> </a:t>
            </a:r>
            <a:r>
              <a:rPr lang="en-US" sz="2400" dirty="0" err="1" smtClean="0"/>
              <a:t>terjamin</a:t>
            </a:r>
            <a:endParaRPr lang="en-US" sz="2400" dirty="0" smtClean="0"/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 smtClean="0"/>
              <a:t>(+) </a:t>
            </a:r>
            <a:r>
              <a:rPr lang="en-US" sz="2400" i="1" dirty="0" smtClean="0"/>
              <a:t>Overhead</a:t>
            </a:r>
            <a:r>
              <a:rPr lang="en-US" sz="2400" dirty="0" smtClean="0"/>
              <a:t> </a:t>
            </a:r>
            <a:r>
              <a:rPr lang="en-US" sz="2400" dirty="0" err="1" smtClean="0"/>
              <a:t>prosesor</a:t>
            </a:r>
            <a:r>
              <a:rPr lang="en-US" sz="2400" dirty="0" smtClean="0"/>
              <a:t> </a:t>
            </a:r>
            <a:r>
              <a:rPr lang="en-US" sz="2400" dirty="0" err="1" smtClean="0"/>
              <a:t>pada</a:t>
            </a:r>
            <a:r>
              <a:rPr lang="en-US" sz="2400" dirty="0" smtClean="0"/>
              <a:t> </a:t>
            </a:r>
            <a:r>
              <a:rPr lang="en-US" sz="2400" dirty="0" err="1" smtClean="0"/>
              <a:t>saat</a:t>
            </a:r>
            <a:r>
              <a:rPr lang="en-US" sz="2400" dirty="0" smtClean="0"/>
              <a:t> </a:t>
            </a:r>
            <a:r>
              <a:rPr lang="en-US" sz="2400" dirty="0" err="1" smtClean="0"/>
              <a:t>pergantian</a:t>
            </a:r>
            <a:r>
              <a:rPr lang="en-US" sz="2400" dirty="0" smtClean="0"/>
              <a:t> thread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 smtClean="0"/>
              <a:t>      yang </a:t>
            </a:r>
            <a:r>
              <a:rPr lang="en-US" sz="2400" dirty="0" err="1" smtClean="0"/>
              <a:t>dieksekusi</a:t>
            </a:r>
            <a:r>
              <a:rPr lang="en-US" sz="2400" dirty="0" smtClean="0"/>
              <a:t> </a:t>
            </a:r>
            <a:r>
              <a:rPr lang="en-US" sz="2400" dirty="0" err="1" smtClean="0"/>
              <a:t>lebih</a:t>
            </a:r>
            <a:r>
              <a:rPr lang="en-US" sz="2400" dirty="0" smtClean="0"/>
              <a:t> </a:t>
            </a:r>
            <a:r>
              <a:rPr lang="en-US" sz="2400" dirty="0" err="1" smtClean="0"/>
              <a:t>kecil</a:t>
            </a: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Symmetric Multiprocessing (SMP)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sz="2800" dirty="0" err="1" smtClean="0"/>
              <a:t>Sistem</a:t>
            </a:r>
            <a:r>
              <a:rPr lang="en-US" sz="2800" dirty="0" smtClean="0"/>
              <a:t> </a:t>
            </a:r>
            <a:r>
              <a:rPr lang="en-US" sz="2800" dirty="0" err="1" smtClean="0"/>
              <a:t>operasi</a:t>
            </a:r>
            <a:r>
              <a:rPr lang="en-US" sz="2800" dirty="0" smtClean="0"/>
              <a:t> yang </a:t>
            </a:r>
            <a:r>
              <a:rPr lang="en-US" sz="2800" dirty="0" err="1" smtClean="0"/>
              <a:t>dijalankan</a:t>
            </a:r>
            <a:r>
              <a:rPr lang="en-US" sz="2800" dirty="0" smtClean="0"/>
              <a:t> </a:t>
            </a:r>
            <a:r>
              <a:rPr lang="en-US" sz="2800" dirty="0" err="1" smtClean="0"/>
              <a:t>pada</a:t>
            </a:r>
            <a:r>
              <a:rPr lang="en-US" sz="2800" dirty="0" smtClean="0"/>
              <a:t> </a:t>
            </a:r>
            <a:r>
              <a:rPr lang="en-US" sz="2800" dirty="0" err="1" smtClean="0"/>
              <a:t>komputer</a:t>
            </a:r>
            <a:r>
              <a:rPr lang="en-US" sz="2800" dirty="0" smtClean="0"/>
              <a:t> yang </a:t>
            </a:r>
            <a:r>
              <a:rPr lang="en-US" sz="2800" dirty="0" err="1" smtClean="0"/>
              <a:t>menggunakan</a:t>
            </a:r>
            <a:r>
              <a:rPr lang="en-US" sz="2800" dirty="0" smtClean="0"/>
              <a:t> </a:t>
            </a:r>
            <a:r>
              <a:rPr lang="en-US" sz="2800" dirty="0" err="1" smtClean="0">
                <a:solidFill>
                  <a:srgbClr val="FF0000"/>
                </a:solidFill>
              </a:rPr>
              <a:t>lebih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</a:rPr>
              <a:t>dari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</a:rPr>
              <a:t>satu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</a:rPr>
              <a:t>prosesor</a:t>
            </a:r>
            <a:r>
              <a:rPr lang="en-US" sz="2800" dirty="0" smtClean="0">
                <a:solidFill>
                  <a:srgbClr val="FF0000"/>
                </a:solidFill>
              </a:rPr>
              <a:t> yang </a:t>
            </a:r>
            <a:r>
              <a:rPr lang="en-US" sz="2800" dirty="0" err="1" smtClean="0">
                <a:solidFill>
                  <a:srgbClr val="FF0000"/>
                </a:solidFill>
              </a:rPr>
              <a:t>simetris</a:t>
            </a:r>
            <a:endParaRPr lang="en-US" sz="2800" dirty="0" smtClean="0">
              <a:solidFill>
                <a:srgbClr val="FF0000"/>
              </a:solidFill>
            </a:endParaRPr>
          </a:p>
          <a:p>
            <a:pPr lvl="1">
              <a:lnSpc>
                <a:spcPct val="90000"/>
              </a:lnSpc>
              <a:buFont typeface="Wingdings" pitchFamily="2" charset="2"/>
              <a:buChar char="à"/>
            </a:pPr>
            <a:r>
              <a:rPr lang="en-US" sz="2400" dirty="0" err="1" smtClean="0">
                <a:sym typeface="Wingdings" pitchFamily="2" charset="2"/>
              </a:rPr>
              <a:t>harus</a:t>
            </a:r>
            <a:r>
              <a:rPr lang="en-US" sz="2400" dirty="0" smtClean="0">
                <a:sym typeface="Wingdings" pitchFamily="2" charset="2"/>
              </a:rPr>
              <a:t> </a:t>
            </a:r>
            <a:r>
              <a:rPr lang="en-US" sz="2400" dirty="0" err="1" smtClean="0">
                <a:sym typeface="Wingdings" pitchFamily="2" charset="2"/>
              </a:rPr>
              <a:t>mempunyai</a:t>
            </a:r>
            <a:r>
              <a:rPr lang="en-US" sz="2400" dirty="0" smtClean="0">
                <a:sym typeface="Wingdings" pitchFamily="2" charset="2"/>
              </a:rPr>
              <a:t> </a:t>
            </a:r>
            <a:r>
              <a:rPr lang="en-US" sz="2400" dirty="0" err="1" smtClean="0">
                <a:sym typeface="Wingdings" pitchFamily="2" charset="2"/>
              </a:rPr>
              <a:t>fungsi</a:t>
            </a:r>
            <a:r>
              <a:rPr lang="en-US" sz="2400" dirty="0" smtClean="0">
                <a:sym typeface="Wingdings" pitchFamily="2" charset="2"/>
              </a:rPr>
              <a:t> </a:t>
            </a:r>
            <a:r>
              <a:rPr lang="en-US" sz="2400" dirty="0" err="1" smtClean="0">
                <a:sym typeface="Wingdings" pitchFamily="2" charset="2"/>
              </a:rPr>
              <a:t>dan</a:t>
            </a:r>
            <a:r>
              <a:rPr lang="en-US" sz="2400" dirty="0" smtClean="0">
                <a:sym typeface="Wingdings" pitchFamily="2" charset="2"/>
              </a:rPr>
              <a:t> tool yang </a:t>
            </a:r>
            <a:r>
              <a:rPr lang="en-US" sz="2400" dirty="0" err="1" smtClean="0">
                <a:sym typeface="Wingdings" pitchFamily="2" charset="2"/>
              </a:rPr>
              <a:t>dapat</a:t>
            </a:r>
            <a:r>
              <a:rPr lang="en-US" sz="2400" dirty="0" smtClean="0">
                <a:sym typeface="Wingdings" pitchFamily="2" charset="2"/>
              </a:rPr>
              <a:t> 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 smtClean="0">
                <a:sym typeface="Wingdings" pitchFamily="2" charset="2"/>
              </a:rPr>
              <a:t>   </a:t>
            </a:r>
            <a:r>
              <a:rPr lang="en-US" sz="2400" dirty="0" err="1" smtClean="0">
                <a:sym typeface="Wingdings" pitchFamily="2" charset="2"/>
              </a:rPr>
              <a:t>mengekploitasi</a:t>
            </a:r>
            <a:r>
              <a:rPr lang="en-US" sz="2400" dirty="0" smtClean="0">
                <a:sym typeface="Wingdings" pitchFamily="2" charset="2"/>
              </a:rPr>
              <a:t> </a:t>
            </a:r>
            <a:r>
              <a:rPr lang="en-US" sz="2400" dirty="0" err="1" smtClean="0">
                <a:sym typeface="Wingdings" pitchFamily="2" charset="2"/>
              </a:rPr>
              <a:t>prosesor</a:t>
            </a:r>
            <a:r>
              <a:rPr lang="en-US" sz="2400" dirty="0" smtClean="0">
                <a:sym typeface="Wingdings" pitchFamily="2" charset="2"/>
              </a:rPr>
              <a:t> </a:t>
            </a:r>
            <a:r>
              <a:rPr lang="en-US" sz="2400" dirty="0" err="1" smtClean="0">
                <a:sym typeface="Wingdings" pitchFamily="2" charset="2"/>
              </a:rPr>
              <a:t>paralel</a:t>
            </a:r>
            <a:endParaRPr lang="en-US" sz="2400" dirty="0" smtClean="0"/>
          </a:p>
          <a:p>
            <a:pPr>
              <a:lnSpc>
                <a:spcPct val="90000"/>
              </a:lnSpc>
            </a:pPr>
            <a:r>
              <a:rPr lang="en-US" sz="2800" dirty="0" err="1" smtClean="0"/>
              <a:t>Tujuan</a:t>
            </a:r>
            <a:r>
              <a:rPr lang="en-US" sz="2800" dirty="0" smtClean="0"/>
              <a:t>:</a:t>
            </a:r>
          </a:p>
          <a:p>
            <a:pPr lvl="1">
              <a:lnSpc>
                <a:spcPct val="90000"/>
              </a:lnSpc>
            </a:pPr>
            <a:r>
              <a:rPr lang="en-US" sz="2400" dirty="0" err="1" smtClean="0"/>
              <a:t>Efisiensi</a:t>
            </a:r>
            <a:r>
              <a:rPr lang="en-US" sz="2400" dirty="0" smtClean="0"/>
              <a:t> </a:t>
            </a:r>
            <a:r>
              <a:rPr lang="en-US" sz="2400" dirty="0" err="1" smtClean="0"/>
              <a:t>lebih</a:t>
            </a:r>
            <a:r>
              <a:rPr lang="en-US" sz="2400" dirty="0" smtClean="0"/>
              <a:t> </a:t>
            </a:r>
            <a:r>
              <a:rPr lang="en-US" sz="2400" dirty="0" err="1" smtClean="0"/>
              <a:t>tinggi</a:t>
            </a:r>
            <a:endParaRPr lang="en-US" sz="2400" dirty="0" smtClean="0"/>
          </a:p>
          <a:p>
            <a:pPr lvl="1">
              <a:lnSpc>
                <a:spcPct val="90000"/>
              </a:lnSpc>
            </a:pPr>
            <a:r>
              <a:rPr lang="en-US" sz="2400" i="1" dirty="0" smtClean="0"/>
              <a:t>Reliability</a:t>
            </a:r>
            <a:r>
              <a:rPr lang="en-US" sz="2400" dirty="0" smtClean="0"/>
              <a:t> (</a:t>
            </a:r>
            <a:r>
              <a:rPr lang="en-US" sz="2400" dirty="0" err="1" smtClean="0"/>
              <a:t>kehandalan</a:t>
            </a:r>
            <a:r>
              <a:rPr lang="en-US" sz="2400" dirty="0" smtClean="0"/>
              <a:t>) </a:t>
            </a:r>
            <a:r>
              <a:rPr lang="en-US" sz="2400" dirty="0" err="1" smtClean="0"/>
              <a:t>meningkat</a:t>
            </a:r>
            <a:endParaRPr lang="en-US" sz="2400" dirty="0" smtClean="0"/>
          </a:p>
          <a:p>
            <a:pPr>
              <a:lnSpc>
                <a:spcPct val="90000"/>
              </a:lnSpc>
            </a:pPr>
            <a:r>
              <a:rPr lang="en-US" sz="2800" dirty="0" err="1" smtClean="0"/>
              <a:t>Ciri-ciri</a:t>
            </a:r>
            <a:r>
              <a:rPr lang="en-US" sz="2800" dirty="0" smtClean="0"/>
              <a:t> </a:t>
            </a:r>
            <a:r>
              <a:rPr lang="en-US" sz="2800" dirty="0" err="1" smtClean="0"/>
              <a:t>komputer</a:t>
            </a:r>
            <a:r>
              <a:rPr lang="en-US" sz="2800" dirty="0" smtClean="0"/>
              <a:t> </a:t>
            </a:r>
            <a:r>
              <a:rPr lang="en-US" sz="2800" dirty="0" err="1" smtClean="0"/>
              <a:t>multiprosesor</a:t>
            </a:r>
            <a:r>
              <a:rPr lang="en-US" sz="2800" dirty="0" smtClean="0"/>
              <a:t>:</a:t>
            </a:r>
          </a:p>
          <a:p>
            <a:pPr lvl="1">
              <a:lnSpc>
                <a:spcPct val="90000"/>
              </a:lnSpc>
            </a:pPr>
            <a:r>
              <a:rPr lang="en-US" sz="2400" dirty="0" err="1" smtClean="0"/>
              <a:t>Terdapat</a:t>
            </a:r>
            <a:r>
              <a:rPr lang="en-US" sz="2400" dirty="0" smtClean="0"/>
              <a:t> </a:t>
            </a:r>
            <a:r>
              <a:rPr lang="en-US" sz="2400" dirty="0" err="1" smtClean="0"/>
              <a:t>lebih</a:t>
            </a:r>
            <a:r>
              <a:rPr lang="en-US" sz="2400" dirty="0" smtClean="0"/>
              <a:t> </a:t>
            </a:r>
            <a:r>
              <a:rPr lang="en-US" sz="2400" dirty="0" err="1" smtClean="0"/>
              <a:t>dari</a:t>
            </a:r>
            <a:r>
              <a:rPr lang="en-US" sz="2400" dirty="0" smtClean="0"/>
              <a:t> </a:t>
            </a:r>
            <a:r>
              <a:rPr lang="en-US" sz="2400" dirty="0" err="1" smtClean="0"/>
              <a:t>satu</a:t>
            </a:r>
            <a:r>
              <a:rPr lang="en-US" sz="2400" dirty="0" smtClean="0"/>
              <a:t> </a:t>
            </a:r>
            <a:r>
              <a:rPr lang="en-US" sz="2400" dirty="0" err="1" smtClean="0"/>
              <a:t>prosesor</a:t>
            </a:r>
            <a:endParaRPr lang="en-US" sz="2400" dirty="0" smtClean="0"/>
          </a:p>
          <a:p>
            <a:pPr lvl="1">
              <a:lnSpc>
                <a:spcPct val="90000"/>
              </a:lnSpc>
            </a:pPr>
            <a:r>
              <a:rPr lang="en-US" sz="2400" dirty="0" err="1" smtClean="0"/>
              <a:t>Memori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fasilitas</a:t>
            </a:r>
            <a:r>
              <a:rPr lang="en-US" sz="2400" dirty="0" smtClean="0"/>
              <a:t> I/O </a:t>
            </a:r>
            <a:r>
              <a:rPr lang="en-US" sz="2400" dirty="0" err="1" smtClean="0"/>
              <a:t>digunakan</a:t>
            </a:r>
            <a:r>
              <a:rPr lang="en-US" sz="2400" dirty="0" smtClean="0"/>
              <a:t> </a:t>
            </a:r>
            <a:r>
              <a:rPr lang="en-US" sz="2400" dirty="0" err="1" smtClean="0"/>
              <a:t>secara</a:t>
            </a:r>
            <a:r>
              <a:rPr lang="en-US" sz="2400" dirty="0" smtClean="0"/>
              <a:t> </a:t>
            </a:r>
            <a:r>
              <a:rPr lang="en-US" sz="2400" dirty="0" err="1" smtClean="0"/>
              <a:t>bersama-sama</a:t>
            </a:r>
            <a:r>
              <a:rPr lang="en-US" sz="2400" dirty="0" smtClean="0"/>
              <a:t> (</a:t>
            </a:r>
            <a:r>
              <a:rPr lang="en-US" sz="2400" i="1" dirty="0" smtClean="0"/>
              <a:t>sharing</a:t>
            </a:r>
            <a:r>
              <a:rPr lang="en-US" sz="2400" dirty="0" smtClean="0"/>
              <a:t>)</a:t>
            </a:r>
          </a:p>
          <a:p>
            <a:pPr lvl="1">
              <a:lnSpc>
                <a:spcPct val="90000"/>
              </a:lnSpc>
            </a:pPr>
            <a:r>
              <a:rPr lang="en-US" sz="2400" dirty="0" err="1" smtClean="0"/>
              <a:t>Setiap</a:t>
            </a:r>
            <a:r>
              <a:rPr lang="en-US" sz="2400" dirty="0" smtClean="0"/>
              <a:t> </a:t>
            </a:r>
            <a:r>
              <a:rPr lang="en-US" sz="2400" dirty="0" err="1" smtClean="0"/>
              <a:t>prosesor</a:t>
            </a:r>
            <a:r>
              <a:rPr lang="en-US" sz="2400" dirty="0" smtClean="0"/>
              <a:t> </a:t>
            </a:r>
            <a:r>
              <a:rPr lang="en-US" sz="2400" dirty="0" err="1" smtClean="0"/>
              <a:t>dapat</a:t>
            </a:r>
            <a:r>
              <a:rPr lang="en-US" sz="2400" dirty="0" smtClean="0"/>
              <a:t> </a:t>
            </a:r>
            <a:r>
              <a:rPr lang="en-US" sz="2400" dirty="0" err="1" smtClean="0"/>
              <a:t>melakukan</a:t>
            </a:r>
            <a:r>
              <a:rPr lang="en-US" sz="2400" dirty="0" smtClean="0"/>
              <a:t> </a:t>
            </a:r>
            <a:r>
              <a:rPr lang="en-US" sz="2400" dirty="0" err="1" smtClean="0"/>
              <a:t>fungsi-fungsi</a:t>
            </a:r>
            <a:r>
              <a:rPr lang="en-US" sz="2400" dirty="0" smtClean="0"/>
              <a:t> yang </a:t>
            </a:r>
            <a:r>
              <a:rPr lang="en-US" sz="2400" dirty="0" err="1" smtClean="0"/>
              <a:t>sama</a:t>
            </a:r>
            <a:r>
              <a:rPr lang="en-US" sz="2400" dirty="0" smtClean="0"/>
              <a:t> (</a:t>
            </a:r>
            <a:r>
              <a:rPr lang="en-US" sz="2400" i="1" dirty="0" smtClean="0"/>
              <a:t>symmetric</a:t>
            </a:r>
            <a:r>
              <a:rPr lang="en-US" sz="2400" dirty="0" smtClean="0"/>
              <a:t>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Multiprogramming &amp; Multiprocessing</a:t>
            </a:r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533400" y="1447800"/>
            <a:ext cx="7647272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</a:t>
            </a:r>
            <a:r>
              <a:rPr lang="en-US" dirty="0" err="1" smtClean="0"/>
              <a:t>Terdistribusi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err="1" smtClean="0"/>
              <a:t>Sejumlah</a:t>
            </a:r>
            <a:r>
              <a:rPr lang="en-US" dirty="0" smtClean="0"/>
              <a:t> </a:t>
            </a:r>
            <a:r>
              <a:rPr lang="en-US" dirty="0" err="1" smtClean="0"/>
              <a:t>komputer</a:t>
            </a:r>
            <a:r>
              <a:rPr lang="en-US" dirty="0" smtClean="0"/>
              <a:t> </a:t>
            </a:r>
            <a:r>
              <a:rPr lang="en-US" dirty="0" err="1" smtClean="0"/>
              <a:t>terhubung</a:t>
            </a:r>
            <a:r>
              <a:rPr lang="en-US" dirty="0" smtClean="0"/>
              <a:t> </a:t>
            </a:r>
            <a:r>
              <a:rPr lang="en-US" dirty="0" err="1" smtClean="0"/>
              <a:t>melalui</a:t>
            </a:r>
            <a:r>
              <a:rPr lang="en-US" dirty="0" smtClean="0"/>
              <a:t> </a:t>
            </a:r>
            <a:r>
              <a:rPr lang="en-US" dirty="0" err="1" smtClean="0"/>
              <a:t>jaringan</a:t>
            </a:r>
            <a:r>
              <a:rPr lang="en-US" dirty="0" smtClean="0"/>
              <a:t> </a:t>
            </a:r>
            <a:r>
              <a:rPr lang="en-US" dirty="0" err="1" smtClean="0"/>
              <a:t>membentuk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i="1" dirty="0" smtClean="0"/>
              <a:t>cluster</a:t>
            </a:r>
          </a:p>
          <a:p>
            <a:pPr>
              <a:lnSpc>
                <a:spcPct val="90000"/>
              </a:lnSpc>
            </a:pPr>
            <a:r>
              <a:rPr lang="en-US" dirty="0" err="1" smtClean="0"/>
              <a:t>Setiap</a:t>
            </a:r>
            <a:r>
              <a:rPr lang="en-US" dirty="0" smtClean="0"/>
              <a:t> </a:t>
            </a:r>
            <a:r>
              <a:rPr lang="en-US" dirty="0" err="1" smtClean="0"/>
              <a:t>komputer</a:t>
            </a:r>
            <a:r>
              <a:rPr lang="en-US" dirty="0" smtClean="0"/>
              <a:t> </a:t>
            </a:r>
            <a:r>
              <a:rPr lang="en-US" dirty="0" err="1" smtClean="0"/>
              <a:t>mempunyai</a:t>
            </a:r>
            <a:r>
              <a:rPr lang="en-US" dirty="0" smtClean="0"/>
              <a:t> </a:t>
            </a:r>
            <a:r>
              <a:rPr lang="en-US" i="1" dirty="0" smtClean="0"/>
              <a:t>resource</a:t>
            </a:r>
            <a:r>
              <a:rPr lang="en-US" dirty="0" smtClean="0"/>
              <a:t> (</a:t>
            </a:r>
            <a:r>
              <a:rPr lang="en-US" dirty="0" err="1" smtClean="0"/>
              <a:t>memori</a:t>
            </a:r>
            <a:r>
              <a:rPr lang="en-US" dirty="0" smtClean="0"/>
              <a:t>, </a:t>
            </a:r>
            <a:r>
              <a:rPr lang="en-US" i="1" dirty="0" err="1" smtClean="0"/>
              <a:t>harddisk</a:t>
            </a:r>
            <a:r>
              <a:rPr lang="en-US" dirty="0" smtClean="0"/>
              <a:t>, file) </a:t>
            </a:r>
            <a:r>
              <a:rPr lang="en-US" dirty="0" err="1" smtClean="0"/>
              <a:t>sendiri-sendiri</a:t>
            </a: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User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memanfaatkan</a:t>
            </a:r>
            <a:r>
              <a:rPr lang="en-US" dirty="0" smtClean="0"/>
              <a:t> </a:t>
            </a:r>
            <a:r>
              <a:rPr lang="en-US" i="1" dirty="0" smtClean="0"/>
              <a:t>resource</a:t>
            </a:r>
            <a:r>
              <a:rPr lang="en-US" dirty="0" smtClean="0"/>
              <a:t> yang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komputer</a:t>
            </a:r>
            <a:r>
              <a:rPr lang="en-US" dirty="0" smtClean="0"/>
              <a:t> lain</a:t>
            </a:r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Object Oriented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err="1" smtClean="0"/>
              <a:t>Modul</a:t>
            </a:r>
            <a:r>
              <a:rPr lang="en-US" dirty="0" smtClean="0"/>
              <a:t> yang </a:t>
            </a:r>
            <a:r>
              <a:rPr lang="en-US" dirty="0" err="1" smtClean="0"/>
              <a:t>ditambahkan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kernel </a:t>
            </a:r>
            <a:r>
              <a:rPr lang="en-US" dirty="0" err="1" smtClean="0"/>
              <a:t>dirancang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metode</a:t>
            </a:r>
            <a:r>
              <a:rPr lang="en-US" dirty="0" smtClean="0"/>
              <a:t> </a:t>
            </a:r>
            <a:r>
              <a:rPr lang="en-US" i="1" dirty="0" smtClean="0"/>
              <a:t>object-oriented</a:t>
            </a:r>
          </a:p>
          <a:p>
            <a:pPr>
              <a:lnSpc>
                <a:spcPct val="90000"/>
              </a:lnSpc>
            </a:pPr>
            <a:r>
              <a:rPr lang="en-US" i="1" dirty="0" smtClean="0"/>
              <a:t>Programmer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meng</a:t>
            </a:r>
            <a:r>
              <a:rPr lang="en-US" dirty="0" smtClean="0"/>
              <a:t>-</a:t>
            </a:r>
            <a:r>
              <a:rPr lang="en-US" i="1" dirty="0" smtClean="0"/>
              <a:t>customize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operasi</a:t>
            </a:r>
            <a:r>
              <a:rPr lang="en-US" dirty="0" smtClean="0"/>
              <a:t> </a:t>
            </a:r>
            <a:r>
              <a:rPr lang="en-US" dirty="0" err="1" smtClean="0"/>
              <a:t>tanpa</a:t>
            </a:r>
            <a:r>
              <a:rPr lang="en-US" dirty="0" smtClean="0"/>
              <a:t> </a:t>
            </a:r>
            <a:r>
              <a:rPr lang="en-US" dirty="0" err="1" smtClean="0"/>
              <a:t>mengganggu</a:t>
            </a:r>
            <a:r>
              <a:rPr lang="en-US" dirty="0" smtClean="0"/>
              <a:t> </a:t>
            </a:r>
            <a:r>
              <a:rPr lang="en-US" dirty="0" err="1" smtClean="0"/>
              <a:t>integritas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Kemampuan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Operasi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memberi</a:t>
            </a:r>
            <a:r>
              <a:rPr lang="en-US" dirty="0" smtClean="0"/>
              <a:t> </a:t>
            </a:r>
            <a:r>
              <a:rPr lang="en-US" dirty="0" err="1" smtClean="0"/>
              <a:t>kenyamanan</a:t>
            </a:r>
            <a:r>
              <a:rPr lang="id-ID" dirty="0" smtClean="0"/>
              <a:t> bagi </a:t>
            </a:r>
            <a:r>
              <a:rPr lang="id-ID" i="1" dirty="0" smtClean="0"/>
              <a:t>user</a:t>
            </a:r>
            <a:r>
              <a:rPr lang="id-ID" dirty="0" smtClean="0"/>
              <a:t> dalam memanfaatkan </a:t>
            </a:r>
            <a:r>
              <a:rPr lang="id-ID" i="1" dirty="0" smtClean="0"/>
              <a:t>resource</a:t>
            </a:r>
            <a:r>
              <a:rPr lang="id-ID" dirty="0" smtClean="0"/>
              <a:t> komputer</a:t>
            </a: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mengatur</a:t>
            </a:r>
            <a:r>
              <a:rPr lang="en-US" dirty="0" smtClean="0"/>
              <a:t> </a:t>
            </a:r>
            <a:r>
              <a:rPr lang="en-US" i="1" dirty="0" smtClean="0"/>
              <a:t>resource</a:t>
            </a:r>
            <a:r>
              <a:rPr lang="en-US" dirty="0" smtClean="0"/>
              <a:t> </a:t>
            </a:r>
            <a:r>
              <a:rPr lang="en-US" dirty="0" err="1" smtClean="0"/>
              <a:t>komputer</a:t>
            </a:r>
            <a:r>
              <a:rPr lang="id-ID" dirty="0" smtClean="0"/>
              <a:t> (</a:t>
            </a:r>
            <a:r>
              <a:rPr lang="id-ID" i="1" dirty="0" smtClean="0"/>
              <a:t>resource manager</a:t>
            </a:r>
            <a:r>
              <a:rPr lang="id-ID" dirty="0" smtClean="0"/>
              <a:t>)</a:t>
            </a:r>
            <a:endParaRPr lang="en-US" sz="3200" dirty="0" smtClean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</a:pP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berkembang</a:t>
            </a:r>
            <a:r>
              <a:rPr lang="id-ID" dirty="0" smtClean="0"/>
              <a:t> (berevolusi)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Tingkatan</a:t>
            </a:r>
            <a:r>
              <a:rPr lang="en-US" dirty="0" smtClean="0"/>
              <a:t>/Layer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Operasi</a:t>
            </a:r>
            <a:endParaRPr lang="en-US" dirty="0"/>
          </a:p>
        </p:txBody>
      </p:sp>
      <p:graphicFrame>
        <p:nvGraphicFramePr>
          <p:cNvPr id="1026" name="Object 3"/>
          <p:cNvGraphicFramePr>
            <a:graphicFrameLocks noChangeAspect="1"/>
          </p:cNvGraphicFramePr>
          <p:nvPr>
            <p:ph sz="quarter" idx="1"/>
          </p:nvPr>
        </p:nvGraphicFramePr>
        <p:xfrm>
          <a:off x="76200" y="2057400"/>
          <a:ext cx="4064000" cy="3987800"/>
        </p:xfrm>
        <a:graphic>
          <a:graphicData uri="http://schemas.openxmlformats.org/presentationml/2006/ole">
            <p:oleObj spid="_x0000_s1026" name="Image" r:id="rId4" imgW="4063492" imgH="3987302" progId="">
              <p:embed/>
            </p:oleObj>
          </a:graphicData>
        </a:graphic>
      </p:graphicFrame>
      <p:grpSp>
        <p:nvGrpSpPr>
          <p:cNvPr id="5" name="Group 5"/>
          <p:cNvGrpSpPr>
            <a:grpSpLocks/>
          </p:cNvGrpSpPr>
          <p:nvPr/>
        </p:nvGrpSpPr>
        <p:grpSpPr bwMode="auto">
          <a:xfrm>
            <a:off x="4114800" y="2085975"/>
            <a:ext cx="3748088" cy="3933825"/>
            <a:chOff x="1152" y="2256"/>
            <a:chExt cx="4089" cy="1728"/>
          </a:xfrm>
        </p:grpSpPr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1152" y="3766"/>
              <a:ext cx="2688" cy="13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de-DE" sz="1600">
                  <a:latin typeface="Arial" charset="0"/>
                </a:rPr>
                <a:t>Physical devices</a:t>
              </a:r>
              <a:endParaRPr lang="en-US" sz="1600">
                <a:latin typeface="Arial" charset="0"/>
              </a:endParaRPr>
            </a:p>
          </p:txBody>
        </p:sp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1152" y="3526"/>
              <a:ext cx="2688" cy="13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de-DE" sz="1600">
                  <a:latin typeface="Arial" charset="0"/>
                </a:rPr>
                <a:t>Microprogramming</a:t>
              </a:r>
              <a:endParaRPr lang="en-US" sz="1600">
                <a:latin typeface="Arial" charset="0"/>
              </a:endParaRPr>
            </a:p>
          </p:txBody>
        </p:sp>
        <p:sp>
          <p:nvSpPr>
            <p:cNvPr id="8" name="Text Box 8"/>
            <p:cNvSpPr txBox="1">
              <a:spLocks noChangeArrowheads="1"/>
            </p:cNvSpPr>
            <p:nvPr/>
          </p:nvSpPr>
          <p:spPr bwMode="auto">
            <a:xfrm>
              <a:off x="1152" y="3286"/>
              <a:ext cx="2688" cy="13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de-DE" sz="1600">
                  <a:latin typeface="Arial" charset="0"/>
                </a:rPr>
                <a:t>Machine language</a:t>
              </a:r>
              <a:endParaRPr lang="en-US" sz="1600">
                <a:latin typeface="Arial" charset="0"/>
              </a:endParaRPr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1152" y="3046"/>
              <a:ext cx="2688" cy="13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de-DE" sz="1600">
                  <a:latin typeface="Arial" charset="0"/>
                </a:rPr>
                <a:t>Operating system</a:t>
              </a:r>
              <a:endParaRPr lang="en-US" sz="1600">
                <a:latin typeface="Arial" charset="0"/>
              </a:endParaRPr>
            </a:p>
          </p:txBody>
        </p:sp>
        <p:sp>
          <p:nvSpPr>
            <p:cNvPr id="10" name="Text Box 10"/>
            <p:cNvSpPr txBox="1">
              <a:spLocks noChangeArrowheads="1"/>
            </p:cNvSpPr>
            <p:nvPr/>
          </p:nvSpPr>
          <p:spPr bwMode="auto">
            <a:xfrm>
              <a:off x="1152" y="2662"/>
              <a:ext cx="912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 anchorCtr="1"/>
            <a:lstStyle/>
            <a:p>
              <a:pPr algn="ctr" eaLnBrk="1" hangingPunct="1"/>
              <a:r>
                <a:rPr lang="de-DE" sz="1600">
                  <a:latin typeface="Arial" charset="0"/>
                </a:rPr>
                <a:t>Compilers</a:t>
              </a:r>
              <a:endParaRPr lang="en-US" sz="1600">
                <a:latin typeface="Arial" charset="0"/>
              </a:endParaRPr>
            </a:p>
          </p:txBody>
        </p:sp>
        <p:sp>
          <p:nvSpPr>
            <p:cNvPr id="11" name="Text Box 11"/>
            <p:cNvSpPr txBox="1">
              <a:spLocks noChangeArrowheads="1"/>
            </p:cNvSpPr>
            <p:nvPr/>
          </p:nvSpPr>
          <p:spPr bwMode="auto">
            <a:xfrm>
              <a:off x="2064" y="2662"/>
              <a:ext cx="816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 anchorCtr="1"/>
            <a:lstStyle/>
            <a:p>
              <a:pPr algn="ctr" eaLnBrk="1" hangingPunct="1"/>
              <a:r>
                <a:rPr lang="de-DE" sz="1600" dirty="0">
                  <a:latin typeface="Arial" charset="0"/>
                </a:rPr>
                <a:t>Editors</a:t>
              </a:r>
              <a:endParaRPr lang="en-US" sz="1600" dirty="0">
                <a:latin typeface="Arial" charset="0"/>
              </a:endParaRPr>
            </a:p>
          </p:txBody>
        </p:sp>
        <p:sp>
          <p:nvSpPr>
            <p:cNvPr id="12" name="Text Box 12"/>
            <p:cNvSpPr txBox="1">
              <a:spLocks noChangeArrowheads="1"/>
            </p:cNvSpPr>
            <p:nvPr/>
          </p:nvSpPr>
          <p:spPr bwMode="auto">
            <a:xfrm>
              <a:off x="2880" y="2662"/>
              <a:ext cx="960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 anchorCtr="1"/>
            <a:lstStyle/>
            <a:p>
              <a:pPr algn="ctr" eaLnBrk="1" hangingPunct="1"/>
              <a:r>
                <a:rPr lang="de-DE" sz="1600">
                  <a:latin typeface="Arial" charset="0"/>
                </a:rPr>
                <a:t>Command interpreter</a:t>
              </a:r>
              <a:endParaRPr lang="en-US" sz="1600">
                <a:latin typeface="Arial" charset="0"/>
              </a:endParaRPr>
            </a:p>
          </p:txBody>
        </p:sp>
        <p:sp>
          <p:nvSpPr>
            <p:cNvPr id="13" name="Text Box 13"/>
            <p:cNvSpPr txBox="1">
              <a:spLocks noChangeArrowheads="1"/>
            </p:cNvSpPr>
            <p:nvPr/>
          </p:nvSpPr>
          <p:spPr bwMode="auto">
            <a:xfrm>
              <a:off x="1152" y="2256"/>
              <a:ext cx="912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 anchorCtr="1"/>
            <a:lstStyle/>
            <a:p>
              <a:pPr algn="ctr" eaLnBrk="1" hangingPunct="1"/>
              <a:r>
                <a:rPr lang="de-DE" sz="1600" dirty="0">
                  <a:latin typeface="Arial" charset="0"/>
                </a:rPr>
                <a:t>Banking system</a:t>
              </a:r>
              <a:endParaRPr lang="en-US" sz="1600" dirty="0">
                <a:latin typeface="Arial" charset="0"/>
              </a:endParaRPr>
            </a:p>
          </p:txBody>
        </p:sp>
        <p:sp>
          <p:nvSpPr>
            <p:cNvPr id="14" name="Text Box 14"/>
            <p:cNvSpPr txBox="1">
              <a:spLocks noChangeArrowheads="1"/>
            </p:cNvSpPr>
            <p:nvPr/>
          </p:nvSpPr>
          <p:spPr bwMode="auto">
            <a:xfrm>
              <a:off x="2064" y="2256"/>
              <a:ext cx="816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 anchorCtr="1"/>
            <a:lstStyle/>
            <a:p>
              <a:pPr algn="ctr" eaLnBrk="1" hangingPunct="1"/>
              <a:r>
                <a:rPr lang="de-DE" sz="1600">
                  <a:latin typeface="Arial" charset="0"/>
                </a:rPr>
                <a:t>Airline reservation</a:t>
              </a:r>
              <a:endParaRPr lang="en-US" sz="1600">
                <a:latin typeface="Arial" charset="0"/>
              </a:endParaRPr>
            </a:p>
          </p:txBody>
        </p:sp>
        <p:sp>
          <p:nvSpPr>
            <p:cNvPr id="15" name="Text Box 15"/>
            <p:cNvSpPr txBox="1">
              <a:spLocks noChangeArrowheads="1"/>
            </p:cNvSpPr>
            <p:nvPr/>
          </p:nvSpPr>
          <p:spPr bwMode="auto">
            <a:xfrm>
              <a:off x="2880" y="2256"/>
              <a:ext cx="960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 anchorCtr="1"/>
            <a:lstStyle/>
            <a:p>
              <a:pPr algn="ctr" eaLnBrk="1" hangingPunct="1"/>
              <a:r>
                <a:rPr lang="de-DE" sz="1600">
                  <a:latin typeface="Arial" charset="0"/>
                </a:rPr>
                <a:t>Web browser</a:t>
              </a:r>
              <a:endParaRPr lang="en-US" sz="1600">
                <a:latin typeface="Arial" charset="0"/>
              </a:endParaRPr>
            </a:p>
          </p:txBody>
        </p:sp>
        <p:sp>
          <p:nvSpPr>
            <p:cNvPr id="16" name="Text Box 16"/>
            <p:cNvSpPr txBox="1">
              <a:spLocks noChangeArrowheads="1"/>
            </p:cNvSpPr>
            <p:nvPr/>
          </p:nvSpPr>
          <p:spPr bwMode="auto">
            <a:xfrm>
              <a:off x="4080" y="2332"/>
              <a:ext cx="1161" cy="1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de-DE" sz="1600">
                  <a:latin typeface="Arial" charset="0"/>
                </a:rPr>
                <a:t>Application programs</a:t>
              </a:r>
              <a:endParaRPr lang="en-US" sz="1600">
                <a:latin typeface="Arial" charset="0"/>
              </a:endParaRPr>
            </a:p>
          </p:txBody>
        </p:sp>
        <p:sp>
          <p:nvSpPr>
            <p:cNvPr id="17" name="Text Box 17"/>
            <p:cNvSpPr txBox="1">
              <a:spLocks noChangeArrowheads="1"/>
            </p:cNvSpPr>
            <p:nvPr/>
          </p:nvSpPr>
          <p:spPr bwMode="auto">
            <a:xfrm>
              <a:off x="4080" y="3504"/>
              <a:ext cx="591" cy="1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de-DE" sz="1600">
                  <a:latin typeface="Arial" charset="0"/>
                </a:rPr>
                <a:t>Hardware</a:t>
              </a:r>
              <a:endParaRPr lang="en-US" sz="1600">
                <a:latin typeface="Arial" charset="0"/>
              </a:endParaRPr>
            </a:p>
          </p:txBody>
        </p:sp>
        <p:sp>
          <p:nvSpPr>
            <p:cNvPr id="18" name="Text Box 18"/>
            <p:cNvSpPr txBox="1">
              <a:spLocks noChangeArrowheads="1"/>
            </p:cNvSpPr>
            <p:nvPr/>
          </p:nvSpPr>
          <p:spPr bwMode="auto">
            <a:xfrm>
              <a:off x="4080" y="2860"/>
              <a:ext cx="987" cy="1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de-DE" sz="1600">
                  <a:latin typeface="Arial" charset="0"/>
                </a:rPr>
                <a:t>System programs</a:t>
              </a:r>
              <a:endParaRPr lang="en-US" sz="1600">
                <a:latin typeface="Arial" charset="0"/>
              </a:endParaRPr>
            </a:p>
          </p:txBody>
        </p:sp>
        <p:sp>
          <p:nvSpPr>
            <p:cNvPr id="19" name="AutoShape 19"/>
            <p:cNvSpPr>
              <a:spLocks/>
            </p:cNvSpPr>
            <p:nvPr/>
          </p:nvSpPr>
          <p:spPr bwMode="auto">
            <a:xfrm>
              <a:off x="3888" y="2688"/>
              <a:ext cx="144" cy="576"/>
            </a:xfrm>
            <a:prstGeom prst="rightBrace">
              <a:avLst>
                <a:gd name="adj1" fmla="val 3333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AutoShape 20"/>
            <p:cNvSpPr>
              <a:spLocks/>
            </p:cNvSpPr>
            <p:nvPr/>
          </p:nvSpPr>
          <p:spPr bwMode="auto">
            <a:xfrm>
              <a:off x="3888" y="3312"/>
              <a:ext cx="144" cy="672"/>
            </a:xfrm>
            <a:prstGeom prst="rightBrace">
              <a:avLst>
                <a:gd name="adj1" fmla="val 38889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AutoShape 21"/>
            <p:cNvSpPr>
              <a:spLocks/>
            </p:cNvSpPr>
            <p:nvPr/>
          </p:nvSpPr>
          <p:spPr bwMode="auto">
            <a:xfrm>
              <a:off x="3888" y="2256"/>
              <a:ext cx="144" cy="384"/>
            </a:xfrm>
            <a:prstGeom prst="rightBrace">
              <a:avLst>
                <a:gd name="adj1" fmla="val 22222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Mengapa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Operasi</a:t>
            </a:r>
            <a:r>
              <a:rPr lang="en-US" dirty="0" smtClean="0"/>
              <a:t> </a:t>
            </a:r>
            <a:r>
              <a:rPr lang="en-US" dirty="0" err="1" smtClean="0"/>
              <a:t>Berevolusi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  <a:tabLst>
                <a:tab pos="4032250" algn="l"/>
              </a:tabLst>
            </a:pPr>
            <a:r>
              <a:rPr lang="en-US" dirty="0" err="1" smtClean="0"/>
              <a:t>Supaya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memanfaatkan</a:t>
            </a:r>
            <a:r>
              <a:rPr lang="en-US" dirty="0" smtClean="0"/>
              <a:t> </a:t>
            </a:r>
            <a:r>
              <a:rPr lang="en-US" dirty="0" err="1" smtClean="0"/>
              <a:t>kemajuan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bidang</a:t>
            </a:r>
            <a:r>
              <a:rPr lang="en-US" dirty="0" smtClean="0"/>
              <a:t> </a:t>
            </a:r>
            <a:r>
              <a:rPr lang="en-US" dirty="0" err="1" smtClean="0"/>
              <a:t>teknologi</a:t>
            </a:r>
            <a:r>
              <a:rPr lang="en-US" dirty="0" smtClean="0"/>
              <a:t> </a:t>
            </a:r>
            <a:r>
              <a:rPr lang="en-US" dirty="0" smtClean="0"/>
              <a:t>H/W</a:t>
            </a:r>
            <a:endParaRPr lang="en-US" sz="2000" dirty="0" smtClean="0"/>
          </a:p>
          <a:p>
            <a:pPr>
              <a:lnSpc>
                <a:spcPct val="80000"/>
              </a:lnSpc>
              <a:tabLst>
                <a:tab pos="4032250" algn="l"/>
              </a:tabLst>
            </a:pP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penambahan</a:t>
            </a:r>
            <a:r>
              <a:rPr lang="en-US" dirty="0" smtClean="0"/>
              <a:t> </a:t>
            </a:r>
            <a:r>
              <a:rPr lang="en-US" dirty="0" err="1" smtClean="0"/>
              <a:t>layanan</a:t>
            </a:r>
            <a:r>
              <a:rPr lang="en-US" dirty="0" smtClean="0"/>
              <a:t> </a:t>
            </a:r>
            <a:r>
              <a:rPr lang="en-US" dirty="0" err="1" smtClean="0"/>
              <a:t>baru</a:t>
            </a:r>
            <a:endParaRPr lang="en-US" dirty="0" smtClean="0"/>
          </a:p>
          <a:p>
            <a:pPr>
              <a:lnSpc>
                <a:spcPct val="80000"/>
              </a:lnSpc>
              <a:tabLst>
                <a:tab pos="4032250" algn="l"/>
              </a:tabLst>
            </a:pPr>
            <a:r>
              <a:rPr lang="en-US" dirty="0" err="1" smtClean="0"/>
              <a:t>Koreksi</a:t>
            </a:r>
            <a:r>
              <a:rPr lang="en-US" dirty="0" smtClean="0"/>
              <a:t> </a:t>
            </a:r>
            <a:r>
              <a:rPr lang="en-US" dirty="0" err="1" smtClean="0"/>
              <a:t>terhadap</a:t>
            </a:r>
            <a:r>
              <a:rPr lang="en-US" dirty="0" smtClean="0"/>
              <a:t> </a:t>
            </a:r>
            <a:r>
              <a:rPr lang="en-US" dirty="0" err="1" smtClean="0"/>
              <a:t>kesalahan</a:t>
            </a:r>
            <a:r>
              <a:rPr lang="en-US" dirty="0" smtClean="0"/>
              <a:t>/bug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Ciri</a:t>
            </a:r>
            <a:r>
              <a:rPr lang="en-US" dirty="0" smtClean="0"/>
              <a:t> OS yang </a:t>
            </a:r>
            <a:r>
              <a:rPr lang="en-US" dirty="0" err="1" smtClean="0"/>
              <a:t>baik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80000"/>
              </a:lnSpc>
              <a:tabLst>
                <a:tab pos="4032250" algn="l"/>
              </a:tabLst>
            </a:pPr>
            <a:r>
              <a:rPr lang="en-US" sz="2300" dirty="0" err="1" smtClean="0"/>
              <a:t>tersusun</a:t>
            </a:r>
            <a:r>
              <a:rPr lang="en-US" sz="2300" dirty="0" smtClean="0"/>
              <a:t> </a:t>
            </a:r>
            <a:r>
              <a:rPr lang="en-US" sz="2300" dirty="0" err="1" smtClean="0"/>
              <a:t>secara</a:t>
            </a:r>
            <a:r>
              <a:rPr lang="en-US" sz="2300" dirty="0" smtClean="0"/>
              <a:t> modular</a:t>
            </a:r>
          </a:p>
          <a:p>
            <a:pPr>
              <a:lnSpc>
                <a:spcPct val="80000"/>
              </a:lnSpc>
              <a:tabLst>
                <a:tab pos="4032250" algn="l"/>
              </a:tabLst>
            </a:pPr>
            <a:r>
              <a:rPr lang="en-US" sz="2300" i="1" dirty="0" smtClean="0"/>
              <a:t>interface</a:t>
            </a:r>
            <a:r>
              <a:rPr lang="en-US" sz="2300" dirty="0" smtClean="0"/>
              <a:t> </a:t>
            </a:r>
            <a:r>
              <a:rPr lang="en-US" sz="2300" dirty="0" err="1" smtClean="0"/>
              <a:t>antar</a:t>
            </a:r>
            <a:r>
              <a:rPr lang="en-US" sz="2300" dirty="0" smtClean="0"/>
              <a:t> </a:t>
            </a:r>
            <a:r>
              <a:rPr lang="en-US" sz="2300" dirty="0" err="1" smtClean="0"/>
              <a:t>modul</a:t>
            </a:r>
            <a:r>
              <a:rPr lang="en-US" sz="2300" dirty="0" smtClean="0"/>
              <a:t> </a:t>
            </a:r>
            <a:r>
              <a:rPr lang="en-US" sz="2300" dirty="0" err="1" smtClean="0"/>
              <a:t>terdefinisi</a:t>
            </a:r>
            <a:r>
              <a:rPr lang="en-US" sz="2300" dirty="0" smtClean="0"/>
              <a:t> </a:t>
            </a:r>
            <a:r>
              <a:rPr lang="en-US" sz="2300" dirty="0" err="1" smtClean="0"/>
              <a:t>dengan</a:t>
            </a:r>
            <a:r>
              <a:rPr lang="en-US" sz="2300" dirty="0" smtClean="0"/>
              <a:t> </a:t>
            </a:r>
            <a:r>
              <a:rPr lang="en-US" sz="2300" dirty="0" err="1" smtClean="0"/>
              <a:t>baik</a:t>
            </a:r>
            <a:endParaRPr lang="en-US" sz="2300" dirty="0" smtClean="0"/>
          </a:p>
          <a:p>
            <a:pPr>
              <a:lnSpc>
                <a:spcPct val="80000"/>
              </a:lnSpc>
              <a:tabLst>
                <a:tab pos="4032250" algn="l"/>
              </a:tabLst>
            </a:pPr>
            <a:r>
              <a:rPr lang="en-US" sz="2300" i="1" dirty="0" smtClean="0"/>
              <a:t>interface</a:t>
            </a:r>
            <a:r>
              <a:rPr lang="en-US" sz="2300" dirty="0" smtClean="0"/>
              <a:t> </a:t>
            </a:r>
            <a:r>
              <a:rPr lang="en-US" sz="2300" dirty="0" err="1" smtClean="0"/>
              <a:t>antar</a:t>
            </a:r>
            <a:r>
              <a:rPr lang="en-US" sz="2300" dirty="0" smtClean="0"/>
              <a:t> </a:t>
            </a:r>
            <a:r>
              <a:rPr lang="en-US" sz="2300" dirty="0" err="1" smtClean="0"/>
              <a:t>modul</a:t>
            </a:r>
            <a:r>
              <a:rPr lang="en-US" sz="2300" dirty="0" smtClean="0"/>
              <a:t> </a:t>
            </a:r>
            <a:r>
              <a:rPr lang="en-US" sz="2300" dirty="0" err="1" smtClean="0"/>
              <a:t>sesederhana</a:t>
            </a:r>
            <a:r>
              <a:rPr lang="en-US" sz="2300" dirty="0" smtClean="0"/>
              <a:t> </a:t>
            </a:r>
            <a:r>
              <a:rPr lang="en-US" sz="2300" dirty="0" err="1" smtClean="0"/>
              <a:t>mungkin</a:t>
            </a:r>
            <a:endParaRPr lang="en-US" sz="2300" dirty="0" smtClean="0"/>
          </a:p>
          <a:p>
            <a:pPr>
              <a:lnSpc>
                <a:spcPct val="80000"/>
              </a:lnSpc>
              <a:tabLst>
                <a:tab pos="4032250" algn="l"/>
              </a:tabLst>
            </a:pPr>
            <a:r>
              <a:rPr lang="en-US" sz="2300" dirty="0" err="1" smtClean="0"/>
              <a:t>terdokumentasi</a:t>
            </a:r>
            <a:r>
              <a:rPr lang="en-US" sz="2300" dirty="0" smtClean="0"/>
              <a:t> </a:t>
            </a:r>
            <a:r>
              <a:rPr lang="en-US" sz="2300" dirty="0" err="1" smtClean="0"/>
              <a:t>secara</a:t>
            </a:r>
            <a:r>
              <a:rPr lang="en-US" sz="2300" dirty="0" smtClean="0"/>
              <a:t> </a:t>
            </a:r>
            <a:r>
              <a:rPr lang="en-US" sz="2300" dirty="0" err="1" smtClean="0"/>
              <a:t>baik</a:t>
            </a:r>
            <a:endParaRPr lang="en-US" sz="2300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Evolusi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Operasi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</a:pPr>
            <a:r>
              <a:rPr lang="en-US" sz="2800" i="1" dirty="0" smtClean="0"/>
              <a:t>Serial Processing</a:t>
            </a:r>
            <a:r>
              <a:rPr lang="en-US" sz="2800" dirty="0" smtClean="0"/>
              <a:t> (1940 – 1950)</a:t>
            </a:r>
          </a:p>
          <a:p>
            <a:pPr lvl="1">
              <a:lnSpc>
                <a:spcPct val="80000"/>
              </a:lnSpc>
            </a:pPr>
            <a:r>
              <a:rPr lang="en-US" sz="2400" dirty="0" smtClean="0"/>
              <a:t>User </a:t>
            </a:r>
            <a:r>
              <a:rPr lang="en-US" sz="2400" dirty="0" err="1" smtClean="0"/>
              <a:t>harus</a:t>
            </a:r>
            <a:r>
              <a:rPr lang="en-US" sz="2400" dirty="0" smtClean="0"/>
              <a:t> </a:t>
            </a:r>
            <a:r>
              <a:rPr lang="en-US" sz="2400" dirty="0" err="1" smtClean="0"/>
              <a:t>mengakses</a:t>
            </a:r>
            <a:r>
              <a:rPr lang="en-US" sz="2400" dirty="0" smtClean="0"/>
              <a:t> </a:t>
            </a:r>
            <a:r>
              <a:rPr lang="en-US" sz="2400" dirty="0" err="1" smtClean="0"/>
              <a:t>mesin</a:t>
            </a:r>
            <a:r>
              <a:rPr lang="en-US" sz="2400" dirty="0" smtClean="0"/>
              <a:t> (</a:t>
            </a:r>
            <a:r>
              <a:rPr lang="en-US" sz="2400" dirty="0" err="1" smtClean="0"/>
              <a:t>komputer</a:t>
            </a:r>
            <a:r>
              <a:rPr lang="en-US" sz="2400" dirty="0" smtClean="0"/>
              <a:t>) </a:t>
            </a:r>
            <a:r>
              <a:rPr lang="en-US" sz="2400" dirty="0" err="1" smtClean="0"/>
              <a:t>secara</a:t>
            </a:r>
            <a:r>
              <a:rPr lang="en-US" sz="2400" dirty="0" smtClean="0"/>
              <a:t> </a:t>
            </a:r>
            <a:r>
              <a:rPr lang="en-US" sz="2400" dirty="0" err="1" smtClean="0"/>
              <a:t>langsung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eksekusi</a:t>
            </a:r>
            <a:r>
              <a:rPr lang="en-US" sz="2400" dirty="0" smtClean="0"/>
              <a:t> job </a:t>
            </a:r>
            <a:r>
              <a:rPr lang="en-US" sz="2400" dirty="0" err="1" smtClean="0"/>
              <a:t>dilakukan</a:t>
            </a:r>
            <a:r>
              <a:rPr lang="en-US" sz="2400" dirty="0" smtClean="0"/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satu</a:t>
            </a:r>
            <a:r>
              <a:rPr lang="en-US" sz="2400" dirty="0" smtClean="0">
                <a:solidFill>
                  <a:srgbClr val="FF0000"/>
                </a:solidFill>
              </a:rPr>
              <a:t> per </a:t>
            </a:r>
            <a:r>
              <a:rPr lang="en-US" sz="2400" dirty="0" err="1" smtClean="0">
                <a:solidFill>
                  <a:srgbClr val="FF0000"/>
                </a:solidFill>
              </a:rPr>
              <a:t>satu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secara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urut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bergantian</a:t>
            </a:r>
            <a:endParaRPr lang="en-US" sz="2400" dirty="0" smtClean="0"/>
          </a:p>
          <a:p>
            <a:pPr>
              <a:lnSpc>
                <a:spcPct val="80000"/>
              </a:lnSpc>
            </a:pPr>
            <a:r>
              <a:rPr lang="en-US" sz="2800" i="1" dirty="0" smtClean="0"/>
              <a:t>Simple Batch System</a:t>
            </a:r>
            <a:r>
              <a:rPr lang="en-US" sz="2800" dirty="0" smtClean="0"/>
              <a:t> (1950)</a:t>
            </a:r>
          </a:p>
          <a:p>
            <a:pPr lvl="1">
              <a:lnSpc>
                <a:spcPct val="80000"/>
              </a:lnSpc>
            </a:pPr>
            <a:r>
              <a:rPr lang="en-US" sz="2400" dirty="0" err="1" smtClean="0"/>
              <a:t>Beberapa</a:t>
            </a:r>
            <a:r>
              <a:rPr lang="en-US" sz="2400" dirty="0" smtClean="0"/>
              <a:t> job (program) yang </a:t>
            </a:r>
            <a:r>
              <a:rPr lang="en-US" sz="2400" dirty="0" err="1" smtClean="0"/>
              <a:t>akan</a:t>
            </a:r>
            <a:r>
              <a:rPr lang="en-US" sz="2400" dirty="0" smtClean="0"/>
              <a:t> </a:t>
            </a:r>
            <a:r>
              <a:rPr lang="en-US" sz="2400" dirty="0" err="1" smtClean="0"/>
              <a:t>diproses</a:t>
            </a:r>
            <a:r>
              <a:rPr lang="en-US" sz="2400" dirty="0" smtClean="0"/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dikumpulkan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menjadi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satu</a:t>
            </a:r>
            <a:r>
              <a:rPr lang="en-US" sz="2400" dirty="0" smtClean="0"/>
              <a:t> (</a:t>
            </a:r>
            <a:r>
              <a:rPr lang="en-US" sz="2400" dirty="0" err="1" smtClean="0"/>
              <a:t>menjadi</a:t>
            </a:r>
            <a:r>
              <a:rPr lang="en-US" sz="2400" dirty="0" smtClean="0"/>
              <a:t> </a:t>
            </a:r>
            <a:r>
              <a:rPr lang="en-US" sz="2400" dirty="0" err="1" smtClean="0"/>
              <a:t>sebuah</a:t>
            </a:r>
            <a:r>
              <a:rPr lang="en-US" sz="2400" dirty="0" smtClean="0"/>
              <a:t> batch) </a:t>
            </a:r>
            <a:r>
              <a:rPr lang="en-US" sz="2400" dirty="0" err="1" smtClean="0"/>
              <a:t>oleh</a:t>
            </a:r>
            <a:r>
              <a:rPr lang="en-US" sz="2400" dirty="0" smtClean="0"/>
              <a:t> operator </a:t>
            </a:r>
            <a:r>
              <a:rPr lang="en-US" sz="2400" dirty="0" err="1" smtClean="0"/>
              <a:t>komputer</a:t>
            </a:r>
            <a:r>
              <a:rPr lang="en-US" sz="2400" dirty="0" smtClean="0"/>
              <a:t> </a:t>
            </a:r>
            <a:r>
              <a:rPr lang="en-US" sz="2400" dirty="0" err="1" smtClean="0"/>
              <a:t>sebelum</a:t>
            </a:r>
            <a:r>
              <a:rPr lang="en-US" sz="2400" dirty="0" smtClean="0"/>
              <a:t> </a:t>
            </a:r>
            <a:r>
              <a:rPr lang="en-US" sz="2400" dirty="0" err="1" smtClean="0"/>
              <a:t>diproses</a:t>
            </a:r>
            <a:r>
              <a:rPr lang="en-US" sz="2400" dirty="0" smtClean="0"/>
              <a:t> </a:t>
            </a:r>
            <a:r>
              <a:rPr lang="en-US" sz="2400" dirty="0" err="1" smtClean="0"/>
              <a:t>oleh</a:t>
            </a:r>
            <a:r>
              <a:rPr lang="en-US" sz="2400" dirty="0" smtClean="0"/>
              <a:t> </a:t>
            </a:r>
            <a:r>
              <a:rPr lang="en-US" sz="2400" dirty="0" err="1" smtClean="0"/>
              <a:t>komputer</a:t>
            </a:r>
            <a:endParaRPr lang="en-US" sz="2400" dirty="0" smtClean="0"/>
          </a:p>
          <a:p>
            <a:pPr>
              <a:lnSpc>
                <a:spcPct val="80000"/>
              </a:lnSpc>
            </a:pPr>
            <a:r>
              <a:rPr lang="en-US" sz="2800" i="1" dirty="0" err="1" smtClean="0"/>
              <a:t>Multiprogrammed</a:t>
            </a:r>
            <a:r>
              <a:rPr lang="en-US" sz="2800" i="1" dirty="0" smtClean="0"/>
              <a:t> Batch System</a:t>
            </a:r>
          </a:p>
          <a:p>
            <a:pPr lvl="1">
              <a:lnSpc>
                <a:spcPct val="80000"/>
              </a:lnSpc>
            </a:pPr>
            <a:r>
              <a:rPr lang="en-US" sz="2400" dirty="0" smtClean="0"/>
              <a:t>Job (program) yang </a:t>
            </a:r>
            <a:r>
              <a:rPr lang="en-US" sz="2400" dirty="0" err="1" smtClean="0"/>
              <a:t>diproses</a:t>
            </a:r>
            <a:r>
              <a:rPr lang="en-US" sz="2400" dirty="0" smtClean="0"/>
              <a:t> </a:t>
            </a:r>
            <a:r>
              <a:rPr lang="en-US" sz="2400" dirty="0" err="1" smtClean="0"/>
              <a:t>berjumlah</a:t>
            </a:r>
            <a:r>
              <a:rPr lang="en-US" sz="2400" dirty="0" smtClean="0"/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lebih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dari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satu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diproses</a:t>
            </a:r>
            <a:r>
              <a:rPr lang="en-US" sz="2400" dirty="0" smtClean="0"/>
              <a:t> </a:t>
            </a:r>
            <a:r>
              <a:rPr lang="en-US" sz="2400" dirty="0" err="1" smtClean="0"/>
              <a:t>secara</a:t>
            </a:r>
            <a:r>
              <a:rPr lang="en-US" sz="2400" dirty="0" smtClean="0"/>
              <a:t> “</a:t>
            </a:r>
            <a:r>
              <a:rPr lang="en-US" sz="2400" dirty="0" err="1" smtClean="0"/>
              <a:t>bersamaan</a:t>
            </a:r>
            <a:r>
              <a:rPr lang="en-US" sz="2400" dirty="0" smtClean="0"/>
              <a:t>”</a:t>
            </a:r>
          </a:p>
          <a:p>
            <a:pPr>
              <a:lnSpc>
                <a:spcPct val="80000"/>
              </a:lnSpc>
            </a:pPr>
            <a:r>
              <a:rPr lang="en-US" sz="2800" i="1" dirty="0" smtClean="0"/>
              <a:t>Time-Sharing System</a:t>
            </a:r>
            <a:r>
              <a:rPr lang="en-US" sz="2800" dirty="0" smtClean="0"/>
              <a:t> (1961)</a:t>
            </a:r>
          </a:p>
          <a:p>
            <a:pPr lvl="1">
              <a:lnSpc>
                <a:spcPct val="80000"/>
              </a:lnSpc>
            </a:pPr>
            <a:r>
              <a:rPr lang="en-US" sz="2400" dirty="0" err="1" smtClean="0"/>
              <a:t>Sebuah</a:t>
            </a:r>
            <a:r>
              <a:rPr lang="en-US" sz="2400" dirty="0" smtClean="0"/>
              <a:t> </a:t>
            </a:r>
            <a:r>
              <a:rPr lang="en-US" sz="2400" dirty="0" err="1" smtClean="0"/>
              <a:t>komputer</a:t>
            </a:r>
            <a:r>
              <a:rPr lang="en-US" sz="2400" dirty="0" smtClean="0"/>
              <a:t> (</a:t>
            </a:r>
            <a:r>
              <a:rPr lang="en-US" sz="2400" i="1" dirty="0" smtClean="0"/>
              <a:t>support multiprogramming</a:t>
            </a:r>
            <a:r>
              <a:rPr lang="en-US" sz="2400" dirty="0" smtClean="0"/>
              <a:t>) </a:t>
            </a:r>
            <a:r>
              <a:rPr lang="en-US" sz="2400" dirty="0" err="1" smtClean="0"/>
              <a:t>digunakan</a:t>
            </a:r>
            <a:r>
              <a:rPr lang="en-US" sz="2400" dirty="0" smtClean="0"/>
              <a:t> </a:t>
            </a:r>
            <a:r>
              <a:rPr lang="en-US" sz="2400" dirty="0" err="1" smtClean="0"/>
              <a:t>oleh</a:t>
            </a:r>
            <a:r>
              <a:rPr lang="en-US" sz="2400" dirty="0" smtClean="0"/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lebih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dari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satu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i="1" dirty="0" smtClean="0">
                <a:solidFill>
                  <a:srgbClr val="FF0000"/>
                </a:solidFill>
              </a:rPr>
              <a:t>user</a:t>
            </a:r>
            <a:r>
              <a:rPr lang="en-US" sz="2400" dirty="0" smtClean="0"/>
              <a:t> </a:t>
            </a:r>
            <a:r>
              <a:rPr lang="en-US" sz="2400" dirty="0" err="1" smtClean="0"/>
              <a:t>secara</a:t>
            </a:r>
            <a:r>
              <a:rPr lang="en-US" sz="2400" dirty="0" smtClean="0"/>
              <a:t> </a:t>
            </a:r>
            <a:r>
              <a:rPr lang="en-US" sz="2400" dirty="0" err="1" smtClean="0"/>
              <a:t>bersamaan</a:t>
            </a:r>
            <a:r>
              <a:rPr lang="en-US" sz="2400" dirty="0" smtClean="0"/>
              <a:t>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mengerjakan</a:t>
            </a:r>
            <a:r>
              <a:rPr lang="en-US" sz="2400" dirty="0" smtClean="0"/>
              <a:t> </a:t>
            </a:r>
            <a:r>
              <a:rPr lang="en-US" sz="3200" dirty="0" err="1" smtClean="0">
                <a:solidFill>
                  <a:srgbClr val="FF0066"/>
                </a:solidFill>
              </a:rPr>
              <a:t>interaktif</a:t>
            </a:r>
            <a:r>
              <a:rPr lang="en-US" sz="2400" dirty="0" smtClean="0"/>
              <a:t> job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Pengembangan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Operasi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Proses</a:t>
            </a:r>
            <a:endParaRPr lang="en-US" dirty="0" smtClean="0"/>
          </a:p>
          <a:p>
            <a:r>
              <a:rPr lang="en-US" dirty="0" err="1" smtClean="0"/>
              <a:t>Manajemen</a:t>
            </a:r>
            <a:r>
              <a:rPr lang="en-US" dirty="0" smtClean="0"/>
              <a:t> </a:t>
            </a:r>
            <a:r>
              <a:rPr lang="en-US" dirty="0" err="1" smtClean="0"/>
              <a:t>memori</a:t>
            </a:r>
            <a:endParaRPr lang="en-US" dirty="0" smtClean="0"/>
          </a:p>
          <a:p>
            <a:r>
              <a:rPr lang="en-US" dirty="0" err="1" smtClean="0"/>
              <a:t>Proteksi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keamanan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(data/file)</a:t>
            </a:r>
          </a:p>
          <a:p>
            <a:r>
              <a:rPr lang="en-US" dirty="0" err="1" smtClean="0"/>
              <a:t>Penjadualan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manajemen</a:t>
            </a:r>
            <a:r>
              <a:rPr lang="en-US" dirty="0" smtClean="0"/>
              <a:t> </a:t>
            </a:r>
            <a:r>
              <a:rPr lang="en-US" i="1" dirty="0" smtClean="0"/>
              <a:t>resource</a:t>
            </a:r>
          </a:p>
          <a:p>
            <a:r>
              <a:rPr lang="en-US" dirty="0" err="1" smtClean="0"/>
              <a:t>Struktur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operasi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Program yang </a:t>
            </a:r>
            <a:r>
              <a:rPr lang="en-US" dirty="0" err="1" smtClean="0"/>
              <a:t>dieksekusi</a:t>
            </a:r>
            <a:endParaRPr lang="en-US" dirty="0" smtClean="0"/>
          </a:p>
          <a:p>
            <a:r>
              <a:rPr lang="en-US" dirty="0" smtClean="0"/>
              <a:t>Program yang </a:t>
            </a:r>
            <a:r>
              <a:rPr lang="en-US" dirty="0" err="1" smtClean="0"/>
              <a:t>sedang</a:t>
            </a:r>
            <a:r>
              <a:rPr lang="en-US" dirty="0" smtClean="0"/>
              <a:t> </a:t>
            </a:r>
            <a:r>
              <a:rPr lang="en-US" dirty="0" err="1" smtClean="0"/>
              <a:t>berjalan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komputer</a:t>
            </a:r>
            <a:endParaRPr lang="en-US" dirty="0" smtClean="0"/>
          </a:p>
          <a:p>
            <a:r>
              <a:rPr lang="en-US" dirty="0" err="1" smtClean="0"/>
              <a:t>Entitas</a:t>
            </a:r>
            <a:r>
              <a:rPr lang="en-US" dirty="0" smtClean="0"/>
              <a:t> yang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diberikan</a:t>
            </a:r>
            <a:r>
              <a:rPr lang="en-US" dirty="0" smtClean="0"/>
              <a:t> </a:t>
            </a:r>
            <a:r>
              <a:rPr lang="en-US" dirty="0" err="1" smtClean="0"/>
              <a:t>kepada</a:t>
            </a:r>
            <a:r>
              <a:rPr lang="en-US" dirty="0" smtClean="0"/>
              <a:t> </a:t>
            </a:r>
            <a:r>
              <a:rPr lang="en-US" dirty="0" err="1" smtClean="0"/>
              <a:t>prosesor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dieksekusi</a:t>
            </a:r>
            <a:endParaRPr lang="en-US" dirty="0" smtClean="0"/>
          </a:p>
          <a:p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aktifitas</a:t>
            </a:r>
            <a:r>
              <a:rPr lang="en-US" dirty="0" smtClean="0"/>
              <a:t> yang </a:t>
            </a:r>
            <a:r>
              <a:rPr lang="en-US" dirty="0" err="1" smtClean="0"/>
              <a:t>sangat</a:t>
            </a:r>
            <a:r>
              <a:rPr lang="en-US" dirty="0" smtClean="0"/>
              <a:t> </a:t>
            </a:r>
            <a:r>
              <a:rPr lang="en-US" dirty="0" err="1" smtClean="0"/>
              <a:t>dipengaruhi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eksekusi</a:t>
            </a:r>
            <a:r>
              <a:rPr lang="en-US" dirty="0" smtClean="0"/>
              <a:t> </a:t>
            </a:r>
            <a:r>
              <a:rPr lang="en-US" dirty="0" err="1" smtClean="0"/>
              <a:t>sebelumnya</a:t>
            </a:r>
            <a:r>
              <a:rPr lang="en-US" dirty="0" smtClean="0"/>
              <a:t>, status </a:t>
            </a:r>
            <a:r>
              <a:rPr lang="en-US" dirty="0" err="1" smtClean="0"/>
              <a:t>saat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sejumlah</a:t>
            </a:r>
            <a:r>
              <a:rPr lang="en-US" dirty="0" smtClean="0"/>
              <a:t> </a:t>
            </a:r>
            <a:r>
              <a:rPr lang="en-US" i="1" dirty="0" smtClean="0"/>
              <a:t>resource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71</TotalTime>
  <Words>813</Words>
  <Application>Microsoft Office PowerPoint</Application>
  <PresentationFormat>On-screen Show (4:3)</PresentationFormat>
  <Paragraphs>178</Paragraphs>
  <Slides>28</Slides>
  <Notes>28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0" baseType="lpstr">
      <vt:lpstr>Oriel</vt:lpstr>
      <vt:lpstr>Image</vt:lpstr>
      <vt:lpstr>KONSEP DASAR SISTEM OPERASI</vt:lpstr>
      <vt:lpstr>Definisi Sistem Operasi</vt:lpstr>
      <vt:lpstr>Kemampuan Sistem Operasi</vt:lpstr>
      <vt:lpstr>Tingkatan/Layer Sistem Operasi</vt:lpstr>
      <vt:lpstr>Mengapa Sistem Operasi Berevolusi?</vt:lpstr>
      <vt:lpstr>Ciri OS yang baik</vt:lpstr>
      <vt:lpstr>Evolusi Sistem Operasi</vt:lpstr>
      <vt:lpstr>Pengembangan Sistem Operasi</vt:lpstr>
      <vt:lpstr>Proses</vt:lpstr>
      <vt:lpstr>Yang diatur oleh SO pada proses</vt:lpstr>
      <vt:lpstr>Slide 11</vt:lpstr>
      <vt:lpstr>Manajemen Memori</vt:lpstr>
      <vt:lpstr>Proteksi dan Keamanan Informasi (data/file)</vt:lpstr>
      <vt:lpstr>Manajemen Resource dan Penjadualan</vt:lpstr>
      <vt:lpstr>Struktur SO</vt:lpstr>
      <vt:lpstr>Hirarki SO</vt:lpstr>
      <vt:lpstr>Hirarki SO</vt:lpstr>
      <vt:lpstr>Hirarki SO</vt:lpstr>
      <vt:lpstr>Pemicu perkembangan sistem operasi modern</vt:lpstr>
      <vt:lpstr>SO Modern</vt:lpstr>
      <vt:lpstr>Monolitic Kernel</vt:lpstr>
      <vt:lpstr>Arsitektur Microkernel</vt:lpstr>
      <vt:lpstr>MultiThreading</vt:lpstr>
      <vt:lpstr>MultiThreading</vt:lpstr>
      <vt:lpstr>Symmetric Multiprocessing (SMP)</vt:lpstr>
      <vt:lpstr>Multiprogramming &amp; Multiprocessing</vt:lpstr>
      <vt:lpstr>SO Terdistribusi</vt:lpstr>
      <vt:lpstr>SO Object Oriented</vt:lpstr>
    </vt:vector>
  </TitlesOfParts>
  <Company>Acer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KONSEP DASAR SISTEM OPERASI</dc:title>
  <dc:creator>Valued Acer Customer</dc:creator>
  <cp:lastModifiedBy>Valued Acer Customer</cp:lastModifiedBy>
  <cp:revision>3</cp:revision>
  <dcterms:created xsi:type="dcterms:W3CDTF">2012-11-21T11:22:59Z</dcterms:created>
  <dcterms:modified xsi:type="dcterms:W3CDTF">2012-11-21T12:34:58Z</dcterms:modified>
</cp:coreProperties>
</file>