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3" r:id="rId9"/>
    <p:sldId id="264" r:id="rId10"/>
    <p:sldId id="265" r:id="rId11"/>
    <p:sldId id="267" r:id="rId12"/>
    <p:sldId id="270" r:id="rId13"/>
    <p:sldId id="268" r:id="rId14"/>
    <p:sldId id="272" r:id="rId15"/>
    <p:sldId id="273" r:id="rId16"/>
    <p:sldId id="274" r:id="rId17"/>
    <p:sldId id="275" r:id="rId18"/>
    <p:sldId id="276" r:id="rId19"/>
    <p:sldId id="277" r:id="rId20"/>
    <p:sldId id="269" r:id="rId21"/>
    <p:sldId id="278" r:id="rId22"/>
    <p:sldId id="279" r:id="rId23"/>
    <p:sldId id="280" r:id="rId24"/>
    <p:sldId id="282" r:id="rId25"/>
    <p:sldId id="283" r:id="rId26"/>
    <p:sldId id="292" r:id="rId27"/>
    <p:sldId id="284" r:id="rId28"/>
    <p:sldId id="285" r:id="rId29"/>
    <p:sldId id="286" r:id="rId30"/>
    <p:sldId id="288" r:id="rId31"/>
    <p:sldId id="289" r:id="rId32"/>
    <p:sldId id="290" r:id="rId33"/>
    <p:sldId id="291" r:id="rId34"/>
    <p:sldId id="293" r:id="rId35"/>
    <p:sldId id="294" r:id="rId36"/>
    <p:sldId id="295" r:id="rId37"/>
    <p:sldId id="296" r:id="rId38"/>
    <p:sldId id="297" r:id="rId39"/>
    <p:sldId id="298" r:id="rId40"/>
    <p:sldId id="304" r:id="rId41"/>
    <p:sldId id="305" r:id="rId42"/>
    <p:sldId id="306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0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B38F4-6B5C-4A1D-BC70-F0847B85F0B5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2C151-A9A5-4CF0-84EA-082AA2F50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2C151-A9A5-4CF0-84EA-082AA2F5060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59024-56B8-4650-9E12-191C9F4A7E1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2C151-A9A5-4CF0-84EA-082AA2F5060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2C151-A9A5-4CF0-84EA-082AA2F5060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2C151-A9A5-4CF0-84EA-082AA2F5060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2C151-A9A5-4CF0-84EA-082AA2F5060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59024-56B8-4650-9E12-191C9F4A7E1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59024-56B8-4650-9E12-191C9F4A7E1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59024-56B8-4650-9E12-191C9F4A7E1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59024-56B8-4650-9E12-191C9F4A7E1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59024-56B8-4650-9E12-191C9F4A7E1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59024-56B8-4650-9E12-191C9F4A7E1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2C151-A9A5-4CF0-84EA-082AA2F5060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59024-56B8-4650-9E12-191C9F4A7E1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59024-56B8-4650-9E12-191C9F4A7E1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59024-56B8-4650-9E12-191C9F4A7E1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59024-56B8-4650-9E12-191C9F4A7E1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59024-56B8-4650-9E12-191C9F4A7E1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2C151-A9A5-4CF0-84EA-082AA2F5060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840FC0-C0BD-40C5-A735-4C07EC35CAA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840FC0-C0BD-40C5-A735-4C07EC35CAA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840FC0-C0BD-40C5-A735-4C07EC35CAA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2C151-A9A5-4CF0-84EA-082AA2F5060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840FC0-C0BD-40C5-A735-4C07EC35CAA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840FC0-C0BD-40C5-A735-4C07EC35CAA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840FC0-C0BD-40C5-A735-4C07EC35CAA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840FC0-C0BD-40C5-A735-4C07EC35CAA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840FC0-C0BD-40C5-A735-4C07EC35CAA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840FC0-C0BD-40C5-A735-4C07EC35CAA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840FC0-C0BD-40C5-A735-4C07EC35CAA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840FC0-C0BD-40C5-A735-4C07EC35CAA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6FA84B-F928-4ABF-8940-40F97E86492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6FA84B-F928-4ABF-8940-40F97E86492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2C151-A9A5-4CF0-84EA-082AA2F5060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6FA84B-F928-4ABF-8940-40F97E86492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6FA84B-F928-4ABF-8940-40F97E86492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6FA84B-F928-4ABF-8940-40F97E86492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8ED66-2651-4470-BABD-B95A4765DB7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8ED66-2651-4470-BABD-B95A4765DB7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8ED66-2651-4470-BABD-B95A4765DB7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8ED66-2651-4470-BABD-B95A4765DB7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8ED66-2651-4470-BABD-B95A4765DB7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8ED66-2651-4470-BABD-B95A4765DB7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8ED66-2651-4470-BABD-B95A4765DB7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2C151-A9A5-4CF0-84EA-082AA2F5060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8ED66-2651-4470-BABD-B95A4765DB7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8ED66-2651-4470-BABD-B95A4765DB7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8ED66-2651-4470-BABD-B95A4765DB7E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412D2-A866-4DB4-BF4A-5EDBEE35E76A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2C151-A9A5-4CF0-84EA-082AA2F5060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2C151-A9A5-4CF0-84EA-082AA2F5060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59024-56B8-4650-9E12-191C9F4A7E1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59024-56B8-4650-9E12-191C9F4A7E1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5D97E7E-CBA1-4B15-B38F-1393D63A614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19219B3-5A05-4751-90EC-50DFCFBFE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7E7E-CBA1-4B15-B38F-1393D63A614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19B3-5A05-4751-90EC-50DFCFBFE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7E7E-CBA1-4B15-B38F-1393D63A614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19B3-5A05-4751-90EC-50DFCFBFE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 Operasi/Endro Ariyanto/29122007  </a:t>
            </a:r>
            <a:r>
              <a:rPr lang="en-US" i="0"/>
              <a:t>#</a:t>
            </a:r>
            <a:fld id="{3A874684-1572-4F8A-A16A-48D12044748A}" type="slidenum">
              <a:rPr lang="en-GB" i="0"/>
              <a:pPr>
                <a:defRPr/>
              </a:pPr>
              <a:t>‹#›</a:t>
            </a:fld>
            <a:endParaRPr lang="en-GB" i="0"/>
          </a:p>
        </p:txBody>
      </p:sp>
    </p:spTree>
  </p:cSld>
  <p:clrMapOvr>
    <a:masterClrMapping/>
  </p:clrMapOvr>
  <p:transition spd="slow"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53000" y="1752600"/>
            <a:ext cx="37338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53000" y="4191000"/>
            <a:ext cx="37338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 Operasi/Endro Ariyanto/29122007  </a:t>
            </a:r>
            <a:r>
              <a:rPr lang="en-US" i="0"/>
              <a:t>#</a:t>
            </a:r>
            <a:fld id="{6A9C322A-C30C-4DFB-9B2C-3BB3F64A2392}" type="slidenum">
              <a:rPr lang="en-GB" i="0"/>
              <a:pPr>
                <a:defRPr/>
              </a:pPr>
              <a:t>‹#›</a:t>
            </a:fld>
            <a:endParaRPr lang="en-GB" i="0"/>
          </a:p>
        </p:txBody>
      </p:sp>
    </p:spTree>
  </p:cSld>
  <p:clrMapOvr>
    <a:masterClrMapping/>
  </p:clrMapOvr>
  <p:transition spd="slow"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5D97E7E-CBA1-4B15-B38F-1393D63A614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19219B3-5A05-4751-90EC-50DFCFBFE4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5D97E7E-CBA1-4B15-B38F-1393D63A614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19219B3-5A05-4751-90EC-50DFCFBFE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7E7E-CBA1-4B15-B38F-1393D63A614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19B3-5A05-4751-90EC-50DFCFBFE4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7E7E-CBA1-4B15-B38F-1393D63A614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19B3-5A05-4751-90EC-50DFCFBFE4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5D97E7E-CBA1-4B15-B38F-1393D63A614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19219B3-5A05-4751-90EC-50DFCFBFE4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7E7E-CBA1-4B15-B38F-1393D63A614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19B3-5A05-4751-90EC-50DFCFBFE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5D97E7E-CBA1-4B15-B38F-1393D63A614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19219B3-5A05-4751-90EC-50DFCFBFE4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5D97E7E-CBA1-4B15-B38F-1393D63A614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19219B3-5A05-4751-90EC-50DFCFBFE4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5D97E7E-CBA1-4B15-B38F-1393D63A614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19219B3-5A05-4751-90EC-50DFCFBFE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1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4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5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PENJADUALAN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err="1" smtClean="0"/>
              <a:t>Letak</a:t>
            </a:r>
            <a:r>
              <a:rPr lang="en-US" sz="4000" dirty="0" smtClean="0"/>
              <a:t> </a:t>
            </a:r>
            <a:r>
              <a:rPr lang="en-US" sz="4000" dirty="0" err="1" smtClean="0"/>
              <a:t>Penjadualan</a:t>
            </a:r>
            <a:r>
              <a:rPr lang="en-US" sz="4000" dirty="0" smtClean="0"/>
              <a:t> </a:t>
            </a:r>
            <a:r>
              <a:rPr lang="en-US" sz="2800" dirty="0" smtClean="0"/>
              <a:t>(3)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idx="1"/>
          </p:nvPr>
        </p:nvGraphicFramePr>
        <p:xfrm>
          <a:off x="457200" y="1081088"/>
          <a:ext cx="8382000" cy="5456237"/>
        </p:xfrm>
        <a:graphic>
          <a:graphicData uri="http://schemas.openxmlformats.org/presentationml/2006/ole">
            <p:oleObj spid="_x0000_s4098" name="Image" r:id="rId4" imgW="8584127" imgH="5587302" progId="">
              <p:embed/>
            </p:oleObj>
          </a:graphicData>
        </a:graphic>
      </p:graphicFrame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381000" y="4267200"/>
            <a:ext cx="2667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 err="1">
                <a:latin typeface="Tahoma" pitchFamily="34" charset="0"/>
              </a:rPr>
              <a:t>Penjadualan</a:t>
            </a:r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</a:rPr>
              <a:t>pada</a:t>
            </a:r>
            <a:r>
              <a:rPr lang="en-US" sz="2800" dirty="0">
                <a:latin typeface="Tahoma" pitchFamily="34" charset="0"/>
              </a:rPr>
              <a:t> diagram </a:t>
            </a:r>
            <a:r>
              <a:rPr lang="en-US" sz="2800" dirty="0" err="1">
                <a:latin typeface="Tahoma" pitchFamily="34" charset="0"/>
              </a:rPr>
              <a:t>antrian</a:t>
            </a:r>
            <a:endParaRPr lang="en-US" sz="2800" dirty="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Letak</a:t>
            </a:r>
            <a:r>
              <a:rPr lang="en-US" sz="3200" dirty="0" smtClean="0"/>
              <a:t> </a:t>
            </a:r>
            <a:r>
              <a:rPr lang="en-US" sz="3200" dirty="0" err="1" smtClean="0"/>
              <a:t>Penjadualan</a:t>
            </a:r>
            <a:r>
              <a:rPr lang="en-US" sz="3200" dirty="0" smtClean="0"/>
              <a:t> </a:t>
            </a:r>
            <a:r>
              <a:rPr lang="en-US" sz="2000" dirty="0" smtClean="0"/>
              <a:t>(4)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71335" y="1981200"/>
            <a:ext cx="5667665" cy="404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Letak</a:t>
            </a:r>
            <a:r>
              <a:rPr lang="en-US" sz="3200" dirty="0" smtClean="0"/>
              <a:t> </a:t>
            </a:r>
            <a:r>
              <a:rPr lang="en-US" sz="3200" dirty="0" err="1" smtClean="0"/>
              <a:t>Penjadualan</a:t>
            </a:r>
            <a:r>
              <a:rPr lang="en-US" sz="3200" dirty="0" smtClean="0"/>
              <a:t> </a:t>
            </a:r>
            <a:r>
              <a:rPr lang="en-US" sz="2000" dirty="0" smtClean="0"/>
              <a:t>(5)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676400"/>
            <a:ext cx="5281031" cy="46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Penjadualan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Penjadwalan</a:t>
            </a:r>
            <a:r>
              <a:rPr lang="en-US" dirty="0" smtClean="0"/>
              <a:t> </a:t>
            </a:r>
            <a:r>
              <a:rPr lang="en-US" dirty="0" err="1" smtClean="0"/>
              <a:t>nonpreemptive</a:t>
            </a:r>
            <a:r>
              <a:rPr lang="en-US" dirty="0" smtClean="0"/>
              <a:t> (run to completion)</a:t>
            </a:r>
          </a:p>
          <a:p>
            <a:pPr lvl="1"/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jatah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pemroses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pemroses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fi-FI" dirty="0" smtClean="0"/>
              <a:t>alih oleh proses lain sampai proses itu selesai.</a:t>
            </a:r>
          </a:p>
          <a:p>
            <a:r>
              <a:rPr lang="en-US" dirty="0" err="1" smtClean="0"/>
              <a:t>Penjadwalan</a:t>
            </a:r>
            <a:r>
              <a:rPr lang="en-US" dirty="0" smtClean="0"/>
              <a:t> preemptive</a:t>
            </a:r>
          </a:p>
          <a:p>
            <a:pPr lvl="1"/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jatah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pemroses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pemroses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alih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lain,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disela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dilanjutkan</a:t>
            </a:r>
            <a:r>
              <a:rPr lang="en-US" dirty="0" smtClean="0"/>
              <a:t> </a:t>
            </a:r>
            <a:r>
              <a:rPr lang="en-US" dirty="0" err="1" smtClean="0"/>
              <a:t>menunggu</a:t>
            </a:r>
            <a:r>
              <a:rPr lang="en-US" dirty="0" smtClean="0"/>
              <a:t> </a:t>
            </a:r>
            <a:r>
              <a:rPr lang="en-US" dirty="0" err="1" smtClean="0"/>
              <a:t>jatah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pemroses</a:t>
            </a:r>
            <a:r>
              <a:rPr lang="en-US" dirty="0" smtClean="0"/>
              <a:t> </a:t>
            </a:r>
            <a:r>
              <a:rPr lang="en-US" dirty="0" err="1" smtClean="0"/>
              <a:t>tiba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</a:t>
            </a:r>
            <a:r>
              <a:rPr lang="en-US" dirty="0" err="1" smtClean="0"/>
              <a:t>Penjadualan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Selection function</a:t>
            </a:r>
          </a:p>
          <a:p>
            <a:r>
              <a:rPr lang="en-US" i="1" dirty="0" smtClean="0"/>
              <a:t>Decision mode:</a:t>
            </a:r>
          </a:p>
          <a:p>
            <a:pPr lvl="1"/>
            <a:r>
              <a:rPr lang="en-US" i="1" dirty="0" err="1" smtClean="0"/>
              <a:t>Nonpreemptive</a:t>
            </a:r>
            <a:endParaRPr lang="en-US" i="1" dirty="0" smtClean="0"/>
          </a:p>
          <a:p>
            <a:pPr lvl="1"/>
            <a:r>
              <a:rPr lang="en-US" i="1" dirty="0" smtClean="0"/>
              <a:t>Preemptive</a:t>
            </a:r>
          </a:p>
          <a:p>
            <a:r>
              <a:rPr lang="en-US" i="1" dirty="0" smtClean="0"/>
              <a:t>Service time</a:t>
            </a:r>
          </a:p>
          <a:p>
            <a:r>
              <a:rPr lang="en-US" i="1" dirty="0" smtClean="0"/>
              <a:t>Turnaround Time (TAT)</a:t>
            </a:r>
          </a:p>
          <a:p>
            <a:r>
              <a:rPr lang="en-US" i="1" dirty="0" smtClean="0"/>
              <a:t>Normalized Turnaround Time (NTAT)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Parameter </a:t>
            </a:r>
            <a:r>
              <a:rPr lang="en-US" sz="3200" dirty="0" err="1" smtClean="0"/>
              <a:t>Penjadualan</a:t>
            </a:r>
            <a:endParaRPr lang="en-US" sz="2400" dirty="0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dirty="0" smtClean="0"/>
              <a:t>Selection function: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Cara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memilih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diantara</a:t>
            </a:r>
            <a:r>
              <a:rPr lang="en-US" sz="2400" dirty="0" smtClean="0"/>
              <a:t> </a:t>
            </a:r>
            <a:r>
              <a:rPr lang="en-US" sz="2400" dirty="0" err="1" smtClean="0"/>
              <a:t>sejumlah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dieksekusi</a:t>
            </a:r>
            <a:r>
              <a:rPr lang="en-US" sz="2400" dirty="0" smtClean="0"/>
              <a:t> </a:t>
            </a:r>
            <a:r>
              <a:rPr lang="en-US" sz="2400" dirty="0" err="1" smtClean="0"/>
              <a:t>selanjutnya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Pemilihan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err="1" smtClean="0"/>
              <a:t>Prioritas</a:t>
            </a:r>
            <a:r>
              <a:rPr lang="en-US" sz="2200" dirty="0" smtClean="0"/>
              <a:t> </a:t>
            </a:r>
            <a:r>
              <a:rPr lang="en-US" sz="2200" dirty="0" err="1" smtClean="0"/>
              <a:t>proses</a:t>
            </a:r>
            <a:endParaRPr lang="en-US" sz="22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2200" dirty="0" err="1" smtClean="0"/>
              <a:t>Urutan</a:t>
            </a:r>
            <a:r>
              <a:rPr lang="en-US" sz="2200" dirty="0" smtClean="0"/>
              <a:t> </a:t>
            </a:r>
            <a:r>
              <a:rPr lang="en-US" sz="2200" dirty="0" err="1" smtClean="0"/>
              <a:t>kedatangan</a:t>
            </a:r>
            <a:r>
              <a:rPr lang="en-US" sz="2200" dirty="0" smtClean="0"/>
              <a:t> </a:t>
            </a:r>
            <a:r>
              <a:rPr lang="en-US" sz="2200" dirty="0" err="1" smtClean="0"/>
              <a:t>proses</a:t>
            </a:r>
            <a:endParaRPr lang="en-US" sz="22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2200" dirty="0" err="1" smtClean="0"/>
              <a:t>Karakteristik</a:t>
            </a:r>
            <a:r>
              <a:rPr lang="en-US" sz="2200" dirty="0" smtClean="0"/>
              <a:t> </a:t>
            </a:r>
            <a:r>
              <a:rPr lang="en-US" sz="2200" dirty="0" err="1" smtClean="0"/>
              <a:t>eksekusi</a:t>
            </a:r>
            <a:r>
              <a:rPr lang="en-US" sz="2200" dirty="0" smtClean="0"/>
              <a:t> </a:t>
            </a:r>
            <a:r>
              <a:rPr lang="en-US" sz="2200" dirty="0" err="1" smtClean="0"/>
              <a:t>proses</a:t>
            </a:r>
            <a:r>
              <a:rPr lang="en-US" sz="2200" dirty="0" smtClean="0"/>
              <a:t>: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Lama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menunggu</a:t>
            </a:r>
            <a:endParaRPr lang="en-US" dirty="0" smtClean="0"/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Lama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endParaRPr lang="en-US" dirty="0" smtClean="0"/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Total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endParaRPr lang="en-US" dirty="0" smtClean="0"/>
          </a:p>
          <a:p>
            <a:pPr lvl="3" eaLnBrk="1" hangingPunct="1">
              <a:lnSpc>
                <a:spcPct val="90000"/>
              </a:lnSpc>
            </a:pPr>
            <a:r>
              <a:rPr lang="en-US" dirty="0" err="1" smtClean="0"/>
              <a:t>dll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Parameter </a:t>
            </a:r>
            <a:r>
              <a:rPr lang="en-US" sz="3200" dirty="0" err="1" smtClean="0"/>
              <a:t>Penjadualan</a:t>
            </a:r>
            <a:endParaRPr lang="en-US" sz="2800" dirty="0" smtClean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Decision mode:</a:t>
            </a:r>
          </a:p>
          <a:p>
            <a:pPr lvl="1" eaLnBrk="1" hangingPunct="1"/>
            <a:r>
              <a:rPr lang="en-US" smtClean="0"/>
              <a:t>Digunakan untuk menentukan kapan </a:t>
            </a:r>
            <a:r>
              <a:rPr lang="en-US" i="1" smtClean="0"/>
              <a:t>selection function</a:t>
            </a:r>
            <a:r>
              <a:rPr lang="en-US" smtClean="0"/>
              <a:t> dijalankan</a:t>
            </a:r>
          </a:p>
          <a:p>
            <a:pPr lvl="1" eaLnBrk="1" hangingPunct="1"/>
            <a:r>
              <a:rPr lang="en-US" smtClean="0"/>
              <a:t>Ada 2 kategori:</a:t>
            </a:r>
          </a:p>
          <a:p>
            <a:pPr lvl="2" eaLnBrk="1" hangingPunct="1"/>
            <a:r>
              <a:rPr lang="en-US" i="1" smtClean="0"/>
              <a:t>Nonpreemptive</a:t>
            </a:r>
            <a:r>
              <a:rPr lang="en-US" smtClean="0"/>
              <a:t>: (tidak dapat disela)</a:t>
            </a:r>
          </a:p>
          <a:p>
            <a:pPr lvl="3" eaLnBrk="1" hangingPunct="1"/>
            <a:r>
              <a:rPr lang="en-US" smtClean="0"/>
              <a:t>Sekali suatu proses berada dalam status </a:t>
            </a:r>
            <a:r>
              <a:rPr lang="en-US" i="1" smtClean="0"/>
              <a:t>running</a:t>
            </a:r>
            <a:r>
              <a:rPr lang="en-US" smtClean="0"/>
              <a:t> </a:t>
            </a:r>
            <a:r>
              <a:rPr lang="en-US" smtClean="0">
                <a:sym typeface="Wingdings" pitchFamily="2" charset="2"/>
              </a:rPr>
              <a:t> tetap akan </a:t>
            </a:r>
            <a:r>
              <a:rPr lang="en-US" i="1" smtClean="0">
                <a:sym typeface="Wingdings" pitchFamily="2" charset="2"/>
              </a:rPr>
              <a:t>running</a:t>
            </a:r>
            <a:r>
              <a:rPr lang="en-US" smtClean="0">
                <a:sym typeface="Wingdings" pitchFamily="2" charset="2"/>
              </a:rPr>
              <a:t> hingga:</a:t>
            </a:r>
          </a:p>
          <a:p>
            <a:pPr lvl="4" eaLnBrk="1" hangingPunct="1"/>
            <a:r>
              <a:rPr lang="en-US" smtClean="0"/>
              <a:t>telah selesai, atau</a:t>
            </a:r>
          </a:p>
          <a:p>
            <a:pPr lvl="4" eaLnBrk="1" hangingPunct="1"/>
            <a:r>
              <a:rPr lang="en-US" smtClean="0"/>
              <a:t>ter-blok oleh dirinya sendiri akibat menunggu I/O atau layanan dari sistem operasi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Parameter </a:t>
            </a:r>
            <a:r>
              <a:rPr lang="en-US" sz="3200" dirty="0" err="1" smtClean="0"/>
              <a:t>Penjadualan</a:t>
            </a:r>
            <a:endParaRPr lang="en-US" sz="2800" dirty="0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z="2600" smtClean="0">
                <a:solidFill>
                  <a:srgbClr val="5F5F5F"/>
                </a:solidFill>
              </a:rPr>
              <a:t>Ada 2 kategori: (lanjutan)</a:t>
            </a:r>
          </a:p>
          <a:p>
            <a:pPr lvl="2" eaLnBrk="1" hangingPunct="1"/>
            <a:r>
              <a:rPr lang="en-US" sz="2200" i="1" smtClean="0"/>
              <a:t>Preemptive</a:t>
            </a:r>
            <a:r>
              <a:rPr lang="en-US" sz="2200" smtClean="0"/>
              <a:t>:</a:t>
            </a:r>
          </a:p>
          <a:p>
            <a:pPr lvl="3" eaLnBrk="1" hangingPunct="1"/>
            <a:r>
              <a:rPr lang="en-US" smtClean="0"/>
              <a:t>Proses yang sedang </a:t>
            </a:r>
            <a:r>
              <a:rPr lang="en-US" i="1" smtClean="0"/>
              <a:t>running</a:t>
            </a:r>
            <a:r>
              <a:rPr lang="en-US" smtClean="0"/>
              <a:t> dapat disela dan dimasukkan pada status </a:t>
            </a:r>
            <a:r>
              <a:rPr lang="en-US" i="1" smtClean="0"/>
              <a:t>ready</a:t>
            </a:r>
          </a:p>
          <a:p>
            <a:pPr lvl="3" eaLnBrk="1" hangingPunct="1"/>
            <a:r>
              <a:rPr lang="en-US" i="1" smtClean="0"/>
              <a:t>Preempt</a:t>
            </a:r>
            <a:r>
              <a:rPr lang="en-US" smtClean="0"/>
              <a:t> dapat disebabkan oleh:</a:t>
            </a:r>
          </a:p>
          <a:p>
            <a:pPr lvl="4" eaLnBrk="1" hangingPunct="1"/>
            <a:r>
              <a:rPr lang="en-US" smtClean="0"/>
              <a:t>Terjadi </a:t>
            </a:r>
            <a:r>
              <a:rPr lang="en-US" i="1" smtClean="0"/>
              <a:t>interrupt</a:t>
            </a:r>
            <a:r>
              <a:rPr lang="en-US" smtClean="0"/>
              <a:t> dari proses lain</a:t>
            </a:r>
          </a:p>
          <a:p>
            <a:pPr lvl="4" eaLnBrk="1" hangingPunct="1"/>
            <a:r>
              <a:rPr lang="en-US" smtClean="0"/>
              <a:t>Terjadi </a:t>
            </a:r>
            <a:r>
              <a:rPr lang="en-US" i="1" smtClean="0"/>
              <a:t>interrupt</a:t>
            </a:r>
            <a:r>
              <a:rPr lang="en-US" smtClean="0"/>
              <a:t> dari </a:t>
            </a:r>
            <a:r>
              <a:rPr lang="en-US" i="1" smtClean="0"/>
              <a:t>clock interrupt</a:t>
            </a:r>
          </a:p>
          <a:p>
            <a:pPr lvl="3" eaLnBrk="1" hangingPunct="1"/>
            <a:r>
              <a:rPr lang="en-US" smtClean="0"/>
              <a:t>Kekurangan </a:t>
            </a:r>
            <a:r>
              <a:rPr lang="en-US" i="1" smtClean="0"/>
              <a:t>preemptive</a:t>
            </a:r>
            <a:r>
              <a:rPr lang="en-US" smtClean="0"/>
              <a:t>:</a:t>
            </a:r>
          </a:p>
          <a:p>
            <a:pPr lvl="4" eaLnBrk="1" hangingPunct="1"/>
            <a:r>
              <a:rPr lang="en-US" i="1" smtClean="0"/>
              <a:t>Overhead</a:t>
            </a:r>
            <a:r>
              <a:rPr lang="en-US" smtClean="0"/>
              <a:t> tinggi</a:t>
            </a:r>
          </a:p>
          <a:p>
            <a:pPr lvl="3" eaLnBrk="1" hangingPunct="1"/>
            <a:r>
              <a:rPr lang="en-US" smtClean="0"/>
              <a:t>Kelebihan </a:t>
            </a:r>
            <a:r>
              <a:rPr lang="en-US" i="1" smtClean="0"/>
              <a:t>preemptive</a:t>
            </a:r>
            <a:r>
              <a:rPr lang="en-US" smtClean="0"/>
              <a:t>:</a:t>
            </a:r>
          </a:p>
          <a:p>
            <a:pPr lvl="4" eaLnBrk="1" hangingPunct="1"/>
            <a:r>
              <a:rPr lang="en-US" smtClean="0"/>
              <a:t>Dapat mencegah terjadinya monopoli oleh suatu proses</a:t>
            </a:r>
          </a:p>
          <a:p>
            <a:pPr lvl="4" eaLnBrk="1" hangingPunct="1"/>
            <a:r>
              <a:rPr lang="en-US" smtClean="0"/>
              <a:t>Layanan terhadap keseluruhan proses lebih baik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Parameter </a:t>
            </a:r>
            <a:r>
              <a:rPr lang="en-US" sz="3200" dirty="0" err="1" smtClean="0"/>
              <a:t>Penjadualan</a:t>
            </a:r>
            <a:endParaRPr lang="en-US" sz="2800" dirty="0" smtClean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3000" i="1" dirty="0" smtClean="0"/>
              <a:t>Service time = T</a:t>
            </a:r>
            <a:r>
              <a:rPr lang="en-US" sz="3000" i="1" baseline="-25000" dirty="0" smtClean="0"/>
              <a:t>s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2600" dirty="0" err="1" smtClean="0"/>
              <a:t>Merupakan</a:t>
            </a:r>
            <a:r>
              <a:rPr lang="en-US" sz="2600" dirty="0" smtClean="0"/>
              <a:t> </a:t>
            </a:r>
            <a:r>
              <a:rPr lang="en-US" sz="2600" dirty="0" err="1" smtClean="0"/>
              <a:t>waktu</a:t>
            </a:r>
            <a:r>
              <a:rPr lang="en-US" sz="2600" dirty="0" smtClean="0"/>
              <a:t> </a:t>
            </a:r>
            <a:r>
              <a:rPr lang="en-US" sz="2600" dirty="0" err="1" smtClean="0"/>
              <a:t>prosesor</a:t>
            </a:r>
            <a:r>
              <a:rPr lang="en-US" sz="2600" dirty="0" smtClean="0"/>
              <a:t> yang </a:t>
            </a:r>
            <a:r>
              <a:rPr lang="en-US" sz="2600" dirty="0" err="1" smtClean="0"/>
              <a:t>digunakan</a:t>
            </a:r>
            <a:r>
              <a:rPr lang="en-US" sz="2600" dirty="0" smtClean="0"/>
              <a:t> </a:t>
            </a:r>
            <a:r>
              <a:rPr lang="en-US" sz="2600" dirty="0" err="1" smtClean="0"/>
              <a:t>oleh</a:t>
            </a:r>
            <a:r>
              <a:rPr lang="en-US" sz="2600" dirty="0" smtClean="0"/>
              <a:t> </a:t>
            </a:r>
            <a:r>
              <a:rPr lang="en-US" sz="2600" dirty="0" err="1" smtClean="0"/>
              <a:t>suatu</a:t>
            </a:r>
            <a:r>
              <a:rPr lang="en-US" sz="2600" dirty="0" smtClean="0"/>
              <a:t> </a:t>
            </a:r>
            <a:r>
              <a:rPr lang="en-US" sz="2600" dirty="0" err="1" smtClean="0"/>
              <a:t>proses</a:t>
            </a:r>
            <a:r>
              <a:rPr lang="en-US" sz="2600" dirty="0" smtClean="0"/>
              <a:t> </a:t>
            </a:r>
            <a:r>
              <a:rPr lang="en-US" sz="2600" dirty="0" err="1" smtClean="0"/>
              <a:t>dalam</a:t>
            </a:r>
            <a:r>
              <a:rPr lang="en-US" sz="2600" dirty="0" smtClean="0"/>
              <a:t> </a:t>
            </a:r>
            <a:r>
              <a:rPr lang="en-US" sz="2600" dirty="0" err="1" smtClean="0"/>
              <a:t>satu</a:t>
            </a:r>
            <a:r>
              <a:rPr lang="en-US" sz="2600" dirty="0" smtClean="0"/>
              <a:t> </a:t>
            </a:r>
            <a:r>
              <a:rPr lang="en-US" sz="2600" dirty="0" err="1" smtClean="0"/>
              <a:t>siklus</a:t>
            </a:r>
            <a:r>
              <a:rPr lang="en-US" sz="2600" dirty="0" smtClean="0"/>
              <a:t> </a:t>
            </a:r>
            <a:r>
              <a:rPr lang="en-US" sz="2600" dirty="0" err="1" smtClean="0"/>
              <a:t>proses</a:t>
            </a:r>
            <a:r>
              <a:rPr lang="en-US" sz="2600" dirty="0" smtClean="0"/>
              <a:t> (</a:t>
            </a:r>
            <a:r>
              <a:rPr lang="en-US" sz="2600" dirty="0" err="1" smtClean="0"/>
              <a:t>sejak</a:t>
            </a:r>
            <a:r>
              <a:rPr lang="en-US" sz="2600" dirty="0" smtClean="0"/>
              <a:t> </a:t>
            </a:r>
            <a:r>
              <a:rPr lang="en-US" sz="2600" dirty="0" err="1" smtClean="0"/>
              <a:t>proses</a:t>
            </a:r>
            <a:r>
              <a:rPr lang="en-US" sz="2600" dirty="0" smtClean="0"/>
              <a:t> </a:t>
            </a:r>
            <a:r>
              <a:rPr lang="en-US" sz="2600" dirty="0" err="1" smtClean="0"/>
              <a:t>dieksekusi</a:t>
            </a:r>
            <a:r>
              <a:rPr lang="en-US" sz="2600" dirty="0" smtClean="0"/>
              <a:t> </a:t>
            </a:r>
            <a:r>
              <a:rPr lang="en-US" sz="2600" dirty="0" err="1" smtClean="0"/>
              <a:t>hingga</a:t>
            </a:r>
            <a:r>
              <a:rPr lang="en-US" sz="2600" dirty="0" smtClean="0"/>
              <a:t> </a:t>
            </a:r>
            <a:r>
              <a:rPr lang="en-US" sz="2600" dirty="0" err="1" smtClean="0"/>
              <a:t>selesai</a:t>
            </a:r>
            <a:r>
              <a:rPr lang="en-US" sz="2600" dirty="0" smtClean="0"/>
              <a:t>, </a:t>
            </a:r>
            <a:r>
              <a:rPr lang="en-US" sz="2600" dirty="0" err="1" smtClean="0"/>
              <a:t>tidak</a:t>
            </a:r>
            <a:r>
              <a:rPr lang="en-US" sz="2600" dirty="0" smtClean="0"/>
              <a:t> </a:t>
            </a:r>
            <a:r>
              <a:rPr lang="en-US" sz="2600" dirty="0" err="1" smtClean="0"/>
              <a:t>termasuk</a:t>
            </a:r>
            <a:r>
              <a:rPr lang="en-US" sz="2600" dirty="0" smtClean="0"/>
              <a:t> </a:t>
            </a:r>
            <a:r>
              <a:rPr lang="en-US" sz="2600" dirty="0" err="1" smtClean="0"/>
              <a:t>waktu</a:t>
            </a:r>
            <a:r>
              <a:rPr lang="en-US" sz="2600" dirty="0" smtClean="0"/>
              <a:t> </a:t>
            </a:r>
            <a:r>
              <a:rPr lang="en-US" sz="2600" dirty="0" err="1" smtClean="0"/>
              <a:t>tunggu</a:t>
            </a:r>
            <a:r>
              <a:rPr lang="en-US" sz="2600" dirty="0" smtClean="0"/>
              <a:t>)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3000" i="1" dirty="0" smtClean="0"/>
              <a:t>Turnaround Time (TAT) = </a:t>
            </a:r>
            <a:r>
              <a:rPr lang="en-US" sz="3000" i="1" dirty="0" err="1" smtClean="0"/>
              <a:t>T</a:t>
            </a:r>
            <a:r>
              <a:rPr lang="en-US" sz="3000" i="1" baseline="-25000" dirty="0" err="1" smtClean="0"/>
              <a:t>r</a:t>
            </a:r>
            <a:endParaRPr lang="en-US" sz="3000" i="1" baseline="-25000" dirty="0" smtClean="0"/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2600" dirty="0" err="1" smtClean="0"/>
              <a:t>Merupakan</a:t>
            </a:r>
            <a:r>
              <a:rPr lang="en-US" sz="2600" dirty="0" smtClean="0"/>
              <a:t> total </a:t>
            </a:r>
            <a:r>
              <a:rPr lang="en-US" sz="2600" dirty="0" err="1" smtClean="0"/>
              <a:t>waktu</a:t>
            </a:r>
            <a:r>
              <a:rPr lang="en-US" sz="2600" dirty="0" smtClean="0"/>
              <a:t> </a:t>
            </a:r>
            <a:r>
              <a:rPr lang="en-US" sz="2600" dirty="0" err="1" smtClean="0"/>
              <a:t>suatu</a:t>
            </a:r>
            <a:r>
              <a:rPr lang="en-US" sz="2600" dirty="0" smtClean="0"/>
              <a:t> </a:t>
            </a:r>
            <a:r>
              <a:rPr lang="en-US" sz="2600" dirty="0" err="1" smtClean="0"/>
              <a:t>proses</a:t>
            </a:r>
            <a:r>
              <a:rPr lang="en-US" sz="2600" dirty="0" smtClean="0"/>
              <a:t> </a:t>
            </a:r>
            <a:r>
              <a:rPr lang="en-US" sz="2600" dirty="0" err="1" smtClean="0"/>
              <a:t>berada</a:t>
            </a:r>
            <a:r>
              <a:rPr lang="en-US" sz="2600" dirty="0" smtClean="0"/>
              <a:t> </a:t>
            </a:r>
            <a:r>
              <a:rPr lang="en-US" sz="2600" dirty="0" err="1" smtClean="0"/>
              <a:t>di</a:t>
            </a:r>
            <a:r>
              <a:rPr lang="en-US" sz="2600" dirty="0" smtClean="0"/>
              <a:t> </a:t>
            </a:r>
            <a:r>
              <a:rPr lang="en-US" sz="2600" dirty="0" err="1" smtClean="0"/>
              <a:t>dalam</a:t>
            </a:r>
            <a:r>
              <a:rPr lang="en-US" sz="2600" dirty="0" smtClean="0"/>
              <a:t> </a:t>
            </a:r>
            <a:r>
              <a:rPr lang="en-US" sz="2600" dirty="0" err="1" smtClean="0"/>
              <a:t>sistem</a:t>
            </a:r>
            <a:endParaRPr lang="en-US" sz="2600" dirty="0" smtClean="0"/>
          </a:p>
          <a:p>
            <a:pPr lvl="2" eaLnBrk="1" hangingPunct="1"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en-US" dirty="0" smtClean="0"/>
              <a:t>= </a:t>
            </a:r>
            <a:r>
              <a:rPr lang="en-US" i="1" dirty="0" smtClean="0"/>
              <a:t>residence time</a:t>
            </a:r>
          </a:p>
          <a:p>
            <a:pPr lvl="2" eaLnBrk="1" hangingPunct="1"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en-US" dirty="0" smtClean="0"/>
              <a:t>=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tunggu</a:t>
            </a:r>
            <a:r>
              <a:rPr lang="en-US" dirty="0" smtClean="0"/>
              <a:t> +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endParaRPr lang="en-US" dirty="0" smtClean="0"/>
          </a:p>
          <a:p>
            <a:pPr lvl="2" eaLnBrk="1" hangingPunct="1"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en-US" dirty="0" smtClean="0"/>
              <a:t>= </a:t>
            </a:r>
            <a:r>
              <a:rPr lang="en-US" i="1" dirty="0" smtClean="0"/>
              <a:t>finish time – arrival time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Parameter </a:t>
            </a:r>
            <a:r>
              <a:rPr lang="en-US" sz="3200" dirty="0" err="1" smtClean="0"/>
              <a:t>Penjadualan</a:t>
            </a:r>
            <a:endParaRPr lang="en-US" sz="2800" dirty="0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Normalized Turnaround Time (NTAT)</a:t>
            </a:r>
          </a:p>
          <a:p>
            <a:pPr lvl="1" eaLnBrk="1" hangingPunct="1"/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i="1" dirty="0" smtClean="0"/>
              <a:t>turnaround time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service time</a:t>
            </a:r>
          </a:p>
          <a:p>
            <a:pPr eaLnBrk="1" hangingPunct="1">
              <a:buFontTx/>
              <a:buNone/>
            </a:pPr>
            <a:r>
              <a:rPr lang="en-US" i="1" dirty="0" smtClean="0"/>
              <a:t>		=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r</a:t>
            </a:r>
            <a:r>
              <a:rPr lang="en-US" i="1" baseline="-25000" dirty="0" smtClean="0"/>
              <a:t> </a:t>
            </a:r>
            <a:r>
              <a:rPr lang="en-US" i="1" dirty="0" smtClean="0"/>
              <a:t>/ T</a:t>
            </a:r>
            <a:r>
              <a:rPr lang="en-US" i="1" baseline="-25000" dirty="0" smtClean="0"/>
              <a:t>s</a:t>
            </a:r>
          </a:p>
          <a:p>
            <a:pPr lvl="1" eaLnBrk="1" hangingPunct="1"/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bermakna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TAT</a:t>
            </a:r>
          </a:p>
          <a:p>
            <a:pPr lvl="1" eaLnBrk="1" hangingPunct="1"/>
            <a:r>
              <a:rPr lang="en-US" dirty="0" err="1" smtClean="0"/>
              <a:t>Nilainya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66"/>
                </a:solidFill>
              </a:rPr>
              <a:t>delay</a:t>
            </a:r>
            <a:r>
              <a:rPr lang="en-US" dirty="0" smtClean="0">
                <a:solidFill>
                  <a:srgbClr val="FF0066"/>
                </a:solidFill>
              </a:rPr>
              <a:t> </a:t>
            </a:r>
            <a:r>
              <a:rPr lang="en-US" dirty="0" err="1" smtClean="0">
                <a:solidFill>
                  <a:srgbClr val="FF0066"/>
                </a:solidFill>
              </a:rPr>
              <a:t>relatif</a:t>
            </a:r>
            <a:r>
              <a:rPr lang="en-US" dirty="0" smtClean="0"/>
              <a:t> yang </a:t>
            </a:r>
            <a:r>
              <a:rPr lang="en-US" dirty="0" err="1" smtClean="0"/>
              <a:t>dialami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66"/>
                </a:solidFill>
              </a:rPr>
              <a:t>1 (</a:t>
            </a:r>
            <a:r>
              <a:rPr lang="en-US" dirty="0" err="1" smtClean="0">
                <a:solidFill>
                  <a:srgbClr val="FF0066"/>
                </a:solidFill>
              </a:rPr>
              <a:t>tanpa</a:t>
            </a:r>
            <a:r>
              <a:rPr lang="en-US" dirty="0" smtClean="0">
                <a:solidFill>
                  <a:srgbClr val="FF0066"/>
                </a:solidFill>
              </a:rPr>
              <a:t> </a:t>
            </a:r>
            <a:r>
              <a:rPr lang="en-US" i="1" dirty="0" smtClean="0">
                <a:solidFill>
                  <a:srgbClr val="FF0066"/>
                </a:solidFill>
              </a:rPr>
              <a:t>delay</a:t>
            </a:r>
            <a:r>
              <a:rPr lang="en-US" dirty="0" smtClean="0">
                <a:solidFill>
                  <a:srgbClr val="FF0066"/>
                </a:solidFill>
              </a:rPr>
              <a:t>)</a:t>
            </a:r>
          </a:p>
          <a:p>
            <a:pPr lvl="1" eaLnBrk="1" hangingPunct="1"/>
            <a:r>
              <a:rPr lang="en-US" dirty="0" smtClean="0"/>
              <a:t>Makin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nilainya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kualitas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layanannya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semakin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turun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Penjadualan</a:t>
            </a:r>
            <a:r>
              <a:rPr lang="en-US" dirty="0" smtClean="0"/>
              <a:t>/</a:t>
            </a:r>
            <a:r>
              <a:rPr lang="en-US" dirty="0" err="1" smtClean="0"/>
              <a:t>Schedulling</a:t>
            </a:r>
            <a:endParaRPr lang="en-US" dirty="0" smtClean="0"/>
          </a:p>
        </p:txBody>
      </p:sp>
      <p:sp>
        <p:nvSpPr>
          <p:cNvPr id="370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467600" cy="517855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pengaturan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penggunaan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prosesor</a:t>
            </a:r>
            <a:r>
              <a:rPr lang="en-US" sz="2800" dirty="0" smtClean="0"/>
              <a:t> (</a:t>
            </a:r>
            <a:r>
              <a:rPr lang="en-US" sz="2800" i="1" dirty="0" smtClean="0"/>
              <a:t>processor time</a:t>
            </a:r>
            <a:r>
              <a:rPr lang="en-US" sz="2800" dirty="0" smtClean="0"/>
              <a:t>) </a:t>
            </a:r>
            <a:r>
              <a:rPr lang="en-US" sz="2800" dirty="0" err="1" smtClean="0"/>
              <a:t>bagi</a:t>
            </a:r>
            <a:r>
              <a:rPr lang="en-US" sz="2800" dirty="0" smtClean="0"/>
              <a:t> </a:t>
            </a:r>
            <a:r>
              <a:rPr lang="en-US" sz="2800" dirty="0" err="1" smtClean="0"/>
              <a:t>sejumlah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yang </a:t>
            </a:r>
            <a:r>
              <a:rPr lang="en-US" sz="2800" dirty="0" err="1" smtClean="0"/>
              <a:t>saling</a:t>
            </a:r>
            <a:r>
              <a:rPr lang="en-US" sz="2800" dirty="0" smtClean="0"/>
              <a:t> </a:t>
            </a:r>
            <a:r>
              <a:rPr lang="en-US" sz="2800" dirty="0" err="1" smtClean="0"/>
              <a:t>berkompetisi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err="1" smtClean="0">
                <a:solidFill>
                  <a:srgbClr val="FF0066"/>
                </a:solidFill>
              </a:rPr>
              <a:t>Tujuannya</a:t>
            </a:r>
            <a:r>
              <a:rPr lang="en-US" sz="2800" dirty="0" smtClean="0">
                <a:solidFill>
                  <a:srgbClr val="FF0066"/>
                </a:solidFill>
              </a:rPr>
              <a:t> 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Supaya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dilayani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3200" dirty="0" err="1" smtClean="0">
                <a:solidFill>
                  <a:srgbClr val="FF0066"/>
                </a:solidFill>
              </a:rPr>
              <a:t>adil</a:t>
            </a:r>
            <a:endParaRPr lang="en-US" sz="3200" dirty="0" smtClean="0">
              <a:solidFill>
                <a:srgbClr val="FF0066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Agar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terjadi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FF0066"/>
                </a:solidFill>
              </a:rPr>
              <a:t>starvation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>
                <a:solidFill>
                  <a:srgbClr val="FF0066"/>
                </a:solidFill>
              </a:rPr>
              <a:t>Supaya</a:t>
            </a:r>
            <a:r>
              <a:rPr lang="en-US" sz="2400" dirty="0" smtClean="0">
                <a:solidFill>
                  <a:srgbClr val="FF0066"/>
                </a:solidFill>
              </a:rPr>
              <a:t> </a:t>
            </a:r>
            <a:r>
              <a:rPr lang="en-US" sz="2400" dirty="0" err="1" smtClean="0">
                <a:solidFill>
                  <a:srgbClr val="FF0066"/>
                </a:solidFill>
              </a:rPr>
              <a:t>efisien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penggunaan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prosesor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Agar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meminimalkan</a:t>
            </a:r>
            <a:r>
              <a:rPr lang="en-US" sz="2400" dirty="0" smtClean="0"/>
              <a:t> </a:t>
            </a:r>
            <a:r>
              <a:rPr lang="en-US" sz="2400" dirty="0" err="1" smtClean="0"/>
              <a:t>terjadinya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FF0066"/>
                </a:solidFill>
              </a:rPr>
              <a:t>overhead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Supaya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FF0066"/>
                </a:solidFill>
              </a:rPr>
              <a:t>response time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terpenuhi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Supaya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memaksimalkan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FF0066"/>
                </a:solidFill>
              </a:rPr>
              <a:t>throughput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Penjadualan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25463" lvl="2" indent="-411163">
              <a:lnSpc>
                <a:spcPct val="80000"/>
              </a:lnSpc>
            </a:pPr>
            <a:r>
              <a:rPr lang="en-US" sz="3200" dirty="0" smtClean="0"/>
              <a:t>First-Come-First-Served (FCFS)</a:t>
            </a:r>
          </a:p>
          <a:p>
            <a:pPr marL="525463" lvl="2" indent="-411163">
              <a:lnSpc>
                <a:spcPct val="80000"/>
              </a:lnSpc>
            </a:pPr>
            <a:r>
              <a:rPr lang="en-US" sz="3200" dirty="0" smtClean="0">
                <a:solidFill>
                  <a:srgbClr val="5F5F5F"/>
                </a:solidFill>
              </a:rPr>
              <a:t>Shortest Process Next (SPN)</a:t>
            </a:r>
          </a:p>
          <a:p>
            <a:pPr marL="525463" lvl="2" indent="-411163">
              <a:lnSpc>
                <a:spcPct val="80000"/>
              </a:lnSpc>
            </a:pPr>
            <a:r>
              <a:rPr lang="en-US" sz="3200" dirty="0" smtClean="0">
                <a:solidFill>
                  <a:srgbClr val="5F5F5F"/>
                </a:solidFill>
              </a:rPr>
              <a:t>Shortest Remaining Time (SRT)</a:t>
            </a:r>
          </a:p>
          <a:p>
            <a:pPr marL="525463" lvl="2" indent="-411163">
              <a:lnSpc>
                <a:spcPct val="80000"/>
              </a:lnSpc>
            </a:pPr>
            <a:r>
              <a:rPr lang="en-US" sz="3200" dirty="0" smtClean="0">
                <a:solidFill>
                  <a:srgbClr val="5F5F5F"/>
                </a:solidFill>
              </a:rPr>
              <a:t>Highest Response Ratio Next (HRRN)</a:t>
            </a:r>
          </a:p>
          <a:p>
            <a:pPr marL="525463" lvl="2" indent="-411163">
              <a:lnSpc>
                <a:spcPct val="80000"/>
              </a:lnSpc>
            </a:pPr>
            <a:r>
              <a:rPr lang="en-US" sz="3200" dirty="0" smtClean="0">
                <a:solidFill>
                  <a:srgbClr val="5F5F5F"/>
                </a:solidFill>
              </a:rPr>
              <a:t>Round Robin (RR)</a:t>
            </a:r>
          </a:p>
          <a:p>
            <a:pPr marL="525463" lvl="2" indent="-411163">
              <a:lnSpc>
                <a:spcPct val="80000"/>
              </a:lnSpc>
            </a:pPr>
            <a:r>
              <a:rPr lang="en-US" sz="3200" dirty="0" smtClean="0">
                <a:solidFill>
                  <a:srgbClr val="5F5F5F"/>
                </a:solidFill>
              </a:rPr>
              <a:t>Feedback (FB)</a:t>
            </a:r>
          </a:p>
          <a:p>
            <a:pPr marL="525463" indent="-411163"/>
            <a:endParaRPr lang="en-US" sz="3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i="1" smtClean="0"/>
              <a:t>First-Come-First-Served (FCFS</a:t>
            </a:r>
            <a:r>
              <a:rPr lang="en-US" sz="4000" i="1" smtClean="0"/>
              <a:t>)</a:t>
            </a:r>
            <a:r>
              <a:rPr lang="en-US" sz="4000" smtClean="0"/>
              <a:t> </a:t>
            </a:r>
            <a:r>
              <a:rPr lang="en-US" sz="2000" i="1" smtClean="0"/>
              <a:t>(1)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smtClean="0"/>
              <a:t>Algoritma:</a:t>
            </a:r>
          </a:p>
          <a:p>
            <a:pPr lvl="1" eaLnBrk="1" hangingPunct="1"/>
            <a:r>
              <a:rPr lang="en-US" sz="2400" smtClean="0"/>
              <a:t>Proses yang datang pertama yang dieksekusi</a:t>
            </a:r>
          </a:p>
          <a:p>
            <a:pPr lvl="1" eaLnBrk="1" hangingPunct="1"/>
            <a:r>
              <a:rPr lang="en-US" sz="2400" smtClean="0"/>
              <a:t>Proses yang berada di antrian </a:t>
            </a:r>
            <a:r>
              <a:rPr lang="en-US" sz="2400" i="1" smtClean="0"/>
              <a:t>ready</a:t>
            </a:r>
            <a:r>
              <a:rPr lang="en-US" sz="2400" smtClean="0"/>
              <a:t> paling lama yang dieksekusi</a:t>
            </a:r>
          </a:p>
          <a:p>
            <a:pPr eaLnBrk="1" hangingPunct="1"/>
            <a:r>
              <a:rPr lang="en-US" sz="2800" smtClean="0"/>
              <a:t>Disebut juga algoritma </a:t>
            </a:r>
            <a:r>
              <a:rPr lang="en-US" sz="2800" i="1" smtClean="0"/>
              <a:t>FIFO (First In First Out)</a:t>
            </a:r>
          </a:p>
          <a:p>
            <a:pPr eaLnBrk="1" hangingPunct="1"/>
            <a:r>
              <a:rPr lang="en-US" sz="2800" smtClean="0"/>
              <a:t>Kelebihan: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(+) Merupakan metode </a:t>
            </a:r>
            <a:r>
              <a:rPr lang="en-US" sz="2400" i="1" smtClean="0"/>
              <a:t>scheduling</a:t>
            </a:r>
            <a:r>
              <a:rPr lang="en-US" sz="2400" smtClean="0"/>
              <a:t> paling sederhana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(+) </a:t>
            </a:r>
            <a:r>
              <a:rPr lang="en-US" sz="2400" i="1" smtClean="0"/>
              <a:t>Overhead</a:t>
            </a:r>
            <a:r>
              <a:rPr lang="en-US" sz="2400" smtClean="0"/>
              <a:t> kecil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(+) Dapat mencegah </a:t>
            </a:r>
            <a:r>
              <a:rPr lang="en-US" sz="2400" i="1" smtClean="0"/>
              <a:t>starvation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i="1" smtClean="0"/>
              <a:t>First-Come-First-Served (FCFS</a:t>
            </a:r>
            <a:r>
              <a:rPr lang="en-US" sz="4000" i="1" smtClean="0"/>
              <a:t>)</a:t>
            </a:r>
            <a:r>
              <a:rPr lang="en-US" sz="4000" smtClean="0"/>
              <a:t> </a:t>
            </a:r>
            <a:r>
              <a:rPr lang="en-US" sz="2000" i="1" smtClean="0"/>
              <a:t>(1)</a:t>
            </a:r>
          </a:p>
        </p:txBody>
      </p:sp>
      <p:graphicFrame>
        <p:nvGraphicFramePr>
          <p:cNvPr id="5122" name="Object 22"/>
          <p:cNvGraphicFramePr>
            <a:graphicFrameLocks noChangeAspect="1"/>
          </p:cNvGraphicFramePr>
          <p:nvPr>
            <p:ph idx="1"/>
          </p:nvPr>
        </p:nvGraphicFramePr>
        <p:xfrm>
          <a:off x="228600" y="2362200"/>
          <a:ext cx="8382000" cy="2330450"/>
        </p:xfrm>
        <a:graphic>
          <a:graphicData uri="http://schemas.openxmlformats.org/presentationml/2006/ole">
            <p:oleObj spid="_x0000_s7170" name="Image" r:id="rId4" imgW="8863492" imgH="2463492" progId="">
              <p:embed/>
            </p:oleObj>
          </a:graphicData>
        </a:graphic>
      </p:graphicFrame>
      <p:sp>
        <p:nvSpPr>
          <p:cNvPr id="512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752600"/>
            <a:ext cx="5638800" cy="4724400"/>
          </a:xfrm>
        </p:spPr>
        <p:txBody>
          <a:bodyPr/>
          <a:lstStyle/>
          <a:p>
            <a:pPr eaLnBrk="1" hangingPunct="1"/>
            <a:r>
              <a:rPr lang="en-US" sz="2800" smtClean="0"/>
              <a:t>Karakteristik FCFS: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000" smtClean="0"/>
              <a:t>w = waktu untuk menunggu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i="1" smtClean="0"/>
              <a:t>First-Come-First-Served (FCFS</a:t>
            </a:r>
            <a:r>
              <a:rPr lang="en-US" sz="4000" i="1" smtClean="0"/>
              <a:t>)</a:t>
            </a:r>
            <a:r>
              <a:rPr lang="en-US" smtClean="0"/>
              <a:t> </a:t>
            </a:r>
            <a:r>
              <a:rPr lang="en-US" sz="2400" i="1" smtClean="0"/>
              <a:t>(2)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676400"/>
            <a:ext cx="7772400" cy="2514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Kekurangan</a:t>
            </a:r>
            <a:r>
              <a:rPr lang="en-US" sz="2800" dirty="0" smtClean="0"/>
              <a:t>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(-)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yang </a:t>
            </a:r>
            <a:r>
              <a:rPr lang="en-US" sz="2400" dirty="0" err="1" smtClean="0"/>
              <a:t>pendek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dirugikan</a:t>
            </a:r>
            <a:r>
              <a:rPr lang="en-US" sz="2400" dirty="0" smtClean="0"/>
              <a:t>, </a:t>
            </a:r>
            <a:r>
              <a:rPr lang="en-US" sz="2400" dirty="0" err="1" smtClean="0"/>
              <a:t>bila</a:t>
            </a:r>
            <a:r>
              <a:rPr lang="en-US" sz="2400" dirty="0" smtClean="0"/>
              <a:t> </a:t>
            </a:r>
            <a:r>
              <a:rPr lang="en-US" sz="2400" dirty="0" err="1" smtClean="0"/>
              <a:t>urutan</a:t>
            </a:r>
            <a:r>
              <a:rPr lang="en-US" sz="2400" dirty="0" smtClean="0"/>
              <a:t> </a:t>
            </a:r>
            <a:r>
              <a:rPr lang="en-US" sz="2400" dirty="0" err="1" smtClean="0"/>
              <a:t>eksekusinya</a:t>
            </a:r>
            <a:r>
              <a:rPr lang="en-US" sz="2400" dirty="0" smtClean="0"/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yang </a:t>
            </a:r>
            <a:r>
              <a:rPr lang="en-US" sz="2400" dirty="0" err="1" smtClean="0"/>
              <a:t>panjang</a:t>
            </a:r>
            <a:r>
              <a:rPr lang="en-US" sz="2400" dirty="0" smtClean="0"/>
              <a:t>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(-) FCFS </a:t>
            </a:r>
            <a:r>
              <a:rPr lang="en-US" sz="2400" dirty="0" err="1" smtClean="0"/>
              <a:t>cenderung</a:t>
            </a:r>
            <a:r>
              <a:rPr lang="en-US" sz="2400" dirty="0" smtClean="0"/>
              <a:t> </a:t>
            </a:r>
            <a:r>
              <a:rPr lang="en-US" sz="2400" dirty="0" err="1" smtClean="0"/>
              <a:t>menguntungkan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i="1" dirty="0" smtClean="0"/>
              <a:t>processor-bound</a:t>
            </a:r>
            <a:r>
              <a:rPr lang="en-US" sz="2400" dirty="0" smtClean="0"/>
              <a:t> </a:t>
            </a:r>
            <a:r>
              <a:rPr lang="en-US" sz="2400" dirty="0" err="1" smtClean="0"/>
              <a:t>dibanding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i="1" dirty="0" smtClean="0"/>
              <a:t>I/O-bound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i="1" dirty="0" smtClean="0"/>
              <a:t>First-Come-First-Served (FCFS</a:t>
            </a:r>
            <a:r>
              <a:rPr lang="en-US" sz="4000" i="1" dirty="0" smtClean="0"/>
              <a:t>)</a:t>
            </a:r>
            <a:r>
              <a:rPr lang="en-US" dirty="0" smtClean="0"/>
              <a:t> </a:t>
            </a:r>
            <a:r>
              <a:rPr lang="en-US" sz="2400" i="1" dirty="0" smtClean="0"/>
              <a:t>(3)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ph idx="1"/>
          </p:nvPr>
        </p:nvGraphicFramePr>
        <p:xfrm>
          <a:off x="2362200" y="3924300"/>
          <a:ext cx="4483100" cy="2247900"/>
        </p:xfrm>
        <a:graphic>
          <a:graphicData uri="http://schemas.openxmlformats.org/presentationml/2006/ole">
            <p:oleObj spid="_x0000_s8194" name="Image" r:id="rId4" imgW="4482540" imgH="2247619" progId="">
              <p:embed/>
            </p:oleObj>
          </a:graphicData>
        </a:graphic>
      </p:graphicFrame>
      <p:sp>
        <p:nvSpPr>
          <p:cNvPr id="614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2400" y="1524000"/>
            <a:ext cx="8382000" cy="2362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lvl="1" eaLnBrk="1" hangingPunct="1"/>
            <a:r>
              <a:rPr lang="en-US" sz="2200" dirty="0" err="1" smtClean="0"/>
              <a:t>Terdapat</a:t>
            </a:r>
            <a:r>
              <a:rPr lang="en-US" sz="2200" dirty="0" smtClean="0"/>
              <a:t> 5 </a:t>
            </a:r>
            <a:r>
              <a:rPr lang="en-US" sz="2200" dirty="0" err="1" smtClean="0"/>
              <a:t>buah</a:t>
            </a:r>
            <a:r>
              <a:rPr lang="en-US" sz="2200" dirty="0" smtClean="0"/>
              <a:t> </a:t>
            </a:r>
            <a:r>
              <a:rPr lang="en-US" sz="2200" dirty="0" err="1" smtClean="0"/>
              <a:t>proses</a:t>
            </a:r>
            <a:r>
              <a:rPr lang="en-US" sz="2200" dirty="0" smtClean="0"/>
              <a:t> yang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dieksekusi</a:t>
            </a:r>
            <a:r>
              <a:rPr lang="en-US" sz="2200" dirty="0" smtClean="0"/>
              <a:t> </a:t>
            </a:r>
            <a:r>
              <a:rPr lang="en-US" sz="2200" dirty="0" err="1" smtClean="0"/>
              <a:t>menggunakan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algoritma</a:t>
            </a:r>
            <a:r>
              <a:rPr lang="en-US" sz="2200" dirty="0" smtClean="0"/>
              <a:t> </a:t>
            </a:r>
            <a:r>
              <a:rPr lang="en-US" sz="2200" i="1" dirty="0" smtClean="0"/>
              <a:t>scheduling</a:t>
            </a:r>
            <a:r>
              <a:rPr lang="en-US" sz="2200" dirty="0" smtClean="0"/>
              <a:t> FCFS. </a:t>
            </a:r>
            <a:r>
              <a:rPr lang="en-US" sz="2200" dirty="0" err="1" smtClean="0"/>
              <a:t>Waktu</a:t>
            </a:r>
            <a:r>
              <a:rPr lang="en-US" sz="2200" dirty="0" smtClean="0"/>
              <a:t> </a:t>
            </a:r>
            <a:r>
              <a:rPr lang="en-US" sz="2200" dirty="0" err="1" smtClean="0"/>
              <a:t>kedatangan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waktu</a:t>
            </a:r>
            <a:r>
              <a:rPr lang="en-US" sz="2200" dirty="0" smtClean="0"/>
              <a:t> </a:t>
            </a:r>
            <a:r>
              <a:rPr lang="en-US" sz="2200" dirty="0" err="1" smtClean="0"/>
              <a:t>layanan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masing-masing</a:t>
            </a:r>
            <a:r>
              <a:rPr lang="en-US" sz="2200" dirty="0" smtClean="0"/>
              <a:t> </a:t>
            </a:r>
            <a:r>
              <a:rPr lang="en-US" sz="2200" dirty="0" err="1" smtClean="0"/>
              <a:t>proses</a:t>
            </a:r>
            <a:r>
              <a:rPr lang="en-US" sz="2200" dirty="0" smtClean="0"/>
              <a:t> </a:t>
            </a:r>
            <a:r>
              <a:rPr lang="en-US" sz="2200" dirty="0" err="1" smtClean="0"/>
              <a:t>seperti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tabel</a:t>
            </a:r>
            <a:r>
              <a:rPr lang="en-US" sz="2200" dirty="0" smtClean="0"/>
              <a:t> </a:t>
            </a:r>
            <a:r>
              <a:rPr lang="en-US" sz="2200" dirty="0" err="1" smtClean="0"/>
              <a:t>di</a:t>
            </a:r>
            <a:r>
              <a:rPr lang="en-US" sz="2200" dirty="0" smtClean="0"/>
              <a:t> </a:t>
            </a:r>
            <a:r>
              <a:rPr lang="en-US" sz="2200" dirty="0" err="1" smtClean="0"/>
              <a:t>bawah</a:t>
            </a:r>
            <a:r>
              <a:rPr lang="en-US" sz="2200" dirty="0" smtClean="0"/>
              <a:t>. </a:t>
            </a:r>
            <a:r>
              <a:rPr lang="en-US" sz="2200" dirty="0" err="1" smtClean="0">
                <a:solidFill>
                  <a:srgbClr val="FF0066"/>
                </a:solidFill>
              </a:rPr>
              <a:t>Gambarkan</a:t>
            </a:r>
            <a:r>
              <a:rPr lang="en-US" sz="2200" dirty="0" smtClean="0">
                <a:solidFill>
                  <a:srgbClr val="FF0066"/>
                </a:solidFill>
              </a:rPr>
              <a:t> </a:t>
            </a:r>
            <a:r>
              <a:rPr lang="en-US" sz="2200" dirty="0" err="1" smtClean="0">
                <a:solidFill>
                  <a:srgbClr val="FF0066"/>
                </a:solidFill>
              </a:rPr>
              <a:t>urutan</a:t>
            </a:r>
            <a:r>
              <a:rPr lang="en-US" sz="2200" dirty="0" smtClean="0">
                <a:solidFill>
                  <a:srgbClr val="FF0066"/>
                </a:solidFill>
              </a:rPr>
              <a:t> </a:t>
            </a:r>
            <a:r>
              <a:rPr lang="en-US" sz="2200" dirty="0" err="1" smtClean="0">
                <a:solidFill>
                  <a:srgbClr val="FF0066"/>
                </a:solidFill>
              </a:rPr>
              <a:t>eksekusi</a:t>
            </a:r>
            <a:r>
              <a:rPr lang="en-US" sz="2200" dirty="0" smtClean="0">
                <a:solidFill>
                  <a:srgbClr val="FF0066"/>
                </a:solidFill>
              </a:rPr>
              <a:t> yang </a:t>
            </a:r>
            <a:r>
              <a:rPr lang="en-US" sz="2200" dirty="0" err="1" smtClean="0">
                <a:solidFill>
                  <a:srgbClr val="FF0066"/>
                </a:solidFill>
              </a:rPr>
              <a:t>terjadi</a:t>
            </a:r>
            <a:r>
              <a:rPr lang="en-US" sz="2200" dirty="0" smtClean="0">
                <a:solidFill>
                  <a:srgbClr val="FF0066"/>
                </a:solidFill>
              </a:rPr>
              <a:t> </a:t>
            </a:r>
            <a:r>
              <a:rPr lang="en-US" sz="2200" dirty="0" err="1" smtClean="0">
                <a:solidFill>
                  <a:srgbClr val="FF0066"/>
                </a:solidFill>
              </a:rPr>
              <a:t>dan</a:t>
            </a:r>
            <a:r>
              <a:rPr lang="en-US" sz="2200" dirty="0" smtClean="0">
                <a:solidFill>
                  <a:srgbClr val="FF0066"/>
                </a:solidFill>
              </a:rPr>
              <a:t> </a:t>
            </a:r>
            <a:r>
              <a:rPr lang="en-US" sz="2200" dirty="0" err="1" smtClean="0">
                <a:solidFill>
                  <a:srgbClr val="FF0066"/>
                </a:solidFill>
              </a:rPr>
              <a:t>hitung</a:t>
            </a:r>
            <a:r>
              <a:rPr lang="en-US" sz="2200" dirty="0" smtClean="0">
                <a:solidFill>
                  <a:srgbClr val="FF0066"/>
                </a:solidFill>
              </a:rPr>
              <a:t> </a:t>
            </a:r>
            <a:r>
              <a:rPr lang="en-US" sz="2200" i="1" dirty="0" smtClean="0">
                <a:solidFill>
                  <a:srgbClr val="FF0066"/>
                </a:solidFill>
              </a:rPr>
              <a:t>finish time, TAT</a:t>
            </a:r>
            <a:r>
              <a:rPr lang="en-US" sz="2200" dirty="0" smtClean="0">
                <a:solidFill>
                  <a:srgbClr val="FF0066"/>
                </a:solidFill>
              </a:rPr>
              <a:t>, </a:t>
            </a:r>
            <a:r>
              <a:rPr lang="en-US" sz="2200" dirty="0" err="1" smtClean="0">
                <a:solidFill>
                  <a:srgbClr val="FF0066"/>
                </a:solidFill>
              </a:rPr>
              <a:t>dan</a:t>
            </a:r>
            <a:r>
              <a:rPr lang="en-US" sz="2200" dirty="0" smtClean="0">
                <a:solidFill>
                  <a:srgbClr val="FF0066"/>
                </a:solidFill>
              </a:rPr>
              <a:t> </a:t>
            </a:r>
            <a:r>
              <a:rPr lang="en-US" sz="2200" i="1" dirty="0" smtClean="0">
                <a:solidFill>
                  <a:srgbClr val="FF0066"/>
                </a:solidFill>
              </a:rPr>
              <a:t>NTAT</a:t>
            </a:r>
            <a:r>
              <a:rPr lang="en-US" sz="2200" dirty="0" smtClean="0">
                <a:solidFill>
                  <a:srgbClr val="FF0066"/>
                </a:solidFill>
              </a:rPr>
              <a:t> </a:t>
            </a:r>
            <a:r>
              <a:rPr lang="en-US" sz="2200" dirty="0" err="1" smtClean="0">
                <a:solidFill>
                  <a:srgbClr val="FF0066"/>
                </a:solidFill>
              </a:rPr>
              <a:t>untuk</a:t>
            </a:r>
            <a:r>
              <a:rPr lang="en-US" sz="2200" dirty="0" smtClean="0">
                <a:solidFill>
                  <a:srgbClr val="FF0066"/>
                </a:solidFill>
              </a:rPr>
              <a:t> </a:t>
            </a:r>
            <a:r>
              <a:rPr lang="en-US" sz="2200" dirty="0" err="1" smtClean="0">
                <a:solidFill>
                  <a:srgbClr val="FF0066"/>
                </a:solidFill>
              </a:rPr>
              <a:t>masing-masing</a:t>
            </a:r>
            <a:r>
              <a:rPr lang="en-US" sz="2200" dirty="0" smtClean="0">
                <a:solidFill>
                  <a:srgbClr val="FF0066"/>
                </a:solidFill>
              </a:rPr>
              <a:t> </a:t>
            </a:r>
            <a:r>
              <a:rPr lang="en-US" sz="2200" dirty="0" err="1" smtClean="0">
                <a:solidFill>
                  <a:srgbClr val="FF0066"/>
                </a:solidFill>
              </a:rPr>
              <a:t>proses</a:t>
            </a:r>
            <a:r>
              <a:rPr lang="en-US" sz="2200" dirty="0" smtClean="0">
                <a:solidFill>
                  <a:srgbClr val="FF0066"/>
                </a:solidFill>
              </a:rPr>
              <a:t>.</a:t>
            </a:r>
          </a:p>
          <a:p>
            <a:pPr lvl="1" eaLnBrk="1" hangingPunct="1">
              <a:buFontTx/>
              <a:buNone/>
            </a:pPr>
            <a:endParaRPr lang="en-US" sz="2200" dirty="0" smtClean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i="1" dirty="0" smtClean="0"/>
              <a:t>First-Come-First-Served (FCFS</a:t>
            </a:r>
            <a:r>
              <a:rPr lang="en-US" sz="4000" i="1" dirty="0" smtClean="0"/>
              <a:t>)</a:t>
            </a:r>
            <a:r>
              <a:rPr lang="en-US" dirty="0" smtClean="0"/>
              <a:t> </a:t>
            </a:r>
            <a:r>
              <a:rPr lang="en-US" sz="2400" i="1" dirty="0" smtClean="0"/>
              <a:t>(4)</a:t>
            </a:r>
          </a:p>
        </p:txBody>
      </p:sp>
      <p:pic>
        <p:nvPicPr>
          <p:cNvPr id="717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14600" y="5029200"/>
            <a:ext cx="4315428" cy="1352381"/>
          </a:xfrm>
        </p:spPr>
      </p:pic>
      <p:sp>
        <p:nvSpPr>
          <p:cNvPr id="717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752600"/>
            <a:ext cx="3200400" cy="4724400"/>
          </a:xfrm>
        </p:spPr>
        <p:txBody>
          <a:bodyPr/>
          <a:lstStyle/>
          <a:p>
            <a:pPr eaLnBrk="1" hangingPunct="1"/>
            <a:r>
              <a:rPr lang="en-US" sz="2800" dirty="0" err="1" smtClean="0">
                <a:solidFill>
                  <a:srgbClr val="CC6600"/>
                </a:solidFill>
              </a:rPr>
              <a:t>Solusi</a:t>
            </a:r>
            <a:r>
              <a:rPr lang="en-US" sz="2800" dirty="0" smtClean="0">
                <a:solidFill>
                  <a:srgbClr val="CC6600"/>
                </a:solidFill>
              </a:rPr>
              <a:t>: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>
            <p:ph sz="quarter" idx="4294967295"/>
          </p:nvPr>
        </p:nvGraphicFramePr>
        <p:xfrm>
          <a:off x="381000" y="2514600"/>
          <a:ext cx="7848600" cy="1905000"/>
        </p:xfrm>
        <a:graphic>
          <a:graphicData uri="http://schemas.openxmlformats.org/presentationml/2006/ole">
            <p:oleObj spid="_x0000_s9218" name="Image" r:id="rId5" imgW="6869841" imgH="1523272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SPN </a:t>
            </a:r>
            <a:r>
              <a:rPr lang="en-US" dirty="0" err="1" smtClean="0"/>
              <a:t>dan</a:t>
            </a:r>
            <a:r>
              <a:rPr lang="en-US" dirty="0" smtClean="0"/>
              <a:t> SRT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SJF (shortest Job First)</a:t>
            </a:r>
          </a:p>
          <a:p>
            <a:r>
              <a:rPr lang="en-US" dirty="0" err="1" smtClean="0"/>
              <a:t>Sama-sama</a:t>
            </a:r>
            <a:r>
              <a:rPr lang="en-US" dirty="0" smtClean="0"/>
              <a:t> </a:t>
            </a:r>
            <a:r>
              <a:rPr lang="en-US" dirty="0" err="1" smtClean="0"/>
              <a:t>memperhatikan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proses-proses</a:t>
            </a:r>
            <a:r>
              <a:rPr lang="en-US" dirty="0" smtClean="0"/>
              <a:t> yang </a:t>
            </a:r>
            <a:r>
              <a:rPr lang="en-US" dirty="0" err="1" smtClean="0"/>
              <a:t>pendek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SPN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proses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berikutnya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terpendek</a:t>
            </a:r>
            <a:r>
              <a:rPr lang="en-US" dirty="0" smtClean="0">
                <a:sym typeface="Wingdings" pitchFamily="2" charset="2"/>
              </a:rPr>
              <a:t> (non preemptive)</a:t>
            </a:r>
          </a:p>
          <a:p>
            <a:r>
              <a:rPr lang="en-US" dirty="0" smtClean="0">
                <a:sym typeface="Wingdings" pitchFamily="2" charset="2"/>
              </a:rPr>
              <a:t>SRT  </a:t>
            </a:r>
            <a:r>
              <a:rPr lang="en-US" dirty="0" err="1" smtClean="0">
                <a:sym typeface="Wingdings" pitchFamily="2" charset="2"/>
              </a:rPr>
              <a:t>proses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berikutnya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terpendek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tapi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sisa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proses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berjalan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harus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dibandingkan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juga</a:t>
            </a:r>
            <a:r>
              <a:rPr lang="en-US" dirty="0" smtClean="0">
                <a:sym typeface="Wingdings" pitchFamily="2" charset="2"/>
              </a:rPr>
              <a:t> (preemptive)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i="1" dirty="0" smtClean="0"/>
              <a:t>Shortest Process Next (SPN</a:t>
            </a:r>
            <a:r>
              <a:rPr lang="en-US" sz="4000" i="1" dirty="0" smtClean="0"/>
              <a:t>)</a:t>
            </a:r>
            <a:r>
              <a:rPr lang="en-US" sz="4000" dirty="0" smtClean="0"/>
              <a:t> </a:t>
            </a:r>
            <a:r>
              <a:rPr lang="en-US" sz="2000" i="1" dirty="0" smtClean="0"/>
              <a:t>(1)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6200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Algoritma</a:t>
            </a:r>
            <a:r>
              <a:rPr lang="en-US" sz="24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Eksekusi</a:t>
            </a:r>
            <a:r>
              <a:rPr lang="en-US" sz="2000" dirty="0" smtClean="0"/>
              <a:t> </a:t>
            </a:r>
            <a:r>
              <a:rPr lang="en-US" sz="2000" dirty="0" err="1" smtClean="0"/>
              <a:t>proses</a:t>
            </a:r>
            <a:r>
              <a:rPr lang="en-US" sz="2000" dirty="0" smtClean="0"/>
              <a:t> </a:t>
            </a:r>
            <a:r>
              <a:rPr lang="en-US" sz="2000" dirty="0" err="1" smtClean="0"/>
              <a:t>diatur</a:t>
            </a:r>
            <a:r>
              <a:rPr lang="en-US" sz="2000" dirty="0" smtClean="0"/>
              <a:t> </a:t>
            </a:r>
            <a:r>
              <a:rPr lang="en-US" sz="2000" dirty="0" err="1" smtClean="0"/>
              <a:t>berdasarkan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perkiraan</a:t>
            </a:r>
            <a:r>
              <a:rPr lang="en-US" sz="2000" dirty="0" smtClean="0"/>
              <a:t> </a:t>
            </a:r>
            <a:r>
              <a:rPr lang="en-US" sz="2000" dirty="0" err="1" smtClean="0"/>
              <a:t>ukuran</a:t>
            </a:r>
            <a:r>
              <a:rPr lang="en-US" sz="2000" dirty="0" smtClean="0"/>
              <a:t> </a:t>
            </a:r>
            <a:r>
              <a:rPr lang="en-US" sz="2000" dirty="0" err="1" smtClean="0"/>
              <a:t>proses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terkecil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Proses</a:t>
            </a:r>
            <a:r>
              <a:rPr lang="en-US" sz="2000" dirty="0" smtClean="0"/>
              <a:t> yang </a:t>
            </a:r>
            <a:r>
              <a:rPr lang="en-US" sz="2000" dirty="0" err="1" smtClean="0"/>
              <a:t>datang</a:t>
            </a:r>
            <a:r>
              <a:rPr lang="en-US" sz="2000" dirty="0" smtClean="0"/>
              <a:t> </a:t>
            </a:r>
            <a:r>
              <a:rPr lang="en-US" sz="2000" dirty="0" err="1" smtClean="0"/>
              <a:t>belakangan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 </a:t>
            </a:r>
            <a:r>
              <a:rPr lang="en-US" sz="2000" dirty="0" err="1" smtClean="0"/>
              <a:t>berada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antrian</a:t>
            </a:r>
            <a:r>
              <a:rPr lang="en-US" sz="2000" dirty="0" smtClean="0"/>
              <a:t> </a:t>
            </a:r>
            <a:r>
              <a:rPr lang="en-US" sz="2000" dirty="0" err="1" smtClean="0"/>
              <a:t>proses</a:t>
            </a:r>
            <a:r>
              <a:rPr lang="en-US" sz="2000" dirty="0" smtClean="0"/>
              <a:t> </a:t>
            </a:r>
            <a:r>
              <a:rPr lang="en-US" sz="2000" dirty="0" err="1" smtClean="0"/>
              <a:t>terdepan</a:t>
            </a:r>
            <a:r>
              <a:rPr lang="en-US" sz="2000" dirty="0" smtClean="0"/>
              <a:t> </a:t>
            </a:r>
            <a:r>
              <a:rPr lang="en-US" sz="2000" dirty="0" err="1" smtClean="0"/>
              <a:t>bila</a:t>
            </a:r>
            <a:r>
              <a:rPr lang="en-US" sz="2000" dirty="0" smtClean="0"/>
              <a:t> </a:t>
            </a:r>
            <a:r>
              <a:rPr lang="en-US" sz="2000" dirty="0" err="1" smtClean="0"/>
              <a:t>ukurannya</a:t>
            </a:r>
            <a:r>
              <a:rPr lang="en-US" sz="2000" dirty="0" smtClean="0"/>
              <a:t> paling </a:t>
            </a:r>
            <a:r>
              <a:rPr lang="en-US" sz="2000" dirty="0" err="1" smtClean="0"/>
              <a:t>kecil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Kelebihan</a:t>
            </a:r>
            <a:r>
              <a:rPr lang="en-US" sz="2400" dirty="0" smtClean="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(+)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mencegah</a:t>
            </a:r>
            <a:r>
              <a:rPr lang="en-US" sz="2000" dirty="0" smtClean="0"/>
              <a:t> </a:t>
            </a:r>
            <a:r>
              <a:rPr lang="en-US" sz="2000" dirty="0" err="1" smtClean="0"/>
              <a:t>kerugian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dialami</a:t>
            </a:r>
            <a:r>
              <a:rPr lang="en-US" sz="2000" dirty="0" smtClean="0"/>
              <a:t> </a:t>
            </a:r>
            <a:r>
              <a:rPr lang="en-US" sz="2000" dirty="0" err="1" smtClean="0"/>
              <a:t>proses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FCFS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(+)</a:t>
            </a:r>
            <a:r>
              <a:rPr lang="en-US" sz="2000" i="1" dirty="0" smtClean="0"/>
              <a:t> Throughput</a:t>
            </a:r>
            <a:r>
              <a:rPr lang="en-US" sz="2000" dirty="0" smtClean="0"/>
              <a:t> </a:t>
            </a:r>
            <a:r>
              <a:rPr lang="en-US" sz="2000" dirty="0" err="1" smtClean="0"/>
              <a:t>tinggi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(+) </a:t>
            </a:r>
            <a:r>
              <a:rPr lang="en-US" sz="2000" dirty="0" err="1" smtClean="0"/>
              <a:t>Proses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i="1" dirty="0" smtClean="0"/>
              <a:t>response time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Kekurangan</a:t>
            </a:r>
            <a:r>
              <a:rPr lang="en-US" sz="2400" dirty="0" smtClean="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(-) </a:t>
            </a:r>
            <a:r>
              <a:rPr lang="en-US" sz="2000" i="1" dirty="0" smtClean="0"/>
              <a:t>Scheduler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mengetahui</a:t>
            </a:r>
            <a:r>
              <a:rPr lang="en-US" sz="2000" dirty="0" smtClean="0">
                <a:solidFill>
                  <a:srgbClr val="FF0000"/>
                </a:solidFill>
              </a:rPr>
              <a:t>/</a:t>
            </a:r>
            <a:r>
              <a:rPr lang="en-US" sz="2000" dirty="0" err="1" smtClean="0">
                <a:solidFill>
                  <a:srgbClr val="FF0000"/>
                </a:solidFill>
              </a:rPr>
              <a:t>memperkirakan</a:t>
            </a:r>
            <a:r>
              <a:rPr lang="en-US" sz="2000" dirty="0" smtClean="0"/>
              <a:t> </a:t>
            </a:r>
            <a:r>
              <a:rPr lang="en-US" sz="2000" dirty="0" err="1" smtClean="0"/>
              <a:t>ukuran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proses</a:t>
            </a:r>
            <a:r>
              <a:rPr lang="en-US" sz="2000" dirty="0" smtClean="0"/>
              <a:t> yang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dieksekusi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(-) </a:t>
            </a:r>
            <a:r>
              <a:rPr lang="en-US" sz="2000" dirty="0" err="1" smtClean="0"/>
              <a:t>Proses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mengalami</a:t>
            </a:r>
            <a:r>
              <a:rPr lang="en-US" sz="2000" dirty="0" smtClean="0"/>
              <a:t> </a:t>
            </a:r>
            <a:r>
              <a:rPr lang="en-US" sz="2000" i="1" dirty="0" smtClean="0"/>
              <a:t>starvation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(-)</a:t>
            </a:r>
            <a:r>
              <a:rPr lang="en-US" sz="2000" i="1" dirty="0" smtClean="0"/>
              <a:t> Overhead</a:t>
            </a:r>
            <a:r>
              <a:rPr lang="en-US" sz="2000" dirty="0" smtClean="0"/>
              <a:t> 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tinggi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untuk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apa</a:t>
            </a:r>
            <a:r>
              <a:rPr lang="en-US" sz="2000" dirty="0" smtClean="0">
                <a:solidFill>
                  <a:srgbClr val="FF0000"/>
                </a:solidFill>
              </a:rPr>
              <a:t> 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i="1" smtClean="0"/>
              <a:t>Shortest Process Next (SPN</a:t>
            </a:r>
            <a:r>
              <a:rPr lang="en-US" i="1" smtClean="0"/>
              <a:t>)</a:t>
            </a:r>
            <a:r>
              <a:rPr lang="en-US" smtClean="0"/>
              <a:t> </a:t>
            </a:r>
            <a:r>
              <a:rPr lang="en-US" sz="2400" i="1" smtClean="0"/>
              <a:t>(2)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752600"/>
            <a:ext cx="7772400" cy="4724400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Karakteristik</a:t>
            </a:r>
            <a:r>
              <a:rPr lang="en-US" sz="2800" dirty="0" smtClean="0"/>
              <a:t> SPN: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2400" dirty="0" smtClean="0"/>
              <a:t>s = total </a:t>
            </a:r>
            <a:r>
              <a:rPr lang="en-US" sz="2400" i="1" dirty="0" smtClean="0"/>
              <a:t>service time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diperlukan</a:t>
            </a:r>
            <a:endParaRPr lang="en-US" sz="2400" dirty="0" smtClean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33400" y="2474912"/>
          <a:ext cx="7543800" cy="2020888"/>
        </p:xfrm>
        <a:graphic>
          <a:graphicData uri="http://schemas.openxmlformats.org/presentationml/2006/ole">
            <p:oleObj spid="_x0000_s10242" name="Image" r:id="rId4" imgW="9625397" imgH="2577778" progId="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620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i="1" dirty="0" smtClean="0"/>
              <a:t>Shortest Process Next (SPN</a:t>
            </a:r>
            <a:r>
              <a:rPr lang="en-US" i="1" dirty="0" smtClean="0"/>
              <a:t>)</a:t>
            </a:r>
            <a:r>
              <a:rPr lang="en-US" dirty="0" smtClean="0"/>
              <a:t> </a:t>
            </a:r>
            <a:r>
              <a:rPr lang="en-US" sz="2400" i="1" dirty="0" smtClean="0"/>
              <a:t>(3)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kasus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FCFS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SPN: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6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pic>
        <p:nvPicPr>
          <p:cNvPr id="35845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33400" y="4495800"/>
            <a:ext cx="7620000" cy="1981200"/>
          </a:xfrm>
        </p:spPr>
      </p:pic>
      <p:pic>
        <p:nvPicPr>
          <p:cNvPr id="35846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2338388"/>
            <a:ext cx="7673975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Penjadualan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700" dirty="0" err="1" smtClean="0"/>
              <a:t>Penjadualan</a:t>
            </a:r>
            <a:r>
              <a:rPr lang="en-US" sz="2700" dirty="0" smtClean="0"/>
              <a:t> </a:t>
            </a:r>
            <a:r>
              <a:rPr lang="en-US" sz="2700" dirty="0" err="1" smtClean="0"/>
              <a:t>jangka</a:t>
            </a:r>
            <a:r>
              <a:rPr lang="en-US" sz="2700" dirty="0" smtClean="0"/>
              <a:t> </a:t>
            </a:r>
            <a:r>
              <a:rPr lang="en-US" sz="2700" dirty="0" err="1" smtClean="0"/>
              <a:t>panjang</a:t>
            </a:r>
            <a:r>
              <a:rPr lang="en-US" sz="2700" dirty="0" smtClean="0"/>
              <a:t> (long-term)</a:t>
            </a:r>
          </a:p>
          <a:p>
            <a:pPr>
              <a:lnSpc>
                <a:spcPct val="80000"/>
              </a:lnSpc>
            </a:pPr>
            <a:r>
              <a:rPr lang="en-US" sz="2700" dirty="0" err="1" smtClean="0">
                <a:solidFill>
                  <a:srgbClr val="5F5F5F"/>
                </a:solidFill>
              </a:rPr>
              <a:t>Penjadualan</a:t>
            </a:r>
            <a:r>
              <a:rPr lang="en-US" sz="2700" dirty="0" smtClean="0">
                <a:solidFill>
                  <a:srgbClr val="5F5F5F"/>
                </a:solidFill>
              </a:rPr>
              <a:t> </a:t>
            </a:r>
            <a:r>
              <a:rPr lang="en-US" sz="2700" dirty="0" err="1" smtClean="0">
                <a:solidFill>
                  <a:srgbClr val="5F5F5F"/>
                </a:solidFill>
              </a:rPr>
              <a:t>jangka</a:t>
            </a:r>
            <a:r>
              <a:rPr lang="en-US" sz="2700" dirty="0" smtClean="0">
                <a:solidFill>
                  <a:srgbClr val="5F5F5F"/>
                </a:solidFill>
              </a:rPr>
              <a:t> </a:t>
            </a:r>
            <a:r>
              <a:rPr lang="en-US" sz="2700" dirty="0" err="1" smtClean="0">
                <a:solidFill>
                  <a:srgbClr val="5F5F5F"/>
                </a:solidFill>
              </a:rPr>
              <a:t>menengah</a:t>
            </a:r>
            <a:r>
              <a:rPr lang="en-US" sz="2700" dirty="0" smtClean="0">
                <a:solidFill>
                  <a:srgbClr val="5F5F5F"/>
                </a:solidFill>
              </a:rPr>
              <a:t> (medium-term)</a:t>
            </a:r>
          </a:p>
          <a:p>
            <a:pPr>
              <a:lnSpc>
                <a:spcPct val="80000"/>
              </a:lnSpc>
            </a:pPr>
            <a:r>
              <a:rPr lang="en-US" sz="2700" dirty="0" err="1" smtClean="0">
                <a:solidFill>
                  <a:srgbClr val="5F5F5F"/>
                </a:solidFill>
              </a:rPr>
              <a:t>Penjadualan</a:t>
            </a:r>
            <a:r>
              <a:rPr lang="en-US" sz="2700" dirty="0" smtClean="0">
                <a:solidFill>
                  <a:srgbClr val="5F5F5F"/>
                </a:solidFill>
              </a:rPr>
              <a:t> </a:t>
            </a:r>
            <a:r>
              <a:rPr lang="en-US" sz="2700" dirty="0" err="1" smtClean="0">
                <a:solidFill>
                  <a:srgbClr val="5F5F5F"/>
                </a:solidFill>
              </a:rPr>
              <a:t>jangka</a:t>
            </a:r>
            <a:r>
              <a:rPr lang="en-US" sz="2700" dirty="0" smtClean="0">
                <a:solidFill>
                  <a:srgbClr val="5F5F5F"/>
                </a:solidFill>
              </a:rPr>
              <a:t> </a:t>
            </a:r>
            <a:r>
              <a:rPr lang="en-US" sz="2700" dirty="0" err="1" smtClean="0">
                <a:solidFill>
                  <a:srgbClr val="5F5F5F"/>
                </a:solidFill>
              </a:rPr>
              <a:t>pendek</a:t>
            </a:r>
            <a:r>
              <a:rPr lang="en-US" sz="2700" dirty="0" smtClean="0">
                <a:solidFill>
                  <a:srgbClr val="5F5F5F"/>
                </a:solidFill>
              </a:rPr>
              <a:t> (short-term)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Shortest Remaining Time (SRT</a:t>
            </a:r>
            <a:r>
              <a:rPr lang="en-US" sz="4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(1)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Algoritma</a:t>
            </a:r>
            <a:r>
              <a:rPr lang="en-US" sz="28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Eksekusi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diatur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perkiraan</a:t>
            </a:r>
            <a:r>
              <a:rPr lang="en-US" sz="2400" dirty="0" smtClean="0"/>
              <a:t> </a:t>
            </a:r>
            <a:r>
              <a:rPr lang="en-US" sz="2400" dirty="0" err="1" smtClean="0"/>
              <a:t>sisa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terkecil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Proses</a:t>
            </a:r>
            <a:r>
              <a:rPr lang="en-US" sz="2800" dirty="0" smtClean="0"/>
              <a:t> yang </a:t>
            </a:r>
            <a:r>
              <a:rPr lang="en-US" sz="2800" dirty="0" err="1" smtClean="0"/>
              <a:t>baru</a:t>
            </a:r>
            <a:r>
              <a:rPr lang="en-US" sz="2800" dirty="0" smtClean="0"/>
              <a:t> </a:t>
            </a:r>
            <a:r>
              <a:rPr lang="en-US" sz="2800" dirty="0" err="1" smtClean="0"/>
              <a:t>masuk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langsung</a:t>
            </a:r>
            <a:r>
              <a:rPr lang="en-US" sz="2800" dirty="0" smtClean="0"/>
              <a:t> </a:t>
            </a:r>
            <a:r>
              <a:rPr lang="en-US" sz="2800" dirty="0" err="1" smtClean="0"/>
              <a:t>dieksekusi</a:t>
            </a:r>
            <a:r>
              <a:rPr lang="en-US" sz="2800" dirty="0" smtClean="0"/>
              <a:t> </a:t>
            </a:r>
            <a:r>
              <a:rPr lang="en-US" sz="2800" dirty="0" err="1" smtClean="0"/>
              <a:t>bila</a:t>
            </a:r>
            <a:r>
              <a:rPr lang="en-US" sz="2800" dirty="0" smtClean="0"/>
              <a:t> total </a:t>
            </a:r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eksekusinya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kecil</a:t>
            </a:r>
            <a:r>
              <a:rPr lang="en-US" sz="2800" dirty="0" smtClean="0"/>
              <a:t> </a:t>
            </a:r>
            <a:r>
              <a:rPr lang="en-US" sz="2800" dirty="0" err="1" smtClean="0"/>
              <a:t>daripada</a:t>
            </a:r>
            <a:r>
              <a:rPr lang="en-US" sz="2800" dirty="0" smtClean="0"/>
              <a:t> </a:t>
            </a:r>
            <a:r>
              <a:rPr lang="en-US" sz="2800" dirty="0" err="1" smtClean="0"/>
              <a:t>sisa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yang </a:t>
            </a:r>
            <a:r>
              <a:rPr lang="en-US" sz="2800" dirty="0" err="1" smtClean="0"/>
              <a:t>sedang</a:t>
            </a:r>
            <a:r>
              <a:rPr lang="en-US" sz="2800" dirty="0" smtClean="0"/>
              <a:t> </a:t>
            </a:r>
            <a:r>
              <a:rPr lang="en-US" sz="2800" i="1" dirty="0" smtClean="0"/>
              <a:t>running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Merupakan</a:t>
            </a:r>
            <a:r>
              <a:rPr lang="en-US" sz="2800" dirty="0" smtClean="0"/>
              <a:t> model </a:t>
            </a:r>
            <a:r>
              <a:rPr lang="en-US" sz="2800" i="1" dirty="0" smtClean="0"/>
              <a:t>preemptive</a:t>
            </a:r>
            <a:r>
              <a:rPr lang="en-US" sz="2800" dirty="0" smtClean="0"/>
              <a:t>-</a:t>
            </a:r>
            <a:r>
              <a:rPr lang="en-US" sz="2800" dirty="0" err="1" smtClean="0"/>
              <a:t>nya</a:t>
            </a:r>
            <a:r>
              <a:rPr lang="en-US" sz="2800" dirty="0" smtClean="0"/>
              <a:t> SPN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>
                <a:solidFill>
                  <a:srgbClr val="FF0066"/>
                </a:solidFill>
              </a:rPr>
              <a:t>Kapan</a:t>
            </a:r>
            <a:r>
              <a:rPr lang="en-US" sz="2800" dirty="0" smtClean="0">
                <a:solidFill>
                  <a:srgbClr val="FF0066"/>
                </a:solidFill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pemilihan</a:t>
            </a:r>
            <a:r>
              <a:rPr lang="en-US" sz="2800" dirty="0" smtClean="0">
                <a:solidFill>
                  <a:srgbClr val="FF0066"/>
                </a:solidFill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proses</a:t>
            </a:r>
            <a:r>
              <a:rPr lang="en-US" sz="2800" dirty="0" smtClean="0">
                <a:solidFill>
                  <a:srgbClr val="FF0066"/>
                </a:solidFill>
              </a:rPr>
              <a:t> yang </a:t>
            </a:r>
            <a:r>
              <a:rPr lang="en-US" sz="2800" dirty="0" err="1" smtClean="0">
                <a:solidFill>
                  <a:srgbClr val="FF0066"/>
                </a:solidFill>
              </a:rPr>
              <a:t>akan</a:t>
            </a:r>
            <a:r>
              <a:rPr lang="en-US" sz="2800" dirty="0" smtClean="0">
                <a:solidFill>
                  <a:srgbClr val="FF0066"/>
                </a:solidFill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dieksekusi</a:t>
            </a:r>
            <a:r>
              <a:rPr lang="en-US" sz="2800" dirty="0" smtClean="0">
                <a:solidFill>
                  <a:srgbClr val="FF0066"/>
                </a:solidFill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dilakukan</a:t>
            </a:r>
            <a:r>
              <a:rPr lang="en-US" sz="2800" dirty="0" smtClean="0">
                <a:solidFill>
                  <a:srgbClr val="FF0066"/>
                </a:solidFill>
              </a:rPr>
              <a:t> 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Bila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r>
              <a:rPr lang="en-US" sz="2400" dirty="0" smtClean="0"/>
              <a:t> yang </a:t>
            </a:r>
            <a:r>
              <a:rPr lang="en-US" sz="2400" dirty="0" err="1" smtClean="0"/>
              <a:t>masuk</a:t>
            </a:r>
            <a:r>
              <a:rPr lang="en-US" sz="2400" dirty="0" smtClean="0"/>
              <a:t>, </a:t>
            </a:r>
            <a:r>
              <a:rPr lang="en-US" sz="2400" dirty="0" err="1" smtClean="0"/>
              <a:t>atau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Bila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sedang</a:t>
            </a:r>
            <a:r>
              <a:rPr lang="en-US" sz="2400" dirty="0" smtClean="0"/>
              <a:t> </a:t>
            </a:r>
            <a:r>
              <a:rPr lang="en-US" sz="2400" i="1" dirty="0" smtClean="0"/>
              <a:t>running</a:t>
            </a:r>
            <a:r>
              <a:rPr lang="en-US" sz="2400" dirty="0" smtClean="0"/>
              <a:t>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selesai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9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9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99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99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i="1" dirty="0" smtClean="0"/>
              <a:t>Shortest Remaining Time (SRT</a:t>
            </a:r>
            <a:r>
              <a:rPr lang="en-US" sz="4000" i="1" dirty="0" smtClean="0"/>
              <a:t>)</a:t>
            </a:r>
            <a:r>
              <a:rPr lang="en-US" sz="4000" dirty="0" smtClean="0"/>
              <a:t> </a:t>
            </a:r>
            <a:r>
              <a:rPr lang="en-US" sz="2000" i="1" dirty="0" smtClean="0"/>
              <a:t>(2)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848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err="1" smtClean="0"/>
              <a:t>Kekurangan</a:t>
            </a:r>
            <a:r>
              <a:rPr lang="en-US" sz="2600" dirty="0" smtClean="0"/>
              <a:t>:</a:t>
            </a:r>
          </a:p>
          <a:p>
            <a:pPr marL="966788" lvl="1" indent="-509588"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(-) </a:t>
            </a:r>
            <a:r>
              <a:rPr lang="en-US" sz="2200" dirty="0" err="1" smtClean="0"/>
              <a:t>Terjadi</a:t>
            </a:r>
            <a:r>
              <a:rPr lang="en-US" sz="2200" dirty="0" smtClean="0"/>
              <a:t> </a:t>
            </a:r>
            <a:r>
              <a:rPr lang="en-US" sz="2200" i="1" dirty="0" smtClean="0"/>
              <a:t>overhead</a:t>
            </a:r>
            <a:r>
              <a:rPr lang="en-US" sz="2200" dirty="0" smtClean="0"/>
              <a:t> </a:t>
            </a:r>
            <a:r>
              <a:rPr lang="en-US" sz="2200" dirty="0" err="1" smtClean="0"/>
              <a:t>akibat</a:t>
            </a:r>
            <a:r>
              <a:rPr lang="en-US" sz="2200" dirty="0" smtClean="0"/>
              <a:t> </a:t>
            </a:r>
            <a:r>
              <a:rPr lang="en-US" sz="2200" i="1" dirty="0" smtClean="0"/>
              <a:t>scheduler</a:t>
            </a:r>
            <a:r>
              <a:rPr lang="en-US" sz="2200" dirty="0" smtClean="0"/>
              <a:t> </a:t>
            </a:r>
            <a:r>
              <a:rPr lang="en-US" sz="2200" dirty="0" err="1" smtClean="0"/>
              <a:t>harus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menghitung</a:t>
            </a:r>
            <a:r>
              <a:rPr lang="en-US" sz="2200" dirty="0" smtClean="0">
                <a:solidFill>
                  <a:srgbClr val="FF0000"/>
                </a:solidFill>
              </a:rPr>
              <a:t>/</a:t>
            </a:r>
            <a:r>
              <a:rPr lang="en-US" sz="2200" dirty="0" err="1" smtClean="0">
                <a:solidFill>
                  <a:srgbClr val="FF0000"/>
                </a:solidFill>
              </a:rPr>
              <a:t>memperkirakan</a:t>
            </a:r>
            <a:r>
              <a:rPr lang="en-US" sz="2200" dirty="0" smtClean="0"/>
              <a:t> </a:t>
            </a:r>
            <a:r>
              <a:rPr lang="en-US" sz="2200" dirty="0" err="1" smtClean="0"/>
              <a:t>sisa</a:t>
            </a:r>
            <a:r>
              <a:rPr lang="en-US" sz="2200" dirty="0" smtClean="0"/>
              <a:t> </a:t>
            </a:r>
            <a:r>
              <a:rPr lang="en-US" sz="2200" dirty="0" err="1" smtClean="0"/>
              <a:t>waktu</a:t>
            </a:r>
            <a:r>
              <a:rPr lang="en-US" sz="2200" dirty="0" smtClean="0"/>
              <a:t> </a:t>
            </a:r>
            <a:r>
              <a:rPr lang="en-US" sz="2200" dirty="0" err="1" smtClean="0"/>
              <a:t>eksekusi</a:t>
            </a:r>
            <a:r>
              <a:rPr lang="en-US" sz="2200" dirty="0" smtClean="0"/>
              <a:t> </a:t>
            </a:r>
            <a:r>
              <a:rPr lang="en-US" sz="2200" dirty="0" err="1" smtClean="0"/>
              <a:t>setiap</a:t>
            </a:r>
            <a:r>
              <a:rPr lang="en-US" sz="2200" dirty="0" smtClean="0"/>
              <a:t> </a:t>
            </a:r>
            <a:r>
              <a:rPr lang="en-US" sz="2200" dirty="0" err="1" smtClean="0"/>
              <a:t>proses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menentukan</a:t>
            </a:r>
            <a:r>
              <a:rPr lang="en-US" sz="2200" dirty="0" smtClean="0"/>
              <a:t> </a:t>
            </a:r>
            <a:r>
              <a:rPr lang="en-US" sz="2200" dirty="0" err="1" smtClean="0"/>
              <a:t>sisa</a:t>
            </a:r>
            <a:r>
              <a:rPr lang="en-US" sz="2200" dirty="0" smtClean="0"/>
              <a:t> </a:t>
            </a:r>
            <a:r>
              <a:rPr lang="en-US" sz="2200" dirty="0" err="1" smtClean="0"/>
              <a:t>waktu</a:t>
            </a:r>
            <a:r>
              <a:rPr lang="en-US" sz="2200" dirty="0" smtClean="0"/>
              <a:t> yang </a:t>
            </a:r>
            <a:r>
              <a:rPr lang="en-US" sz="2200" dirty="0" err="1" smtClean="0"/>
              <a:t>terkecil</a:t>
            </a:r>
            <a:endParaRPr lang="en-US" sz="2200" dirty="0" smtClean="0"/>
          </a:p>
          <a:p>
            <a:pPr marL="966788" lvl="1" indent="-509588"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(-)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terjadi</a:t>
            </a:r>
            <a:r>
              <a:rPr lang="en-US" sz="2200" dirty="0" smtClean="0"/>
              <a:t> </a:t>
            </a:r>
            <a:r>
              <a:rPr lang="en-US" sz="2200" i="1" dirty="0" smtClean="0"/>
              <a:t>starvation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proses</a:t>
            </a:r>
            <a:r>
              <a:rPr lang="en-US" sz="2200" dirty="0" smtClean="0"/>
              <a:t> yang </a:t>
            </a:r>
            <a:r>
              <a:rPr lang="en-US" sz="2200" dirty="0" err="1" smtClean="0"/>
              <a:t>panjang</a:t>
            </a:r>
            <a:endParaRPr lang="en-US" sz="2200" dirty="0" smtClean="0"/>
          </a:p>
          <a:p>
            <a:pPr marL="966788" lvl="1" indent="-509588"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(-) </a:t>
            </a:r>
            <a:r>
              <a:rPr lang="en-US" sz="2200" dirty="0" err="1" smtClean="0"/>
              <a:t>Proses</a:t>
            </a:r>
            <a:r>
              <a:rPr lang="en-US" sz="2200" dirty="0" smtClean="0"/>
              <a:t> yang </a:t>
            </a:r>
            <a:r>
              <a:rPr lang="en-US" sz="2200" dirty="0" err="1" smtClean="0"/>
              <a:t>panjang</a:t>
            </a:r>
            <a:r>
              <a:rPr lang="en-US" sz="2200" dirty="0" smtClean="0"/>
              <a:t> </a:t>
            </a:r>
            <a:r>
              <a:rPr lang="en-US" sz="2200" dirty="0" err="1" smtClean="0"/>
              <a:t>dikalahkan</a:t>
            </a:r>
            <a:r>
              <a:rPr lang="en-US" sz="2200" dirty="0" smtClean="0"/>
              <a:t> </a:t>
            </a:r>
            <a:r>
              <a:rPr lang="en-US" sz="2200" dirty="0" err="1" smtClean="0"/>
              <a:t>oleh</a:t>
            </a:r>
            <a:r>
              <a:rPr lang="en-US" sz="2200" dirty="0" smtClean="0"/>
              <a:t> </a:t>
            </a:r>
            <a:r>
              <a:rPr lang="en-US" sz="2200" dirty="0" err="1" smtClean="0"/>
              <a:t>proses</a:t>
            </a:r>
            <a:r>
              <a:rPr lang="en-US" sz="2200" dirty="0" smtClean="0"/>
              <a:t> yang </a:t>
            </a:r>
            <a:r>
              <a:rPr lang="en-US" sz="2200" dirty="0" err="1" smtClean="0"/>
              <a:t>kecil</a:t>
            </a:r>
            <a:endParaRPr 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err="1" smtClean="0"/>
              <a:t>Kelebihan</a:t>
            </a:r>
            <a:r>
              <a:rPr lang="en-US" sz="2600" dirty="0" smtClean="0"/>
              <a:t>:</a:t>
            </a:r>
          </a:p>
          <a:p>
            <a:pPr marL="966788" lvl="1" indent="-509588"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(+) </a:t>
            </a:r>
            <a:r>
              <a:rPr lang="en-US" sz="2200" dirty="0" err="1" smtClean="0"/>
              <a:t>Kualitas</a:t>
            </a:r>
            <a:r>
              <a:rPr lang="en-US" sz="2200" dirty="0" smtClean="0"/>
              <a:t> </a:t>
            </a:r>
            <a:r>
              <a:rPr lang="en-US" sz="2200" dirty="0" err="1" smtClean="0"/>
              <a:t>layanan</a:t>
            </a:r>
            <a:r>
              <a:rPr lang="en-US" sz="2200" dirty="0" smtClean="0"/>
              <a:t> rata-rata yang </a:t>
            </a:r>
            <a:r>
              <a:rPr lang="en-US" sz="2200" dirty="0" err="1" smtClean="0"/>
              <a:t>diterima</a:t>
            </a:r>
            <a:r>
              <a:rPr lang="en-US" sz="2200" dirty="0" smtClean="0"/>
              <a:t> </a:t>
            </a:r>
            <a:r>
              <a:rPr lang="en-US" sz="2200" dirty="0" err="1" smtClean="0"/>
              <a:t>proses</a:t>
            </a:r>
            <a:r>
              <a:rPr lang="en-US" sz="2200" dirty="0" smtClean="0"/>
              <a:t> </a:t>
            </a:r>
            <a:r>
              <a:rPr lang="en-US" sz="2200" dirty="0" err="1" smtClean="0"/>
              <a:t>lebih</a:t>
            </a:r>
            <a:r>
              <a:rPr lang="en-US" sz="2200" dirty="0" smtClean="0"/>
              <a:t> </a:t>
            </a:r>
            <a:r>
              <a:rPr lang="en-US" sz="2200" dirty="0" err="1" smtClean="0"/>
              <a:t>baik</a:t>
            </a:r>
            <a:r>
              <a:rPr lang="en-US" sz="2200" dirty="0" smtClean="0"/>
              <a:t> (</a:t>
            </a:r>
            <a:r>
              <a:rPr lang="en-US" sz="2200" dirty="0" err="1" smtClean="0"/>
              <a:t>jumlah</a:t>
            </a:r>
            <a:r>
              <a:rPr lang="en-US" sz="2200" dirty="0" smtClean="0"/>
              <a:t> </a:t>
            </a:r>
            <a:r>
              <a:rPr lang="en-US" sz="2200" dirty="0" err="1" smtClean="0"/>
              <a:t>proses</a:t>
            </a:r>
            <a:r>
              <a:rPr lang="en-US" sz="2200" dirty="0" smtClean="0"/>
              <a:t> yang </a:t>
            </a:r>
            <a:r>
              <a:rPr lang="en-US" sz="2200" dirty="0" err="1" smtClean="0"/>
              <a:t>memperoleh</a:t>
            </a:r>
            <a:r>
              <a:rPr lang="en-US" sz="2200" dirty="0" smtClean="0"/>
              <a:t> </a:t>
            </a:r>
            <a:r>
              <a:rPr lang="en-US" sz="2200" dirty="0" err="1" smtClean="0"/>
              <a:t>nilai</a:t>
            </a:r>
            <a:r>
              <a:rPr lang="en-US" sz="2200" dirty="0" smtClean="0"/>
              <a:t> </a:t>
            </a:r>
            <a:r>
              <a:rPr lang="en-US" sz="2200" i="1" dirty="0" smtClean="0"/>
              <a:t>NTAT</a:t>
            </a:r>
            <a:r>
              <a:rPr lang="en-US" sz="2200" dirty="0" smtClean="0"/>
              <a:t> = 1 </a:t>
            </a:r>
            <a:r>
              <a:rPr lang="en-US" sz="2200" dirty="0" err="1" smtClean="0"/>
              <a:t>lebih</a:t>
            </a:r>
            <a:r>
              <a:rPr lang="en-US" sz="2200" dirty="0" smtClean="0"/>
              <a:t> </a:t>
            </a:r>
            <a:r>
              <a:rPr lang="en-US" sz="2200" dirty="0" err="1" smtClean="0"/>
              <a:t>banyak</a:t>
            </a:r>
            <a:r>
              <a:rPr lang="en-US" sz="2200" dirty="0" smtClean="0"/>
              <a:t>) </a:t>
            </a:r>
          </a:p>
          <a:p>
            <a:pPr marL="966788" lvl="1" indent="-509588"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(+) </a:t>
            </a:r>
            <a:r>
              <a:rPr lang="en-US" sz="2200" i="1" dirty="0" smtClean="0"/>
              <a:t>Throughput</a:t>
            </a:r>
            <a:r>
              <a:rPr lang="en-US" sz="2200" dirty="0" smtClean="0"/>
              <a:t> </a:t>
            </a:r>
            <a:r>
              <a:rPr lang="en-US" sz="2200" dirty="0" err="1" smtClean="0"/>
              <a:t>tinggi</a:t>
            </a:r>
            <a:endParaRPr lang="en-US" sz="2200" dirty="0" smtClean="0"/>
          </a:p>
          <a:p>
            <a:pPr marL="966788" lvl="1" indent="-509588"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(+) </a:t>
            </a:r>
            <a:r>
              <a:rPr lang="en-US" sz="2200" i="1" dirty="0" smtClean="0"/>
              <a:t>Response time</a:t>
            </a:r>
            <a:r>
              <a:rPr lang="en-US" sz="2200" dirty="0" smtClean="0"/>
              <a:t> </a:t>
            </a:r>
            <a:r>
              <a:rPr lang="en-US" sz="2200" dirty="0" err="1" smtClean="0"/>
              <a:t>cepat</a:t>
            </a:r>
            <a:endParaRPr lang="en-US" sz="2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153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i="1" dirty="0" smtClean="0"/>
              <a:t>Shortest Remaining Time (SRT</a:t>
            </a:r>
            <a:r>
              <a:rPr lang="en-US" sz="4000" i="1" dirty="0" smtClean="0"/>
              <a:t>)</a:t>
            </a:r>
            <a:r>
              <a:rPr lang="en-US" sz="4000" dirty="0" smtClean="0"/>
              <a:t> </a:t>
            </a:r>
            <a:r>
              <a:rPr lang="en-US" sz="2000" i="1" dirty="0" smtClean="0"/>
              <a:t>(3)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752600"/>
            <a:ext cx="7772400" cy="4724400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Karakteristik</a:t>
            </a:r>
            <a:r>
              <a:rPr lang="en-US" sz="2800" dirty="0" smtClean="0"/>
              <a:t> SRT: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2400" dirty="0" smtClean="0"/>
              <a:t>e =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eksekusi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dijalani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s = total </a:t>
            </a:r>
            <a:r>
              <a:rPr lang="en-US" sz="2400" i="1" dirty="0" smtClean="0"/>
              <a:t>service time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diperlukan</a:t>
            </a:r>
            <a:r>
              <a:rPr lang="en-US" sz="2400" dirty="0" smtClean="0"/>
              <a:t> (</a:t>
            </a:r>
            <a:r>
              <a:rPr lang="en-US" sz="2400" dirty="0" err="1" smtClean="0"/>
              <a:t>termasuk</a:t>
            </a:r>
            <a:r>
              <a:rPr lang="en-US" sz="2400" dirty="0" smtClean="0"/>
              <a:t> e)</a:t>
            </a:r>
          </a:p>
        </p:txBody>
      </p:sp>
      <p:graphicFrame>
        <p:nvGraphicFramePr>
          <p:cNvPr id="8194" name="Object 12"/>
          <p:cNvGraphicFramePr>
            <a:graphicFrameLocks noChangeAspect="1"/>
          </p:cNvGraphicFramePr>
          <p:nvPr>
            <p:ph sz="half" idx="2"/>
          </p:nvPr>
        </p:nvGraphicFramePr>
        <p:xfrm>
          <a:off x="838200" y="2384425"/>
          <a:ext cx="7620000" cy="2035175"/>
        </p:xfrm>
        <a:graphic>
          <a:graphicData uri="http://schemas.openxmlformats.org/presentationml/2006/ole">
            <p:oleObj spid="_x0000_s11266" name="Image" r:id="rId4" imgW="9650794" imgH="2577778" progId="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685800" y="1981200"/>
          <a:ext cx="8153400" cy="1865313"/>
        </p:xfrm>
        <a:graphic>
          <a:graphicData uri="http://schemas.openxmlformats.org/presentationml/2006/ole">
            <p:oleObj spid="_x0000_s12290" name="Image" r:id="rId4" imgW="8939683" imgH="2044444" progId="">
              <p:embed/>
            </p:oleObj>
          </a:graphicData>
        </a:graphic>
      </p:graphicFrame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153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i="1" dirty="0" smtClean="0"/>
              <a:t>Shortest Remaining Time (SRT</a:t>
            </a:r>
            <a:r>
              <a:rPr lang="en-US" sz="4000" i="1" dirty="0" smtClean="0"/>
              <a:t>)</a:t>
            </a:r>
            <a:r>
              <a:rPr lang="en-US" dirty="0" smtClean="0"/>
              <a:t> </a:t>
            </a:r>
            <a:r>
              <a:rPr lang="en-US" sz="2400" i="1" dirty="0" smtClean="0"/>
              <a:t>(4)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524000"/>
            <a:ext cx="7772400" cy="5029200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kasus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FCFS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SRT: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6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pic>
        <p:nvPicPr>
          <p:cNvPr id="9222" name="Picture 1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/>
          <a:srcRect/>
          <a:stretch>
            <a:fillRect/>
          </a:stretch>
        </p:blipFill>
        <p:spPr>
          <a:xfrm>
            <a:off x="762000" y="4089400"/>
            <a:ext cx="7620000" cy="2387600"/>
          </a:xfrm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8392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i="1" dirty="0" smtClean="0"/>
              <a:t>Highest Response Ratio Next (HRRN</a:t>
            </a:r>
            <a:r>
              <a:rPr lang="en-US" sz="3600" i="1" dirty="0" smtClean="0"/>
              <a:t>)</a:t>
            </a:r>
            <a:r>
              <a:rPr lang="en-US" sz="4000" dirty="0" smtClean="0"/>
              <a:t> </a:t>
            </a:r>
            <a:r>
              <a:rPr lang="en-US" sz="2000" i="1" dirty="0" smtClean="0"/>
              <a:t>(1)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7696200" cy="5181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err="1" smtClean="0"/>
              <a:t>Algoritma</a:t>
            </a:r>
            <a:r>
              <a:rPr lang="en-US" sz="2400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/>
              <a:t>Pemilihan</a:t>
            </a:r>
            <a:r>
              <a:rPr lang="en-US" sz="2200" dirty="0" smtClean="0"/>
              <a:t> </a:t>
            </a:r>
            <a:r>
              <a:rPr lang="en-US" sz="2200" dirty="0" err="1" smtClean="0"/>
              <a:t>proses</a:t>
            </a:r>
            <a:r>
              <a:rPr lang="en-US" sz="2200" dirty="0" smtClean="0"/>
              <a:t> </a:t>
            </a:r>
            <a:r>
              <a:rPr lang="en-US" sz="2200" dirty="0" err="1" smtClean="0"/>
              <a:t>didasarkan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rasio</a:t>
            </a:r>
            <a:r>
              <a:rPr lang="en-US" sz="2200" dirty="0" smtClean="0"/>
              <a:t> </a:t>
            </a:r>
            <a:r>
              <a:rPr lang="en-US" sz="2200" i="1" dirty="0" smtClean="0"/>
              <a:t>response</a:t>
            </a:r>
            <a:r>
              <a:rPr lang="en-US" sz="2200" dirty="0" smtClean="0"/>
              <a:t> </a:t>
            </a:r>
            <a:r>
              <a:rPr lang="en-US" sz="2200" dirty="0" err="1" smtClean="0"/>
              <a:t>tertinggi</a:t>
            </a:r>
            <a:endParaRPr lang="en-US" sz="2200" dirty="0" smtClean="0"/>
          </a:p>
          <a:p>
            <a:pPr eaLnBrk="1" hangingPunct="1">
              <a:lnSpc>
                <a:spcPct val="80000"/>
              </a:lnSpc>
            </a:pPr>
            <a:r>
              <a:rPr lang="id-ID" sz="2400" dirty="0" smtClean="0"/>
              <a:t>Rasio </a:t>
            </a:r>
            <a:r>
              <a:rPr lang="id-ID" sz="2400" i="1" dirty="0" smtClean="0"/>
              <a:t>response</a:t>
            </a:r>
            <a:r>
              <a:rPr lang="id-ID" sz="2400" dirty="0" smtClean="0"/>
              <a:t> (R) diperoleh dari perbandingan antara jumlah waktu tunggu (w) </a:t>
            </a:r>
            <a:r>
              <a:rPr lang="en-US" sz="2400" dirty="0" err="1" smtClean="0"/>
              <a:t>ditambah</a:t>
            </a:r>
            <a:r>
              <a:rPr lang="id-ID" sz="2400" dirty="0" smtClean="0"/>
              <a:t> </a:t>
            </a:r>
            <a:r>
              <a:rPr lang="en-US" sz="2400" dirty="0" err="1" smtClean="0"/>
              <a:t>perkiraan</a:t>
            </a:r>
            <a:r>
              <a:rPr lang="en-US" sz="2400" dirty="0" smtClean="0"/>
              <a:t> service time</a:t>
            </a:r>
            <a:r>
              <a:rPr lang="id-ID" sz="2400" dirty="0" smtClean="0"/>
              <a:t> (s) dengan </a:t>
            </a:r>
            <a:r>
              <a:rPr lang="en-US" sz="2400" dirty="0" err="1" smtClean="0"/>
              <a:t>perkiraan</a:t>
            </a:r>
            <a:r>
              <a:rPr lang="en-US" sz="2400" dirty="0" smtClean="0"/>
              <a:t> service time (s)</a:t>
            </a:r>
            <a:endParaRPr lang="id-ID" sz="2400" dirty="0" smtClean="0"/>
          </a:p>
          <a:p>
            <a:pPr eaLnBrk="1" hangingPunct="1">
              <a:lnSpc>
                <a:spcPct val="80000"/>
              </a:lnSpc>
            </a:pPr>
            <a:endParaRPr lang="id-ID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id-ID" sz="2400" dirty="0" smtClean="0"/>
          </a:p>
          <a:p>
            <a:pPr eaLnBrk="1" hangingPunct="1">
              <a:lnSpc>
                <a:spcPct val="80000"/>
              </a:lnSpc>
            </a:pPr>
            <a:endParaRPr lang="id-ID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Response (R)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identik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NTAT</a:t>
            </a:r>
          </a:p>
          <a:p>
            <a:pPr eaLnBrk="1" hangingPunct="1">
              <a:lnSpc>
                <a:spcPct val="80000"/>
              </a:lnSpc>
            </a:pPr>
            <a:r>
              <a:rPr lang="id-ID" sz="2400" dirty="0" smtClean="0"/>
              <a:t>Data waktu eksekusi diperoleh dari </a:t>
            </a:r>
            <a:r>
              <a:rPr lang="id-ID" sz="2400" i="1" dirty="0" smtClean="0"/>
              <a:t>developer</a:t>
            </a:r>
            <a:r>
              <a:rPr lang="id-ID" sz="2400" dirty="0" smtClean="0"/>
              <a:t> atau berdasarkan rekaman sebelumnya</a:t>
            </a:r>
          </a:p>
          <a:p>
            <a:pPr eaLnBrk="1" hangingPunct="1">
              <a:lnSpc>
                <a:spcPct val="80000"/>
              </a:lnSpc>
            </a:pPr>
            <a:r>
              <a:rPr lang="id-ID" sz="2400" dirty="0" smtClean="0"/>
              <a:t>Proses kecil akan cenderung menghasilkan rasio </a:t>
            </a:r>
            <a:r>
              <a:rPr lang="id-ID" sz="2400" i="1" dirty="0" smtClean="0"/>
              <a:t>response</a:t>
            </a:r>
            <a:r>
              <a:rPr lang="id-ID" sz="2400" dirty="0" smtClean="0"/>
              <a:t> besar</a:t>
            </a:r>
            <a:r>
              <a:rPr lang="en-US" sz="2400" dirty="0" smtClean="0"/>
              <a:t>, </a:t>
            </a:r>
            <a:r>
              <a:rPr lang="en-US" sz="2400" dirty="0" err="1" smtClean="0"/>
              <a:t>sehingga</a:t>
            </a:r>
            <a:r>
              <a:rPr lang="id-ID" sz="2400" dirty="0" smtClean="0">
                <a:sym typeface="Wingdings" pitchFamily="2" charset="2"/>
              </a:rPr>
              <a:t> didahulukan</a:t>
            </a:r>
            <a:endParaRPr lang="en-US" sz="2400" dirty="0" smtClean="0">
              <a:sym typeface="Wingdings" pitchFamily="2" charset="2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594100" y="3721100"/>
          <a:ext cx="1816100" cy="927100"/>
        </p:xfrm>
        <a:graphic>
          <a:graphicData uri="http://schemas.openxmlformats.org/presentationml/2006/ole">
            <p:oleObj spid="_x0000_s13314" name="Image" r:id="rId4" imgW="1815873" imgH="926657" progId="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i="1" dirty="0" smtClean="0"/>
              <a:t>Highest Response Ratio Next (HRRN</a:t>
            </a:r>
            <a:r>
              <a:rPr lang="en-US" sz="3600" i="1" dirty="0" smtClean="0"/>
              <a:t>)</a:t>
            </a:r>
            <a:r>
              <a:rPr lang="en-US" sz="4000" dirty="0" smtClean="0"/>
              <a:t> </a:t>
            </a:r>
            <a:r>
              <a:rPr lang="en-US" sz="2000" i="1" dirty="0" smtClean="0"/>
              <a:t>(</a:t>
            </a:r>
            <a:r>
              <a:rPr lang="id-ID" sz="2000" i="1" dirty="0" smtClean="0"/>
              <a:t>2</a:t>
            </a:r>
            <a:r>
              <a:rPr lang="en-US" sz="2000" i="1" dirty="0" smtClean="0"/>
              <a:t>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752600"/>
            <a:ext cx="7696200" cy="4724400"/>
          </a:xfrm>
        </p:spPr>
        <p:txBody>
          <a:bodyPr/>
          <a:lstStyle/>
          <a:p>
            <a:pPr eaLnBrk="1" hangingPunct="1"/>
            <a:r>
              <a:rPr lang="en-US" sz="2800" smtClean="0"/>
              <a:t>Karakteristik: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400" smtClean="0"/>
              <a:t>w = waktu untuk menunggu</a:t>
            </a:r>
          </a:p>
          <a:p>
            <a:pPr eaLnBrk="1" hangingPunct="1"/>
            <a:r>
              <a:rPr lang="en-US" sz="2400" smtClean="0"/>
              <a:t>s = total </a:t>
            </a:r>
            <a:r>
              <a:rPr lang="en-US" sz="2400" i="1" smtClean="0"/>
              <a:t>service time</a:t>
            </a:r>
            <a:r>
              <a:rPr lang="en-US" sz="2400" smtClean="0"/>
              <a:t> yang diperlukan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685800" y="2362200"/>
          <a:ext cx="7696200" cy="1927225"/>
        </p:xfrm>
        <a:graphic>
          <a:graphicData uri="http://schemas.openxmlformats.org/presentationml/2006/ole">
            <p:oleObj spid="_x0000_s14338" name="Image" r:id="rId4" imgW="11555556" imgH="2895238" progId="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7630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i="1" dirty="0" smtClean="0"/>
              <a:t>Highest Response Ratio Next (HRRN</a:t>
            </a:r>
            <a:r>
              <a:rPr lang="en-US" sz="3600" i="1" dirty="0" smtClean="0"/>
              <a:t>)</a:t>
            </a:r>
            <a:r>
              <a:rPr lang="en-US" sz="4000" dirty="0" smtClean="0"/>
              <a:t> </a:t>
            </a:r>
            <a:r>
              <a:rPr lang="en-US" sz="2000" i="1" dirty="0" smtClean="0"/>
              <a:t>(</a:t>
            </a:r>
            <a:r>
              <a:rPr lang="id-ID" sz="2000" i="1" dirty="0" smtClean="0"/>
              <a:t>3</a:t>
            </a:r>
            <a:r>
              <a:rPr lang="en-US" sz="2000" i="1" dirty="0" smtClean="0"/>
              <a:t>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752600"/>
            <a:ext cx="7696200" cy="4724400"/>
          </a:xfrm>
        </p:spPr>
        <p:txBody>
          <a:bodyPr/>
          <a:lstStyle/>
          <a:p>
            <a:pPr eaLnBrk="1" hangingPunct="1"/>
            <a:r>
              <a:rPr lang="id-ID" sz="2800" dirty="0" smtClean="0"/>
              <a:t>Keuntungan</a:t>
            </a:r>
            <a:r>
              <a:rPr lang="en-US" sz="2800" dirty="0" smtClean="0"/>
              <a:t>:</a:t>
            </a:r>
          </a:p>
          <a:p>
            <a:pPr marL="966788" lvl="1" indent="-509588" eaLnBrk="1" hangingPunct="1">
              <a:buFontTx/>
              <a:buNone/>
            </a:pPr>
            <a:r>
              <a:rPr lang="id-ID" sz="2400" dirty="0" smtClean="0"/>
              <a:t>(+) Dapat mencegah </a:t>
            </a:r>
            <a:r>
              <a:rPr lang="id-ID" sz="2400" i="1" dirty="0" smtClean="0"/>
              <a:t>starvation</a:t>
            </a:r>
          </a:p>
          <a:p>
            <a:pPr marL="966788" lvl="1" indent="-509588" eaLnBrk="1" hangingPunct="1">
              <a:buFontTx/>
              <a:buNone/>
            </a:pPr>
            <a:r>
              <a:rPr lang="id-ID" sz="2400" dirty="0" smtClean="0"/>
              <a:t>(+) Setiap proses akan mendapatkan layanan yang seimbang</a:t>
            </a:r>
          </a:p>
          <a:p>
            <a:pPr marL="966788" lvl="1" indent="-509588" eaLnBrk="1" hangingPunct="1">
              <a:buFontTx/>
              <a:buNone/>
            </a:pPr>
            <a:r>
              <a:rPr lang="id-ID" sz="2400" dirty="0" smtClean="0"/>
              <a:t>(+) </a:t>
            </a:r>
            <a:r>
              <a:rPr lang="id-ID" sz="2400" i="1" dirty="0" smtClean="0"/>
              <a:t>Response time</a:t>
            </a:r>
            <a:r>
              <a:rPr lang="id-ID" sz="2400" dirty="0" smtClean="0"/>
              <a:t> cepat</a:t>
            </a:r>
          </a:p>
          <a:p>
            <a:pPr marL="966788" lvl="1" indent="-509588" eaLnBrk="1" hangingPunct="1">
              <a:buFontTx/>
              <a:buNone/>
            </a:pPr>
            <a:r>
              <a:rPr lang="id-ID" sz="2400" dirty="0" smtClean="0"/>
              <a:t>(+) </a:t>
            </a:r>
            <a:r>
              <a:rPr lang="id-ID" sz="2400" i="1" dirty="0" smtClean="0"/>
              <a:t>Throughput</a:t>
            </a:r>
            <a:r>
              <a:rPr lang="id-ID" sz="2400" dirty="0" smtClean="0"/>
              <a:t> tinggi</a:t>
            </a:r>
          </a:p>
          <a:p>
            <a:pPr eaLnBrk="1" hangingPunct="1"/>
            <a:r>
              <a:rPr lang="id-ID" sz="2800" dirty="0" smtClean="0"/>
              <a:t>Kekurangan:</a:t>
            </a:r>
          </a:p>
          <a:p>
            <a:pPr marL="966788" lvl="1" indent="-509588" eaLnBrk="1" hangingPunct="1">
              <a:buFontTx/>
              <a:buNone/>
            </a:pPr>
            <a:r>
              <a:rPr lang="en-US" sz="2400" dirty="0" smtClean="0"/>
              <a:t>( ̶ ) </a:t>
            </a:r>
            <a:r>
              <a:rPr lang="en-US" sz="2400" dirty="0" err="1" smtClean="0"/>
              <a:t>Terjadi</a:t>
            </a:r>
            <a:r>
              <a:rPr lang="en-US" sz="2400" dirty="0" smtClean="0"/>
              <a:t> </a:t>
            </a:r>
            <a:r>
              <a:rPr lang="en-US" sz="2400" i="1" dirty="0" smtClean="0"/>
              <a:t>overhead</a:t>
            </a:r>
            <a:r>
              <a:rPr lang="en-US" sz="2400" dirty="0" smtClean="0"/>
              <a:t> </a:t>
            </a:r>
            <a:r>
              <a:rPr lang="en-US" sz="2400" dirty="0" err="1" smtClean="0"/>
              <a:t>akibat</a:t>
            </a:r>
            <a:r>
              <a:rPr lang="en-US" sz="2400" dirty="0" smtClean="0"/>
              <a:t> </a:t>
            </a:r>
            <a:r>
              <a:rPr lang="en-US" sz="2400" i="1" dirty="0" smtClean="0"/>
              <a:t>scheduler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mengetahui</a:t>
            </a:r>
            <a:r>
              <a:rPr lang="en-US" sz="2400" dirty="0" smtClean="0">
                <a:solidFill>
                  <a:srgbClr val="FF0000"/>
                </a:solidFill>
              </a:rPr>
              <a:t>/</a:t>
            </a:r>
            <a:r>
              <a:rPr lang="en-US" sz="2400" dirty="0" err="1" smtClean="0">
                <a:solidFill>
                  <a:srgbClr val="FF0000"/>
                </a:solidFill>
              </a:rPr>
              <a:t>memperkirakan</a:t>
            </a:r>
            <a:r>
              <a:rPr lang="en-US" sz="2400" dirty="0" smtClean="0"/>
              <a:t> service time (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eksekusi</a:t>
            </a:r>
            <a:r>
              <a:rPr lang="en-US" sz="2400" dirty="0" smtClean="0"/>
              <a:t>) </a:t>
            </a:r>
            <a:r>
              <a:rPr lang="en-US" sz="2400" dirty="0" err="1" smtClean="0"/>
              <a:t>proses-proses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dieksekusi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4582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i="1" dirty="0" smtClean="0"/>
              <a:t>Highest Response Ratio Next (HRRN</a:t>
            </a:r>
            <a:r>
              <a:rPr lang="en-US" sz="3600" i="1" dirty="0" smtClean="0"/>
              <a:t>)</a:t>
            </a:r>
            <a:r>
              <a:rPr lang="en-US" sz="4000" dirty="0" smtClean="0"/>
              <a:t> </a:t>
            </a:r>
            <a:r>
              <a:rPr lang="en-US" sz="2000" i="1" dirty="0" smtClean="0"/>
              <a:t>(</a:t>
            </a:r>
            <a:r>
              <a:rPr lang="id-ID" sz="2000" i="1" dirty="0" smtClean="0"/>
              <a:t>4</a:t>
            </a:r>
            <a:r>
              <a:rPr lang="en-US" sz="2000" i="1" dirty="0" smtClean="0"/>
              <a:t>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524000"/>
            <a:ext cx="7848600" cy="4724400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kasus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FCFS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HRRN: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6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pic>
        <p:nvPicPr>
          <p:cNvPr id="41989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1981200" y="5029200"/>
            <a:ext cx="5486400" cy="1560513"/>
          </a:xfrm>
        </p:spPr>
      </p:pic>
      <p:pic>
        <p:nvPicPr>
          <p:cNvPr id="41990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2286000"/>
            <a:ext cx="74295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i="1" smtClean="0"/>
              <a:t>Round-Robin (RR</a:t>
            </a:r>
            <a:r>
              <a:rPr lang="en-US" i="1" smtClean="0"/>
              <a:t>)</a:t>
            </a:r>
            <a:r>
              <a:rPr lang="en-US" smtClean="0"/>
              <a:t> </a:t>
            </a:r>
            <a:r>
              <a:rPr lang="en-US" sz="2400" i="1" smtClean="0"/>
              <a:t>(1)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620000" cy="5029200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Algoritma</a:t>
            </a:r>
            <a:r>
              <a:rPr lang="en-US" sz="2800" dirty="0" smtClean="0"/>
              <a:t>:</a:t>
            </a:r>
          </a:p>
          <a:p>
            <a:pPr lvl="1" eaLnBrk="1" hangingPunct="1"/>
            <a:r>
              <a:rPr lang="en-US" sz="2400" dirty="0" err="1" smtClean="0"/>
              <a:t>Eksekusi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diatur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 (slot </a:t>
            </a:r>
            <a:r>
              <a:rPr lang="en-US" sz="2400" dirty="0" err="1" smtClean="0"/>
              <a:t>waktu</a:t>
            </a:r>
            <a:r>
              <a:rPr lang="en-US" sz="2400" dirty="0" smtClean="0"/>
              <a:t>) yang </a:t>
            </a:r>
            <a:r>
              <a:rPr lang="en-US" sz="2400" dirty="0" err="1" smtClean="0"/>
              <a:t>diatur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i="1" dirty="0" smtClean="0"/>
              <a:t>clock interrupt </a:t>
            </a:r>
          </a:p>
          <a:p>
            <a:pPr eaLnBrk="1" hangingPunct="1"/>
            <a:r>
              <a:rPr lang="en-US" sz="2800" i="1" dirty="0" smtClean="0"/>
              <a:t>Clock interrupt</a:t>
            </a:r>
            <a:r>
              <a:rPr lang="en-US" sz="2800" dirty="0" smtClean="0"/>
              <a:t> </a:t>
            </a:r>
            <a:r>
              <a:rPr lang="en-US" sz="2800" dirty="0" err="1" smtClean="0"/>
              <a:t>terjadi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periodik</a:t>
            </a:r>
            <a:endParaRPr lang="en-US" sz="2800" dirty="0" smtClean="0"/>
          </a:p>
          <a:p>
            <a:pPr eaLnBrk="1" hangingPunct="1"/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slot </a:t>
            </a:r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</a:t>
            </a:r>
            <a:r>
              <a:rPr lang="en-US" sz="2800" dirty="0" err="1" smtClean="0"/>
              <a:t>ukuran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sama</a:t>
            </a:r>
            <a:r>
              <a:rPr lang="en-US" sz="2800" dirty="0" smtClean="0"/>
              <a:t> (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teknik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</a:rPr>
              <a:t>time slicing</a:t>
            </a:r>
            <a:r>
              <a:rPr lang="en-US" sz="2800" dirty="0" smtClean="0"/>
              <a:t>)</a:t>
            </a:r>
          </a:p>
          <a:p>
            <a:pPr eaLnBrk="1" hangingPunct="1"/>
            <a:r>
              <a:rPr lang="en-US" sz="2800" dirty="0" err="1" smtClean="0"/>
              <a:t>Bila</a:t>
            </a:r>
            <a:r>
              <a:rPr lang="en-US" sz="2800" dirty="0" smtClean="0"/>
              <a:t> </a:t>
            </a:r>
            <a:r>
              <a:rPr lang="en-US" sz="2800" dirty="0" err="1" smtClean="0"/>
              <a:t>terjadi</a:t>
            </a:r>
            <a:r>
              <a:rPr lang="en-US" sz="2800" dirty="0" smtClean="0"/>
              <a:t> </a:t>
            </a:r>
            <a:r>
              <a:rPr lang="en-US" sz="2800" i="1" dirty="0" smtClean="0"/>
              <a:t>clock interrupt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:</a:t>
            </a:r>
          </a:p>
          <a:p>
            <a:pPr lvl="1" eaLnBrk="1" hangingPunct="1"/>
            <a:r>
              <a:rPr lang="en-US" sz="2400" dirty="0" err="1" smtClean="0">
                <a:sym typeface="Wingdings" pitchFamily="2" charset="2"/>
              </a:rPr>
              <a:t>Proses</a:t>
            </a:r>
            <a:r>
              <a:rPr lang="en-US" sz="2400" dirty="0" smtClean="0">
                <a:sym typeface="Wingdings" pitchFamily="2" charset="2"/>
              </a:rPr>
              <a:t> yang </a:t>
            </a:r>
            <a:r>
              <a:rPr lang="en-US" sz="2400" dirty="0" err="1" smtClean="0">
                <a:sym typeface="Wingdings" pitchFamily="2" charset="2"/>
              </a:rPr>
              <a:t>sedang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i="1" dirty="0" smtClean="0">
                <a:sym typeface="Wingdings" pitchFamily="2" charset="2"/>
              </a:rPr>
              <a:t>running</a:t>
            </a:r>
            <a:r>
              <a:rPr lang="en-US" sz="2400" dirty="0" smtClean="0">
                <a:sym typeface="Wingdings" pitchFamily="2" charset="2"/>
              </a:rPr>
              <a:t>  </a:t>
            </a:r>
            <a:r>
              <a:rPr lang="en-US" sz="2400" dirty="0" err="1" smtClean="0">
                <a:sym typeface="Wingdings" pitchFamily="2" charset="2"/>
              </a:rPr>
              <a:t>dimasukkan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ke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dalam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antrian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i="1" dirty="0" smtClean="0">
                <a:sym typeface="Wingdings" pitchFamily="2" charset="2"/>
              </a:rPr>
              <a:t>ready</a:t>
            </a:r>
          </a:p>
          <a:p>
            <a:pPr lvl="1" eaLnBrk="1" hangingPunct="1"/>
            <a:r>
              <a:rPr lang="en-US" sz="2400" dirty="0" err="1" smtClean="0">
                <a:sym typeface="Wingdings" pitchFamily="2" charset="2"/>
              </a:rPr>
              <a:t>Proses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antrian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i="1" dirty="0" smtClean="0">
                <a:sym typeface="Wingdings" pitchFamily="2" charset="2"/>
              </a:rPr>
              <a:t>ready</a:t>
            </a:r>
            <a:r>
              <a:rPr lang="en-US" sz="2400" dirty="0" smtClean="0">
                <a:sym typeface="Wingdings" pitchFamily="2" charset="2"/>
              </a:rPr>
              <a:t> paling </a:t>
            </a:r>
            <a:r>
              <a:rPr lang="en-US" sz="2400" dirty="0" err="1" smtClean="0">
                <a:sym typeface="Wingdings" pitchFamily="2" charset="2"/>
              </a:rPr>
              <a:t>depan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dieksekusi</a:t>
            </a:r>
            <a:endParaRPr lang="en-US" sz="2400" dirty="0" smtClean="0"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i="1" smtClean="0"/>
              <a:t>Round-Robin (RR</a:t>
            </a:r>
            <a:r>
              <a:rPr lang="en-US" i="1" smtClean="0"/>
              <a:t>)</a:t>
            </a:r>
            <a:r>
              <a:rPr lang="en-US" smtClean="0"/>
              <a:t> </a:t>
            </a:r>
            <a:r>
              <a:rPr lang="en-US" sz="2400" i="1" smtClean="0"/>
              <a:t>(2)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752600"/>
            <a:ext cx="7772400" cy="4724400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Karakteristik</a:t>
            </a:r>
            <a:r>
              <a:rPr lang="en-US" sz="2800" dirty="0" smtClean="0"/>
              <a:t> RR:</a:t>
            </a:r>
          </a:p>
        </p:txBody>
      </p:sp>
      <p:graphicFrame>
        <p:nvGraphicFramePr>
          <p:cNvPr id="1026" name="Object 22"/>
          <p:cNvGraphicFramePr>
            <a:graphicFrameLocks noChangeAspect="1"/>
          </p:cNvGraphicFramePr>
          <p:nvPr>
            <p:ph sz="half" idx="2"/>
          </p:nvPr>
        </p:nvGraphicFramePr>
        <p:xfrm>
          <a:off x="609600" y="2286000"/>
          <a:ext cx="7620000" cy="4062413"/>
        </p:xfrm>
        <a:graphic>
          <a:graphicData uri="http://schemas.openxmlformats.org/presentationml/2006/ole">
            <p:oleObj spid="_x0000_s15362" name="Image" r:id="rId4" imgW="9625397" imgH="5130159" progId="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Penjadualan</a:t>
            </a:r>
            <a:r>
              <a:rPr lang="en-US" dirty="0" smtClean="0"/>
              <a:t> </a:t>
            </a:r>
            <a:r>
              <a:rPr lang="en-US" dirty="0" err="1" smtClean="0"/>
              <a:t>Jangka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Bertugas</a:t>
            </a:r>
            <a:r>
              <a:rPr lang="en-US" dirty="0" smtClean="0"/>
              <a:t> </a:t>
            </a:r>
            <a:r>
              <a:rPr lang="en-US" dirty="0" err="1" smtClean="0"/>
              <a:t>menjadwalkan</a:t>
            </a:r>
            <a:r>
              <a:rPr lang="en-US" dirty="0" smtClean="0"/>
              <a:t> </a:t>
            </a:r>
            <a:r>
              <a:rPr lang="en-US" dirty="0" err="1" smtClean="0"/>
              <a:t>alokasi</a:t>
            </a:r>
            <a:r>
              <a:rPr lang="en-US" dirty="0" smtClean="0"/>
              <a:t> </a:t>
            </a:r>
            <a:r>
              <a:rPr lang="en-US" dirty="0" err="1" smtClean="0"/>
              <a:t>pemroses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proses-proses</a:t>
            </a:r>
            <a:r>
              <a:rPr lang="en-US" dirty="0" smtClean="0"/>
              <a:t> ready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Penjadwalan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pengalihan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66"/>
                </a:solidFill>
              </a:rPr>
              <a:t>proses</a:t>
            </a:r>
            <a:r>
              <a:rPr lang="en-US" dirty="0" smtClean="0">
                <a:solidFill>
                  <a:srgbClr val="FF0066"/>
                </a:solidFill>
              </a:rPr>
              <a:t> </a:t>
            </a:r>
            <a:r>
              <a:rPr lang="en-US" dirty="0" err="1" smtClean="0">
                <a:solidFill>
                  <a:srgbClr val="FF0066"/>
                </a:solidFill>
              </a:rPr>
              <a:t>baru</a:t>
            </a:r>
            <a:r>
              <a:rPr lang="en-US" dirty="0" smtClean="0"/>
              <a:t> </a:t>
            </a:r>
            <a:r>
              <a:rPr lang="en-US" dirty="0" err="1" smtClean="0"/>
              <a:t>diciptakan</a:t>
            </a:r>
            <a:r>
              <a:rPr lang="en-US" dirty="0" smtClean="0"/>
              <a:t> (</a:t>
            </a:r>
            <a:r>
              <a:rPr lang="en-US" dirty="0" err="1" smtClean="0"/>
              <a:t>lokasinya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harddisk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dilakukannya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66"/>
                </a:solidFill>
              </a:rPr>
              <a:t>lebih</a:t>
            </a:r>
            <a:r>
              <a:rPr lang="en-US" dirty="0" smtClean="0">
                <a:solidFill>
                  <a:srgbClr val="FF0066"/>
                </a:solidFill>
              </a:rPr>
              <a:t> </a:t>
            </a:r>
            <a:r>
              <a:rPr lang="en-US" dirty="0" err="1" smtClean="0">
                <a:solidFill>
                  <a:srgbClr val="FF0066"/>
                </a:solidFill>
              </a:rPr>
              <a:t>jarang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i="1" dirty="0" smtClean="0"/>
              <a:t>medium-term scheduling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i="1" dirty="0" smtClean="0"/>
              <a:t>Round-Robin (RR</a:t>
            </a:r>
            <a:r>
              <a:rPr lang="en-US" i="1" dirty="0" smtClean="0"/>
              <a:t>)</a:t>
            </a:r>
            <a:r>
              <a:rPr lang="en-US" dirty="0" smtClean="0"/>
              <a:t> </a:t>
            </a:r>
            <a:r>
              <a:rPr lang="en-US" sz="2400" i="1" dirty="0" smtClean="0"/>
              <a:t>(3)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52600"/>
            <a:ext cx="7772400" cy="4038600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Kelebihan</a:t>
            </a:r>
            <a:r>
              <a:rPr lang="en-US" sz="2800" dirty="0" smtClean="0"/>
              <a:t> Round Robin:</a:t>
            </a:r>
          </a:p>
          <a:p>
            <a:pPr marL="1046163" lvl="1" indent="-588963" eaLnBrk="1" hangingPunct="1">
              <a:buFontTx/>
              <a:buNone/>
            </a:pPr>
            <a:r>
              <a:rPr lang="en-US" sz="2400" dirty="0" smtClean="0"/>
              <a:t>(+)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menghindari</a:t>
            </a:r>
            <a:r>
              <a:rPr lang="en-US" sz="2400" dirty="0" smtClean="0"/>
              <a:t> </a:t>
            </a:r>
            <a:r>
              <a:rPr lang="en-US" sz="2400" dirty="0" err="1" smtClean="0"/>
              <a:t>ketidakadilan</a:t>
            </a:r>
            <a:r>
              <a:rPr lang="en-US" sz="2400" dirty="0" smtClean="0"/>
              <a:t> </a:t>
            </a:r>
            <a:r>
              <a:rPr lang="en-US" sz="2400" dirty="0" err="1" smtClean="0"/>
              <a:t>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kecil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terjadi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FCFS</a:t>
            </a:r>
          </a:p>
          <a:p>
            <a:pPr marL="1046163" lvl="1" indent="-588963" eaLnBrk="1" hangingPunct="1">
              <a:buFontTx/>
              <a:buNone/>
            </a:pPr>
            <a:r>
              <a:rPr lang="en-US" sz="2400" dirty="0" smtClean="0"/>
              <a:t>(+) </a:t>
            </a:r>
            <a:r>
              <a:rPr lang="en-US" sz="2400" i="1" dirty="0" smtClean="0"/>
              <a:t>Response time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cepat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berukuran</a:t>
            </a:r>
            <a:r>
              <a:rPr lang="en-US" sz="2400" dirty="0" smtClean="0"/>
              <a:t> </a:t>
            </a:r>
            <a:r>
              <a:rPr lang="en-US" sz="2400" dirty="0" err="1" smtClean="0"/>
              <a:t>kecil</a:t>
            </a:r>
            <a:endParaRPr lang="en-US" sz="2400" dirty="0" smtClean="0"/>
          </a:p>
          <a:p>
            <a:pPr marL="1046163" lvl="1" indent="-588963" eaLnBrk="1" hangingPunct="1">
              <a:buFontTx/>
              <a:buNone/>
            </a:pPr>
            <a:r>
              <a:rPr lang="en-US" sz="2400" dirty="0" smtClean="0"/>
              <a:t>(+)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mencegah</a:t>
            </a:r>
            <a:r>
              <a:rPr lang="en-US" sz="2400" dirty="0" smtClean="0"/>
              <a:t> </a:t>
            </a:r>
            <a:r>
              <a:rPr lang="en-US" sz="2400" i="1" dirty="0" smtClean="0"/>
              <a:t>starvation</a:t>
            </a:r>
          </a:p>
          <a:p>
            <a:pPr marL="1046163" lvl="1" indent="-588963" eaLnBrk="1" hangingPunct="1">
              <a:buFontTx/>
              <a:buNone/>
            </a:pPr>
            <a:r>
              <a:rPr lang="en-US" sz="2400" dirty="0" smtClean="0"/>
              <a:t>(+) </a:t>
            </a:r>
            <a:r>
              <a:rPr lang="en-US" sz="2400" i="1" dirty="0" smtClean="0"/>
              <a:t>Overhead</a:t>
            </a:r>
            <a:r>
              <a:rPr lang="en-US" sz="2400" dirty="0" smtClean="0"/>
              <a:t> </a:t>
            </a:r>
            <a:r>
              <a:rPr lang="en-US" sz="2400" dirty="0" err="1" smtClean="0"/>
              <a:t>kecil</a:t>
            </a:r>
            <a:r>
              <a:rPr lang="en-US" sz="2400" dirty="0" smtClean="0"/>
              <a:t>,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ukuran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rata-rata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kecil</a:t>
            </a:r>
            <a:r>
              <a:rPr lang="en-US" sz="2400" dirty="0" smtClean="0"/>
              <a:t> </a:t>
            </a:r>
            <a:r>
              <a:rPr lang="en-US" sz="2400" dirty="0" err="1" smtClean="0"/>
              <a:t>dibanding</a:t>
            </a:r>
            <a:r>
              <a:rPr lang="en-US" sz="2400" dirty="0" smtClean="0"/>
              <a:t> </a:t>
            </a:r>
            <a:r>
              <a:rPr lang="en-US" sz="2400" dirty="0" err="1" smtClean="0"/>
              <a:t>ukuran</a:t>
            </a:r>
            <a:r>
              <a:rPr lang="en-US" sz="2400" dirty="0" smtClean="0"/>
              <a:t> </a:t>
            </a:r>
            <a:r>
              <a:rPr lang="en-US" sz="2400" i="1" dirty="0" smtClean="0"/>
              <a:t>quantum/slot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dirty="0" smtClean="0"/>
              <a:t>Round-Robin (RR</a:t>
            </a:r>
            <a:r>
              <a:rPr lang="en-US" sz="4800" i="1" dirty="0" smtClean="0"/>
              <a:t>)</a:t>
            </a:r>
            <a:r>
              <a:rPr lang="en-US" sz="4800" dirty="0" smtClean="0"/>
              <a:t> </a:t>
            </a:r>
            <a:r>
              <a:rPr lang="en-US" sz="2800" i="1" dirty="0" smtClean="0"/>
              <a:t>(4)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kasus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FCFS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RR 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ukuran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kuantum</a:t>
            </a:r>
            <a:r>
              <a:rPr lang="en-US" sz="2400" dirty="0" smtClean="0">
                <a:solidFill>
                  <a:schemeClr val="tx1"/>
                </a:solidFill>
              </a:rPr>
              <a:t> q=1):</a:t>
            </a:r>
          </a:p>
          <a:p>
            <a:pPr eaLnBrk="1" hangingPunct="1"/>
            <a:endParaRPr lang="en-US" sz="2400" dirty="0" smtClean="0">
              <a:solidFill>
                <a:schemeClr val="tx1"/>
              </a:solidFill>
            </a:endParaRP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1800" dirty="0" smtClean="0"/>
          </a:p>
        </p:txBody>
      </p:sp>
      <p:graphicFrame>
        <p:nvGraphicFramePr>
          <p:cNvPr id="5122" name="Object 10"/>
          <p:cNvGraphicFramePr>
            <a:graphicFrameLocks noChangeAspect="1"/>
          </p:cNvGraphicFramePr>
          <p:nvPr>
            <p:ph sz="quarter" idx="3"/>
          </p:nvPr>
        </p:nvGraphicFramePr>
        <p:xfrm>
          <a:off x="685800" y="2362200"/>
          <a:ext cx="7467600" cy="2435225"/>
        </p:xfrm>
        <a:graphic>
          <a:graphicData uri="http://schemas.openxmlformats.org/presentationml/2006/ole">
            <p:oleObj spid="_x0000_s19458" name="Image" r:id="rId4" imgW="11326984" imgH="3695238" progId="">
              <p:embed/>
            </p:oleObj>
          </a:graphicData>
        </a:graphic>
      </p:graphicFrame>
      <p:pic>
        <p:nvPicPr>
          <p:cNvPr id="5126" name="Picture 1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/>
          <a:srcRect/>
          <a:stretch>
            <a:fillRect/>
          </a:stretch>
        </p:blipFill>
        <p:spPr>
          <a:xfrm>
            <a:off x="2209800" y="4829175"/>
            <a:ext cx="5562600" cy="1731963"/>
          </a:xfrm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dirty="0" smtClean="0"/>
              <a:t>Round-Robin (RR</a:t>
            </a:r>
            <a:r>
              <a:rPr lang="en-US" sz="4800" i="1" dirty="0" smtClean="0"/>
              <a:t>)</a:t>
            </a:r>
            <a:r>
              <a:rPr lang="en-US" sz="4800" dirty="0" smtClean="0"/>
              <a:t> </a:t>
            </a:r>
            <a:r>
              <a:rPr lang="en-US" sz="2800" i="1" dirty="0" smtClean="0"/>
              <a:t>(5)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kasus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FCFS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RR 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ukuran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kuantum</a:t>
            </a:r>
            <a:r>
              <a:rPr lang="en-US" sz="2400" dirty="0" smtClean="0">
                <a:solidFill>
                  <a:schemeClr val="tx1"/>
                </a:solidFill>
              </a:rPr>
              <a:t> q=4):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600" dirty="0" smtClean="0"/>
          </a:p>
          <a:p>
            <a:pPr eaLnBrk="1" hangingPunct="1"/>
            <a:endParaRPr lang="en-US" sz="2400" dirty="0" smtClean="0"/>
          </a:p>
        </p:txBody>
      </p:sp>
      <p:graphicFrame>
        <p:nvGraphicFramePr>
          <p:cNvPr id="6146" name="Object 10"/>
          <p:cNvGraphicFramePr>
            <a:graphicFrameLocks noChangeAspect="1"/>
          </p:cNvGraphicFramePr>
          <p:nvPr>
            <p:ph sz="quarter" idx="3"/>
          </p:nvPr>
        </p:nvGraphicFramePr>
        <p:xfrm>
          <a:off x="990600" y="2362200"/>
          <a:ext cx="6705600" cy="2182813"/>
        </p:xfrm>
        <a:graphic>
          <a:graphicData uri="http://schemas.openxmlformats.org/presentationml/2006/ole">
            <p:oleObj spid="_x0000_s20482" name="Image" r:id="rId4" imgW="11428571" imgH="3720635" progId="">
              <p:embed/>
            </p:oleObj>
          </a:graphicData>
        </a:graphic>
      </p:graphicFrame>
      <p:pic>
        <p:nvPicPr>
          <p:cNvPr id="6150" name="Picture 1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/>
          <a:srcRect/>
          <a:stretch>
            <a:fillRect/>
          </a:stretch>
        </p:blipFill>
        <p:spPr>
          <a:xfrm>
            <a:off x="1295400" y="4572000"/>
            <a:ext cx="6553200" cy="2000250"/>
          </a:xfrm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i="1" smtClean="0"/>
              <a:t>Feedback (FB)</a:t>
            </a:r>
            <a:r>
              <a:rPr lang="en-US" smtClean="0"/>
              <a:t> </a:t>
            </a:r>
            <a:r>
              <a:rPr lang="en-US" sz="2400" i="1" smtClean="0"/>
              <a:t>(1)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752600"/>
            <a:ext cx="7696200" cy="4724400"/>
          </a:xfrm>
        </p:spPr>
        <p:txBody>
          <a:bodyPr/>
          <a:lstStyle/>
          <a:p>
            <a:pPr eaLnBrk="1" hangingPunct="1"/>
            <a:r>
              <a:rPr lang="en-US" sz="2600" smtClean="0"/>
              <a:t>Penjadualan menggunakan model </a:t>
            </a:r>
            <a:r>
              <a:rPr lang="en-US" sz="2600" i="1" smtClean="0"/>
              <a:t>preemptive</a:t>
            </a:r>
          </a:p>
          <a:p>
            <a:pPr eaLnBrk="1" hangingPunct="1"/>
            <a:r>
              <a:rPr lang="en-US" sz="2600" smtClean="0">
                <a:solidFill>
                  <a:srgbClr val="FF0066"/>
                </a:solidFill>
              </a:rPr>
              <a:t>Setiap proses mempunyai nomor prioritas</a:t>
            </a:r>
          </a:p>
          <a:p>
            <a:pPr eaLnBrk="1" hangingPunct="1"/>
            <a:r>
              <a:rPr lang="en-US" sz="2600" smtClean="0">
                <a:solidFill>
                  <a:srgbClr val="FF0066"/>
                </a:solidFill>
              </a:rPr>
              <a:t>Nomor prioritas dapat berubah (dinamis)</a:t>
            </a:r>
          </a:p>
          <a:p>
            <a:pPr eaLnBrk="1" hangingPunct="1"/>
            <a:r>
              <a:rPr lang="en-US" sz="2600" smtClean="0"/>
              <a:t>Setiap satu nomor prioritas disediakan antrian tersendiri</a:t>
            </a:r>
          </a:p>
          <a:p>
            <a:pPr eaLnBrk="1" hangingPunct="1"/>
            <a:r>
              <a:rPr lang="en-US" sz="2600" smtClean="0"/>
              <a:t>Dalam setiap antrian digunakan algoritma FCFS, </a:t>
            </a:r>
            <a:r>
              <a:rPr lang="en-US" sz="2600" smtClean="0">
                <a:solidFill>
                  <a:srgbClr val="FF0066"/>
                </a:solidFill>
              </a:rPr>
              <a:t>kecuali</a:t>
            </a:r>
            <a:r>
              <a:rPr lang="en-US" sz="2600" smtClean="0"/>
              <a:t> antrian untuk prioritas terendah</a:t>
            </a:r>
          </a:p>
          <a:p>
            <a:pPr eaLnBrk="1" hangingPunct="1"/>
            <a:r>
              <a:rPr lang="en-US" sz="2600" smtClean="0"/>
              <a:t>Pada antrian prioritas terendah digunakan algoritma </a:t>
            </a:r>
            <a:r>
              <a:rPr lang="en-US" sz="2600" i="1" smtClean="0">
                <a:solidFill>
                  <a:schemeClr val="tx1"/>
                </a:solidFill>
              </a:rPr>
              <a:t>round robin</a:t>
            </a:r>
            <a:r>
              <a:rPr lang="en-US" sz="2600" smtClean="0"/>
              <a:t> 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i="1" smtClean="0"/>
              <a:t>Feedback (FB)</a:t>
            </a:r>
            <a:r>
              <a:rPr lang="en-US" smtClean="0"/>
              <a:t> </a:t>
            </a:r>
            <a:r>
              <a:rPr lang="en-US" sz="2400" i="1" smtClean="0"/>
              <a:t>(2)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752600"/>
            <a:ext cx="7696200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Algoritma FB sederhana: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Setiap proses yang datang langsung masuk pada antrian prioritas tertinggi, sehingga langsung dieksekusi selama satu slot atau satu kuantum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Bila proses tersebut ter-</a:t>
            </a:r>
            <a:r>
              <a:rPr lang="en-US" sz="2400" i="1" smtClean="0"/>
              <a:t>preempt</a:t>
            </a:r>
            <a:r>
              <a:rPr lang="en-US" sz="2400" smtClean="0"/>
              <a:t> </a:t>
            </a:r>
            <a:r>
              <a:rPr lang="en-US" smtClean="0">
                <a:solidFill>
                  <a:srgbClr val="FF0066"/>
                </a:solidFill>
              </a:rPr>
              <a:t>oleh proses lain</a:t>
            </a:r>
            <a:r>
              <a:rPr lang="en-US" sz="2400" smtClean="0"/>
              <a:t> atau jatah waktunya habis selanjutnya</a:t>
            </a:r>
            <a:r>
              <a:rPr lang="en-US" sz="2400" smtClean="0">
                <a:sym typeface="Wingdings" pitchFamily="2" charset="2"/>
              </a:rPr>
              <a:t> dimasukkan ke dalam antrian prioritas lebih rendah (teknik ini disebut </a:t>
            </a:r>
            <a:r>
              <a:rPr lang="en-US" i="1" smtClean="0">
                <a:sym typeface="Wingdings" pitchFamily="2" charset="2"/>
              </a:rPr>
              <a:t>multilevel feedback)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Proses pendek akan cepat selesai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Proses yang panjang akan mengalami beberapa kali penurunan derajat prioritas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Bila telah berada pada antrian terendah </a:t>
            </a:r>
            <a:r>
              <a:rPr lang="en-US" sz="2000" smtClean="0">
                <a:sym typeface="Wingdings" pitchFamily="2" charset="2"/>
              </a:rPr>
              <a:t> seterusnya berada pada antrian ini hingga selesai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i="1" smtClean="0"/>
              <a:t>Feedback (FB)</a:t>
            </a:r>
            <a:r>
              <a:rPr lang="en-US" smtClean="0"/>
              <a:t> </a:t>
            </a:r>
            <a:r>
              <a:rPr lang="en-US" sz="2400" i="1" smtClean="0"/>
              <a:t>(3)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752600"/>
            <a:ext cx="7696200" cy="4724400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Mekanisme</a:t>
            </a:r>
            <a:r>
              <a:rPr lang="en-US" sz="2800" dirty="0" smtClean="0"/>
              <a:t> FB </a:t>
            </a:r>
            <a:r>
              <a:rPr lang="en-US" sz="2800" dirty="0" err="1" smtClean="0"/>
              <a:t>sederhana</a:t>
            </a:r>
            <a:r>
              <a:rPr lang="en-US" sz="2800" dirty="0" smtClean="0"/>
              <a:t>: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133600" y="2209800"/>
          <a:ext cx="5562600" cy="4197350"/>
        </p:xfrm>
        <a:graphic>
          <a:graphicData uri="http://schemas.openxmlformats.org/presentationml/2006/ole">
            <p:oleObj spid="_x0000_s21506" name="Image" r:id="rId4" imgW="6514286" imgH="4914286" progId="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i="1" smtClean="0"/>
              <a:t>Feedback (FB)</a:t>
            </a:r>
            <a:r>
              <a:rPr lang="en-US" smtClean="0"/>
              <a:t> </a:t>
            </a:r>
            <a:r>
              <a:rPr lang="en-US" sz="2400" i="1" smtClean="0"/>
              <a:t>(4)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752600"/>
            <a:ext cx="7696200" cy="4724400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Karakteristik</a:t>
            </a:r>
            <a:r>
              <a:rPr lang="en-US" sz="2800" dirty="0" smtClean="0"/>
              <a:t>: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i="1" dirty="0" smtClean="0"/>
              <a:t>Selection function</a:t>
            </a:r>
            <a:r>
              <a:rPr lang="en-US" sz="2800" dirty="0" smtClean="0"/>
              <a:t>:</a:t>
            </a:r>
          </a:p>
          <a:p>
            <a:pPr lvl="2" eaLnBrk="1" hangingPunct="1"/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i="1" dirty="0" smtClean="0"/>
              <a:t>time slicing</a:t>
            </a:r>
          </a:p>
          <a:p>
            <a:pPr lvl="2" eaLnBrk="1" hangingPunct="1"/>
            <a:r>
              <a:rPr lang="en-US" dirty="0" err="1" smtClean="0"/>
              <a:t>Jatah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dinamis</a:t>
            </a:r>
            <a:endParaRPr lang="en-US" dirty="0" smtClean="0"/>
          </a:p>
          <a:p>
            <a:pPr lvl="2" eaLnBrk="1" hangingPunct="1"/>
            <a:r>
              <a:rPr lang="en-US" dirty="0" err="1" smtClean="0"/>
              <a:t>Prioritas</a:t>
            </a:r>
            <a:r>
              <a:rPr lang="en-US" dirty="0" smtClean="0"/>
              <a:t> </a:t>
            </a:r>
            <a:r>
              <a:rPr lang="en-US" dirty="0" err="1" smtClean="0"/>
              <a:t>dinamis</a:t>
            </a:r>
            <a:endParaRPr lang="en-US" dirty="0" smtClean="0"/>
          </a:p>
        </p:txBody>
      </p:sp>
      <p:pic>
        <p:nvPicPr>
          <p:cNvPr id="24581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330450"/>
            <a:ext cx="76200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i="1" smtClean="0"/>
              <a:t>Feedback (FB)</a:t>
            </a:r>
            <a:r>
              <a:rPr lang="en-US" smtClean="0"/>
              <a:t> </a:t>
            </a:r>
            <a:r>
              <a:rPr lang="en-US" sz="2400" i="1" smtClean="0"/>
              <a:t>(5)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752600"/>
            <a:ext cx="7696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Kelebihan:</a:t>
            </a:r>
          </a:p>
          <a:p>
            <a:pPr marL="966788" lvl="1" indent="-509588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(+) Dapat digunakan pada kondisi dimana informasi tentang panjang proses atau perkiraan waktu eksekusi </a:t>
            </a:r>
            <a:r>
              <a:rPr lang="en-US" smtClean="0"/>
              <a:t>tidak diketahui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Kekurangan:</a:t>
            </a:r>
          </a:p>
          <a:p>
            <a:pPr marL="966788" lvl="1" indent="-509588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(-) Turn around time (TAT) proses yang panjang dapat semakin lama</a:t>
            </a:r>
          </a:p>
          <a:p>
            <a:pPr marL="966788" lvl="1" indent="-509588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(-) Proses yang panjang dapat mengalami </a:t>
            </a:r>
            <a:r>
              <a:rPr lang="en-US" i="1" smtClean="0">
                <a:solidFill>
                  <a:srgbClr val="FF0000"/>
                </a:solidFill>
              </a:rPr>
              <a:t>starvation</a:t>
            </a:r>
            <a:r>
              <a:rPr lang="en-US" sz="2400" smtClean="0"/>
              <a:t> bila terus menerus datang proses yang baru</a:t>
            </a:r>
          </a:p>
          <a:p>
            <a:pPr marL="966788" lvl="1" indent="-509588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(-) </a:t>
            </a:r>
            <a:r>
              <a:rPr lang="en-US" sz="2400" i="1" smtClean="0"/>
              <a:t>Overhead</a:t>
            </a:r>
            <a:r>
              <a:rPr lang="en-US" sz="2400" smtClean="0"/>
              <a:t> tinggi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i="1" smtClean="0"/>
              <a:t>Feedback (FB)</a:t>
            </a:r>
            <a:r>
              <a:rPr lang="en-US" smtClean="0"/>
              <a:t> </a:t>
            </a:r>
            <a:r>
              <a:rPr lang="en-US" sz="2400" i="1" smtClean="0"/>
              <a:t>(6)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752600"/>
            <a:ext cx="7696200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2600" smtClean="0"/>
              <a:t>Bagaimana solusi untuk mencegah </a:t>
            </a:r>
            <a:r>
              <a:rPr lang="en-US" sz="2600" i="1" smtClean="0"/>
              <a:t>starvation ?</a:t>
            </a:r>
            <a:endParaRPr lang="en-US" sz="2600" smtClean="0"/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2400" smtClean="0"/>
              <a:t>Dengan FB dinamis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2400" smtClean="0"/>
              <a:t>Digunakan jatah waktu eksekusi </a:t>
            </a:r>
            <a:r>
              <a:rPr lang="en-US" smtClean="0">
                <a:solidFill>
                  <a:srgbClr val="FF0066"/>
                </a:solidFill>
              </a:rPr>
              <a:t>dinamis</a:t>
            </a:r>
            <a:r>
              <a:rPr lang="en-US" sz="2400" smtClean="0"/>
              <a:t>:</a:t>
            </a:r>
          </a:p>
          <a:p>
            <a:pPr lvl="2"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2000" smtClean="0"/>
              <a:t>Proses pada antrian prioritas tertinggi (RQ0) diberi jatah eksekusi </a:t>
            </a:r>
            <a:r>
              <a:rPr lang="en-US" sz="2000" smtClean="0">
                <a:solidFill>
                  <a:srgbClr val="FF0066"/>
                </a:solidFill>
              </a:rPr>
              <a:t>satu</a:t>
            </a:r>
            <a:r>
              <a:rPr lang="en-US" sz="2000" smtClean="0"/>
              <a:t> kuantum</a:t>
            </a:r>
          </a:p>
          <a:p>
            <a:pPr lvl="2"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2000" smtClean="0"/>
              <a:t>Proses pada antrian prioritas berikutnya (RQ1) diberi jatah eksekusi </a:t>
            </a:r>
            <a:r>
              <a:rPr lang="en-US" sz="2000" smtClean="0">
                <a:solidFill>
                  <a:srgbClr val="FF0066"/>
                </a:solidFill>
              </a:rPr>
              <a:t>dua</a:t>
            </a:r>
            <a:r>
              <a:rPr lang="en-US" sz="2000" smtClean="0"/>
              <a:t> kuantum</a:t>
            </a:r>
          </a:p>
          <a:p>
            <a:pPr lvl="2"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2000" smtClean="0"/>
              <a:t>Proses pada antrian prioritas berikutnya (RQi) diberi jatah eksekusi </a:t>
            </a:r>
            <a:r>
              <a:rPr lang="en-US" smtClean="0">
                <a:solidFill>
                  <a:srgbClr val="FF0066"/>
                </a:solidFill>
              </a:rPr>
              <a:t>2</a:t>
            </a:r>
            <a:r>
              <a:rPr lang="en-US" baseline="30000" smtClean="0">
                <a:solidFill>
                  <a:srgbClr val="FF0066"/>
                </a:solidFill>
              </a:rPr>
              <a:t>i</a:t>
            </a:r>
            <a:r>
              <a:rPr lang="en-US" sz="2000" smtClean="0"/>
              <a:t> kuantum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2600" smtClean="0"/>
              <a:t>Apakah sudah terhindar dari </a:t>
            </a:r>
            <a:r>
              <a:rPr lang="en-US" sz="2600" i="1" smtClean="0"/>
              <a:t>starvation</a:t>
            </a:r>
            <a:r>
              <a:rPr lang="en-US" sz="2600" smtClean="0"/>
              <a:t> ?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mtClean="0">
                <a:solidFill>
                  <a:srgbClr val="FF0000"/>
                </a:solidFill>
              </a:rPr>
              <a:t>Belum !!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2400" smtClean="0"/>
              <a:t>Solusi:</a:t>
            </a:r>
          </a:p>
          <a:p>
            <a:pPr lvl="2"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2000" smtClean="0"/>
              <a:t>Proses yang sudah terlalu lama berada pada suatu antrian </a:t>
            </a:r>
            <a:r>
              <a:rPr lang="en-US" sz="2000" smtClean="0">
                <a:sym typeface="Wingdings" pitchFamily="2" charset="2"/>
              </a:rPr>
              <a:t> </a:t>
            </a:r>
            <a:r>
              <a:rPr lang="en-US" sz="2000" smtClean="0">
                <a:solidFill>
                  <a:srgbClr val="FF0066"/>
                </a:solidFill>
                <a:sym typeface="Wingdings" pitchFamily="2" charset="2"/>
              </a:rPr>
              <a:t>prioritasnya dinaikkan</a:t>
            </a:r>
            <a:endParaRPr lang="en-US" sz="2000" smtClean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i="1" smtClean="0"/>
              <a:t>Feedback (FB)</a:t>
            </a:r>
            <a:r>
              <a:rPr lang="en-US" sz="4800" smtClean="0"/>
              <a:t> </a:t>
            </a:r>
            <a:r>
              <a:rPr lang="en-US" sz="2800" i="1" smtClean="0"/>
              <a:t>(7)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752600"/>
            <a:ext cx="7772400" cy="4724400"/>
          </a:xfrm>
        </p:spPr>
        <p:txBody>
          <a:bodyPr/>
          <a:lstStyle/>
          <a:p>
            <a:pPr eaLnBrk="1" hangingPunct="1"/>
            <a:r>
              <a:rPr lang="en-US" sz="2400" smtClean="0"/>
              <a:t>Solusi untuk contoh kasus seperti pada FCFS dengan FB sederhana </a:t>
            </a:r>
            <a:r>
              <a:rPr lang="en-US" sz="2400" smtClean="0">
                <a:solidFill>
                  <a:schemeClr val="tx1"/>
                </a:solidFill>
              </a:rPr>
              <a:t>(q=1):</a:t>
            </a:r>
          </a:p>
          <a:p>
            <a:pPr eaLnBrk="1" hangingPunct="1"/>
            <a:endParaRPr lang="en-US" sz="2400" smtClean="0">
              <a:solidFill>
                <a:schemeClr val="tx1"/>
              </a:solidFill>
            </a:endParaRP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16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457200" y="2670175"/>
          <a:ext cx="7848600" cy="3730625"/>
        </p:xfrm>
        <a:graphic>
          <a:graphicData uri="http://schemas.openxmlformats.org/presentationml/2006/ole">
            <p:oleObj spid="_x0000_s22530" name="Image" r:id="rId4" imgW="11276190" imgH="4812698" progId="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Penjadualan</a:t>
            </a:r>
            <a:r>
              <a:rPr lang="en-US" dirty="0" smtClean="0"/>
              <a:t> </a:t>
            </a:r>
            <a:r>
              <a:rPr lang="en-US" dirty="0" err="1" smtClean="0"/>
              <a:t>Jangka</a:t>
            </a:r>
            <a:r>
              <a:rPr lang="en-US" dirty="0" smtClean="0"/>
              <a:t> </a:t>
            </a:r>
            <a:r>
              <a:rPr lang="en-US" dirty="0" err="1" smtClean="0"/>
              <a:t>Menengah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(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seluruhnya</a:t>
            </a:r>
            <a:r>
              <a:rPr lang="en-US" dirty="0" smtClean="0"/>
              <a:t>)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66"/>
                </a:solidFill>
              </a:rPr>
              <a:t>main memory</a:t>
            </a:r>
          </a:p>
          <a:p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66"/>
                </a:solidFill>
              </a:rPr>
              <a:t>swapping , </a:t>
            </a:r>
            <a:r>
              <a:rPr lang="en-US" i="1" dirty="0" smtClean="0">
                <a:solidFill>
                  <a:srgbClr val="FF0066"/>
                </a:solidFill>
                <a:sym typeface="Wingdings" pitchFamily="2" charset="2"/>
              </a:rPr>
              <a:t>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pemindahan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yang </a:t>
            </a:r>
            <a:r>
              <a:rPr lang="en-US" dirty="0" err="1" smtClean="0"/>
              <a:t>tertunda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sekunder</a:t>
            </a:r>
            <a:endParaRPr lang="en-US" i="1" dirty="0" smtClean="0">
              <a:solidFill>
                <a:srgbClr val="FF0066"/>
              </a:solidFill>
            </a:endParaRPr>
          </a:p>
          <a:p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i="1" dirty="0" smtClean="0"/>
              <a:t>swapping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i="1" dirty="0" smtClean="0"/>
              <a:t>multiprogramming</a:t>
            </a:r>
          </a:p>
          <a:p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dilakukannya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66"/>
                </a:solidFill>
              </a:rPr>
              <a:t>lebih</a:t>
            </a:r>
            <a:r>
              <a:rPr lang="en-US" dirty="0" smtClean="0">
                <a:solidFill>
                  <a:srgbClr val="FF0066"/>
                </a:solidFill>
              </a:rPr>
              <a:t> </a:t>
            </a:r>
            <a:r>
              <a:rPr lang="en-US" dirty="0" err="1" smtClean="0">
                <a:solidFill>
                  <a:srgbClr val="FF0066"/>
                </a:solidFill>
              </a:rPr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i="1" dirty="0" smtClean="0"/>
              <a:t>long-term scheduling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i="1" smtClean="0"/>
              <a:t>Feedback (FB)</a:t>
            </a:r>
            <a:r>
              <a:rPr lang="en-US" sz="4800" smtClean="0"/>
              <a:t> </a:t>
            </a:r>
            <a:r>
              <a:rPr lang="en-US" sz="2800" i="1" smtClean="0"/>
              <a:t>(8)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752600"/>
            <a:ext cx="7772400" cy="4724400"/>
          </a:xfrm>
        </p:spPr>
        <p:txBody>
          <a:bodyPr/>
          <a:lstStyle/>
          <a:p>
            <a:pPr eaLnBrk="1" hangingPunct="1"/>
            <a:r>
              <a:rPr lang="en-US" sz="2400" dirty="0" err="1" smtClean="0">
                <a:solidFill>
                  <a:srgbClr val="5F5F5F"/>
                </a:solidFill>
              </a:rPr>
              <a:t>Solusi</a:t>
            </a:r>
            <a:r>
              <a:rPr lang="en-US" sz="2400" dirty="0" smtClean="0">
                <a:solidFill>
                  <a:srgbClr val="5F5F5F"/>
                </a:solidFill>
              </a:rPr>
              <a:t> </a:t>
            </a:r>
            <a:r>
              <a:rPr lang="en-US" sz="2400" dirty="0" err="1" smtClean="0">
                <a:solidFill>
                  <a:srgbClr val="5F5F5F"/>
                </a:solidFill>
              </a:rPr>
              <a:t>untuk</a:t>
            </a:r>
            <a:r>
              <a:rPr lang="en-US" sz="2400" dirty="0" smtClean="0">
                <a:solidFill>
                  <a:srgbClr val="5F5F5F"/>
                </a:solidFill>
              </a:rPr>
              <a:t> </a:t>
            </a:r>
            <a:r>
              <a:rPr lang="en-US" sz="2400" dirty="0" err="1" smtClean="0">
                <a:solidFill>
                  <a:srgbClr val="5F5F5F"/>
                </a:solidFill>
              </a:rPr>
              <a:t>contoh</a:t>
            </a:r>
            <a:r>
              <a:rPr lang="en-US" sz="2400" dirty="0" smtClean="0">
                <a:solidFill>
                  <a:srgbClr val="5F5F5F"/>
                </a:solidFill>
              </a:rPr>
              <a:t> </a:t>
            </a:r>
            <a:r>
              <a:rPr lang="en-US" sz="2400" dirty="0" err="1" smtClean="0">
                <a:solidFill>
                  <a:srgbClr val="5F5F5F"/>
                </a:solidFill>
              </a:rPr>
              <a:t>kasus</a:t>
            </a:r>
            <a:r>
              <a:rPr lang="en-US" sz="2400" dirty="0" smtClean="0">
                <a:solidFill>
                  <a:srgbClr val="5F5F5F"/>
                </a:solidFill>
              </a:rPr>
              <a:t> </a:t>
            </a:r>
            <a:r>
              <a:rPr lang="en-US" sz="2400" dirty="0" err="1" smtClean="0">
                <a:solidFill>
                  <a:srgbClr val="5F5F5F"/>
                </a:solidFill>
              </a:rPr>
              <a:t>seperti</a:t>
            </a:r>
            <a:r>
              <a:rPr lang="en-US" sz="2400" dirty="0" smtClean="0">
                <a:solidFill>
                  <a:srgbClr val="5F5F5F"/>
                </a:solidFill>
              </a:rPr>
              <a:t> </a:t>
            </a:r>
            <a:r>
              <a:rPr lang="en-US" sz="2400" dirty="0" err="1" smtClean="0">
                <a:solidFill>
                  <a:srgbClr val="5F5F5F"/>
                </a:solidFill>
              </a:rPr>
              <a:t>pada</a:t>
            </a:r>
            <a:r>
              <a:rPr lang="en-US" sz="2400" dirty="0" smtClean="0">
                <a:solidFill>
                  <a:srgbClr val="5F5F5F"/>
                </a:solidFill>
              </a:rPr>
              <a:t> FCFS </a:t>
            </a:r>
            <a:r>
              <a:rPr lang="en-US" sz="2400" dirty="0" err="1" smtClean="0">
                <a:solidFill>
                  <a:srgbClr val="5F5F5F"/>
                </a:solidFill>
              </a:rPr>
              <a:t>dengan</a:t>
            </a:r>
            <a:r>
              <a:rPr lang="en-US" sz="2400" dirty="0" smtClean="0">
                <a:solidFill>
                  <a:srgbClr val="5F5F5F"/>
                </a:solidFill>
              </a:rPr>
              <a:t> FB </a:t>
            </a:r>
            <a:r>
              <a:rPr lang="en-US" sz="2400" dirty="0" err="1" smtClean="0">
                <a:solidFill>
                  <a:srgbClr val="5F5F5F"/>
                </a:solidFill>
              </a:rPr>
              <a:t>sederhana</a:t>
            </a:r>
            <a:r>
              <a:rPr lang="en-US" sz="2400" dirty="0" smtClean="0">
                <a:solidFill>
                  <a:srgbClr val="5F5F5F"/>
                </a:solidFill>
              </a:rPr>
              <a:t> (q=1): (</a:t>
            </a:r>
            <a:r>
              <a:rPr lang="en-US" sz="2400" dirty="0" err="1" smtClean="0">
                <a:solidFill>
                  <a:srgbClr val="5F5F5F"/>
                </a:solidFill>
              </a:rPr>
              <a:t>lanjutan</a:t>
            </a:r>
            <a:r>
              <a:rPr lang="en-US" sz="2400" dirty="0" smtClean="0">
                <a:solidFill>
                  <a:srgbClr val="5F5F5F"/>
                </a:solidFill>
              </a:rPr>
              <a:t>)</a:t>
            </a:r>
          </a:p>
          <a:p>
            <a:pPr eaLnBrk="1" hangingPunct="1"/>
            <a:endParaRPr lang="en-US" sz="2400" dirty="0" smtClean="0">
              <a:solidFill>
                <a:srgbClr val="5F5F5F"/>
              </a:solidFill>
            </a:endParaRP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6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pic>
        <p:nvPicPr>
          <p:cNvPr id="27653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066800" y="2667000"/>
            <a:ext cx="7239000" cy="2252663"/>
          </a:xfrm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i="1" smtClean="0"/>
              <a:t>Feedback (FB)</a:t>
            </a:r>
            <a:r>
              <a:rPr lang="en-US" sz="4800" smtClean="0"/>
              <a:t> </a:t>
            </a:r>
            <a:r>
              <a:rPr lang="en-US" sz="2800" i="1" smtClean="0"/>
              <a:t>(9)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752600"/>
            <a:ext cx="7772400" cy="4724400"/>
          </a:xfrm>
        </p:spPr>
        <p:txBody>
          <a:bodyPr/>
          <a:lstStyle/>
          <a:p>
            <a:pPr eaLnBrk="1" hangingPunct="1"/>
            <a:r>
              <a:rPr lang="en-US" sz="2400" smtClean="0"/>
              <a:t>Solusi untuk contoh kasus seperti pada FCFS dengan FB dinamis </a:t>
            </a:r>
            <a:r>
              <a:rPr lang="en-US" sz="2400" smtClean="0">
                <a:solidFill>
                  <a:schemeClr val="tx1"/>
                </a:solidFill>
              </a:rPr>
              <a:t>(q=2</a:t>
            </a:r>
            <a:r>
              <a:rPr lang="en-US" sz="2400" baseline="30000" smtClean="0">
                <a:solidFill>
                  <a:schemeClr val="tx1"/>
                </a:solidFill>
              </a:rPr>
              <a:t>i</a:t>
            </a:r>
            <a:r>
              <a:rPr lang="en-US" sz="2400" smtClean="0">
                <a:solidFill>
                  <a:schemeClr val="tx1"/>
                </a:solidFill>
              </a:rPr>
              <a:t>):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16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</p:txBody>
      </p:sp>
      <p:pic>
        <p:nvPicPr>
          <p:cNvPr id="2867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674938"/>
            <a:ext cx="7739063" cy="364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i="1" smtClean="0"/>
              <a:t>Feedback (FB)</a:t>
            </a:r>
            <a:r>
              <a:rPr lang="en-US" sz="4800" smtClean="0"/>
              <a:t> </a:t>
            </a:r>
            <a:r>
              <a:rPr lang="en-US" sz="2800" i="1" smtClean="0"/>
              <a:t>(10)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752600"/>
            <a:ext cx="7772400" cy="47244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5F5F5F"/>
                </a:solidFill>
              </a:rPr>
              <a:t>Solusi untuk contoh kasus seperti pada FCFS dengan FB dinamis (q=2</a:t>
            </a:r>
            <a:r>
              <a:rPr lang="en-US" sz="2800" baseline="30000" smtClean="0">
                <a:solidFill>
                  <a:srgbClr val="5F5F5F"/>
                </a:solidFill>
              </a:rPr>
              <a:t>i</a:t>
            </a:r>
            <a:r>
              <a:rPr lang="en-US" sz="2800" smtClean="0">
                <a:solidFill>
                  <a:srgbClr val="5F5F5F"/>
                </a:solidFill>
              </a:rPr>
              <a:t>): (lanjutan)</a:t>
            </a:r>
          </a:p>
          <a:p>
            <a:pPr eaLnBrk="1" hangingPunct="1"/>
            <a:endParaRPr lang="en-US" sz="2800" smtClean="0">
              <a:solidFill>
                <a:srgbClr val="5F5F5F"/>
              </a:solidFill>
            </a:endParaRP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</p:txBody>
      </p:sp>
      <p:pic>
        <p:nvPicPr>
          <p:cNvPr id="29701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914400" y="2819400"/>
            <a:ext cx="7239000" cy="2278063"/>
          </a:xfrm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Stallings, William. 2005. </a:t>
            </a:r>
            <a:r>
              <a:rPr lang="en-US" i="1" dirty="0" smtClean="0"/>
              <a:t>Operating System: Internal and Design Principles</a:t>
            </a:r>
            <a:r>
              <a:rPr lang="en-US" dirty="0" smtClean="0"/>
              <a:t>. Fifth edition. Prentice Hall</a:t>
            </a:r>
          </a:p>
          <a:p>
            <a:r>
              <a:rPr lang="en-US" dirty="0" smtClean="0"/>
              <a:t>Web:</a:t>
            </a:r>
          </a:p>
          <a:p>
            <a:pPr lvl="1"/>
            <a:r>
              <a:rPr lang="en-US" sz="2000" dirty="0" smtClean="0">
                <a:hlinkClick r:id="rId3" invalidUrl="ftp://ftp.prenhall.com/pub/esm/computer science.s41/stallings/slides/OS5e-PPT-Slides/"/>
              </a:rPr>
              <a:t>ftp://ftp.prenhall.com/pub/esm/computer science.s41/</a:t>
            </a:r>
            <a:r>
              <a:rPr lang="en-US" sz="2000" dirty="0" err="1" smtClean="0">
                <a:hlinkClick r:id="rId3" invalidUrl="ftp://ftp.prenhall.com/pub/esm/computer science.s41/stallings/slides/OS5e-PPT-Slides/"/>
              </a:rPr>
              <a:t>stallings</a:t>
            </a:r>
            <a:r>
              <a:rPr lang="en-US" sz="2000" dirty="0" smtClean="0">
                <a:hlinkClick r:id="rId3" invalidUrl="ftp://ftp.prenhall.com/pub/esm/computer science.s41/stallings/slides/OS5e-PPT-Slides/"/>
              </a:rPr>
              <a:t>/slides/OS5e-PPT-Slides/</a:t>
            </a:r>
            <a:endParaRPr lang="en-US" sz="2000" dirty="0" smtClean="0"/>
          </a:p>
          <a:p>
            <a:pPr lvl="1"/>
            <a:r>
              <a:rPr lang="en-US" sz="2000" dirty="0" smtClean="0"/>
              <a:t>http://www.stttelkom.ac.id/staf/end</a:t>
            </a:r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Penjadualan</a:t>
            </a:r>
            <a:r>
              <a:rPr lang="en-US" dirty="0" smtClean="0"/>
              <a:t> </a:t>
            </a:r>
            <a:r>
              <a:rPr lang="en-US" dirty="0" err="1" smtClean="0"/>
              <a:t>jangka</a:t>
            </a:r>
            <a:r>
              <a:rPr lang="en-US" dirty="0" smtClean="0"/>
              <a:t> </a:t>
            </a:r>
            <a:r>
              <a:rPr lang="en-US" dirty="0" err="1" smtClean="0"/>
              <a:t>Pendek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66"/>
                </a:solidFill>
              </a:rPr>
              <a:t>siap</a:t>
            </a:r>
            <a:r>
              <a:rPr lang="en-US" dirty="0" smtClean="0">
                <a:solidFill>
                  <a:srgbClr val="FF0066"/>
                </a:solidFill>
              </a:rPr>
              <a:t> </a:t>
            </a:r>
            <a:r>
              <a:rPr lang="en-US" dirty="0" err="1" smtClean="0">
                <a:solidFill>
                  <a:srgbClr val="FF0066"/>
                </a:solidFill>
              </a:rPr>
              <a:t>dieksekusi</a:t>
            </a:r>
            <a:endParaRPr lang="en-US" dirty="0" smtClean="0">
              <a:solidFill>
                <a:srgbClr val="FF0066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 smtClean="0">
                <a:solidFill>
                  <a:srgbClr val="FF0066"/>
                </a:solidFill>
              </a:rPr>
              <a:t>Frekuensinya</a:t>
            </a:r>
            <a:r>
              <a:rPr lang="en-US" dirty="0" smtClean="0">
                <a:solidFill>
                  <a:srgbClr val="FF0066"/>
                </a:solidFill>
              </a:rPr>
              <a:t> </a:t>
            </a:r>
            <a:r>
              <a:rPr lang="en-US" dirty="0" err="1" smtClean="0">
                <a:solidFill>
                  <a:srgbClr val="FF0066"/>
                </a:solidFill>
              </a:rPr>
              <a:t>Sangat</a:t>
            </a:r>
            <a:r>
              <a:rPr lang="en-US" dirty="0" smtClean="0">
                <a:solidFill>
                  <a:srgbClr val="FF0066"/>
                </a:solidFill>
              </a:rPr>
              <a:t> </a:t>
            </a:r>
            <a:r>
              <a:rPr lang="en-US" dirty="0" err="1" smtClean="0">
                <a:solidFill>
                  <a:srgbClr val="FF0066"/>
                </a:solidFill>
              </a:rPr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66"/>
                </a:solidFill>
              </a:rPr>
              <a:t>dispatcher</a:t>
            </a:r>
            <a:r>
              <a:rPr lang="en-US" dirty="0" smtClean="0"/>
              <a:t> (yang </a:t>
            </a:r>
            <a:r>
              <a:rPr lang="en-US" dirty="0" err="1" smtClean="0"/>
              <a:t>bertugas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mengirimkan</a:t>
            </a:r>
            <a:r>
              <a:rPr lang="en-US" dirty="0" smtClean="0"/>
              <a:t> job)</a:t>
            </a:r>
          </a:p>
          <a:p>
            <a:pPr lvl="1">
              <a:lnSpc>
                <a:spcPct val="90000"/>
              </a:lnSpc>
            </a:pPr>
            <a:r>
              <a:rPr lang="en-US" sz="2000" i="1" dirty="0" smtClean="0"/>
              <a:t>Short-term scheduling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bila</a:t>
            </a:r>
            <a:r>
              <a:rPr lang="en-US" sz="2000" dirty="0" smtClean="0"/>
              <a:t> </a:t>
            </a:r>
            <a:r>
              <a:rPr lang="en-US" sz="2000" dirty="0" err="1" smtClean="0"/>
              <a:t>terjadi</a:t>
            </a:r>
            <a:r>
              <a:rPr lang="en-US" sz="2000" dirty="0" smtClean="0"/>
              <a:t> </a:t>
            </a:r>
            <a:r>
              <a:rPr lang="en-US" sz="2000" i="1" dirty="0" smtClean="0">
                <a:solidFill>
                  <a:srgbClr val="FF0066"/>
                </a:solidFill>
              </a:rPr>
              <a:t>event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misalnya</a:t>
            </a:r>
            <a:r>
              <a:rPr lang="en-US" sz="2000" dirty="0" smtClean="0"/>
              <a:t>:</a:t>
            </a:r>
          </a:p>
          <a:p>
            <a:pPr lvl="2">
              <a:lnSpc>
                <a:spcPct val="90000"/>
              </a:lnSpc>
            </a:pPr>
            <a:r>
              <a:rPr lang="en-US" i="1" dirty="0" smtClean="0"/>
              <a:t>Clock interrupts</a:t>
            </a:r>
          </a:p>
          <a:p>
            <a:pPr lvl="2">
              <a:lnSpc>
                <a:spcPct val="90000"/>
              </a:lnSpc>
            </a:pPr>
            <a:r>
              <a:rPr lang="en-US" i="1" dirty="0" smtClean="0"/>
              <a:t>I/O interrupts</a:t>
            </a:r>
          </a:p>
          <a:p>
            <a:pPr lvl="2">
              <a:lnSpc>
                <a:spcPct val="90000"/>
              </a:lnSpc>
            </a:pPr>
            <a:r>
              <a:rPr lang="en-US" i="1" dirty="0" smtClean="0"/>
              <a:t>Signals (</a:t>
            </a:r>
            <a:r>
              <a:rPr lang="en-US" dirty="0" err="1" smtClean="0"/>
              <a:t>misal</a:t>
            </a:r>
            <a:r>
              <a:rPr lang="en-US" i="1" dirty="0" smtClean="0"/>
              <a:t>: semaphore</a:t>
            </a:r>
            <a:r>
              <a:rPr lang="en-US" dirty="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(system call)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Sasaran</a:t>
            </a:r>
            <a:r>
              <a:rPr lang="en-US" dirty="0" smtClean="0"/>
              <a:t> </a:t>
            </a:r>
            <a:r>
              <a:rPr lang="en-US" dirty="0" err="1" smtClean="0"/>
              <a:t>Penjadualan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Memaksimumkan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yang </a:t>
            </a:r>
            <a:r>
              <a:rPr lang="en-US" dirty="0" err="1" smtClean="0"/>
              <a:t>diharapkan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Mengendalikan</a:t>
            </a:r>
            <a:r>
              <a:rPr lang="en-US" dirty="0" smtClean="0"/>
              <a:t> </a:t>
            </a:r>
            <a:r>
              <a:rPr lang="en-US" dirty="0" err="1" smtClean="0"/>
              <a:t>transisi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suspended to ready (</a:t>
            </a:r>
            <a:r>
              <a:rPr lang="en-US" dirty="0" err="1" smtClean="0"/>
              <a:t>keadaan</a:t>
            </a:r>
            <a:r>
              <a:rPr lang="en-US" dirty="0" smtClean="0"/>
              <a:t> suspend </a:t>
            </a:r>
            <a:r>
              <a:rPr lang="en-US" dirty="0" err="1" smtClean="0"/>
              <a:t>ke</a:t>
            </a:r>
            <a:r>
              <a:rPr lang="en-US" dirty="0" smtClean="0"/>
              <a:t> ready)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proses-proses</a:t>
            </a:r>
            <a:r>
              <a:rPr lang="en-US" dirty="0" smtClean="0"/>
              <a:t> swapping.</a:t>
            </a:r>
          </a:p>
          <a:p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keseimbangan</a:t>
            </a:r>
            <a:r>
              <a:rPr lang="en-US" dirty="0" smtClean="0"/>
              <a:t> job-job </a:t>
            </a:r>
            <a:r>
              <a:rPr lang="en-US" dirty="0" err="1" smtClean="0"/>
              <a:t>campuran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Letak Penjadualan </a:t>
            </a:r>
            <a:r>
              <a:rPr lang="en-US" sz="2800" smtClean="0"/>
              <a:t>(1)</a:t>
            </a:r>
            <a:endParaRPr lang="en-US" sz="2800" i="1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idx="1"/>
          </p:nvPr>
        </p:nvGraphicFramePr>
        <p:xfrm>
          <a:off x="1289050" y="1752600"/>
          <a:ext cx="6716713" cy="4114800"/>
        </p:xfrm>
        <a:graphic>
          <a:graphicData uri="http://schemas.openxmlformats.org/presentationml/2006/ole">
            <p:oleObj spid="_x0000_s2050" name="Image" r:id="rId4" imgW="6717460" imgH="4114286" progId="">
              <p:embed/>
            </p:oleObj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648200" y="1828800"/>
            <a:ext cx="411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ahoma" pitchFamily="34" charset="0"/>
              </a:rPr>
              <a:t>Letak penjadualan pada status proses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Letak</a:t>
            </a:r>
            <a:r>
              <a:rPr lang="en-US" dirty="0" smtClean="0"/>
              <a:t> </a:t>
            </a:r>
            <a:r>
              <a:rPr lang="en-US" dirty="0" err="1" smtClean="0"/>
              <a:t>Penjadualan</a:t>
            </a:r>
            <a:r>
              <a:rPr lang="en-US" dirty="0" smtClean="0"/>
              <a:t> </a:t>
            </a:r>
            <a:r>
              <a:rPr lang="en-US" sz="3200" dirty="0" smtClean="0"/>
              <a:t>(2)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>
            <p:ph idx="1"/>
          </p:nvPr>
        </p:nvGraphicFramePr>
        <p:xfrm>
          <a:off x="3051175" y="1066800"/>
          <a:ext cx="3194050" cy="5484813"/>
        </p:xfrm>
        <a:graphic>
          <a:graphicData uri="http://schemas.openxmlformats.org/presentationml/2006/ole">
            <p:oleObj spid="_x0000_s3074" name="Image" r:id="rId4" imgW="4266667" imgH="7326984" progId="">
              <p:embed/>
            </p:oleObj>
          </a:graphicData>
        </a:graphic>
      </p:graphicFrame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990600" y="1828800"/>
            <a:ext cx="2971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ahoma" pitchFamily="34" charset="0"/>
              </a:rPr>
              <a:t>Tingkatan penjadualan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173</TotalTime>
  <Words>1997</Words>
  <Application>Microsoft Office PowerPoint</Application>
  <PresentationFormat>On-screen Show (4:3)</PresentationFormat>
  <Paragraphs>394</Paragraphs>
  <Slides>53</Slides>
  <Notes>53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Oriel</vt:lpstr>
      <vt:lpstr>Image</vt:lpstr>
      <vt:lpstr>PENJADUALAN</vt:lpstr>
      <vt:lpstr>Penjadualan/Schedulling</vt:lpstr>
      <vt:lpstr>Jenis-Jenis Penjadualan</vt:lpstr>
      <vt:lpstr>Penjadualan Jangka Panjang</vt:lpstr>
      <vt:lpstr>Penjadualan Jangka Menengah</vt:lpstr>
      <vt:lpstr>Penjadualan jangka Pendek</vt:lpstr>
      <vt:lpstr>Sasaran Penjadualan</vt:lpstr>
      <vt:lpstr>Letak Penjadualan (1)</vt:lpstr>
      <vt:lpstr>Letak Penjadualan (2)</vt:lpstr>
      <vt:lpstr>Letak Penjadualan (3)</vt:lpstr>
      <vt:lpstr>Letak Penjadualan (4)</vt:lpstr>
      <vt:lpstr>Letak Penjadualan (5)</vt:lpstr>
      <vt:lpstr>Strategi Penjadualan</vt:lpstr>
      <vt:lpstr>Parameter Penjadualan</vt:lpstr>
      <vt:lpstr>Parameter Penjadualan</vt:lpstr>
      <vt:lpstr>Parameter Penjadualan</vt:lpstr>
      <vt:lpstr>Parameter Penjadualan</vt:lpstr>
      <vt:lpstr>Parameter Penjadualan</vt:lpstr>
      <vt:lpstr>Parameter Penjadualan</vt:lpstr>
      <vt:lpstr>Jenis-Jenis Algoritma Penjadualan</vt:lpstr>
      <vt:lpstr>First-Come-First-Served (FCFS) (1)</vt:lpstr>
      <vt:lpstr>First-Come-First-Served (FCFS) (1)</vt:lpstr>
      <vt:lpstr>First-Come-First-Served (FCFS) (2)</vt:lpstr>
      <vt:lpstr>First-Come-First-Served (FCFS) (3)</vt:lpstr>
      <vt:lpstr>First-Come-First-Served (FCFS) (4)</vt:lpstr>
      <vt:lpstr>SPN dan SRT</vt:lpstr>
      <vt:lpstr>Shortest Process Next (SPN) (1)</vt:lpstr>
      <vt:lpstr>Shortest Process Next (SPN) (2)</vt:lpstr>
      <vt:lpstr>Shortest Process Next (SPN) (3)</vt:lpstr>
      <vt:lpstr>Shortest Remaining Time (SRT) (1)</vt:lpstr>
      <vt:lpstr>Shortest Remaining Time (SRT) (2)</vt:lpstr>
      <vt:lpstr>Shortest Remaining Time (SRT) (3)</vt:lpstr>
      <vt:lpstr>Shortest Remaining Time (SRT) (4)</vt:lpstr>
      <vt:lpstr>Highest Response Ratio Next (HRRN) (1)</vt:lpstr>
      <vt:lpstr>Highest Response Ratio Next (HRRN) (2)</vt:lpstr>
      <vt:lpstr>Highest Response Ratio Next (HRRN) (3)</vt:lpstr>
      <vt:lpstr>Highest Response Ratio Next (HRRN) (4)</vt:lpstr>
      <vt:lpstr>Round-Robin (RR) (1)</vt:lpstr>
      <vt:lpstr>Round-Robin (RR) (2)</vt:lpstr>
      <vt:lpstr>Round-Robin (RR) (3)</vt:lpstr>
      <vt:lpstr>Round-Robin (RR) (4)</vt:lpstr>
      <vt:lpstr>Round-Robin (RR) (5)</vt:lpstr>
      <vt:lpstr>Feedback (FB) (1)</vt:lpstr>
      <vt:lpstr>Feedback (FB) (2)</vt:lpstr>
      <vt:lpstr>Feedback (FB) (3)</vt:lpstr>
      <vt:lpstr>Feedback (FB) (4)</vt:lpstr>
      <vt:lpstr>Feedback (FB) (5)</vt:lpstr>
      <vt:lpstr>Feedback (FB) (6)</vt:lpstr>
      <vt:lpstr>Feedback (FB) (7)</vt:lpstr>
      <vt:lpstr>Feedback (FB) (8)</vt:lpstr>
      <vt:lpstr>Feedback (FB) (9)</vt:lpstr>
      <vt:lpstr>Feedback (FB) (10)</vt:lpstr>
      <vt:lpstr>Referensi</vt:lpstr>
    </vt:vector>
  </TitlesOfParts>
  <Company>Acer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PENJADUALAN</dc:title>
  <dc:creator>Valued Acer Customer</dc:creator>
  <cp:lastModifiedBy>Valued Acer Customer</cp:lastModifiedBy>
  <cp:revision>7</cp:revision>
  <dcterms:created xsi:type="dcterms:W3CDTF">2012-11-27T07:56:49Z</dcterms:created>
  <dcterms:modified xsi:type="dcterms:W3CDTF">2012-11-27T11:52:21Z</dcterms:modified>
</cp:coreProperties>
</file>