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60" r:id="rId3"/>
    <p:sldId id="261" r:id="rId4"/>
    <p:sldId id="263" r:id="rId5"/>
    <p:sldId id="264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58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10" r:id="rId43"/>
    <p:sldId id="311" r:id="rId44"/>
    <p:sldId id="319" r:id="rId45"/>
    <p:sldId id="320" r:id="rId46"/>
    <p:sldId id="318" r:id="rId47"/>
    <p:sldId id="321" r:id="rId48"/>
    <p:sldId id="322" r:id="rId49"/>
    <p:sldId id="323" r:id="rId50"/>
    <p:sldId id="32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6B56D-5874-4AD3-9EFB-914CC21103B0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F80ED-A7F1-4EC1-B290-60EA18FECE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80ED-A7F1-4EC1-B290-60EA18FECE6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80ED-A7F1-4EC1-B290-60EA18FECE69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80ED-A7F1-4EC1-B290-60EA18FECE69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C4B8A-56F2-4D10-9A3E-0C3029DAD95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C4B8A-56F2-4D10-9A3E-0C3029DAD95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C4B8A-56F2-4D10-9A3E-0C3029DAD95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C4B8A-56F2-4D10-9A3E-0C3029DAD95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C4B8A-56F2-4D10-9A3E-0C3029DAD95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C4B8A-56F2-4D10-9A3E-0C3029DAD95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C4B8A-56F2-4D10-9A3E-0C3029DAD95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C4B8A-56F2-4D10-9A3E-0C3029DAD95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C4B8A-56F2-4D10-9A3E-0C3029DAD95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C4B8A-56F2-4D10-9A3E-0C3029DAD95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C4B8A-56F2-4D10-9A3E-0C3029DAD95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80ED-A7F1-4EC1-B290-60EA18FECE69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C4B8A-56F2-4D10-9A3E-0C3029DAD95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80ED-A7F1-4EC1-B290-60EA18FECE69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C4B8A-56F2-4D10-9A3E-0C3029DAD95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C4B8A-56F2-4D10-9A3E-0C3029DAD95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C4B8A-56F2-4D10-9A3E-0C3029DAD95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6B4B2D6-53BD-4553-8DFE-84420810C2AB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B4A71B7-9FBD-4562-A60B-08752C52E0A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B2D6-53BD-4553-8DFE-84420810C2AB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71B7-9FBD-4562-A60B-08752C52E0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B2D6-53BD-4553-8DFE-84420810C2AB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71B7-9FBD-4562-A60B-08752C52E0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05912" y="152400"/>
            <a:ext cx="8229600" cy="655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6B4B2D6-53BD-4553-8DFE-84420810C2AB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B4A71B7-9FBD-4562-A60B-08752C52E0A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6B4B2D6-53BD-4553-8DFE-84420810C2AB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B4A71B7-9FBD-4562-A60B-08752C52E0A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B2D6-53BD-4553-8DFE-84420810C2AB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71B7-9FBD-4562-A60B-08752C52E0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B2D6-53BD-4553-8DFE-84420810C2AB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71B7-9FBD-4562-A60B-08752C52E0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4B2D6-53BD-4553-8DFE-84420810C2AB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B4A71B7-9FBD-4562-A60B-08752C52E0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B2D6-53BD-4553-8DFE-84420810C2AB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71B7-9FBD-4562-A60B-08752C52E0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6B4B2D6-53BD-4553-8DFE-84420810C2AB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B4A71B7-9FBD-4562-A60B-08752C52E0A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4B2D6-53BD-4553-8DFE-84420810C2AB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B4A71B7-9FBD-4562-A60B-08752C52E0A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6B4B2D6-53BD-4553-8DFE-84420810C2AB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B4A71B7-9FBD-4562-A60B-08752C52E0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PROSES DAN THREAD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Processor State Information (PSI) </a:t>
            </a:r>
            <a:r>
              <a:rPr lang="en-US" sz="2400" smtClean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smtClean="0"/>
              <a:t>1. User-Visible Registers</a:t>
            </a:r>
          </a:p>
          <a:p>
            <a:pPr lvl="1">
              <a:lnSpc>
                <a:spcPct val="90000"/>
              </a:lnSpc>
            </a:pPr>
            <a:r>
              <a:rPr lang="en-US" sz="2600" smtClean="0">
                <a:cs typeface="Times New Roman" pitchFamily="18" charset="0"/>
              </a:rPr>
              <a:t>Adalah </a:t>
            </a:r>
            <a:r>
              <a:rPr lang="en-US" sz="2600" smtClean="0">
                <a:solidFill>
                  <a:srgbClr val="FF5050"/>
                </a:solidFill>
                <a:cs typeface="Times New Roman" pitchFamily="18" charset="0"/>
              </a:rPr>
              <a:t>register</a:t>
            </a:r>
            <a:r>
              <a:rPr lang="en-US" sz="2600" smtClean="0">
                <a:cs typeface="Times New Roman" pitchFamily="18" charset="0"/>
              </a:rPr>
              <a:t> yang digunakan untuk menaruh program aplikasi (</a:t>
            </a:r>
            <a:r>
              <a:rPr lang="en-US" sz="2600" i="1" smtClean="0">
                <a:cs typeface="Times New Roman" pitchFamily="18" charset="0"/>
              </a:rPr>
              <a:t>user mode</a:t>
            </a:r>
            <a:r>
              <a:rPr lang="en-US" sz="2600" smtClean="0">
                <a:cs typeface="Times New Roman" pitchFamily="18" charset="0"/>
              </a:rPr>
              <a:t>) yang sedang dieksekusi prosesor dalam bahasa mesin </a:t>
            </a:r>
          </a:p>
          <a:p>
            <a:pPr lvl="1">
              <a:lnSpc>
                <a:spcPct val="90000"/>
              </a:lnSpc>
            </a:pPr>
            <a:r>
              <a:rPr lang="en-US" sz="2600" smtClean="0">
                <a:cs typeface="Times New Roman" pitchFamily="18" charset="0"/>
              </a:rPr>
              <a:t>Biasanya terdiri dari 8 – 32 register</a:t>
            </a:r>
          </a:p>
          <a:p>
            <a:pPr lvl="1">
              <a:lnSpc>
                <a:spcPct val="90000"/>
              </a:lnSpc>
            </a:pPr>
            <a:r>
              <a:rPr lang="en-US" sz="2600" smtClean="0">
                <a:cs typeface="Times New Roman" pitchFamily="18" charset="0"/>
              </a:rPr>
              <a:t>Model RISC menggunakan lebih dari 100 register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smtClean="0"/>
              <a:t>2. Stack Pointers</a:t>
            </a:r>
            <a:endParaRPr lang="en-US" sz="280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600" smtClean="0">
                <a:cs typeface="Times New Roman" pitchFamily="18" charset="0"/>
              </a:rPr>
              <a:t>Adalah tempat untuk menyimpan </a:t>
            </a:r>
            <a:r>
              <a:rPr lang="en-US" sz="2600" smtClean="0">
                <a:solidFill>
                  <a:srgbClr val="FF0000"/>
                </a:solidFill>
                <a:cs typeface="Times New Roman" pitchFamily="18" charset="0"/>
              </a:rPr>
              <a:t>alamat </a:t>
            </a:r>
            <a:r>
              <a:rPr lang="en-US" sz="2600" i="1" smtClean="0">
                <a:solidFill>
                  <a:srgbClr val="FF0000"/>
                </a:solidFill>
                <a:cs typeface="Times New Roman" pitchFamily="18" charset="0"/>
              </a:rPr>
              <a:t>stack</a:t>
            </a:r>
            <a:r>
              <a:rPr lang="en-US" sz="2600" smtClean="0">
                <a:solidFill>
                  <a:srgbClr val="FF0000"/>
                </a:solidFill>
                <a:cs typeface="Times New Roman" pitchFamily="18" charset="0"/>
              </a:rPr>
              <a:t> paling atas</a:t>
            </a:r>
          </a:p>
          <a:p>
            <a:pPr lvl="1">
              <a:lnSpc>
                <a:spcPct val="90000"/>
              </a:lnSpc>
            </a:pPr>
            <a:r>
              <a:rPr lang="en-US" sz="2600" i="1" smtClean="0">
                <a:cs typeface="Times New Roman" pitchFamily="18" charset="0"/>
              </a:rPr>
              <a:t>Stack</a:t>
            </a:r>
            <a:r>
              <a:rPr lang="en-US" sz="2600" smtClean="0">
                <a:cs typeface="Times New Roman" pitchFamily="18" charset="0"/>
              </a:rPr>
              <a:t> digunakan untuk menyimpan parameter dan </a:t>
            </a:r>
            <a:r>
              <a:rPr lang="en-US" sz="2600" i="1" smtClean="0">
                <a:cs typeface="Times New Roman" pitchFamily="18" charset="0"/>
              </a:rPr>
              <a:t>calling address</a:t>
            </a:r>
            <a:r>
              <a:rPr lang="en-US" sz="2600" smtClean="0">
                <a:cs typeface="Times New Roman" pitchFamily="18" charset="0"/>
              </a:rPr>
              <a:t> dari prosedur dan </a:t>
            </a:r>
            <a:r>
              <a:rPr lang="en-US" sz="2600" i="1" smtClean="0">
                <a:cs typeface="Times New Roman" pitchFamily="18" charset="0"/>
              </a:rPr>
              <a:t>system call</a:t>
            </a:r>
          </a:p>
          <a:p>
            <a:pPr lvl="1">
              <a:lnSpc>
                <a:spcPct val="90000"/>
              </a:lnSpc>
            </a:pPr>
            <a:r>
              <a:rPr lang="en-US" sz="2600" smtClean="0">
                <a:cs typeface="Times New Roman" pitchFamily="18" charset="0"/>
              </a:rPr>
              <a:t>Setiap proses mempunyai satu atau beberapa </a:t>
            </a:r>
            <a:r>
              <a:rPr lang="en-US" sz="2600" i="1" smtClean="0">
                <a:cs typeface="Times New Roman" pitchFamily="18" charset="0"/>
              </a:rPr>
              <a:t>stack</a:t>
            </a:r>
            <a:r>
              <a:rPr lang="en-US" sz="2600" smtClean="0">
                <a:cs typeface="Times New Roman" pitchFamily="18" charset="0"/>
              </a:rPr>
              <a:t> dengan algoritma LIFO (</a:t>
            </a:r>
            <a:r>
              <a:rPr lang="en-US" sz="2600" i="1" smtClean="0">
                <a:cs typeface="Times New Roman" pitchFamily="18" charset="0"/>
              </a:rPr>
              <a:t>last-in-first-out</a:t>
            </a:r>
            <a:r>
              <a:rPr lang="en-US" sz="2600" smtClean="0"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Processor State Information (PSI) </a:t>
            </a:r>
            <a:r>
              <a:rPr lang="en-US" sz="2400" smtClean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/>
              <a:t>3. Control and Status Registers</a:t>
            </a:r>
          </a:p>
          <a:p>
            <a:pPr lvl="1"/>
            <a:r>
              <a:rPr lang="en-US" smtClean="0"/>
              <a:t>Adalah salah satu jenis register di prosesor yang digunakan untuk </a:t>
            </a:r>
            <a:r>
              <a:rPr lang="en-US" smtClean="0">
                <a:solidFill>
                  <a:srgbClr val="FF0000"/>
                </a:solidFill>
              </a:rPr>
              <a:t>mengontrol kerja dari prosesor</a:t>
            </a:r>
          </a:p>
          <a:p>
            <a:pPr lvl="1"/>
            <a:r>
              <a:rPr lang="en-US" smtClean="0"/>
              <a:t>Terdiri dari:</a:t>
            </a:r>
          </a:p>
          <a:p>
            <a:pPr lvl="2"/>
            <a:r>
              <a:rPr lang="en-US" i="1" smtClean="0"/>
              <a:t>Program Counter (PC):</a:t>
            </a:r>
          </a:p>
          <a:p>
            <a:pPr lvl="3"/>
            <a:r>
              <a:rPr lang="en-US" smtClean="0"/>
              <a:t>Menyimpan alamat instruksi berikutnya yang akan diambil (</a:t>
            </a:r>
            <a:r>
              <a:rPr lang="en-US" i="1" smtClean="0"/>
              <a:t>fetch</a:t>
            </a:r>
            <a:r>
              <a:rPr lang="en-US" smtClean="0"/>
              <a:t>)</a:t>
            </a:r>
          </a:p>
          <a:p>
            <a:pPr lvl="2"/>
            <a:r>
              <a:rPr lang="en-US" i="1" smtClean="0">
                <a:cs typeface="Times New Roman" pitchFamily="18" charset="0"/>
              </a:rPr>
              <a:t>Condition codes</a:t>
            </a:r>
            <a:r>
              <a:rPr lang="en-US" smtClean="0">
                <a:cs typeface="Times New Roman" pitchFamily="18" charset="0"/>
              </a:rPr>
              <a:t>:</a:t>
            </a:r>
          </a:p>
          <a:p>
            <a:pPr lvl="3"/>
            <a:r>
              <a:rPr lang="en-US" smtClean="0">
                <a:cs typeface="Times New Roman" pitchFamily="18" charset="0"/>
              </a:rPr>
              <a:t>Menyimpan </a:t>
            </a:r>
            <a:r>
              <a:rPr lang="en-US" smtClean="0">
                <a:solidFill>
                  <a:srgbClr val="FF0000"/>
                </a:solidFill>
                <a:cs typeface="Times New Roman" pitchFamily="18" charset="0"/>
              </a:rPr>
              <a:t>hasil operasi aritmatika</a:t>
            </a:r>
            <a:r>
              <a:rPr lang="en-US" smtClean="0">
                <a:cs typeface="Times New Roman" pitchFamily="18" charset="0"/>
              </a:rPr>
              <a:t> atau operasi logika terbaru  (misal: positif/negatif, nol, </a:t>
            </a:r>
            <a:r>
              <a:rPr lang="en-US" i="1" smtClean="0">
                <a:cs typeface="Times New Roman" pitchFamily="18" charset="0"/>
              </a:rPr>
              <a:t>carry</a:t>
            </a:r>
            <a:r>
              <a:rPr lang="en-US" smtClean="0">
                <a:cs typeface="Times New Roman" pitchFamily="18" charset="0"/>
              </a:rPr>
              <a:t>, sama, </a:t>
            </a:r>
            <a:r>
              <a:rPr lang="en-US" i="1" smtClean="0">
                <a:cs typeface="Times New Roman" pitchFamily="18" charset="0"/>
              </a:rPr>
              <a:t>overflow</a:t>
            </a:r>
            <a:r>
              <a:rPr lang="en-US" smtClean="0">
                <a:cs typeface="Times New Roman" pitchFamily="18" charset="0"/>
              </a:rPr>
              <a:t>, dll)</a:t>
            </a:r>
          </a:p>
          <a:p>
            <a:pPr lvl="2"/>
            <a:r>
              <a:rPr lang="en-US" i="1" smtClean="0">
                <a:cs typeface="Times New Roman" pitchFamily="18" charset="0"/>
              </a:rPr>
              <a:t>Status information</a:t>
            </a:r>
            <a:r>
              <a:rPr lang="en-US" smtClean="0">
                <a:cs typeface="Times New Roman" pitchFamily="18" charset="0"/>
              </a:rPr>
              <a:t>:</a:t>
            </a:r>
          </a:p>
          <a:p>
            <a:pPr lvl="3"/>
            <a:r>
              <a:rPr lang="en-US" smtClean="0">
                <a:cs typeface="Times New Roman" pitchFamily="18" charset="0"/>
              </a:rPr>
              <a:t>Menyimpan </a:t>
            </a:r>
            <a:r>
              <a:rPr lang="en-US" i="1" smtClean="0">
                <a:cs typeface="Times New Roman" pitchFamily="18" charset="0"/>
              </a:rPr>
              <a:t>interrupt</a:t>
            </a:r>
            <a:r>
              <a:rPr lang="en-US" smtClean="0">
                <a:cs typeface="Times New Roman" pitchFamily="18" charset="0"/>
              </a:rPr>
              <a:t> (</a:t>
            </a:r>
            <a:r>
              <a:rPr lang="en-US" i="1" smtClean="0">
                <a:cs typeface="Times New Roman" pitchFamily="18" charset="0"/>
              </a:rPr>
              <a:t>enable/disable</a:t>
            </a:r>
            <a:r>
              <a:rPr lang="en-US" smtClean="0">
                <a:cs typeface="Times New Roman" pitchFamily="18" charset="0"/>
              </a:rPr>
              <a:t>) dan </a:t>
            </a:r>
            <a:r>
              <a:rPr lang="en-US" i="1" smtClean="0">
                <a:cs typeface="Times New Roman" pitchFamily="18" charset="0"/>
              </a:rPr>
              <a:t>execution mode</a:t>
            </a:r>
            <a:endParaRPr lang="en-US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Processor State Information (PSI) </a:t>
            </a:r>
            <a:r>
              <a:rPr lang="en-US" sz="2400" smtClean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Contoh control register: EFLAGS pada Pentium II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62000" y="2874963"/>
          <a:ext cx="7772400" cy="3297237"/>
        </p:xfrm>
        <a:graphic>
          <a:graphicData uri="http://schemas.openxmlformats.org/presentationml/2006/ole">
            <p:oleObj spid="_x0000_s6146" name="Bitmap Image" r:id="rId4" imgW="6287378" imgH="2666667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i="1" smtClean="0"/>
              <a:t>Process Control Information (PCI) </a:t>
            </a:r>
            <a:r>
              <a:rPr lang="en-US" sz="2400" smtClean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n-US" i="1" smtClean="0"/>
              <a:t>1. Scheduling and State Information</a:t>
            </a:r>
          </a:p>
          <a:p>
            <a:pPr lvl="1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3200" smtClean="0"/>
              <a:t>Menyimpan</a:t>
            </a:r>
            <a:r>
              <a:rPr lang="en-US" smtClean="0"/>
              <a:t> informasi yang </a:t>
            </a:r>
            <a:r>
              <a:rPr lang="en-US" smtClean="0">
                <a:solidFill>
                  <a:srgbClr val="FF0000"/>
                </a:solidFill>
              </a:rPr>
              <a:t>diperlukan oleh OS</a:t>
            </a:r>
            <a:r>
              <a:rPr lang="en-US" smtClean="0"/>
              <a:t> untuk mengatur penjadualan proses</a:t>
            </a:r>
          </a:p>
          <a:p>
            <a:pPr lvl="1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mtClean="0"/>
              <a:t>Terdiri dari: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i="1" smtClean="0"/>
              <a:t>Process state</a:t>
            </a:r>
            <a:r>
              <a:rPr lang="en-US" smtClean="0"/>
              <a:t>:</a:t>
            </a:r>
          </a:p>
          <a:p>
            <a:pPr lvl="3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mtClean="0"/>
              <a:t>Informasi tentang status proses (misal: </a:t>
            </a:r>
            <a:r>
              <a:rPr lang="en-US" i="1" smtClean="0"/>
              <a:t>running, ready, waiting, halted</a:t>
            </a:r>
            <a:r>
              <a:rPr lang="en-US" smtClean="0"/>
              <a:t>, dll)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i="1" smtClean="0"/>
              <a:t>Priority</a:t>
            </a:r>
            <a:r>
              <a:rPr lang="en-US" smtClean="0"/>
              <a:t>:</a:t>
            </a:r>
          </a:p>
          <a:p>
            <a:pPr lvl="3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mtClean="0"/>
              <a:t>Informasi tentang prioritas proses (misal: </a:t>
            </a:r>
            <a:r>
              <a:rPr lang="en-US" i="1" smtClean="0"/>
              <a:t>default, current, highest-allowable</a:t>
            </a:r>
            <a:r>
              <a:rPr lang="en-US" smtClean="0"/>
              <a:t>, dll) </a:t>
            </a:r>
            <a:endParaRPr lang="en-US" i="1" smtClean="0">
              <a:cs typeface="Times New Roman" pitchFamily="18" charset="0"/>
            </a:endParaRPr>
          </a:p>
          <a:p>
            <a:pPr lvl="2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i="1" smtClean="0">
                <a:cs typeface="Times New Roman" pitchFamily="18" charset="0"/>
              </a:rPr>
              <a:t>Scheduling-related information:</a:t>
            </a:r>
            <a:r>
              <a:rPr lang="en-US" smtClean="0">
                <a:cs typeface="Times New Roman" pitchFamily="18" charset="0"/>
              </a:rPr>
              <a:t> </a:t>
            </a:r>
          </a:p>
          <a:p>
            <a:pPr lvl="3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mtClean="0">
                <a:cs typeface="Times New Roman" pitchFamily="18" charset="0"/>
              </a:rPr>
              <a:t>Informasi yang berhubungan dengan </a:t>
            </a:r>
            <a:r>
              <a:rPr lang="en-US" smtClean="0">
                <a:solidFill>
                  <a:srgbClr val="FF0000"/>
                </a:solidFill>
                <a:cs typeface="Times New Roman" pitchFamily="18" charset="0"/>
              </a:rPr>
              <a:t>jenis penjadualan</a:t>
            </a:r>
            <a:r>
              <a:rPr lang="en-US" smtClean="0">
                <a:cs typeface="Times New Roman" pitchFamily="18" charset="0"/>
              </a:rPr>
              <a:t> yang digunakan</a:t>
            </a:r>
          </a:p>
          <a:p>
            <a:pPr lvl="3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mtClean="0">
                <a:cs typeface="Times New Roman" pitchFamily="18" charset="0"/>
              </a:rPr>
              <a:t>Misal: </a:t>
            </a:r>
            <a:r>
              <a:rPr lang="en-US" smtClean="0">
                <a:solidFill>
                  <a:srgbClr val="FF0000"/>
                </a:solidFill>
                <a:cs typeface="Times New Roman" pitchFamily="18" charset="0"/>
              </a:rPr>
              <a:t>Lama waktu</a:t>
            </a:r>
            <a:r>
              <a:rPr lang="en-US" smtClean="0">
                <a:cs typeface="Times New Roman" pitchFamily="18" charset="0"/>
              </a:rPr>
              <a:t> yang telah digunakan oleh proses, lama waktu proses menunggu, dll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i="1" smtClean="0">
                <a:cs typeface="Times New Roman" pitchFamily="18" charset="0"/>
              </a:rPr>
              <a:t>Event:</a:t>
            </a:r>
          </a:p>
          <a:p>
            <a:pPr lvl="3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mtClean="0">
                <a:cs typeface="Times New Roman" pitchFamily="18" charset="0"/>
              </a:rPr>
              <a:t>Identitas </a:t>
            </a:r>
            <a:r>
              <a:rPr lang="en-US" i="1" smtClean="0">
                <a:cs typeface="Times New Roman" pitchFamily="18" charset="0"/>
              </a:rPr>
              <a:t>event</a:t>
            </a:r>
            <a:r>
              <a:rPr lang="en-US" smtClean="0">
                <a:cs typeface="Times New Roman" pitchFamily="18" charset="0"/>
              </a:rPr>
              <a:t> yang </a:t>
            </a:r>
            <a:r>
              <a:rPr lang="en-US" smtClean="0">
                <a:solidFill>
                  <a:srgbClr val="FF0000"/>
                </a:solidFill>
                <a:cs typeface="Times New Roman" pitchFamily="18" charset="0"/>
              </a:rPr>
              <a:t>sedang ditunggu</a:t>
            </a:r>
            <a:r>
              <a:rPr lang="en-US" smtClean="0">
                <a:cs typeface="Times New Roman" pitchFamily="18" charset="0"/>
              </a:rPr>
              <a:t> oleh proses (penyebab proses di-blok)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i="1" smtClean="0"/>
              <a:t>Process Control Information (PCI) </a:t>
            </a:r>
            <a:r>
              <a:rPr lang="en-US" sz="2400" smtClean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sz="2800" i="1" smtClean="0"/>
              <a:t>2. Data Structuring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Menyimpan informasi tentang </a:t>
            </a:r>
            <a:r>
              <a:rPr lang="en-US" sz="2400" i="1" smtClean="0">
                <a:cs typeface="Times New Roman" pitchFamily="18" charset="0"/>
              </a:rPr>
              <a:t>link-list</a:t>
            </a:r>
            <a:r>
              <a:rPr lang="en-US" sz="2400" smtClean="0">
                <a:cs typeface="Times New Roman" pitchFamily="18" charset="0"/>
              </a:rPr>
              <a:t> (</a:t>
            </a:r>
            <a:r>
              <a:rPr lang="en-US" sz="2400" smtClean="0">
                <a:solidFill>
                  <a:srgbClr val="FF0000"/>
                </a:solidFill>
                <a:cs typeface="Times New Roman" pitchFamily="18" charset="0"/>
              </a:rPr>
              <a:t>hubungan) dengan proses lain</a:t>
            </a:r>
            <a:r>
              <a:rPr lang="en-US" sz="2400" smtClean="0">
                <a:cs typeface="Times New Roman" pitchFamily="18" charset="0"/>
              </a:rPr>
              <a:t> dalam bentuk antrian, ring, model struktur data yang lain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Misal:</a:t>
            </a:r>
          </a:p>
          <a:p>
            <a:pPr lvl="2"/>
            <a:r>
              <a:rPr lang="en-US" sz="2000" smtClean="0">
                <a:cs typeface="Times New Roman" pitchFamily="18" charset="0"/>
              </a:rPr>
              <a:t>Proses dengan status sama (misal: </a:t>
            </a:r>
            <a:r>
              <a:rPr lang="en-US" sz="2000" i="1" smtClean="0">
                <a:cs typeface="Times New Roman" pitchFamily="18" charset="0"/>
              </a:rPr>
              <a:t>ready</a:t>
            </a:r>
            <a:r>
              <a:rPr lang="en-US" sz="2000" smtClean="0">
                <a:cs typeface="Times New Roman" pitchFamily="18" charset="0"/>
              </a:rPr>
              <a:t>) dan mempunyai prioritas sama antri di antrian yang sama pula</a:t>
            </a:r>
          </a:p>
          <a:p>
            <a:pPr lvl="2"/>
            <a:r>
              <a:rPr lang="en-US" sz="2000" smtClean="0">
                <a:cs typeface="Times New Roman" pitchFamily="18" charset="0"/>
              </a:rPr>
              <a:t>Hubungan antara proses </a:t>
            </a:r>
            <a:r>
              <a:rPr lang="en-US" sz="2000" i="1" smtClean="0">
                <a:cs typeface="Times New Roman" pitchFamily="18" charset="0"/>
              </a:rPr>
              <a:t>parent</a:t>
            </a:r>
            <a:r>
              <a:rPr lang="en-US" sz="2000" smtClean="0">
                <a:cs typeface="Times New Roman" pitchFamily="18" charset="0"/>
              </a:rPr>
              <a:t> dan </a:t>
            </a:r>
            <a:r>
              <a:rPr lang="en-US" sz="2000" i="1" smtClean="0">
                <a:cs typeface="Times New Roman" pitchFamily="18" charset="0"/>
              </a:rPr>
              <a:t>child</a:t>
            </a:r>
          </a:p>
          <a:p>
            <a:pPr lvl="2"/>
            <a:r>
              <a:rPr lang="en-US" sz="2000" i="1" smtClean="0">
                <a:cs typeface="Times New Roman" pitchFamily="18" charset="0"/>
              </a:rPr>
              <a:t>Pointer</a:t>
            </a:r>
            <a:r>
              <a:rPr lang="en-US" sz="2000" smtClean="0">
                <a:cs typeface="Times New Roman" pitchFamily="18" charset="0"/>
              </a:rPr>
              <a:t> ke proses lain yang diperlukan</a:t>
            </a:r>
          </a:p>
          <a:p>
            <a:pPr>
              <a:buFont typeface="Wingdings" pitchFamily="2" charset="2"/>
              <a:buNone/>
            </a:pPr>
            <a:r>
              <a:rPr lang="en-US" sz="2800" i="1" smtClean="0"/>
              <a:t>3. Interprocess Communication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Menyimpan beberapa jenis </a:t>
            </a:r>
            <a:r>
              <a:rPr lang="en-US" sz="2400" i="1" smtClean="0">
                <a:cs typeface="Times New Roman" pitchFamily="18" charset="0"/>
              </a:rPr>
              <a:t>flag, signal, </a:t>
            </a:r>
            <a:r>
              <a:rPr lang="en-US" sz="2400" smtClean="0">
                <a:cs typeface="Times New Roman" pitchFamily="18" charset="0"/>
              </a:rPr>
              <a:t>dan</a:t>
            </a:r>
            <a:r>
              <a:rPr lang="en-US" sz="2400" i="1" smtClean="0">
                <a:cs typeface="Times New Roman" pitchFamily="18" charset="0"/>
              </a:rPr>
              <a:t> message</a:t>
            </a:r>
            <a:r>
              <a:rPr lang="en-US" sz="2400" smtClean="0">
                <a:cs typeface="Times New Roman" pitchFamily="18" charset="0"/>
              </a:rPr>
              <a:t> yang diperlukan dalam komunikasi dengan proses lain yang </a:t>
            </a:r>
            <a:r>
              <a:rPr lang="en-US" sz="2400" i="1" smtClean="0">
                <a:solidFill>
                  <a:srgbClr val="FF0000"/>
                </a:solidFill>
                <a:cs typeface="Times New Roman" pitchFamily="18" charset="0"/>
              </a:rPr>
              <a:t>independent</a:t>
            </a:r>
            <a:r>
              <a:rPr lang="en-US" sz="2400" smtClean="0">
                <a:cs typeface="Times New Roman" pitchFamily="18" charset="0"/>
              </a:rPr>
              <a:t> (bukan </a:t>
            </a:r>
            <a:r>
              <a:rPr lang="en-US" sz="2400" i="1" smtClean="0">
                <a:cs typeface="Times New Roman" pitchFamily="18" charset="0"/>
              </a:rPr>
              <a:t>parent-child</a:t>
            </a:r>
            <a:r>
              <a:rPr lang="en-US" sz="2400" smtClean="0">
                <a:cs typeface="Times New Roman" pitchFamily="18" charset="0"/>
              </a:rPr>
              <a:t>)</a:t>
            </a: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i="1" smtClean="0"/>
              <a:t>Process Control Information (PCI) </a:t>
            </a:r>
            <a:r>
              <a:rPr lang="en-US" sz="2400" smtClean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800" i="1" smtClean="0"/>
              <a:t>4. Process Privileged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Menyimpan informasi tentang:</a:t>
            </a:r>
          </a:p>
          <a:p>
            <a:pPr lvl="2"/>
            <a:r>
              <a:rPr lang="en-US" sz="2000" smtClean="0">
                <a:solidFill>
                  <a:srgbClr val="FF0000"/>
                </a:solidFill>
                <a:cs typeface="Times New Roman" pitchFamily="18" charset="0"/>
              </a:rPr>
              <a:t>Area memori</a:t>
            </a:r>
            <a:r>
              <a:rPr lang="en-US" sz="2000" smtClean="0">
                <a:cs typeface="Times New Roman" pitchFamily="18" charset="0"/>
              </a:rPr>
              <a:t> yang boleh diakses</a:t>
            </a:r>
          </a:p>
          <a:p>
            <a:pPr lvl="2"/>
            <a:r>
              <a:rPr lang="en-US" sz="2000" smtClean="0">
                <a:solidFill>
                  <a:srgbClr val="FF0000"/>
                </a:solidFill>
                <a:cs typeface="Times New Roman" pitchFamily="18" charset="0"/>
              </a:rPr>
              <a:t>Jenis instruksi</a:t>
            </a:r>
            <a:r>
              <a:rPr lang="en-US" sz="2000" smtClean="0">
                <a:cs typeface="Times New Roman" pitchFamily="18" charset="0"/>
              </a:rPr>
              <a:t> yang boleh digunakan</a:t>
            </a:r>
          </a:p>
          <a:p>
            <a:pPr lvl="2"/>
            <a:r>
              <a:rPr lang="en-US" sz="2000" i="1" smtClean="0">
                <a:solidFill>
                  <a:srgbClr val="FF0000"/>
                </a:solidFill>
                <a:cs typeface="Times New Roman" pitchFamily="18" charset="0"/>
              </a:rPr>
              <a:t>Utility</a:t>
            </a:r>
            <a:r>
              <a:rPr lang="en-US" sz="2000" smtClean="0">
                <a:solidFill>
                  <a:srgbClr val="FF0000"/>
                </a:solidFill>
                <a:cs typeface="Times New Roman" pitchFamily="18" charset="0"/>
              </a:rPr>
              <a:t> dan </a:t>
            </a:r>
            <a:r>
              <a:rPr lang="en-US" sz="2000" i="1" smtClean="0">
                <a:solidFill>
                  <a:srgbClr val="FF0000"/>
                </a:solidFill>
                <a:cs typeface="Times New Roman" pitchFamily="18" charset="0"/>
              </a:rPr>
              <a:t>service</a:t>
            </a:r>
            <a:r>
              <a:rPr lang="en-US" sz="2000" smtClean="0">
                <a:cs typeface="Times New Roman" pitchFamily="18" charset="0"/>
              </a:rPr>
              <a:t> yang boleh digunakan</a:t>
            </a:r>
          </a:p>
          <a:p>
            <a:pPr>
              <a:buFont typeface="Wingdings" pitchFamily="2" charset="2"/>
              <a:buNone/>
            </a:pPr>
            <a:r>
              <a:rPr lang="en-US" sz="2800" i="1" smtClean="0"/>
              <a:t>5. Memory Management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Menyimpan </a:t>
            </a:r>
            <a:r>
              <a:rPr lang="en-US" sz="2400" i="1" smtClean="0">
                <a:cs typeface="Times New Roman" pitchFamily="18" charset="0"/>
              </a:rPr>
              <a:t>pointer</a:t>
            </a:r>
            <a:r>
              <a:rPr lang="en-US" sz="2400" smtClean="0">
                <a:cs typeface="Times New Roman" pitchFamily="18" charset="0"/>
              </a:rPr>
              <a:t> ke </a:t>
            </a:r>
            <a:r>
              <a:rPr lang="en-US" sz="2400" smtClean="0">
                <a:solidFill>
                  <a:srgbClr val="FF0000"/>
                </a:solidFill>
                <a:cs typeface="Times New Roman" pitchFamily="18" charset="0"/>
              </a:rPr>
              <a:t>nomor </a:t>
            </a:r>
            <a:r>
              <a:rPr lang="en-US" sz="2400" i="1" smtClean="0">
                <a:solidFill>
                  <a:srgbClr val="FF0000"/>
                </a:solidFill>
                <a:cs typeface="Times New Roman" pitchFamily="18" charset="0"/>
              </a:rPr>
              <a:t>segment</a:t>
            </a:r>
            <a:r>
              <a:rPr lang="en-US" sz="2400" smtClean="0">
                <a:solidFill>
                  <a:srgbClr val="FF0000"/>
                </a:solidFill>
                <a:cs typeface="Times New Roman" pitchFamily="18" charset="0"/>
              </a:rPr>
              <a:t> dan </a:t>
            </a:r>
            <a:r>
              <a:rPr lang="en-US" sz="2400" i="1" smtClean="0">
                <a:solidFill>
                  <a:srgbClr val="FF0000"/>
                </a:solidFill>
                <a:cs typeface="Times New Roman" pitchFamily="18" charset="0"/>
              </a:rPr>
              <a:t>page table</a:t>
            </a:r>
            <a:r>
              <a:rPr lang="en-US" sz="2400" smtClean="0">
                <a:cs typeface="Times New Roman" pitchFamily="18" charset="0"/>
              </a:rPr>
              <a:t> pada memori virtual yang disediakan</a:t>
            </a:r>
            <a:r>
              <a:rPr lang="en-US" sz="240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800" i="1" smtClean="0"/>
              <a:t>6. Resource Ownership and Utilization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Menyimpan informasi tentang:</a:t>
            </a:r>
          </a:p>
          <a:p>
            <a:pPr lvl="2"/>
            <a:r>
              <a:rPr lang="en-US" sz="2000" smtClean="0">
                <a:solidFill>
                  <a:srgbClr val="FF0000"/>
                </a:solidFill>
                <a:cs typeface="Times New Roman" pitchFamily="18" charset="0"/>
              </a:rPr>
              <a:t>Status </a:t>
            </a:r>
            <a:r>
              <a:rPr lang="en-US" sz="2000" i="1" smtClean="0">
                <a:solidFill>
                  <a:srgbClr val="FF0000"/>
                </a:solidFill>
                <a:cs typeface="Times New Roman" pitchFamily="18" charset="0"/>
              </a:rPr>
              <a:t>resource</a:t>
            </a:r>
            <a:r>
              <a:rPr lang="en-US" sz="2000" smtClean="0">
                <a:cs typeface="Times New Roman" pitchFamily="18" charset="0"/>
              </a:rPr>
              <a:t> yang sedang digunakan (misal: file=open)</a:t>
            </a:r>
          </a:p>
          <a:p>
            <a:pPr lvl="2"/>
            <a:r>
              <a:rPr lang="en-US" sz="2000" smtClean="0">
                <a:cs typeface="Times New Roman" pitchFamily="18" charset="0"/>
              </a:rPr>
              <a:t>Rekaman penggunaan prosesor dan </a:t>
            </a:r>
            <a:r>
              <a:rPr lang="en-US" sz="2000" i="1" smtClean="0">
                <a:cs typeface="Times New Roman" pitchFamily="18" charset="0"/>
              </a:rPr>
              <a:t>resource</a:t>
            </a:r>
            <a:r>
              <a:rPr lang="en-US" sz="2000" smtClean="0">
                <a:cs typeface="Times New Roman" pitchFamily="18" charset="0"/>
              </a:rPr>
              <a:t> lain </a:t>
            </a:r>
            <a:r>
              <a:rPr lang="en-US" sz="2000" smtClean="0">
                <a:cs typeface="Times New Roman" pitchFamily="18" charset="0"/>
                <a:sym typeface="Wingdings" pitchFamily="2" charset="2"/>
              </a:rPr>
              <a:t> diperlukan oleh </a:t>
            </a:r>
            <a:r>
              <a:rPr lang="en-US" sz="2000" i="1" smtClean="0">
                <a:cs typeface="Times New Roman" pitchFamily="18" charset="0"/>
                <a:sym typeface="Wingdings" pitchFamily="2" charset="2"/>
              </a:rPr>
              <a:t>scheduler</a:t>
            </a:r>
            <a:endParaRPr lang="en-US" sz="1800" i="1" smtClean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smtClean="0">
                <a:solidFill>
                  <a:schemeClr val="tx1"/>
                </a:solidFill>
              </a:rPr>
              <a:t>Alokasi Proses di Memori Virtual</a:t>
            </a:r>
            <a:endParaRPr lang="en-US" sz="2000" smtClean="0">
              <a:solidFill>
                <a:schemeClr val="tx1"/>
              </a:solidFill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ph type="body" idx="1"/>
          </p:nvPr>
        </p:nvGraphicFramePr>
        <p:xfrm>
          <a:off x="1066800" y="1600200"/>
          <a:ext cx="7263912" cy="4980137"/>
        </p:xfrm>
        <a:graphic>
          <a:graphicData uri="http://schemas.openxmlformats.org/presentationml/2006/ole">
            <p:oleObj spid="_x0000_s7170" name="Bitmap Image" r:id="rId4" imgW="6916115" imgH="4315427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Penciptaan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1828800" y="1676400"/>
          <a:ext cx="4925616" cy="4800600"/>
        </p:xfrm>
        <a:graphic>
          <a:graphicData uri="http://schemas.openxmlformats.org/presentationml/2006/ole">
            <p:oleObj spid="_x0000_s47105" name="Visio" r:id="rId4" imgW="2806598" imgH="273464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smtClean="0"/>
              <a:t>Pergantian (</a:t>
            </a:r>
            <a:r>
              <a:rPr lang="en-US" sz="3200" i="1" smtClean="0"/>
              <a:t>Switching</a:t>
            </a:r>
            <a:r>
              <a:rPr lang="en-US" sz="3200" smtClean="0"/>
              <a:t>) Proses</a:t>
            </a:r>
            <a:r>
              <a:rPr lang="en-US" sz="2400" smtClean="0"/>
              <a:t> </a:t>
            </a:r>
            <a:r>
              <a:rPr lang="en-US" sz="1800" smtClean="0"/>
              <a:t>(1)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smtClean="0"/>
              <a:t>Switching</a:t>
            </a:r>
            <a:r>
              <a:rPr lang="en-US" smtClean="0"/>
              <a:t> = pergantian proses yang </a:t>
            </a:r>
            <a:r>
              <a:rPr lang="en-US" smtClean="0">
                <a:solidFill>
                  <a:srgbClr val="FF0000"/>
                </a:solidFill>
              </a:rPr>
              <a:t>dieksekusi</a:t>
            </a:r>
          </a:p>
          <a:p>
            <a:r>
              <a:rPr lang="en-US" smtClean="0">
                <a:solidFill>
                  <a:srgbClr val="FF0000"/>
                </a:solidFill>
              </a:rPr>
              <a:t>Kapan pergantian proses dapat terjadi ?</a:t>
            </a:r>
          </a:p>
          <a:p>
            <a:pPr lvl="1"/>
            <a:r>
              <a:rPr lang="en-US" smtClean="0"/>
              <a:t>Kapan saja</a:t>
            </a:r>
          </a:p>
          <a:p>
            <a:r>
              <a:rPr lang="en-US" smtClean="0">
                <a:solidFill>
                  <a:srgbClr val="FF0000"/>
                </a:solidFill>
              </a:rPr>
              <a:t>Apa saja yang memicu terjadinya pergantian proses ?</a:t>
            </a:r>
          </a:p>
          <a:p>
            <a:pPr lvl="1"/>
            <a:r>
              <a:rPr lang="en-US" i="1" smtClean="0"/>
              <a:t>Interrupt...</a:t>
            </a:r>
          </a:p>
          <a:p>
            <a:pPr lvl="1"/>
            <a:r>
              <a:rPr lang="en-US" i="1" smtClean="0"/>
              <a:t>Trap...</a:t>
            </a:r>
          </a:p>
          <a:p>
            <a:pPr lvl="1"/>
            <a:r>
              <a:rPr lang="en-US" i="1" smtClean="0"/>
              <a:t>Supervisor call...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smtClean="0"/>
              <a:t>Pergantian (</a:t>
            </a:r>
            <a:r>
              <a:rPr lang="en-US" sz="3200" i="1" smtClean="0"/>
              <a:t>Switching</a:t>
            </a:r>
            <a:r>
              <a:rPr lang="en-US" sz="3200" smtClean="0"/>
              <a:t>) Proses</a:t>
            </a:r>
            <a:r>
              <a:rPr lang="en-US" sz="2400" smtClean="0"/>
              <a:t> </a:t>
            </a:r>
            <a:r>
              <a:rPr lang="en-US" sz="1800" smtClean="0"/>
              <a:t>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i="1" smtClean="0"/>
              <a:t>Interrupt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Pergantian proses disebabkan adanya </a:t>
            </a:r>
            <a:r>
              <a:rPr lang="en-US" sz="2600" i="1" smtClean="0"/>
              <a:t>event</a:t>
            </a:r>
            <a:r>
              <a:rPr lang="en-US" sz="2600" smtClean="0"/>
              <a:t> </a:t>
            </a:r>
            <a:r>
              <a:rPr lang="en-US" sz="2600" smtClean="0">
                <a:solidFill>
                  <a:srgbClr val="FF0066"/>
                </a:solidFill>
              </a:rPr>
              <a:t>eksternal</a:t>
            </a:r>
            <a:r>
              <a:rPr lang="en-US" sz="2600" smtClean="0"/>
              <a:t> dan tidak ada hubungannya dengan proses yang sedang </a:t>
            </a:r>
            <a:r>
              <a:rPr lang="en-US" sz="2600" i="1" smtClean="0"/>
              <a:t>running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Misal: operasi baca file telah selesai dilakukan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Contoh penyebab </a:t>
            </a:r>
            <a:r>
              <a:rPr lang="en-US" sz="2600" i="1" smtClean="0"/>
              <a:t>interrupt</a:t>
            </a:r>
            <a:r>
              <a:rPr lang="en-US" sz="2600" smtClean="0"/>
              <a:t>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i="1" smtClean="0"/>
              <a:t>1. Clock interrupt</a:t>
            </a:r>
          </a:p>
          <a:p>
            <a:pPr lvl="3">
              <a:lnSpc>
                <a:spcPct val="90000"/>
              </a:lnSpc>
            </a:pPr>
            <a:r>
              <a:rPr lang="en-US" sz="2400" i="1" smtClean="0"/>
              <a:t>Interrupt</a:t>
            </a:r>
            <a:r>
              <a:rPr lang="en-US" sz="2400" smtClean="0"/>
              <a:t> yang terjadi karena slot waktu untuk eksekusi proses telah habis </a:t>
            </a:r>
            <a:r>
              <a:rPr lang="en-US" sz="2400" smtClean="0">
                <a:sym typeface="Wingdings" pitchFamily="2" charset="2"/>
              </a:rPr>
              <a:t> sebanyak satu </a:t>
            </a:r>
            <a:r>
              <a:rPr lang="en-US" sz="2400" i="1" smtClean="0">
                <a:sym typeface="Wingdings" pitchFamily="2" charset="2"/>
              </a:rPr>
              <a:t>time slice</a:t>
            </a:r>
          </a:p>
          <a:p>
            <a:pPr lvl="3">
              <a:lnSpc>
                <a:spcPct val="90000"/>
              </a:lnSpc>
            </a:pPr>
            <a:r>
              <a:rPr lang="en-US" sz="2400" i="1" smtClean="0">
                <a:solidFill>
                  <a:srgbClr val="FF0000"/>
                </a:solidFill>
                <a:sym typeface="Wingdings" pitchFamily="2" charset="2"/>
              </a:rPr>
              <a:t>Time slice</a:t>
            </a:r>
            <a:r>
              <a:rPr lang="en-US" sz="2400" smtClean="0">
                <a:sym typeface="Wingdings" pitchFamily="2" charset="2"/>
              </a:rPr>
              <a:t> =  jatah waktu maksimum suatu proses bisa dieksekusi sebelum terkena </a:t>
            </a:r>
            <a:r>
              <a:rPr lang="en-US" sz="2400" i="1" smtClean="0">
                <a:sym typeface="Wingdings" pitchFamily="2" charset="2"/>
              </a:rPr>
              <a:t>interrupt</a:t>
            </a:r>
          </a:p>
          <a:p>
            <a:pPr lvl="3">
              <a:lnSpc>
                <a:spcPct val="90000"/>
              </a:lnSpc>
            </a:pPr>
            <a:r>
              <a:rPr lang="en-US" sz="2400" smtClean="0"/>
              <a:t>Apa yang dilakukan OS ?</a:t>
            </a:r>
          </a:p>
          <a:p>
            <a:pPr lvl="4">
              <a:lnSpc>
                <a:spcPct val="90000"/>
              </a:lnSpc>
            </a:pPr>
            <a:r>
              <a:rPr lang="en-US" smtClean="0"/>
              <a:t>Proses yang</a:t>
            </a:r>
            <a:r>
              <a:rPr lang="en-US" i="1" smtClean="0"/>
              <a:t> terinterrupt </a:t>
            </a:r>
            <a:r>
              <a:rPr lang="en-US" i="1" smtClean="0">
                <a:sym typeface="Wingdings" pitchFamily="2" charset="2"/>
              </a:rPr>
              <a:t> Ready state</a:t>
            </a:r>
            <a:endParaRPr lang="en-US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Apakah </a:t>
            </a:r>
            <a:r>
              <a:rPr lang="en-US" smtClean="0">
                <a:solidFill>
                  <a:srgbClr val="FF0066"/>
                </a:solidFill>
              </a:rPr>
              <a:t>Proses</a:t>
            </a:r>
            <a:r>
              <a:rPr lang="en-US" smtClean="0"/>
              <a:t> itu 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Program yang dieksekusi</a:t>
            </a:r>
          </a:p>
          <a:p>
            <a:r>
              <a:rPr lang="en-US" smtClean="0"/>
              <a:t>Program yang sedang berjalan di komputer</a:t>
            </a:r>
          </a:p>
          <a:p>
            <a:r>
              <a:rPr lang="en-US" smtClean="0"/>
              <a:t>Entitas yang dapat diberikan kepada prosesor untuk dieksekusi</a:t>
            </a:r>
          </a:p>
          <a:p>
            <a:r>
              <a:rPr lang="en-US" smtClean="0"/>
              <a:t>Sebuah aktifitas yang sangat dipengaruhi oleh hasil eksekusi sebelumnya, status saat ini, dan sejumlah </a:t>
            </a:r>
            <a:r>
              <a:rPr lang="en-US" i="1" smtClean="0"/>
              <a:t>resource</a:t>
            </a:r>
            <a:r>
              <a:rPr lang="en-US" smtClean="0"/>
              <a:t> sistem yang tersedia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smtClean="0"/>
              <a:t>Pergantian (</a:t>
            </a:r>
            <a:r>
              <a:rPr lang="en-US" sz="3200" i="1" smtClean="0"/>
              <a:t>Switching</a:t>
            </a:r>
            <a:r>
              <a:rPr lang="en-US" sz="3200" smtClean="0"/>
              <a:t>) Proses</a:t>
            </a:r>
            <a:r>
              <a:rPr lang="en-US" sz="2400" smtClean="0"/>
              <a:t> </a:t>
            </a:r>
            <a:r>
              <a:rPr lang="en-US" sz="1800" smtClean="0"/>
              <a:t>(3)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lvl="1">
              <a:spcAft>
                <a:spcPct val="20000"/>
              </a:spcAft>
            </a:pPr>
            <a:r>
              <a:rPr lang="en-US" smtClean="0">
                <a:solidFill>
                  <a:srgbClr val="969696"/>
                </a:solidFill>
              </a:rPr>
              <a:t>Contoh penyebab </a:t>
            </a:r>
            <a:r>
              <a:rPr lang="en-US" i="1" smtClean="0">
                <a:solidFill>
                  <a:srgbClr val="969696"/>
                </a:solidFill>
              </a:rPr>
              <a:t>interrupt</a:t>
            </a:r>
            <a:r>
              <a:rPr lang="en-US" smtClean="0">
                <a:solidFill>
                  <a:srgbClr val="969696"/>
                </a:solidFill>
              </a:rPr>
              <a:t>: (</a:t>
            </a:r>
            <a:r>
              <a:rPr lang="en-US" sz="2000" smtClean="0">
                <a:solidFill>
                  <a:srgbClr val="969696"/>
                </a:solidFill>
              </a:rPr>
              <a:t>lanjutan</a:t>
            </a:r>
            <a:r>
              <a:rPr lang="en-US" smtClean="0">
                <a:solidFill>
                  <a:srgbClr val="969696"/>
                </a:solidFill>
              </a:rPr>
              <a:t>)</a:t>
            </a:r>
          </a:p>
          <a:p>
            <a:pPr lvl="2">
              <a:spcAft>
                <a:spcPct val="20000"/>
              </a:spcAft>
              <a:buFont typeface="Wingdings" pitchFamily="2" charset="2"/>
              <a:buNone/>
            </a:pPr>
            <a:r>
              <a:rPr lang="en-US" sz="2800" smtClean="0"/>
              <a:t>2. I/O </a:t>
            </a:r>
            <a:r>
              <a:rPr lang="en-US" sz="2800" i="1" smtClean="0"/>
              <a:t>interrupt</a:t>
            </a:r>
          </a:p>
          <a:p>
            <a:pPr lvl="3">
              <a:spcAft>
                <a:spcPct val="20000"/>
              </a:spcAft>
            </a:pPr>
            <a:r>
              <a:rPr lang="en-US" sz="2400" i="1" smtClean="0"/>
              <a:t>Interrupt</a:t>
            </a:r>
            <a:r>
              <a:rPr lang="en-US" sz="2400" smtClean="0"/>
              <a:t> yang terjadi akibat aktifitas di I/O </a:t>
            </a:r>
            <a:r>
              <a:rPr lang="en-US" sz="2400" i="1" smtClean="0"/>
              <a:t>device</a:t>
            </a:r>
            <a:r>
              <a:rPr lang="en-US" sz="2400" smtClean="0"/>
              <a:t> telah selesai</a:t>
            </a:r>
          </a:p>
          <a:p>
            <a:pPr lvl="3">
              <a:spcAft>
                <a:spcPct val="20000"/>
              </a:spcAft>
            </a:pPr>
            <a:r>
              <a:rPr lang="en-US" sz="2400" smtClean="0"/>
              <a:t>Apa yang dilakukan OS ?</a:t>
            </a:r>
          </a:p>
          <a:p>
            <a:pPr lvl="4">
              <a:spcAft>
                <a:spcPct val="20000"/>
              </a:spcAft>
            </a:pPr>
            <a:r>
              <a:rPr lang="en-US" sz="2200" smtClean="0"/>
              <a:t>Cari satu atau beberapa proses yang ter-blok dan sedang menunggu </a:t>
            </a:r>
            <a:r>
              <a:rPr lang="en-US" sz="2200" i="1" smtClean="0"/>
              <a:t>I/O device</a:t>
            </a:r>
            <a:r>
              <a:rPr lang="en-US" sz="2200" smtClean="0"/>
              <a:t> asal </a:t>
            </a:r>
            <a:r>
              <a:rPr lang="en-US" sz="2200" i="1" smtClean="0"/>
              <a:t>interrupt</a:t>
            </a:r>
            <a:r>
              <a:rPr lang="en-US" sz="2200" smtClean="0"/>
              <a:t> tersebut</a:t>
            </a:r>
          </a:p>
          <a:p>
            <a:pPr lvl="4">
              <a:spcAft>
                <a:spcPct val="20000"/>
              </a:spcAft>
            </a:pPr>
            <a:r>
              <a:rPr lang="en-US" sz="2200" smtClean="0"/>
              <a:t>Ubah status proses </a:t>
            </a:r>
            <a:r>
              <a:rPr lang="en-US" sz="2200" i="1" smtClean="0"/>
              <a:t>Blocked </a:t>
            </a:r>
            <a:r>
              <a:rPr lang="en-US" sz="2200" i="1" smtClean="0">
                <a:sym typeface="Wingdings" pitchFamily="2" charset="2"/>
              </a:rPr>
              <a:t> Ready</a:t>
            </a:r>
            <a:r>
              <a:rPr lang="en-US" sz="2200" smtClean="0">
                <a:sym typeface="Wingdings" pitchFamily="2" charset="2"/>
              </a:rPr>
              <a:t> atau </a:t>
            </a:r>
            <a:r>
              <a:rPr lang="en-US" sz="2200" i="1" smtClean="0">
                <a:sym typeface="Wingdings" pitchFamily="2" charset="2"/>
              </a:rPr>
              <a:t>Blocked/Suspend Ready/Suspend</a:t>
            </a:r>
          </a:p>
          <a:p>
            <a:pPr lvl="4">
              <a:spcAft>
                <a:spcPct val="20000"/>
              </a:spcAft>
            </a:pPr>
            <a:r>
              <a:rPr lang="en-US" sz="2200" smtClean="0"/>
              <a:t>Pilih: teruskan eksekusi proses yang ter-</a:t>
            </a:r>
            <a:r>
              <a:rPr lang="en-US" sz="2200" i="1" smtClean="0"/>
              <a:t>interrupt</a:t>
            </a:r>
            <a:r>
              <a:rPr lang="en-US" sz="2200" smtClean="0"/>
              <a:t> atau eksekusi proses yang sudah </a:t>
            </a:r>
            <a:r>
              <a:rPr lang="en-US" sz="2200" i="1" smtClean="0"/>
              <a:t>Ready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smtClean="0"/>
              <a:t>Pergantian (</a:t>
            </a:r>
            <a:r>
              <a:rPr lang="en-US" sz="3200" i="1" smtClean="0"/>
              <a:t>Switching</a:t>
            </a:r>
            <a:r>
              <a:rPr lang="en-US" sz="3200" smtClean="0"/>
              <a:t>) Proses</a:t>
            </a:r>
            <a:r>
              <a:rPr lang="en-US" sz="2400" smtClean="0"/>
              <a:t> </a:t>
            </a:r>
            <a:r>
              <a:rPr lang="en-US" sz="1800" smtClean="0"/>
              <a:t>(4)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>
              <a:spcAft>
                <a:spcPct val="20000"/>
              </a:spcAft>
            </a:pPr>
            <a:r>
              <a:rPr lang="en-US" smtClean="0">
                <a:solidFill>
                  <a:srgbClr val="969696"/>
                </a:solidFill>
              </a:rPr>
              <a:t>Contoh penyebab </a:t>
            </a:r>
            <a:r>
              <a:rPr lang="en-US" i="1" smtClean="0">
                <a:solidFill>
                  <a:srgbClr val="969696"/>
                </a:solidFill>
              </a:rPr>
              <a:t>interrupt</a:t>
            </a:r>
            <a:r>
              <a:rPr lang="en-US" smtClean="0">
                <a:solidFill>
                  <a:srgbClr val="969696"/>
                </a:solidFill>
              </a:rPr>
              <a:t>: (</a:t>
            </a:r>
            <a:r>
              <a:rPr lang="en-US" sz="2000" smtClean="0">
                <a:solidFill>
                  <a:srgbClr val="969696"/>
                </a:solidFill>
              </a:rPr>
              <a:t>lanjutan</a:t>
            </a:r>
            <a:r>
              <a:rPr lang="en-US" smtClean="0">
                <a:solidFill>
                  <a:srgbClr val="969696"/>
                </a:solidFill>
              </a:rPr>
              <a:t>)</a:t>
            </a:r>
          </a:p>
          <a:p>
            <a:pPr lvl="2">
              <a:spcAft>
                <a:spcPct val="20000"/>
              </a:spcAft>
              <a:buFont typeface="Wingdings" pitchFamily="2" charset="2"/>
              <a:buNone/>
            </a:pPr>
            <a:r>
              <a:rPr lang="en-US" sz="2800" i="1" smtClean="0"/>
              <a:t>3. Memory fault</a:t>
            </a:r>
          </a:p>
          <a:p>
            <a:pPr lvl="3">
              <a:spcAft>
                <a:spcPct val="20000"/>
              </a:spcAft>
            </a:pPr>
            <a:r>
              <a:rPr lang="en-US" sz="2400" i="1" smtClean="0"/>
              <a:t>Interrupt</a:t>
            </a:r>
            <a:r>
              <a:rPr lang="en-US" sz="2400" smtClean="0"/>
              <a:t> akibat </a:t>
            </a:r>
            <a:r>
              <a:rPr lang="en-US" sz="2400" i="1" smtClean="0"/>
              <a:t>memory fault</a:t>
            </a:r>
            <a:r>
              <a:rPr lang="en-US" sz="2400" smtClean="0"/>
              <a:t> terjadi jika blok data (</a:t>
            </a:r>
            <a:r>
              <a:rPr lang="en-US" sz="2400" i="1" smtClean="0"/>
              <a:t>page</a:t>
            </a:r>
            <a:r>
              <a:rPr lang="en-US" sz="2400" smtClean="0"/>
              <a:t> atau </a:t>
            </a:r>
            <a:r>
              <a:rPr lang="en-US" sz="2400" i="1" smtClean="0"/>
              <a:t>segment</a:t>
            </a:r>
            <a:r>
              <a:rPr lang="en-US" sz="2400" smtClean="0"/>
              <a:t>) yang diinginkan ada di memori virtual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tidak ada di memori utama</a:t>
            </a:r>
          </a:p>
          <a:p>
            <a:pPr lvl="3">
              <a:spcAft>
                <a:spcPct val="20000"/>
              </a:spcAft>
            </a:pPr>
            <a:r>
              <a:rPr lang="en-US" sz="2400" smtClean="0"/>
              <a:t>Apa yang dilakukan OS ?</a:t>
            </a:r>
          </a:p>
          <a:p>
            <a:pPr lvl="4">
              <a:spcAft>
                <a:spcPct val="20000"/>
              </a:spcAft>
            </a:pPr>
            <a:r>
              <a:rPr lang="en-US" sz="2200" smtClean="0"/>
              <a:t>Proses yang sedang </a:t>
            </a:r>
            <a:r>
              <a:rPr lang="en-US" sz="2200" i="1" smtClean="0"/>
              <a:t>running</a:t>
            </a:r>
            <a:r>
              <a:rPr lang="en-US" sz="2200" smtClean="0"/>
              <a:t> </a:t>
            </a:r>
            <a:r>
              <a:rPr lang="en-US" sz="2200" smtClean="0">
                <a:sym typeface="Wingdings" pitchFamily="2" charset="2"/>
              </a:rPr>
              <a:t> </a:t>
            </a:r>
            <a:r>
              <a:rPr lang="en-US" sz="2200" i="1" smtClean="0">
                <a:sym typeface="Wingdings" pitchFamily="2" charset="2"/>
              </a:rPr>
              <a:t>Blocked state</a:t>
            </a:r>
          </a:p>
          <a:p>
            <a:pPr lvl="4">
              <a:spcAft>
                <a:spcPct val="20000"/>
              </a:spcAft>
            </a:pPr>
            <a:r>
              <a:rPr lang="en-US" sz="2200" smtClean="0">
                <a:sym typeface="Wingdings" pitchFamily="2" charset="2"/>
              </a:rPr>
              <a:t>Eksekusi proses yang lain</a:t>
            </a:r>
          </a:p>
          <a:p>
            <a:pPr lvl="4">
              <a:spcAft>
                <a:spcPct val="20000"/>
              </a:spcAft>
            </a:pPr>
            <a:r>
              <a:rPr lang="en-US" sz="2200" smtClean="0"/>
              <a:t>Blok data telah di memori utama </a:t>
            </a:r>
            <a:r>
              <a:rPr lang="en-US" sz="2200" smtClean="0">
                <a:sym typeface="Wingdings" pitchFamily="2" charset="2"/>
              </a:rPr>
              <a:t> Pindahkan proses yang ter-blok tadi ke </a:t>
            </a:r>
            <a:r>
              <a:rPr lang="en-US" sz="2200" i="1" smtClean="0">
                <a:sym typeface="Wingdings" pitchFamily="2" charset="2"/>
              </a:rPr>
              <a:t>Ready state</a:t>
            </a:r>
            <a:endParaRPr lang="en-US" sz="2200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smtClean="0"/>
              <a:t>Pergantian (</a:t>
            </a:r>
            <a:r>
              <a:rPr lang="en-US" sz="3200" i="1" smtClean="0"/>
              <a:t>Switching</a:t>
            </a:r>
            <a:r>
              <a:rPr lang="en-US" sz="3200" smtClean="0"/>
              <a:t>) Proses</a:t>
            </a:r>
            <a:r>
              <a:rPr lang="en-US" sz="2400" smtClean="0"/>
              <a:t> </a:t>
            </a:r>
            <a:r>
              <a:rPr lang="en-US" sz="1800" smtClean="0"/>
              <a:t>(5)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smtClean="0"/>
              <a:t>Trap</a:t>
            </a:r>
          </a:p>
          <a:p>
            <a:pPr lvl="1">
              <a:lnSpc>
                <a:spcPct val="85000"/>
              </a:lnSpc>
            </a:pPr>
            <a:r>
              <a:rPr lang="en-US" smtClean="0"/>
              <a:t>Pergantian proses terjadi karena </a:t>
            </a:r>
            <a:r>
              <a:rPr lang="en-US" smtClean="0">
                <a:solidFill>
                  <a:srgbClr val="FF0000"/>
                </a:solidFill>
              </a:rPr>
              <a:t>kesalahan atau kelainan</a:t>
            </a:r>
            <a:r>
              <a:rPr lang="en-US" smtClean="0"/>
              <a:t> yang ditimbulkan oleh proses yang sedang dieksekusi</a:t>
            </a:r>
          </a:p>
          <a:p>
            <a:pPr lvl="2">
              <a:lnSpc>
                <a:spcPct val="85000"/>
              </a:lnSpc>
            </a:pPr>
            <a:r>
              <a:rPr lang="en-US" smtClean="0"/>
              <a:t>Misal: proses mencoba mengakses file yang tidak boleh diakses</a:t>
            </a:r>
          </a:p>
          <a:p>
            <a:pPr lvl="1">
              <a:lnSpc>
                <a:spcPct val="85000"/>
              </a:lnSpc>
            </a:pPr>
            <a:r>
              <a:rPr lang="en-US" smtClean="0"/>
              <a:t>Apa yang dilakukan OS ?</a:t>
            </a:r>
          </a:p>
          <a:p>
            <a:pPr lvl="2">
              <a:lnSpc>
                <a:spcPct val="85000"/>
              </a:lnSpc>
            </a:pPr>
            <a:r>
              <a:rPr lang="en-US" smtClean="0"/>
              <a:t>Tentukan kesalahan yang terjadi fatal atau tidak</a:t>
            </a:r>
          </a:p>
          <a:p>
            <a:pPr lvl="2">
              <a:lnSpc>
                <a:spcPct val="85000"/>
              </a:lnSpc>
            </a:pPr>
            <a:r>
              <a:rPr lang="en-US" smtClean="0"/>
              <a:t>Jika fatal:</a:t>
            </a:r>
          </a:p>
          <a:p>
            <a:pPr lvl="3">
              <a:lnSpc>
                <a:spcPct val="85000"/>
              </a:lnSpc>
            </a:pPr>
            <a:r>
              <a:rPr lang="en-US" smtClean="0">
                <a:sym typeface="Wingdings" pitchFamily="2" charset="2"/>
              </a:rPr>
              <a:t>Keluarkan proses yang sedang </a:t>
            </a:r>
            <a:r>
              <a:rPr lang="en-US" i="1" smtClean="0">
                <a:sym typeface="Wingdings" pitchFamily="2" charset="2"/>
              </a:rPr>
              <a:t>running</a:t>
            </a:r>
            <a:r>
              <a:rPr lang="en-US" smtClean="0">
                <a:sym typeface="Wingdings" pitchFamily="2" charset="2"/>
              </a:rPr>
              <a:t> (</a:t>
            </a:r>
            <a:r>
              <a:rPr lang="en-US" i="1" smtClean="0">
                <a:sym typeface="Wingdings" pitchFamily="2" charset="2"/>
              </a:rPr>
              <a:t>Exit state</a:t>
            </a:r>
            <a:r>
              <a:rPr lang="en-US" smtClean="0">
                <a:sym typeface="Wingdings" pitchFamily="2" charset="2"/>
              </a:rPr>
              <a:t>)</a:t>
            </a:r>
          </a:p>
          <a:p>
            <a:pPr lvl="3">
              <a:lnSpc>
                <a:spcPct val="85000"/>
              </a:lnSpc>
            </a:pPr>
            <a:r>
              <a:rPr lang="en-US" smtClean="0"/>
              <a:t>Eksekusi proses lainnya</a:t>
            </a:r>
          </a:p>
          <a:p>
            <a:pPr lvl="2">
              <a:lnSpc>
                <a:spcPct val="85000"/>
              </a:lnSpc>
            </a:pPr>
            <a:r>
              <a:rPr lang="en-US" smtClean="0"/>
              <a:t>Jika tidak fatal:</a:t>
            </a:r>
          </a:p>
          <a:p>
            <a:pPr lvl="3">
              <a:lnSpc>
                <a:spcPct val="85000"/>
              </a:lnSpc>
            </a:pPr>
            <a:r>
              <a:rPr lang="en-US" smtClean="0"/>
              <a:t>Bergantung pada jenis kesalahan yang terjadi dan perancangan OS:</a:t>
            </a:r>
          </a:p>
          <a:p>
            <a:pPr lvl="4">
              <a:lnSpc>
                <a:spcPct val="85000"/>
              </a:lnSpc>
            </a:pPr>
            <a:r>
              <a:rPr lang="en-US" sz="1800" smtClean="0"/>
              <a:t>Jalankan program </a:t>
            </a:r>
            <a:r>
              <a:rPr lang="en-US" sz="1800" i="1" smtClean="0"/>
              <a:t>recovery</a:t>
            </a:r>
            <a:r>
              <a:rPr lang="en-US" sz="1800" smtClean="0"/>
              <a:t>, atau</a:t>
            </a:r>
          </a:p>
          <a:p>
            <a:pPr lvl="4">
              <a:lnSpc>
                <a:spcPct val="85000"/>
              </a:lnSpc>
            </a:pPr>
            <a:r>
              <a:rPr lang="en-US" sz="1800" smtClean="0"/>
              <a:t>Cukup diinformasikan ke </a:t>
            </a:r>
            <a:r>
              <a:rPr lang="en-US" sz="1800" i="1" smtClean="0"/>
              <a:t>user</a:t>
            </a:r>
            <a:endParaRPr 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smtClean="0"/>
              <a:t>Pergantian (</a:t>
            </a:r>
            <a:r>
              <a:rPr lang="en-US" sz="3200" i="1" smtClean="0"/>
              <a:t>Switching</a:t>
            </a:r>
            <a:r>
              <a:rPr lang="en-US" sz="3200" smtClean="0"/>
              <a:t>) Proses</a:t>
            </a:r>
            <a:r>
              <a:rPr lang="en-US" sz="2400" smtClean="0"/>
              <a:t> </a:t>
            </a:r>
            <a:r>
              <a:rPr lang="en-US" sz="1800" smtClean="0"/>
              <a:t>(6)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smtClean="0"/>
              <a:t>Supervisor call</a:t>
            </a:r>
          </a:p>
          <a:p>
            <a:pPr lvl="1"/>
            <a:r>
              <a:rPr lang="en-US" smtClean="0"/>
              <a:t>Pergantian proses yang sedang dieksekusi disebabkan </a:t>
            </a:r>
            <a:r>
              <a:rPr lang="en-US" smtClean="0">
                <a:solidFill>
                  <a:srgbClr val="FF0000"/>
                </a:solidFill>
              </a:rPr>
              <a:t>oleh proses itu sendiri</a:t>
            </a:r>
          </a:p>
          <a:p>
            <a:pPr lvl="1"/>
            <a:r>
              <a:rPr lang="en-US" smtClean="0"/>
              <a:t>Contoh: proses yang dieksekusi minta operasi I/O (misal: buka file)</a:t>
            </a:r>
          </a:p>
          <a:p>
            <a:pPr lvl="1"/>
            <a:r>
              <a:rPr lang="en-US" smtClean="0"/>
              <a:t>Apa yang dilakukan OS ?</a:t>
            </a:r>
          </a:p>
          <a:p>
            <a:pPr lvl="2"/>
            <a:r>
              <a:rPr lang="en-US" smtClean="0"/>
              <a:t>Taruh proses yang sedang </a:t>
            </a:r>
            <a:r>
              <a:rPr lang="en-US" i="1" smtClean="0"/>
              <a:t>running</a:t>
            </a:r>
            <a:r>
              <a:rPr lang="en-US" smtClean="0"/>
              <a:t> ke </a:t>
            </a:r>
            <a:r>
              <a:rPr lang="en-US" i="1" smtClean="0"/>
              <a:t>Blocked state</a:t>
            </a:r>
          </a:p>
          <a:p>
            <a:pPr lvl="2"/>
            <a:r>
              <a:rPr lang="en-US" smtClean="0"/>
              <a:t>Eksekusi proses berikutnya</a:t>
            </a:r>
          </a:p>
          <a:p>
            <a:pPr lvl="2"/>
            <a:r>
              <a:rPr lang="en-US" smtClean="0"/>
              <a:t>Operasi I/O selesai </a:t>
            </a:r>
            <a:r>
              <a:rPr lang="en-US" smtClean="0">
                <a:sym typeface="Wingdings" pitchFamily="2" charset="2"/>
              </a:rPr>
              <a:t> taruh proses yang ter-blok tadi ke </a:t>
            </a:r>
            <a:r>
              <a:rPr lang="en-US" i="1" smtClean="0">
                <a:sym typeface="Wingdings" pitchFamily="2" charset="2"/>
              </a:rPr>
              <a:t>Ready state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3931" y="381000"/>
            <a:ext cx="7848600" cy="527050"/>
          </a:xfrm>
        </p:spPr>
        <p:txBody>
          <a:bodyPr/>
          <a:lstStyle/>
          <a:p>
            <a:pPr>
              <a:defRPr/>
            </a:pPr>
            <a:r>
              <a:rPr lang="en-US" sz="2800" smtClean="0"/>
              <a:t>Perubahan (</a:t>
            </a:r>
            <a:r>
              <a:rPr lang="en-US" sz="2800" i="1" smtClean="0"/>
              <a:t>Change</a:t>
            </a:r>
            <a:r>
              <a:rPr lang="en-US" sz="2800" smtClean="0"/>
              <a:t>) Status Proses </a:t>
            </a:r>
            <a:r>
              <a:rPr lang="en-US" sz="1800" smtClean="0"/>
              <a:t>(1)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spcBef>
                <a:spcPct val="15000"/>
              </a:spcBef>
              <a:spcAft>
                <a:spcPct val="15000"/>
              </a:spcAft>
            </a:pPr>
            <a:r>
              <a:rPr lang="en-US" sz="2800" smtClean="0"/>
              <a:t>Apa yang dilakukan OS pada saat terjadi perubahan status proses ?</a:t>
            </a:r>
          </a:p>
          <a:p>
            <a:pPr marL="990600" lvl="1" indent="-533400">
              <a:spcBef>
                <a:spcPct val="15000"/>
              </a:spcBef>
              <a:spcAft>
                <a:spcPct val="15000"/>
              </a:spcAft>
              <a:buFontTx/>
              <a:buAutoNum type="arabicPeriod"/>
            </a:pPr>
            <a:r>
              <a:rPr lang="en-US" sz="2400" smtClean="0"/>
              <a:t>Simpan </a:t>
            </a:r>
            <a:r>
              <a:rPr lang="en-US" sz="2400" i="1" smtClean="0"/>
              <a:t>context</a:t>
            </a:r>
            <a:r>
              <a:rPr lang="en-US" sz="2400" smtClean="0"/>
              <a:t> prosesor (isi PC dan isi register lainnya)</a:t>
            </a:r>
          </a:p>
          <a:p>
            <a:pPr marL="990600" lvl="1" indent="-533400">
              <a:spcBef>
                <a:spcPct val="15000"/>
              </a:spcBef>
              <a:spcAft>
                <a:spcPct val="15000"/>
              </a:spcAft>
              <a:buFontTx/>
              <a:buAutoNum type="arabicPeriod"/>
            </a:pPr>
            <a:r>
              <a:rPr lang="en-US" sz="2400" smtClean="0"/>
              <a:t>Perbaharui isi PCB proses yang sedang </a:t>
            </a:r>
            <a:r>
              <a:rPr lang="en-US" sz="2400" i="1" smtClean="0"/>
              <a:t>running (</a:t>
            </a:r>
            <a:r>
              <a:rPr lang="en-US" sz="2400" smtClean="0"/>
              <a:t>termasuk perubahan status</a:t>
            </a:r>
            <a:r>
              <a:rPr lang="en-US" sz="2400" i="1" smtClean="0"/>
              <a:t>)</a:t>
            </a:r>
            <a:endParaRPr lang="en-US" sz="2400" smtClean="0"/>
          </a:p>
          <a:p>
            <a:pPr marL="990600" lvl="1" indent="-533400">
              <a:spcBef>
                <a:spcPct val="15000"/>
              </a:spcBef>
              <a:spcAft>
                <a:spcPct val="15000"/>
              </a:spcAft>
              <a:buFontTx/>
              <a:buAutoNum type="arabicPeriod"/>
            </a:pPr>
            <a:r>
              <a:rPr lang="en-US" sz="2400" smtClean="0"/>
              <a:t>Pindahkan PCB tersebut ke antrian yang sesuai (</a:t>
            </a:r>
            <a:r>
              <a:rPr lang="en-US" sz="2400" i="1" smtClean="0"/>
              <a:t>Ready, Blocked</a:t>
            </a:r>
            <a:r>
              <a:rPr lang="en-US" sz="2400" smtClean="0"/>
              <a:t> karena perlu </a:t>
            </a:r>
            <a:r>
              <a:rPr lang="en-US" sz="2400" i="1" smtClean="0"/>
              <a:t>event</a:t>
            </a:r>
            <a:r>
              <a:rPr lang="en-US" sz="2400" smtClean="0"/>
              <a:t> , atau </a:t>
            </a:r>
            <a:r>
              <a:rPr lang="en-US" sz="2400" i="1" smtClean="0"/>
              <a:t>Ready/Suspend</a:t>
            </a:r>
            <a:r>
              <a:rPr lang="en-US" sz="2400" smtClean="0"/>
              <a:t>)</a:t>
            </a:r>
          </a:p>
          <a:p>
            <a:pPr marL="990600" lvl="1" indent="-533400">
              <a:spcBef>
                <a:spcPct val="15000"/>
              </a:spcBef>
              <a:spcAft>
                <a:spcPct val="15000"/>
              </a:spcAft>
              <a:buFontTx/>
              <a:buAutoNum type="arabicPeriod"/>
            </a:pPr>
            <a:r>
              <a:rPr lang="en-US" sz="2400" smtClean="0"/>
              <a:t>Pilih proses lain untuk dieksekusi</a:t>
            </a:r>
          </a:p>
          <a:p>
            <a:pPr marL="990600" lvl="1" indent="-533400">
              <a:spcBef>
                <a:spcPct val="15000"/>
              </a:spcBef>
              <a:spcAft>
                <a:spcPct val="15000"/>
              </a:spcAft>
              <a:buFontTx/>
              <a:buAutoNum type="arabicPeriod"/>
            </a:pPr>
            <a:r>
              <a:rPr lang="en-US" sz="2400" smtClean="0"/>
              <a:t>Perbaharui PCB proses proses yang dipilih (termasuk perubahan status)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spcBef>
                <a:spcPct val="15000"/>
              </a:spcBef>
              <a:spcAft>
                <a:spcPct val="15000"/>
              </a:spcAft>
            </a:pPr>
            <a:r>
              <a:rPr lang="en-US" sz="2800" smtClean="0">
                <a:solidFill>
                  <a:srgbClr val="969696"/>
                </a:solidFill>
              </a:rPr>
              <a:t>Apa yang dilakukan OS pada saat terjadi perubahan status proses ? (</a:t>
            </a:r>
            <a:r>
              <a:rPr lang="en-US" sz="2000" smtClean="0">
                <a:solidFill>
                  <a:srgbClr val="969696"/>
                </a:solidFill>
              </a:rPr>
              <a:t>lanjutan</a:t>
            </a:r>
            <a:r>
              <a:rPr lang="en-US" sz="2800" smtClean="0">
                <a:solidFill>
                  <a:srgbClr val="969696"/>
                </a:solidFill>
              </a:rPr>
              <a:t>)</a:t>
            </a:r>
          </a:p>
          <a:p>
            <a:pPr marL="990600" lvl="1" indent="-533400">
              <a:spcBef>
                <a:spcPct val="15000"/>
              </a:spcBef>
              <a:spcAft>
                <a:spcPct val="15000"/>
              </a:spcAft>
              <a:buClr>
                <a:srgbClr val="0F0591"/>
              </a:buClr>
              <a:buFontTx/>
              <a:buAutoNum type="arabicPeriod" startAt="6"/>
            </a:pPr>
            <a:r>
              <a:rPr lang="en-US" sz="2400" smtClean="0"/>
              <a:t>Perbaharui struktur data </a:t>
            </a:r>
            <a:r>
              <a:rPr lang="en-US" sz="2400" i="1" smtClean="0"/>
              <a:t>memory management</a:t>
            </a:r>
          </a:p>
          <a:p>
            <a:pPr marL="990600" lvl="1" indent="-533400">
              <a:spcBef>
                <a:spcPct val="15000"/>
              </a:spcBef>
              <a:spcAft>
                <a:spcPct val="15000"/>
              </a:spcAft>
              <a:buClr>
                <a:srgbClr val="0F0591"/>
              </a:buClr>
              <a:buFontTx/>
              <a:buAutoNum type="arabicPeriod" startAt="6"/>
            </a:pPr>
            <a:r>
              <a:rPr lang="en-US" sz="2400" smtClean="0"/>
              <a:t>Kembalikan (</a:t>
            </a:r>
            <a:r>
              <a:rPr lang="en-US" sz="2400" i="1" smtClean="0"/>
              <a:t>restore</a:t>
            </a:r>
            <a:r>
              <a:rPr lang="en-US" sz="2400" smtClean="0"/>
              <a:t>) </a:t>
            </a:r>
            <a:r>
              <a:rPr lang="en-US" sz="2400" i="1" smtClean="0"/>
              <a:t>context</a:t>
            </a:r>
            <a:r>
              <a:rPr lang="en-US" sz="2400" smtClean="0"/>
              <a:t> prosesor ke tempat semula seperti saat sebelum terjadi perubahan status (isi PC dan register)</a:t>
            </a:r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83223" y="381000"/>
            <a:ext cx="7848600" cy="527050"/>
          </a:xfrm>
        </p:spPr>
        <p:txBody>
          <a:bodyPr/>
          <a:lstStyle/>
          <a:p>
            <a:pPr>
              <a:defRPr/>
            </a:pPr>
            <a:r>
              <a:rPr lang="en-US" sz="2800" smtClean="0"/>
              <a:t>Perubahan (Change) Status Proses </a:t>
            </a:r>
            <a:r>
              <a:rPr lang="en-US" sz="1800" smtClean="0"/>
              <a:t>(2)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Resource dan Proces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849924" y="1641475"/>
          <a:ext cx="7770935" cy="2549525"/>
        </p:xfrm>
        <a:graphic>
          <a:graphicData uri="http://schemas.openxmlformats.org/presentationml/2006/ole">
            <p:oleObj spid="_x0000_s65538" name="Bitmap Image" r:id="rId4" imgW="7085714" imgH="2324424" progId="PBrush">
              <p:embed/>
            </p:oleObj>
          </a:graphicData>
        </a:graphic>
      </p:graphicFrame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066800" y="4267200"/>
            <a:ext cx="7772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Setiap proses membutuhkan beberapa </a:t>
            </a:r>
            <a:r>
              <a:rPr lang="en-US" i="1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resource</a:t>
            </a:r>
            <a:r>
              <a:rPr lang="en-US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 (prosesor, I/O, memori, dll)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P</a:t>
            </a:r>
            <a:r>
              <a:rPr lang="en-US" baseline="-2500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en-US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 sedang membutuhkan I/O yang sedang digunakan oleh P</a:t>
            </a:r>
            <a:r>
              <a:rPr lang="en-US" baseline="-2500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1</a:t>
            </a:r>
            <a:r>
              <a:rPr lang="en-US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>
                <a:solidFill>
                  <a:srgbClr val="CC3300"/>
                </a:solidFill>
                <a:latin typeface="Webdings" pitchFamily="18" charset="2"/>
                <a:cs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 P</a:t>
            </a:r>
            <a:r>
              <a:rPr lang="en-US" baseline="-2500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en-US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 ter-blok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P</a:t>
            </a:r>
            <a:r>
              <a:rPr lang="en-US" baseline="-2500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n</a:t>
            </a:r>
            <a:r>
              <a:rPr lang="en-US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 merupakan proses yang di-</a:t>
            </a:r>
            <a:r>
              <a:rPr lang="en-US" i="1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suspend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smtClean="0"/>
              <a:t>Struktur Kontrol Sistem Operasi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2800" smtClean="0"/>
              <a:t>Apa yang diperlukan OS untuk mengatur </a:t>
            </a:r>
            <a:r>
              <a:rPr lang="en-US" sz="2800" i="1" smtClean="0"/>
              <a:t>resource</a:t>
            </a:r>
            <a:r>
              <a:rPr lang="en-US" sz="2800" smtClean="0"/>
              <a:t> dan proses ?</a:t>
            </a:r>
          </a:p>
          <a:p>
            <a:pPr lvl="1">
              <a:lnSpc>
                <a:spcPct val="85000"/>
              </a:lnSpc>
            </a:pPr>
            <a:r>
              <a:rPr lang="en-US" sz="2400" smtClean="0"/>
              <a:t>Informasi tentang </a:t>
            </a:r>
            <a:r>
              <a:rPr lang="en-US" sz="2400" smtClean="0">
                <a:solidFill>
                  <a:srgbClr val="FF5050"/>
                </a:solidFill>
              </a:rPr>
              <a:t>status saat ini</a:t>
            </a:r>
            <a:r>
              <a:rPr lang="en-US" sz="2400" smtClean="0"/>
              <a:t> dari setiap proses dan </a:t>
            </a:r>
            <a:r>
              <a:rPr lang="en-US" sz="2400" i="1" smtClean="0"/>
              <a:t>resource</a:t>
            </a:r>
          </a:p>
          <a:p>
            <a:pPr>
              <a:lnSpc>
                <a:spcPct val="85000"/>
              </a:lnSpc>
            </a:pPr>
            <a:r>
              <a:rPr lang="en-US" sz="2800" smtClean="0"/>
              <a:t>Informasi setiap </a:t>
            </a:r>
            <a:r>
              <a:rPr lang="en-US" sz="2800" i="1" smtClean="0">
                <a:solidFill>
                  <a:srgbClr val="FF5050"/>
                </a:solidFill>
              </a:rPr>
              <a:t>resource</a:t>
            </a:r>
            <a:r>
              <a:rPr lang="en-US" sz="2800" smtClean="0"/>
              <a:t> disimpan ke dalam </a:t>
            </a:r>
            <a:r>
              <a:rPr lang="en-US" sz="2800" smtClean="0">
                <a:solidFill>
                  <a:srgbClr val="FF5050"/>
                </a:solidFill>
              </a:rPr>
              <a:t>struktur tabel</a:t>
            </a:r>
            <a:r>
              <a:rPr lang="en-US" sz="2800" smtClean="0"/>
              <a:t> yang terdiri dari tabel sbb:</a:t>
            </a:r>
          </a:p>
          <a:p>
            <a:pPr lvl="1">
              <a:lnSpc>
                <a:spcPct val="85000"/>
              </a:lnSpc>
            </a:pPr>
            <a:r>
              <a:rPr lang="en-US" sz="2400" smtClean="0"/>
              <a:t>tabel memori</a:t>
            </a:r>
          </a:p>
          <a:p>
            <a:pPr lvl="1">
              <a:lnSpc>
                <a:spcPct val="85000"/>
              </a:lnSpc>
            </a:pPr>
            <a:r>
              <a:rPr lang="en-US" sz="2400" smtClean="0"/>
              <a:t>tabel I/O</a:t>
            </a:r>
          </a:p>
          <a:p>
            <a:pPr lvl="1">
              <a:lnSpc>
                <a:spcPct val="85000"/>
              </a:lnSpc>
            </a:pPr>
            <a:r>
              <a:rPr lang="en-US" sz="2400" smtClean="0"/>
              <a:t>tabel file</a:t>
            </a:r>
          </a:p>
          <a:p>
            <a:pPr lvl="1">
              <a:lnSpc>
                <a:spcPct val="85000"/>
              </a:lnSpc>
            </a:pPr>
            <a:r>
              <a:rPr lang="en-US" sz="2400" smtClean="0"/>
              <a:t>tabel proses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ph/>
          </p:nvPr>
        </p:nvGraphicFramePr>
        <p:xfrm>
          <a:off x="1381859" y="1133475"/>
          <a:ext cx="6466742" cy="5391150"/>
        </p:xfrm>
        <a:graphic>
          <a:graphicData uri="http://schemas.openxmlformats.org/presentationml/2006/ole">
            <p:oleObj spid="_x0000_s66562" name="Bitmap Image" r:id="rId4" imgW="5668166" imgH="4723810" progId="PBrush">
              <p:embed/>
            </p:oleObj>
          </a:graphicData>
        </a:graphic>
      </p:graphicFrame>
      <p:sp>
        <p:nvSpPr>
          <p:cNvPr id="424963" name="Rectangle 3"/>
          <p:cNvSpPr>
            <a:spLocks noChangeArrowheads="1"/>
          </p:cNvSpPr>
          <p:nvPr/>
        </p:nvSpPr>
        <p:spPr bwMode="auto">
          <a:xfrm>
            <a:off x="383931" y="260351"/>
            <a:ext cx="76200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Tabel Kontrol Sistem Operasi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Tabel Memori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smtClean="0"/>
              <a:t>Digunakan untuk menyimpan </a:t>
            </a:r>
            <a:r>
              <a:rPr lang="en-US" sz="2800" smtClean="0">
                <a:solidFill>
                  <a:srgbClr val="FF5050"/>
                </a:solidFill>
              </a:rPr>
              <a:t>data penggunaan</a:t>
            </a:r>
            <a:r>
              <a:rPr lang="en-US" sz="2800" smtClean="0"/>
              <a:t> memori </a:t>
            </a:r>
            <a:r>
              <a:rPr lang="en-US" sz="2800" smtClean="0">
                <a:solidFill>
                  <a:srgbClr val="FF5050"/>
                </a:solidFill>
              </a:rPr>
              <a:t>real</a:t>
            </a:r>
            <a:r>
              <a:rPr lang="en-US" sz="2800" smtClean="0"/>
              <a:t> maupun memori </a:t>
            </a:r>
            <a:r>
              <a:rPr lang="en-US" sz="2800" i="1" smtClean="0">
                <a:solidFill>
                  <a:srgbClr val="FF5050"/>
                </a:solidFill>
              </a:rPr>
              <a:t>virtual</a:t>
            </a:r>
          </a:p>
          <a:p>
            <a:r>
              <a:rPr lang="en-US" sz="2800" smtClean="0"/>
              <a:t>Isi tabel memori:</a:t>
            </a:r>
          </a:p>
          <a:p>
            <a:pPr lvl="1"/>
            <a:r>
              <a:rPr lang="en-US" sz="2400" smtClean="0"/>
              <a:t>Alokasi memori (utama) untuk proses</a:t>
            </a:r>
          </a:p>
          <a:p>
            <a:pPr lvl="1"/>
            <a:r>
              <a:rPr lang="en-US" sz="2400" smtClean="0"/>
              <a:t>Alokasi memori sekunder (</a:t>
            </a:r>
            <a:r>
              <a:rPr lang="en-US" sz="2400" i="1" smtClean="0"/>
              <a:t>harddisk</a:t>
            </a:r>
            <a:r>
              <a:rPr lang="en-US" sz="2400" smtClean="0"/>
              <a:t>) untuk proses</a:t>
            </a:r>
          </a:p>
          <a:p>
            <a:pPr lvl="1"/>
            <a:r>
              <a:rPr lang="en-US" sz="2400" smtClean="0"/>
              <a:t>Daftar blok memori utama atau memori virtual yang dapat diakses bersama (</a:t>
            </a:r>
            <a:r>
              <a:rPr lang="en-US" sz="2400" i="1" smtClean="0">
                <a:solidFill>
                  <a:srgbClr val="FF5050"/>
                </a:solidFill>
              </a:rPr>
              <a:t>shared memory</a:t>
            </a:r>
            <a:r>
              <a:rPr lang="en-US" sz="2400" smtClean="0"/>
              <a:t>)</a:t>
            </a:r>
          </a:p>
          <a:p>
            <a:pPr lvl="1"/>
            <a:r>
              <a:rPr lang="en-US" sz="2400" smtClean="0"/>
              <a:t>Informasi lain yang diperlukan untuk mengatur </a:t>
            </a:r>
            <a:r>
              <a:rPr lang="en-US" sz="2400" smtClean="0">
                <a:solidFill>
                  <a:srgbClr val="FF5050"/>
                </a:solidFill>
              </a:rPr>
              <a:t>memori virtual</a:t>
            </a:r>
          </a:p>
          <a:p>
            <a:r>
              <a:rPr lang="en-US" sz="2800" smtClean="0"/>
              <a:t>Akan dipelajari lebih lanjut pada topik </a:t>
            </a:r>
            <a:r>
              <a:rPr lang="en-US" sz="2800" smtClean="0">
                <a:solidFill>
                  <a:srgbClr val="FF5050"/>
                </a:solidFill>
              </a:rPr>
              <a:t>Manajemen Memori...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05912" y="152400"/>
            <a:ext cx="8553450" cy="7556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ELEMEN PROSES</a:t>
            </a:r>
            <a:endParaRPr lang="en-US" sz="18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467600" cy="4873752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Identifier</a:t>
            </a:r>
          </a:p>
          <a:p>
            <a:pPr lvl="0"/>
            <a:r>
              <a:rPr lang="en-US" sz="2000" dirty="0" smtClean="0"/>
              <a:t>State</a:t>
            </a:r>
          </a:p>
          <a:p>
            <a:pPr lvl="0"/>
            <a:r>
              <a:rPr lang="en-US" sz="2000" dirty="0" smtClean="0"/>
              <a:t>Priority</a:t>
            </a:r>
          </a:p>
          <a:p>
            <a:pPr lvl="0"/>
            <a:r>
              <a:rPr lang="en-US" sz="2000" dirty="0" smtClean="0"/>
              <a:t>Program counter</a:t>
            </a:r>
          </a:p>
          <a:p>
            <a:pPr lvl="0"/>
            <a:r>
              <a:rPr lang="en-US" sz="2000" dirty="0" smtClean="0"/>
              <a:t>Memory pointer</a:t>
            </a:r>
          </a:p>
          <a:p>
            <a:pPr lvl="0"/>
            <a:r>
              <a:rPr lang="en-US" sz="2000" dirty="0" smtClean="0"/>
              <a:t>Context data</a:t>
            </a:r>
          </a:p>
          <a:p>
            <a:pPr lvl="0"/>
            <a:r>
              <a:rPr lang="en-US" sz="2000" dirty="0" smtClean="0"/>
              <a:t>I/O status information</a:t>
            </a:r>
          </a:p>
          <a:p>
            <a:r>
              <a:rPr lang="en-US" sz="2000" dirty="0" err="1" smtClean="0"/>
              <a:t>Acounting</a:t>
            </a:r>
            <a:r>
              <a:rPr lang="en-US" sz="2000" dirty="0" smtClean="0"/>
              <a:t> information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Tabel I/O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Digunakan untuk menyimpan data penggunaan </a:t>
            </a:r>
            <a:r>
              <a:rPr lang="en-US" i="1" smtClean="0"/>
              <a:t>I/O device</a:t>
            </a:r>
          </a:p>
          <a:p>
            <a:pPr>
              <a:lnSpc>
                <a:spcPct val="80000"/>
              </a:lnSpc>
            </a:pPr>
            <a:r>
              <a:rPr lang="en-US" smtClean="0"/>
              <a:t>Isi tabel I/O: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Status </a:t>
            </a:r>
            <a:r>
              <a:rPr lang="en-US" i="1" smtClean="0"/>
              <a:t>I/O device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rgbClr val="FF5050"/>
                </a:solidFill>
              </a:rPr>
              <a:t>Lokasi di memori</a:t>
            </a:r>
            <a:r>
              <a:rPr lang="en-US" smtClean="0"/>
              <a:t> yang digunakan sebagai area asal dan tujuan dari aktifitas I/O transfer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Status </a:t>
            </a:r>
            <a:r>
              <a:rPr lang="en-US" i="1" smtClean="0"/>
              <a:t>I/O device</a:t>
            </a:r>
            <a:r>
              <a:rPr lang="en-US" smtClean="0"/>
              <a:t> tersedia atau sedang digunakan</a:t>
            </a:r>
          </a:p>
          <a:p>
            <a:pPr>
              <a:lnSpc>
                <a:spcPct val="80000"/>
              </a:lnSpc>
            </a:pPr>
            <a:r>
              <a:rPr lang="en-US" smtClean="0"/>
              <a:t>Akan dipelajari lebih lanjut pada topik </a:t>
            </a:r>
            <a:r>
              <a:rPr lang="en-US" smtClean="0">
                <a:solidFill>
                  <a:srgbClr val="FF5050"/>
                </a:solidFill>
              </a:rPr>
              <a:t>Manajemen I/O...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Tabel File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Digunakan untuk menyimpan informasi sbb:</a:t>
            </a:r>
          </a:p>
          <a:p>
            <a:pPr lvl="1"/>
            <a:r>
              <a:rPr lang="en-US" smtClean="0"/>
              <a:t>Keberadaan file</a:t>
            </a:r>
          </a:p>
          <a:p>
            <a:pPr lvl="1"/>
            <a:r>
              <a:rPr lang="en-US" smtClean="0">
                <a:solidFill>
                  <a:srgbClr val="FF5050"/>
                </a:solidFill>
              </a:rPr>
              <a:t>Lokasi</a:t>
            </a:r>
            <a:r>
              <a:rPr lang="en-US" smtClean="0"/>
              <a:t> file di memori sekunder</a:t>
            </a:r>
          </a:p>
          <a:p>
            <a:pPr lvl="1"/>
            <a:r>
              <a:rPr lang="en-US" smtClean="0">
                <a:solidFill>
                  <a:srgbClr val="FF5050"/>
                </a:solidFill>
              </a:rPr>
              <a:t>Status</a:t>
            </a:r>
            <a:r>
              <a:rPr lang="en-US" smtClean="0"/>
              <a:t> file saat ini</a:t>
            </a:r>
          </a:p>
          <a:p>
            <a:pPr lvl="1"/>
            <a:r>
              <a:rPr lang="en-US" smtClean="0">
                <a:solidFill>
                  <a:srgbClr val="FF5050"/>
                </a:solidFill>
              </a:rPr>
              <a:t>Atribut</a:t>
            </a:r>
            <a:r>
              <a:rPr lang="en-US" smtClean="0"/>
              <a:t> file</a:t>
            </a:r>
          </a:p>
          <a:p>
            <a:r>
              <a:rPr lang="en-US" smtClean="0"/>
              <a:t>Akan dipelajari lebih lanjut pada topik </a:t>
            </a:r>
            <a:r>
              <a:rPr lang="en-US" smtClean="0">
                <a:solidFill>
                  <a:srgbClr val="FF5050"/>
                </a:solidFill>
              </a:rPr>
              <a:t>Manajemen File...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Tabel Proses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Digunakan untuk menyimpan informasi sbb:</a:t>
            </a:r>
          </a:p>
          <a:p>
            <a:pPr lvl="1"/>
            <a:r>
              <a:rPr lang="en-US" smtClean="0">
                <a:solidFill>
                  <a:srgbClr val="FF5050"/>
                </a:solidFill>
              </a:rPr>
              <a:t>Lokasi</a:t>
            </a:r>
            <a:r>
              <a:rPr lang="en-US" smtClean="0"/>
              <a:t> proses</a:t>
            </a:r>
          </a:p>
          <a:p>
            <a:pPr lvl="1"/>
            <a:r>
              <a:rPr lang="en-US" i="1" smtClean="0">
                <a:solidFill>
                  <a:srgbClr val="FF0066"/>
                </a:solidFill>
              </a:rPr>
              <a:t>Process image</a:t>
            </a:r>
            <a:r>
              <a:rPr lang="en-US" smtClean="0"/>
              <a:t> yang terdiri dari:</a:t>
            </a:r>
          </a:p>
          <a:p>
            <a:pPr lvl="2"/>
            <a:r>
              <a:rPr lang="en-US" smtClean="0"/>
              <a:t>Program yang dieksekusi</a:t>
            </a:r>
          </a:p>
          <a:p>
            <a:pPr lvl="2"/>
            <a:r>
              <a:rPr lang="en-US" smtClean="0"/>
              <a:t>Data </a:t>
            </a:r>
            <a:r>
              <a:rPr lang="en-US" i="1" smtClean="0"/>
              <a:t>user</a:t>
            </a:r>
            <a:r>
              <a:rPr lang="en-US" smtClean="0"/>
              <a:t> (data program, area </a:t>
            </a:r>
            <a:r>
              <a:rPr lang="en-US" i="1" smtClean="0"/>
              <a:t>stack user</a:t>
            </a:r>
            <a:r>
              <a:rPr lang="en-US" smtClean="0"/>
              <a:t>, program yang bisa dimodifikasi)</a:t>
            </a:r>
          </a:p>
          <a:p>
            <a:pPr lvl="2"/>
            <a:r>
              <a:rPr lang="en-US" i="1" smtClean="0"/>
              <a:t>Stack</a:t>
            </a:r>
            <a:r>
              <a:rPr lang="en-US" smtClean="0"/>
              <a:t> sistem</a:t>
            </a:r>
          </a:p>
          <a:p>
            <a:pPr lvl="3"/>
            <a:r>
              <a:rPr lang="en-US" smtClean="0"/>
              <a:t>Untuk menyimpan parameter </a:t>
            </a:r>
            <a:r>
              <a:rPr lang="en-US" i="1" smtClean="0"/>
              <a:t>calling address</a:t>
            </a:r>
            <a:r>
              <a:rPr lang="en-US" smtClean="0"/>
              <a:t> untuk keperluan pemanggilan prosedur atau </a:t>
            </a:r>
            <a:r>
              <a:rPr lang="en-US" i="1" smtClean="0"/>
              <a:t>system call</a:t>
            </a:r>
          </a:p>
          <a:p>
            <a:pPr lvl="2"/>
            <a:r>
              <a:rPr lang="en-US" smtClean="0"/>
              <a:t>Atribut-atribut proses (PCB)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 smtClean="0">
                <a:solidFill>
                  <a:srgbClr val="FF0066"/>
                </a:solidFill>
              </a:rPr>
              <a:t>Thread</a:t>
            </a:r>
            <a:r>
              <a:rPr lang="en-US" sz="2400" dirty="0" smtClean="0"/>
              <a:t> = </a:t>
            </a:r>
            <a:r>
              <a:rPr lang="en-US" sz="2400" dirty="0" err="1" smtClean="0"/>
              <a:t>pecahan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dijadualkan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dieksekusi</a:t>
            </a:r>
            <a:r>
              <a:rPr lang="en-US" sz="2400" dirty="0" smtClean="0"/>
              <a:t> = </a:t>
            </a:r>
            <a:r>
              <a:rPr lang="en-US" sz="2400" i="1" dirty="0" smtClean="0"/>
              <a:t>lightweight process (LWP</a:t>
            </a:r>
            <a:r>
              <a:rPr lang="en-US" sz="2400" i="1" dirty="0" smtClean="0"/>
              <a:t>)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i="1" dirty="0" smtClean="0"/>
              <a:t>Multithreading 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mengeksekusi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i="1" dirty="0" smtClean="0"/>
              <a:t>thread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berasal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endParaRPr lang="en-US" sz="24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sz="2000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 smtClean="0">
                <a:solidFill>
                  <a:srgbClr val="FF0000"/>
                </a:solidFill>
              </a:rPr>
              <a:t>OS </a:t>
            </a:r>
            <a:r>
              <a:rPr lang="en-US" i="1" dirty="0" err="1" smtClean="0">
                <a:solidFill>
                  <a:srgbClr val="FF0000"/>
                </a:solidFill>
              </a:rPr>
              <a:t>Tradisional</a:t>
            </a:r>
            <a:r>
              <a:rPr lang="en-US" i="1" dirty="0" smtClean="0">
                <a:solidFill>
                  <a:srgbClr val="FF0000"/>
                </a:solidFill>
              </a:rPr>
              <a:t> VS OS Modern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OS </a:t>
            </a:r>
            <a:r>
              <a:rPr lang="en-US" sz="2800" dirty="0" err="1" smtClean="0"/>
              <a:t>tradisional</a:t>
            </a:r>
            <a:r>
              <a:rPr lang="en-US" sz="2800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i="1" dirty="0" smtClean="0"/>
              <a:t>thread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MS-DOS</a:t>
            </a:r>
            <a:r>
              <a:rPr lang="en-US" sz="2400" dirty="0" smtClean="0"/>
              <a:t>: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i="1" dirty="0" smtClean="0"/>
              <a:t>thread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UNIX </a:t>
            </a:r>
            <a:r>
              <a:rPr lang="en-US" sz="2400" dirty="0" err="1" smtClean="0">
                <a:solidFill>
                  <a:srgbClr val="FF0000"/>
                </a:solidFill>
              </a:rPr>
              <a:t>tradisional</a:t>
            </a:r>
            <a:r>
              <a:rPr lang="en-US" sz="2400" dirty="0" smtClean="0"/>
              <a:t>: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,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i="1" dirty="0" smtClean="0"/>
              <a:t>thread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OS modern: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i="1" dirty="0" smtClean="0"/>
              <a:t>thread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Misal</a:t>
            </a:r>
            <a:r>
              <a:rPr lang="en-US" sz="2400" dirty="0" smtClean="0"/>
              <a:t>: Windows, Solaris, Linux, Mach, </a:t>
            </a:r>
            <a:r>
              <a:rPr lang="en-US" sz="2400" dirty="0" err="1" smtClean="0"/>
              <a:t>dan</a:t>
            </a:r>
            <a:r>
              <a:rPr lang="en-US" sz="2400" dirty="0" smtClean="0"/>
              <a:t> OS/2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/>
          <p:cNvGraphicFramePr>
            <a:graphicFrameLocks noChangeAspect="1"/>
          </p:cNvGraphicFramePr>
          <p:nvPr>
            <p:ph/>
          </p:nvPr>
        </p:nvGraphicFramePr>
        <p:xfrm>
          <a:off x="685800" y="1371600"/>
          <a:ext cx="7772400" cy="5226050"/>
        </p:xfrm>
        <a:graphic>
          <a:graphicData uri="http://schemas.openxmlformats.org/presentationml/2006/ole">
            <p:oleObj spid="_x0000_s67586" name="Image" r:id="rId4" imgW="9066667" imgH="6095238" progId="">
              <p:embed/>
            </p:oleObj>
          </a:graphicData>
        </a:graphic>
      </p:graphicFrame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533400" y="381000"/>
            <a:ext cx="762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sz="44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Multithreading</a:t>
            </a: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458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Apa yang dimiliki oleh </a:t>
            </a:r>
            <a:r>
              <a:rPr lang="en-US" sz="4000" i="1" smtClean="0">
                <a:solidFill>
                  <a:srgbClr val="FF0066"/>
                </a:solidFill>
              </a:rPr>
              <a:t>Thread</a:t>
            </a:r>
            <a:r>
              <a:rPr lang="en-US" sz="4000" smtClean="0"/>
              <a:t> ?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rgbClr val="006600"/>
                </a:solidFill>
              </a:rPr>
              <a:t>Status</a:t>
            </a:r>
            <a:r>
              <a:rPr lang="en-US" smtClean="0"/>
              <a:t> eksekusi </a:t>
            </a:r>
            <a:r>
              <a:rPr lang="en-US" i="1" smtClean="0"/>
              <a:t>thread</a:t>
            </a:r>
            <a:r>
              <a:rPr lang="en-US" smtClean="0"/>
              <a:t> (</a:t>
            </a:r>
            <a:r>
              <a:rPr lang="en-US" i="1" smtClean="0"/>
              <a:t>running, ready,</a:t>
            </a:r>
            <a:r>
              <a:rPr lang="en-US" smtClean="0"/>
              <a:t> dll.)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Simpanan </a:t>
            </a:r>
            <a:r>
              <a:rPr lang="en-US" smtClean="0">
                <a:solidFill>
                  <a:srgbClr val="006600"/>
                </a:solidFill>
              </a:rPr>
              <a:t>konteks</a:t>
            </a:r>
            <a:r>
              <a:rPr lang="en-US" smtClean="0"/>
              <a:t> </a:t>
            </a:r>
            <a:r>
              <a:rPr lang="en-US" i="1" smtClean="0"/>
              <a:t>thread</a:t>
            </a:r>
            <a:r>
              <a:rPr lang="en-US" smtClean="0"/>
              <a:t> (pada saat tidak </a:t>
            </a:r>
            <a:r>
              <a:rPr lang="en-US" i="1" smtClean="0"/>
              <a:t>running</a:t>
            </a:r>
            <a:r>
              <a:rPr lang="en-US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rgbClr val="006600"/>
                </a:solidFill>
              </a:rPr>
              <a:t>Stack</a:t>
            </a:r>
            <a:r>
              <a:rPr lang="en-US" smtClean="0"/>
              <a:t> eksekusi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Beberapa </a:t>
            </a:r>
            <a:r>
              <a:rPr lang="en-US" smtClean="0">
                <a:solidFill>
                  <a:srgbClr val="006600"/>
                </a:solidFill>
              </a:rPr>
              <a:t>storage statis</a:t>
            </a:r>
            <a:r>
              <a:rPr lang="en-US" smtClean="0"/>
              <a:t> untuk menyimpan variabel lokal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rgbClr val="006600"/>
                </a:solidFill>
              </a:rPr>
              <a:t>Hak akses</a:t>
            </a:r>
            <a:r>
              <a:rPr lang="en-US" smtClean="0"/>
              <a:t> ke memori dan </a:t>
            </a:r>
            <a:r>
              <a:rPr lang="en-US" i="1" smtClean="0"/>
              <a:t>resource</a:t>
            </a:r>
            <a:r>
              <a:rPr lang="en-US" smtClean="0"/>
              <a:t> yang dimiliki oleh proses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Memori dan </a:t>
            </a:r>
            <a:r>
              <a:rPr lang="en-US" i="1" smtClean="0"/>
              <a:t>resource</a:t>
            </a:r>
            <a:r>
              <a:rPr lang="en-US" smtClean="0"/>
              <a:t> digunakan bersama-sama oleh semua </a:t>
            </a:r>
            <a:r>
              <a:rPr lang="en-US" i="1" smtClean="0"/>
              <a:t>thread</a:t>
            </a:r>
            <a:r>
              <a:rPr lang="en-US" smtClean="0"/>
              <a:t> dari sebuah proses (</a:t>
            </a:r>
            <a:r>
              <a:rPr lang="en-US" i="1" smtClean="0"/>
              <a:t>share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"/>
          <p:cNvGraphicFramePr>
            <a:graphicFrameLocks noChangeAspect="1"/>
          </p:cNvGraphicFramePr>
          <p:nvPr>
            <p:ph/>
          </p:nvPr>
        </p:nvGraphicFramePr>
        <p:xfrm>
          <a:off x="381000" y="1349375"/>
          <a:ext cx="8458200" cy="4645025"/>
        </p:xfrm>
        <a:graphic>
          <a:graphicData uri="http://schemas.openxmlformats.org/presentationml/2006/ole">
            <p:oleObj spid="_x0000_s68610" name="Image" r:id="rId4" imgW="8292063" imgH="4634921" progId="">
              <p:embed/>
            </p:oleObj>
          </a:graphicData>
        </a:graphic>
      </p:graphicFrame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533400" y="1524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 </a:t>
            </a:r>
            <a:r>
              <a:rPr lang="en-US" sz="40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Thread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200" y="6019800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000" i="1">
                <a:solidFill>
                  <a:srgbClr val="000099"/>
                </a:solidFill>
              </a:rPr>
              <a:t>Thread Control Block (TCB)</a:t>
            </a:r>
            <a:r>
              <a:rPr lang="en-US" sz="2000">
                <a:solidFill>
                  <a:srgbClr val="CC3300"/>
                </a:solidFill>
              </a:rPr>
              <a:t> = isi register + prioritas + info </a:t>
            </a:r>
            <a:r>
              <a:rPr lang="en-US" sz="2000" i="1">
                <a:solidFill>
                  <a:srgbClr val="CC3300"/>
                </a:solidFill>
              </a:rPr>
              <a:t>thread</a:t>
            </a:r>
            <a:r>
              <a:rPr lang="en-US" sz="2000">
                <a:solidFill>
                  <a:srgbClr val="CC3300"/>
                </a:solidFill>
              </a:rPr>
              <a:t> lainnya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smtClean="0"/>
              <a:t>Threads sharing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i="1" smtClean="0">
                <a:solidFill>
                  <a:srgbClr val="000099"/>
                </a:solidFill>
              </a:rPr>
              <a:t>Thread</a:t>
            </a:r>
            <a:r>
              <a:rPr lang="en-US" sz="2800" smtClean="0">
                <a:solidFill>
                  <a:srgbClr val="000099"/>
                </a:solidFill>
              </a:rPr>
              <a:t> menempati ruang alamat memori yang sama</a:t>
            </a:r>
          </a:p>
          <a:p>
            <a:pPr eaLnBrk="1" hangingPunct="1"/>
            <a:r>
              <a:rPr lang="en-US" sz="2800" smtClean="0">
                <a:solidFill>
                  <a:srgbClr val="000099"/>
                </a:solidFill>
              </a:rPr>
              <a:t>Tiap </a:t>
            </a:r>
            <a:r>
              <a:rPr lang="en-US" sz="2800" i="1" smtClean="0">
                <a:solidFill>
                  <a:srgbClr val="000099"/>
                </a:solidFill>
              </a:rPr>
              <a:t>thread</a:t>
            </a:r>
            <a:r>
              <a:rPr lang="en-US" sz="2800" smtClean="0">
                <a:solidFill>
                  <a:srgbClr val="000099"/>
                </a:solidFill>
              </a:rPr>
              <a:t> dapat mengakses data yang sama</a:t>
            </a:r>
          </a:p>
          <a:p>
            <a:pPr eaLnBrk="1" hangingPunct="1"/>
            <a:r>
              <a:rPr lang="en-US" sz="2800" smtClean="0">
                <a:solidFill>
                  <a:srgbClr val="000099"/>
                </a:solidFill>
              </a:rPr>
              <a:t>Jika suatu </a:t>
            </a:r>
            <a:r>
              <a:rPr lang="en-US" sz="2800" i="1" smtClean="0">
                <a:solidFill>
                  <a:srgbClr val="000099"/>
                </a:solidFill>
              </a:rPr>
              <a:t>thread</a:t>
            </a:r>
            <a:r>
              <a:rPr lang="en-US" sz="2800" smtClean="0">
                <a:solidFill>
                  <a:srgbClr val="000099"/>
                </a:solidFill>
              </a:rPr>
              <a:t> mengubah data di memori, maka </a:t>
            </a:r>
            <a:r>
              <a:rPr lang="en-US" sz="2800" i="1" smtClean="0">
                <a:solidFill>
                  <a:srgbClr val="000099"/>
                </a:solidFill>
              </a:rPr>
              <a:t>thread</a:t>
            </a:r>
            <a:r>
              <a:rPr lang="en-US" sz="2800" smtClean="0">
                <a:solidFill>
                  <a:srgbClr val="000099"/>
                </a:solidFill>
              </a:rPr>
              <a:t> yang lain dapat mengetahui perubahan data tersebut</a:t>
            </a:r>
          </a:p>
          <a:p>
            <a:pPr eaLnBrk="1" hangingPunct="1"/>
            <a:r>
              <a:rPr lang="en-US" sz="2800" smtClean="0">
                <a:solidFill>
                  <a:srgbClr val="000099"/>
                </a:solidFill>
              </a:rPr>
              <a:t>Jika sebuah </a:t>
            </a:r>
            <a:r>
              <a:rPr lang="en-US" sz="2800" i="1" smtClean="0">
                <a:solidFill>
                  <a:srgbClr val="000099"/>
                </a:solidFill>
              </a:rPr>
              <a:t>thread</a:t>
            </a:r>
            <a:r>
              <a:rPr lang="en-US" sz="2800" smtClean="0">
                <a:solidFill>
                  <a:srgbClr val="000099"/>
                </a:solidFill>
              </a:rPr>
              <a:t> sedang membuka suatu file, maka </a:t>
            </a:r>
            <a:r>
              <a:rPr lang="en-US" sz="2800" i="1" smtClean="0">
                <a:solidFill>
                  <a:srgbClr val="000099"/>
                </a:solidFill>
              </a:rPr>
              <a:t>thread</a:t>
            </a:r>
            <a:r>
              <a:rPr lang="en-US" sz="2800" smtClean="0">
                <a:solidFill>
                  <a:srgbClr val="000099"/>
                </a:solidFill>
              </a:rPr>
              <a:t> yang lain juga dapat membaca isi file tersebut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Apa Manfaat </a:t>
            </a:r>
            <a:r>
              <a:rPr lang="en-US" i="1" smtClean="0"/>
              <a:t>Thread</a:t>
            </a:r>
            <a:r>
              <a:rPr lang="en-US" smtClean="0"/>
              <a:t> ?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>
                <a:solidFill>
                  <a:srgbClr val="006600"/>
                </a:solidFill>
              </a:rPr>
              <a:t>Pembentukan</a:t>
            </a:r>
            <a:r>
              <a:rPr lang="en-US" sz="2800" smtClean="0"/>
              <a:t> suatu </a:t>
            </a:r>
            <a:r>
              <a:rPr lang="en-US" sz="2800" i="1" smtClean="0"/>
              <a:t>thread</a:t>
            </a:r>
            <a:r>
              <a:rPr lang="en-US" sz="2800" smtClean="0"/>
              <a:t> jauh lebih cepat daripada pembentukan proses baru </a:t>
            </a:r>
          </a:p>
          <a:p>
            <a:pPr lvl="1" eaLnBrk="1" hangingPunct="1"/>
            <a:r>
              <a:rPr lang="en-US" sz="2400" smtClean="0"/>
              <a:t>Penelitian menunjukkan pembentukan </a:t>
            </a:r>
            <a:r>
              <a:rPr lang="en-US" sz="2400" i="1" smtClean="0"/>
              <a:t>thread</a:t>
            </a:r>
            <a:r>
              <a:rPr lang="en-US" sz="2400" smtClean="0"/>
              <a:t> 10x lebih cepat daripada pembentukan proses</a:t>
            </a:r>
          </a:p>
          <a:p>
            <a:pPr eaLnBrk="1" hangingPunct="1"/>
            <a:r>
              <a:rPr lang="en-US" sz="2800" smtClean="0">
                <a:solidFill>
                  <a:srgbClr val="006600"/>
                </a:solidFill>
              </a:rPr>
              <a:t>Terminasi</a:t>
            </a:r>
            <a:r>
              <a:rPr lang="en-US" sz="2800" smtClean="0"/>
              <a:t> suatu </a:t>
            </a:r>
            <a:r>
              <a:rPr lang="en-US" sz="2800" i="1" smtClean="0"/>
              <a:t>thread</a:t>
            </a:r>
            <a:r>
              <a:rPr lang="en-US" sz="2800" smtClean="0"/>
              <a:t> jauh lebih cepat daripada terminasi proses</a:t>
            </a:r>
          </a:p>
          <a:p>
            <a:pPr eaLnBrk="1" hangingPunct="1"/>
            <a:r>
              <a:rPr lang="en-US" sz="2800" smtClean="0">
                <a:solidFill>
                  <a:srgbClr val="006600"/>
                </a:solidFill>
              </a:rPr>
              <a:t>Perpindahan eksekusi</a:t>
            </a:r>
            <a:r>
              <a:rPr lang="en-US" sz="2800" smtClean="0"/>
              <a:t> antar </a:t>
            </a:r>
            <a:r>
              <a:rPr lang="en-US" sz="2800" i="1" smtClean="0"/>
              <a:t>thread</a:t>
            </a:r>
            <a:r>
              <a:rPr lang="en-US" sz="2800" smtClean="0"/>
              <a:t> jauh lebih cepat</a:t>
            </a:r>
          </a:p>
          <a:p>
            <a:pPr eaLnBrk="1" hangingPunct="1"/>
            <a:r>
              <a:rPr lang="en-US" sz="2800" smtClean="0"/>
              <a:t>Antar </a:t>
            </a:r>
            <a:r>
              <a:rPr lang="en-US" sz="2800" i="1" smtClean="0"/>
              <a:t>thread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6600"/>
                </a:solidFill>
              </a:rPr>
              <a:t>dapat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6600"/>
                </a:solidFill>
              </a:rPr>
              <a:t>berkomunikasi</a:t>
            </a:r>
            <a:r>
              <a:rPr lang="en-US" sz="2800" smtClean="0"/>
              <a:t> tanpa melibatkan </a:t>
            </a:r>
            <a:r>
              <a:rPr lang="en-US" sz="2800" i="1" smtClean="0"/>
              <a:t>kernel</a:t>
            </a:r>
          </a:p>
          <a:p>
            <a:pPr lvl="1" eaLnBrk="1" hangingPunct="1"/>
            <a:r>
              <a:rPr lang="en-US" sz="2400" smtClean="0"/>
              <a:t>Sebagai efek dari penggunaan </a:t>
            </a:r>
            <a:r>
              <a:rPr lang="en-US" sz="2400" i="1" smtClean="0"/>
              <a:t>share</a:t>
            </a:r>
            <a:r>
              <a:rPr lang="en-US" sz="2400" smtClean="0"/>
              <a:t> memori dan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i="1" smtClean="0"/>
              <a:t>Process Control Block (PCB) </a:t>
            </a:r>
            <a:r>
              <a:rPr lang="en-US" sz="1800" i="1" smtClean="0"/>
              <a:t>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 yang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elemen-elemen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proses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 smtClean="0"/>
          </a:p>
          <a:p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multi </a:t>
            </a:r>
            <a:r>
              <a:rPr lang="en-US" dirty="0" err="1" smtClean="0">
                <a:solidFill>
                  <a:srgbClr val="FF0000"/>
                </a:solidFill>
              </a:rPr>
              <a:t>proses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Bersama-sama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dan</a:t>
            </a:r>
            <a:r>
              <a:rPr lang="en-US" dirty="0" smtClean="0"/>
              <a:t> data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endParaRPr lang="en-US" dirty="0" smtClean="0"/>
          </a:p>
          <a:p>
            <a:pPr lvl="1"/>
            <a:r>
              <a:rPr lang="en-US" dirty="0" err="1" smtClean="0"/>
              <a:t>Proses</a:t>
            </a:r>
            <a:r>
              <a:rPr lang="en-US" dirty="0" smtClean="0"/>
              <a:t> = PCB + </a:t>
            </a:r>
            <a:r>
              <a:rPr lang="en-US" dirty="0" err="1" smtClean="0"/>
              <a:t>kode</a:t>
            </a:r>
            <a:r>
              <a:rPr lang="en-US" dirty="0" smtClean="0"/>
              <a:t> program + data yang </a:t>
            </a:r>
            <a:r>
              <a:rPr lang="en-US" dirty="0" err="1" smtClean="0"/>
              <a:t>diperlukan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Contoh</a:t>
            </a:r>
            <a:r>
              <a:rPr lang="en-US" sz="3600" smtClean="0"/>
              <a:t> Penggunaan </a:t>
            </a:r>
            <a:r>
              <a:rPr lang="en-US" sz="3600" i="1" smtClean="0"/>
              <a:t>Thread</a:t>
            </a:r>
            <a:r>
              <a:rPr lang="en-US" sz="3200" smtClean="0"/>
              <a:t> </a:t>
            </a:r>
            <a:r>
              <a:rPr lang="en-US" sz="2400" smtClean="0"/>
              <a:t>(1)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 err="1" smtClean="0"/>
              <a:t>Aktifitas</a:t>
            </a:r>
            <a:r>
              <a:rPr lang="en-US" sz="2800" dirty="0" smtClean="0"/>
              <a:t> </a:t>
            </a:r>
            <a:r>
              <a:rPr lang="en-US" sz="2800" i="1" dirty="0" smtClean="0"/>
              <a:t>foreground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smtClean="0"/>
              <a:t>background</a:t>
            </a:r>
          </a:p>
          <a:p>
            <a:pPr lvl="1" eaLnBrk="1" hangingPunct="1"/>
            <a:r>
              <a:rPr lang="en-US" sz="2400" dirty="0" smtClean="0"/>
              <a:t>MS </a:t>
            </a:r>
            <a:r>
              <a:rPr lang="en-US" sz="2400" dirty="0" err="1" smtClean="0"/>
              <a:t>Excell</a:t>
            </a:r>
            <a:r>
              <a:rPr lang="en-US" sz="2400" dirty="0" smtClean="0"/>
              <a:t>: </a:t>
            </a:r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i="1" dirty="0" smtClean="0"/>
              <a:t>thread</a:t>
            </a:r>
            <a:r>
              <a:rPr lang="en-US" sz="2400" dirty="0" smtClean="0"/>
              <a:t>:</a:t>
            </a:r>
          </a:p>
          <a:p>
            <a:pPr lvl="2" eaLnBrk="1" hangingPunct="1"/>
            <a:r>
              <a:rPr lang="en-US" sz="2000" dirty="0" err="1" smtClean="0"/>
              <a:t>Tampilkan</a:t>
            </a:r>
            <a:r>
              <a:rPr lang="en-US" sz="2000" dirty="0" smtClean="0"/>
              <a:t> menu</a:t>
            </a:r>
          </a:p>
          <a:p>
            <a:pPr lvl="2" eaLnBrk="1" hangingPunct="1"/>
            <a:r>
              <a:rPr lang="en-US" sz="2000" dirty="0" smtClean="0"/>
              <a:t>Baca </a:t>
            </a:r>
            <a:r>
              <a:rPr lang="en-US" sz="2000" dirty="0" err="1" smtClean="0"/>
              <a:t>inputan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user</a:t>
            </a:r>
          </a:p>
          <a:p>
            <a:pPr lvl="2" eaLnBrk="1" hangingPunct="1"/>
            <a:r>
              <a:rPr lang="en-US" sz="2000" dirty="0" err="1" smtClean="0"/>
              <a:t>Eksekusi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user</a:t>
            </a:r>
          </a:p>
          <a:p>
            <a:pPr lvl="2" eaLnBrk="1" hangingPunct="1"/>
            <a:r>
              <a:rPr lang="en-US" sz="2000" i="1" dirty="0" smtClean="0"/>
              <a:t>Update</a:t>
            </a:r>
            <a:r>
              <a:rPr lang="en-US" sz="2000" dirty="0" smtClean="0"/>
              <a:t> data</a:t>
            </a:r>
          </a:p>
          <a:p>
            <a:pPr eaLnBrk="1" hangingPunct="1"/>
            <a:r>
              <a:rPr lang="en-US" sz="2800" dirty="0" err="1" smtClean="0"/>
              <a:t>Pemrosesan</a:t>
            </a:r>
            <a:r>
              <a:rPr lang="en-US" sz="2800" dirty="0" smtClean="0"/>
              <a:t> </a:t>
            </a:r>
            <a:r>
              <a:rPr lang="en-US" sz="2800" i="1" dirty="0" smtClean="0"/>
              <a:t>Asynchronous</a:t>
            </a:r>
          </a:p>
          <a:p>
            <a:pPr lvl="1" eaLnBrk="1" hangingPunct="1"/>
            <a:r>
              <a:rPr lang="en-US" sz="2400" dirty="0" smtClean="0"/>
              <a:t>MS Word: </a:t>
            </a:r>
            <a:r>
              <a:rPr lang="en-US" sz="2400" dirty="0" err="1" smtClean="0"/>
              <a:t>proteksi</a:t>
            </a:r>
            <a:r>
              <a:rPr lang="en-US" sz="2400" dirty="0" smtClean="0"/>
              <a:t> data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listrik</a:t>
            </a:r>
            <a:r>
              <a:rPr lang="en-US" sz="2400" dirty="0" smtClean="0"/>
              <a:t> </a:t>
            </a:r>
            <a:r>
              <a:rPr lang="en-US" sz="2400" dirty="0" err="1" smtClean="0"/>
              <a:t>tiba-tiba</a:t>
            </a:r>
            <a:r>
              <a:rPr lang="en-US" sz="2400" dirty="0" smtClean="0"/>
              <a:t> </a:t>
            </a:r>
            <a:r>
              <a:rPr lang="en-US" sz="2400" dirty="0" err="1" smtClean="0"/>
              <a:t>padam</a:t>
            </a:r>
            <a:endParaRPr lang="en-US" sz="2400" dirty="0" smtClean="0"/>
          </a:p>
          <a:p>
            <a:pPr lvl="2" eaLnBrk="1" hangingPunct="1"/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i="1" dirty="0" smtClean="0"/>
              <a:t>thread</a:t>
            </a:r>
            <a:r>
              <a:rPr lang="en-US" sz="2000" dirty="0" smtClean="0"/>
              <a:t> yang </a:t>
            </a:r>
            <a:r>
              <a:rPr lang="en-US" sz="2000" dirty="0" err="1" smtClean="0"/>
              <a:t>tugasnya</a:t>
            </a:r>
            <a:r>
              <a:rPr lang="en-US" sz="2000" dirty="0" smtClean="0"/>
              <a:t> </a:t>
            </a:r>
            <a:r>
              <a:rPr lang="en-US" sz="2000" dirty="0" err="1" smtClean="0"/>
              <a:t>khusus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penyimpanan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dari</a:t>
            </a:r>
            <a:r>
              <a:rPr lang="en-US" sz="2000" dirty="0" smtClean="0"/>
              <a:t> RAM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i="1" dirty="0" err="1" smtClean="0"/>
              <a:t>harddisk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periodik</a:t>
            </a:r>
            <a:endParaRPr lang="en-US" sz="2000" dirty="0" smtClean="0"/>
          </a:p>
          <a:p>
            <a:pPr lvl="2" eaLnBrk="1" hangingPunct="1"/>
            <a:r>
              <a:rPr lang="en-US" sz="2000" dirty="0" err="1" smtClean="0"/>
              <a:t>Jadual</a:t>
            </a:r>
            <a:r>
              <a:rPr lang="en-US" sz="2000" dirty="0" smtClean="0"/>
              <a:t> </a:t>
            </a:r>
            <a:r>
              <a:rPr lang="en-US" sz="2000" i="1" dirty="0" smtClean="0"/>
              <a:t>thread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dikendalikan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3820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smtClean="0"/>
              <a:t>Apakah status Thread sama dengan</a:t>
            </a:r>
            <a:br>
              <a:rPr lang="en-US" sz="3200" smtClean="0"/>
            </a:br>
            <a:r>
              <a:rPr lang="en-US" sz="3200" smtClean="0"/>
              <a:t>status Proses ?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Mirip (</a:t>
            </a:r>
            <a:r>
              <a:rPr lang="en-US" sz="2800" i="1" smtClean="0"/>
              <a:t>ready, running, blocked</a:t>
            </a:r>
            <a:r>
              <a:rPr lang="en-US" sz="2800" smtClean="0"/>
              <a:t>), kecuali status </a:t>
            </a:r>
            <a:r>
              <a:rPr lang="en-US" sz="2800" i="1" smtClean="0"/>
              <a:t>suspend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Operasi pada </a:t>
            </a:r>
            <a:r>
              <a:rPr lang="en-US" sz="2800" i="1" smtClean="0"/>
              <a:t>thread</a:t>
            </a:r>
            <a:r>
              <a:rPr lang="en-US" sz="280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i="1" smtClean="0"/>
              <a:t>Spawn</a:t>
            </a:r>
            <a:r>
              <a:rPr lang="en-US" sz="2400" smtClean="0"/>
              <a:t> = pembentukan </a:t>
            </a:r>
            <a:r>
              <a:rPr lang="en-US" sz="2400" i="1" smtClean="0"/>
              <a:t>thread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Otomatis </a:t>
            </a:r>
            <a:r>
              <a:rPr lang="en-US" sz="2000" i="1" smtClean="0"/>
              <a:t>thread</a:t>
            </a:r>
            <a:r>
              <a:rPr lang="en-US" sz="2000" smtClean="0"/>
              <a:t> terbentuk saat proses terbentuk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i="1" smtClean="0"/>
              <a:t>Thread</a:t>
            </a:r>
            <a:r>
              <a:rPr lang="en-US" sz="2000" smtClean="0"/>
              <a:t> bisa dibentuk oleh </a:t>
            </a:r>
            <a:r>
              <a:rPr lang="en-US" sz="2000" i="1" smtClean="0"/>
              <a:t>thread</a:t>
            </a:r>
            <a:r>
              <a:rPr lang="en-US" sz="2000" smtClean="0"/>
              <a:t> lain dalam satu proses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i="1" smtClean="0"/>
              <a:t>Thread</a:t>
            </a:r>
            <a:r>
              <a:rPr lang="en-US" sz="2000" smtClean="0"/>
              <a:t> baru berada pada antrian </a:t>
            </a:r>
            <a:r>
              <a:rPr lang="en-US" sz="2000" i="1" smtClean="0"/>
              <a:t>ready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i="1" smtClean="0"/>
              <a:t>Block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i="1" smtClean="0"/>
              <a:t>Thread</a:t>
            </a:r>
            <a:r>
              <a:rPr lang="en-US" sz="2000" smtClean="0"/>
              <a:t> diblok bila menunggu suatu </a:t>
            </a:r>
            <a:r>
              <a:rPr lang="en-US" sz="2000" i="1" smtClean="0"/>
              <a:t>event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i="1" smtClean="0"/>
              <a:t>Register</a:t>
            </a:r>
            <a:r>
              <a:rPr lang="en-US" sz="2000" smtClean="0"/>
              <a:t> user, PC, dan </a:t>
            </a:r>
            <a:r>
              <a:rPr lang="en-US" sz="2000" i="1" smtClean="0"/>
              <a:t>stack pointer</a:t>
            </a:r>
            <a:r>
              <a:rPr lang="en-US" sz="2000" smtClean="0"/>
              <a:t> disimpan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i="1" smtClean="0"/>
              <a:t>Unblock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Bila </a:t>
            </a:r>
            <a:r>
              <a:rPr lang="en-US" sz="2000" i="1" smtClean="0"/>
              <a:t>event</a:t>
            </a:r>
            <a:r>
              <a:rPr lang="en-US" sz="2000" smtClean="0"/>
              <a:t> datang </a:t>
            </a:r>
            <a:r>
              <a:rPr lang="en-US" sz="2000" smtClean="0">
                <a:sym typeface="Wingdings" pitchFamily="2" charset="2"/>
              </a:rPr>
              <a:t> </a:t>
            </a:r>
            <a:r>
              <a:rPr lang="en-US" sz="2000" i="1" smtClean="0">
                <a:sym typeface="Wingdings" pitchFamily="2" charset="2"/>
              </a:rPr>
              <a:t>thread</a:t>
            </a:r>
            <a:r>
              <a:rPr lang="en-US" sz="2000" smtClean="0">
                <a:sym typeface="Wingdings" pitchFamily="2" charset="2"/>
              </a:rPr>
              <a:t> menjadi </a:t>
            </a:r>
            <a:r>
              <a:rPr lang="en-US" sz="2000" i="1" smtClean="0">
                <a:sym typeface="Wingdings" pitchFamily="2" charset="2"/>
              </a:rPr>
              <a:t>ready</a:t>
            </a:r>
            <a:endParaRPr lang="en-US" sz="2000" i="1" smtClean="0"/>
          </a:p>
          <a:p>
            <a:pPr lvl="1" eaLnBrk="1" hangingPunct="1">
              <a:lnSpc>
                <a:spcPct val="80000"/>
              </a:lnSpc>
            </a:pPr>
            <a:r>
              <a:rPr lang="en-US" sz="2400" i="1" smtClean="0"/>
              <a:t>Finish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Tugas </a:t>
            </a:r>
            <a:r>
              <a:rPr lang="en-US" sz="2000" i="1" smtClean="0"/>
              <a:t>thread</a:t>
            </a:r>
            <a:r>
              <a:rPr lang="en-US" sz="2000" smtClean="0"/>
              <a:t> telah selesai </a:t>
            </a:r>
            <a:r>
              <a:rPr lang="en-US" sz="2000" smtClean="0">
                <a:sym typeface="Wingdings" pitchFamily="2" charset="2"/>
              </a:rPr>
              <a:t> </a:t>
            </a:r>
            <a:r>
              <a:rPr lang="en-US" sz="2000" i="1" smtClean="0">
                <a:sym typeface="Wingdings" pitchFamily="2" charset="2"/>
              </a:rPr>
              <a:t>register</a:t>
            </a:r>
            <a:r>
              <a:rPr lang="en-US" sz="2000" smtClean="0">
                <a:sym typeface="Wingdings" pitchFamily="2" charset="2"/>
              </a:rPr>
              <a:t> dan </a:t>
            </a:r>
            <a:r>
              <a:rPr lang="en-US" sz="2000" i="1" smtClean="0">
                <a:sym typeface="Wingdings" pitchFamily="2" charset="2"/>
              </a:rPr>
              <a:t>stack</a:t>
            </a:r>
            <a:r>
              <a:rPr lang="en-US" sz="2000" smtClean="0">
                <a:sym typeface="Wingdings" pitchFamily="2" charset="2"/>
              </a:rPr>
              <a:t> dihapus</a:t>
            </a: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Jenis </a:t>
            </a:r>
            <a:r>
              <a:rPr lang="en-US" i="1" smtClean="0"/>
              <a:t>Thread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i="1" smtClean="0"/>
              <a:t>User-Level Thread (ULT)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Semua manajemen </a:t>
            </a:r>
            <a:r>
              <a:rPr lang="en-US" i="1" smtClean="0"/>
              <a:t>thread</a:t>
            </a:r>
            <a:r>
              <a:rPr lang="en-US" smtClean="0"/>
              <a:t> dilakukan oleh </a:t>
            </a:r>
            <a:r>
              <a:rPr lang="en-US" smtClean="0">
                <a:solidFill>
                  <a:srgbClr val="FF0000"/>
                </a:solidFill>
              </a:rPr>
              <a:t>program aplikasi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Tidak ada code program untuk mengatur </a:t>
            </a:r>
            <a:r>
              <a:rPr lang="en-US" i="1" smtClean="0"/>
              <a:t>thread</a:t>
            </a:r>
            <a:r>
              <a:rPr lang="en-US" smtClean="0"/>
              <a:t> pada program </a:t>
            </a:r>
            <a:r>
              <a:rPr lang="en-US" i="1" smtClean="0"/>
              <a:t>kernel</a:t>
            </a:r>
          </a:p>
          <a:p>
            <a:pPr eaLnBrk="1" hangingPunct="1">
              <a:lnSpc>
                <a:spcPct val="80000"/>
              </a:lnSpc>
            </a:pPr>
            <a:r>
              <a:rPr lang="en-US" i="1" smtClean="0"/>
              <a:t>Kernel-Level Thread (KLT)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= </a:t>
            </a:r>
            <a:r>
              <a:rPr lang="en-US" i="1" smtClean="0"/>
              <a:t>kernel supported threads</a:t>
            </a:r>
            <a:r>
              <a:rPr lang="en-US" smtClean="0"/>
              <a:t> = </a:t>
            </a:r>
            <a:r>
              <a:rPr lang="en-US" i="1" smtClean="0"/>
              <a:t>lightweight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Semua manajemen </a:t>
            </a:r>
            <a:r>
              <a:rPr lang="en-US" i="1" smtClean="0"/>
              <a:t>thread</a:t>
            </a:r>
            <a:r>
              <a:rPr lang="en-US" smtClean="0"/>
              <a:t> dilakukan oleh </a:t>
            </a:r>
            <a:r>
              <a:rPr lang="en-US" i="1" smtClean="0"/>
              <a:t>kernel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Tidak ada code program untuk mengatur </a:t>
            </a:r>
            <a:r>
              <a:rPr lang="en-US" i="1" smtClean="0"/>
              <a:t>thread</a:t>
            </a:r>
            <a:r>
              <a:rPr lang="en-US" smtClean="0"/>
              <a:t> pada program aplikasi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i="1" smtClean="0"/>
              <a:t>User-Level Thread (ULT)</a:t>
            </a:r>
            <a:r>
              <a:rPr lang="en-US" sz="4000" smtClean="0"/>
              <a:t> </a:t>
            </a:r>
            <a:r>
              <a:rPr lang="en-US" sz="2800" smtClean="0"/>
              <a:t>(1)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10668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endParaRPr lang="en-US" sz="2200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/>
              <a:t>Contoh</a:t>
            </a:r>
            <a:r>
              <a:rPr lang="en-US" sz="2400" dirty="0" smtClean="0"/>
              <a:t> OS: POSIX (</a:t>
            </a:r>
            <a:r>
              <a:rPr lang="en-US" sz="2400" i="1" dirty="0" err="1" smtClean="0"/>
              <a:t>Pthread</a:t>
            </a:r>
            <a:r>
              <a:rPr lang="en-US" sz="2400" dirty="0" smtClean="0"/>
              <a:t>), Mach (</a:t>
            </a:r>
            <a:r>
              <a:rPr lang="en-US" sz="2400" i="1" dirty="0" smtClean="0"/>
              <a:t>C-thread</a:t>
            </a:r>
            <a:r>
              <a:rPr lang="en-US" sz="2400" dirty="0" smtClean="0"/>
              <a:t>), </a:t>
            </a:r>
            <a:r>
              <a:rPr lang="en-US" sz="2400" dirty="0" err="1" smtClean="0"/>
              <a:t>dan</a:t>
            </a:r>
            <a:r>
              <a:rPr lang="en-US" sz="2400" dirty="0" smtClean="0"/>
              <a:t> Solaris 2 (</a:t>
            </a:r>
            <a:r>
              <a:rPr lang="en-US" sz="2400" i="1" dirty="0" smtClean="0"/>
              <a:t>UI-thread</a:t>
            </a:r>
            <a:r>
              <a:rPr lang="en-US" sz="2400" dirty="0" smtClean="0"/>
              <a:t>)</a:t>
            </a:r>
          </a:p>
        </p:txBody>
      </p:sp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14450"/>
            <a:ext cx="2963863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3810000" y="1524000"/>
            <a:ext cx="5181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CC3300"/>
                </a:solidFill>
              </a:rPr>
              <a:t>Terdapat</a:t>
            </a:r>
            <a:r>
              <a:rPr lang="en-US" sz="2400" dirty="0" smtClean="0">
                <a:solidFill>
                  <a:srgbClr val="CC3300"/>
                </a:solidFill>
              </a:rPr>
              <a:t> </a:t>
            </a:r>
            <a:r>
              <a:rPr lang="en-US" sz="2400" i="1" dirty="0">
                <a:solidFill>
                  <a:srgbClr val="CC3300"/>
                </a:solidFill>
              </a:rPr>
              <a:t>thread library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dirty="0" err="1">
                <a:solidFill>
                  <a:srgbClr val="CC3300"/>
                </a:solidFill>
              </a:rPr>
              <a:t>pada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dirty="0" err="1">
                <a:solidFill>
                  <a:srgbClr val="CC3300"/>
                </a:solidFill>
              </a:rPr>
              <a:t>kode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dirty="0" smtClean="0">
                <a:solidFill>
                  <a:srgbClr val="CC3300"/>
                </a:solidFill>
              </a:rPr>
              <a:t>program </a:t>
            </a:r>
            <a:r>
              <a:rPr lang="en-US" sz="2400" dirty="0" err="1" smtClean="0">
                <a:solidFill>
                  <a:srgbClr val="CC3300"/>
                </a:solidFill>
              </a:rPr>
              <a:t>untuk</a:t>
            </a:r>
            <a:r>
              <a:rPr lang="en-US" sz="2400" dirty="0" smtClean="0">
                <a:solidFill>
                  <a:srgbClr val="CC3300"/>
                </a:solidFill>
              </a:rPr>
              <a:t> :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200" dirty="0" err="1" smtClean="0"/>
              <a:t>Membentuk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menghapus</a:t>
            </a:r>
            <a:r>
              <a:rPr lang="en-US" sz="2200" dirty="0" smtClean="0"/>
              <a:t> </a:t>
            </a:r>
            <a:r>
              <a:rPr lang="en-US" sz="2200" i="1" dirty="0" smtClean="0"/>
              <a:t>thread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200" dirty="0" err="1" smtClean="0"/>
              <a:t>Melewatkan</a:t>
            </a:r>
            <a:r>
              <a:rPr lang="en-US" sz="2200" dirty="0" smtClean="0"/>
              <a:t> </a:t>
            </a:r>
            <a:r>
              <a:rPr lang="en-US" sz="2200" dirty="0" err="1" smtClean="0"/>
              <a:t>pesan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data </a:t>
            </a:r>
            <a:r>
              <a:rPr lang="en-US" sz="2200" dirty="0" err="1" smtClean="0"/>
              <a:t>antar</a:t>
            </a:r>
            <a:r>
              <a:rPr lang="en-US" sz="2200" dirty="0" smtClean="0"/>
              <a:t> </a:t>
            </a:r>
            <a:r>
              <a:rPr lang="en-US" sz="2200" i="1" dirty="0" smtClean="0"/>
              <a:t>thread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200" dirty="0" err="1" smtClean="0"/>
              <a:t>Menjadualkan</a:t>
            </a:r>
            <a:r>
              <a:rPr lang="en-US" sz="2200" dirty="0" smtClean="0"/>
              <a:t> </a:t>
            </a:r>
            <a:r>
              <a:rPr lang="en-US" sz="2200" dirty="0" err="1" smtClean="0"/>
              <a:t>eksekusi</a:t>
            </a:r>
            <a:r>
              <a:rPr lang="en-US" sz="2200" dirty="0" smtClean="0"/>
              <a:t> </a:t>
            </a:r>
            <a:r>
              <a:rPr lang="en-US" sz="2200" i="1" dirty="0" smtClean="0"/>
              <a:t>thread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200" dirty="0" err="1" smtClean="0"/>
              <a:t>Menyimpan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mengambil</a:t>
            </a:r>
            <a:r>
              <a:rPr lang="en-US" sz="2200" dirty="0" smtClean="0"/>
              <a:t> </a:t>
            </a:r>
            <a:r>
              <a:rPr lang="en-US" sz="2200" dirty="0" err="1" smtClean="0"/>
              <a:t>konteks</a:t>
            </a:r>
            <a:r>
              <a:rPr lang="en-US" sz="2200" dirty="0" smtClean="0"/>
              <a:t> </a:t>
            </a:r>
            <a:r>
              <a:rPr lang="en-US" sz="2200" i="1" dirty="0" smtClean="0"/>
              <a:t>thread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rgbClr val="CC33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>
                <a:solidFill>
                  <a:srgbClr val="CC3300"/>
                </a:solidFill>
              </a:rPr>
              <a:t>Relasi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dirty="0" err="1">
                <a:solidFill>
                  <a:srgbClr val="CC3300"/>
                </a:solidFill>
              </a:rPr>
              <a:t>antara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i="1" dirty="0">
                <a:solidFill>
                  <a:srgbClr val="CC3300"/>
                </a:solidFill>
              </a:rPr>
              <a:t>thread </a:t>
            </a:r>
            <a:r>
              <a:rPr lang="en-US" sz="2400" i="1" dirty="0" err="1">
                <a:solidFill>
                  <a:srgbClr val="CC3300"/>
                </a:solidFill>
              </a:rPr>
              <a:t>user:thread</a:t>
            </a:r>
            <a:r>
              <a:rPr lang="en-US" sz="2400" i="1" dirty="0">
                <a:solidFill>
                  <a:srgbClr val="CC3300"/>
                </a:solidFill>
              </a:rPr>
              <a:t> kernel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dirty="0" err="1">
                <a:solidFill>
                  <a:srgbClr val="CC3300"/>
                </a:solidFill>
              </a:rPr>
              <a:t>adalah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dirty="0" smtClean="0">
                <a:solidFill>
                  <a:srgbClr val="CC3300"/>
                </a:solidFill>
              </a:rPr>
              <a:t>M:1</a:t>
            </a:r>
            <a:endParaRPr lang="en-US" sz="2400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smtClean="0"/>
              <a:t>Kernel-Level Thread (KLT)</a:t>
            </a:r>
            <a:endParaRPr lang="en-US" sz="3200" i="1" smtClean="0"/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3810000" y="1371600"/>
            <a:ext cx="5181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600" i="1" dirty="0" smtClean="0">
                <a:solidFill>
                  <a:srgbClr val="000099"/>
                </a:solidFill>
              </a:rPr>
              <a:t>Kernel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>
                <a:solidFill>
                  <a:srgbClr val="000099"/>
                </a:solidFill>
              </a:rPr>
              <a:t>menangani</a:t>
            </a:r>
            <a:r>
              <a:rPr lang="en-US" sz="2600" dirty="0">
                <a:solidFill>
                  <a:srgbClr val="000099"/>
                </a:solidFill>
              </a:rPr>
              <a:t> </a:t>
            </a:r>
            <a:r>
              <a:rPr lang="en-US" sz="2600" dirty="0" err="1">
                <a:solidFill>
                  <a:srgbClr val="000099"/>
                </a:solidFill>
              </a:rPr>
              <a:t>isi</a:t>
            </a:r>
            <a:r>
              <a:rPr lang="en-US" sz="2600" dirty="0">
                <a:solidFill>
                  <a:srgbClr val="000099"/>
                </a:solidFill>
              </a:rPr>
              <a:t> </a:t>
            </a:r>
            <a:r>
              <a:rPr lang="en-US" sz="2600" dirty="0" err="1">
                <a:solidFill>
                  <a:srgbClr val="000099"/>
                </a:solidFill>
              </a:rPr>
              <a:t>konteks</a:t>
            </a:r>
            <a:r>
              <a:rPr lang="en-US" sz="2600" dirty="0">
                <a:solidFill>
                  <a:srgbClr val="000099"/>
                </a:solidFill>
              </a:rPr>
              <a:t> </a:t>
            </a:r>
            <a:r>
              <a:rPr lang="en-US" sz="2600" dirty="0" err="1">
                <a:solidFill>
                  <a:srgbClr val="000099"/>
                </a:solidFill>
              </a:rPr>
              <a:t>proses</a:t>
            </a:r>
            <a:r>
              <a:rPr lang="en-US" sz="2600" dirty="0">
                <a:solidFill>
                  <a:srgbClr val="000099"/>
                </a:solidFill>
              </a:rPr>
              <a:t> </a:t>
            </a:r>
            <a:r>
              <a:rPr lang="en-US" sz="2600" dirty="0" err="1">
                <a:solidFill>
                  <a:srgbClr val="000099"/>
                </a:solidFill>
              </a:rPr>
              <a:t>dan</a:t>
            </a:r>
            <a:r>
              <a:rPr lang="en-US" sz="2600" dirty="0">
                <a:solidFill>
                  <a:srgbClr val="000099"/>
                </a:solidFill>
              </a:rPr>
              <a:t> </a:t>
            </a:r>
            <a:r>
              <a:rPr lang="en-US" sz="2600" dirty="0" err="1">
                <a:solidFill>
                  <a:srgbClr val="000099"/>
                </a:solidFill>
              </a:rPr>
              <a:t>setiap</a:t>
            </a:r>
            <a:r>
              <a:rPr lang="en-US" sz="2600" dirty="0">
                <a:solidFill>
                  <a:srgbClr val="000099"/>
                </a:solidFill>
              </a:rPr>
              <a:t> </a:t>
            </a:r>
            <a:r>
              <a:rPr lang="en-US" sz="2600" i="1" dirty="0">
                <a:solidFill>
                  <a:srgbClr val="000099"/>
                </a:solidFill>
              </a:rPr>
              <a:t>thread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600" dirty="0" err="1" smtClean="0">
                <a:solidFill>
                  <a:srgbClr val="000099"/>
                </a:solidFill>
              </a:rPr>
              <a:t>Penjadualan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>
                <a:solidFill>
                  <a:srgbClr val="000099"/>
                </a:solidFill>
              </a:rPr>
              <a:t>berbasis</a:t>
            </a:r>
            <a:r>
              <a:rPr lang="en-US" sz="2600" dirty="0">
                <a:solidFill>
                  <a:srgbClr val="000099"/>
                </a:solidFill>
              </a:rPr>
              <a:t> </a:t>
            </a:r>
            <a:r>
              <a:rPr lang="en-US" sz="2600" dirty="0" err="1">
                <a:solidFill>
                  <a:srgbClr val="000099"/>
                </a:solidFill>
              </a:rPr>
              <a:t>pada</a:t>
            </a:r>
            <a:r>
              <a:rPr lang="en-US" sz="2600" dirty="0">
                <a:solidFill>
                  <a:srgbClr val="000099"/>
                </a:solidFill>
              </a:rPr>
              <a:t> </a:t>
            </a:r>
            <a:r>
              <a:rPr lang="en-US" sz="2600" i="1" dirty="0">
                <a:solidFill>
                  <a:srgbClr val="000099"/>
                </a:solidFill>
              </a:rPr>
              <a:t>thread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600" dirty="0" err="1">
                <a:solidFill>
                  <a:srgbClr val="000099"/>
                </a:solidFill>
              </a:rPr>
              <a:t>Relasi</a:t>
            </a:r>
            <a:r>
              <a:rPr lang="en-US" sz="2600" dirty="0">
                <a:solidFill>
                  <a:srgbClr val="000099"/>
                </a:solidFill>
              </a:rPr>
              <a:t> </a:t>
            </a:r>
            <a:r>
              <a:rPr lang="en-US" sz="2600" dirty="0" err="1">
                <a:solidFill>
                  <a:srgbClr val="000099"/>
                </a:solidFill>
              </a:rPr>
              <a:t>antara</a:t>
            </a:r>
            <a:r>
              <a:rPr lang="en-US" sz="2600" dirty="0">
                <a:solidFill>
                  <a:srgbClr val="000099"/>
                </a:solidFill>
              </a:rPr>
              <a:t> </a:t>
            </a:r>
            <a:r>
              <a:rPr lang="en-US" sz="2600" i="1" dirty="0">
                <a:solidFill>
                  <a:srgbClr val="000099"/>
                </a:solidFill>
              </a:rPr>
              <a:t>thread</a:t>
            </a:r>
            <a:r>
              <a:rPr lang="en-US" sz="2600" dirty="0">
                <a:solidFill>
                  <a:srgbClr val="000099"/>
                </a:solidFill>
              </a:rPr>
              <a:t> </a:t>
            </a:r>
            <a:r>
              <a:rPr lang="en-US" sz="2600" i="1" dirty="0">
                <a:solidFill>
                  <a:srgbClr val="000099"/>
                </a:solidFill>
              </a:rPr>
              <a:t>user : thread kernel</a:t>
            </a:r>
            <a:r>
              <a:rPr lang="en-US" sz="2600" dirty="0">
                <a:solidFill>
                  <a:srgbClr val="000099"/>
                </a:solidFill>
              </a:rPr>
              <a:t> </a:t>
            </a:r>
            <a:r>
              <a:rPr lang="en-US" sz="2600" dirty="0" err="1">
                <a:solidFill>
                  <a:srgbClr val="000099"/>
                </a:solidFill>
              </a:rPr>
              <a:t>adalah</a:t>
            </a:r>
            <a:r>
              <a:rPr lang="en-US" sz="2600" dirty="0">
                <a:solidFill>
                  <a:srgbClr val="000099"/>
                </a:solidFill>
              </a:rPr>
              <a:t> 1:1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600" dirty="0">
                <a:solidFill>
                  <a:srgbClr val="000099"/>
                </a:solidFill>
              </a:rPr>
              <a:t>Model KLT </a:t>
            </a:r>
            <a:r>
              <a:rPr lang="en-US" sz="2600" dirty="0" err="1">
                <a:solidFill>
                  <a:srgbClr val="000099"/>
                </a:solidFill>
              </a:rPr>
              <a:t>digunakan</a:t>
            </a:r>
            <a:r>
              <a:rPr lang="en-US" sz="2600" dirty="0">
                <a:solidFill>
                  <a:srgbClr val="000099"/>
                </a:solidFill>
              </a:rPr>
              <a:t> </a:t>
            </a:r>
            <a:r>
              <a:rPr lang="en-US" sz="2600" dirty="0" err="1">
                <a:solidFill>
                  <a:srgbClr val="000099"/>
                </a:solidFill>
              </a:rPr>
              <a:t>pada</a:t>
            </a:r>
            <a:r>
              <a:rPr lang="en-US" sz="2600" dirty="0">
                <a:solidFill>
                  <a:srgbClr val="000099"/>
                </a:solidFill>
              </a:rPr>
              <a:t> </a:t>
            </a:r>
            <a:r>
              <a:rPr lang="en-US" sz="2600" dirty="0" err="1">
                <a:solidFill>
                  <a:srgbClr val="000099"/>
                </a:solidFill>
              </a:rPr>
              <a:t>sistem</a:t>
            </a:r>
            <a:r>
              <a:rPr lang="en-US" sz="2600" dirty="0">
                <a:solidFill>
                  <a:srgbClr val="000099"/>
                </a:solidFill>
              </a:rPr>
              <a:t> </a:t>
            </a:r>
            <a:r>
              <a:rPr lang="en-US" sz="2600" dirty="0" err="1">
                <a:solidFill>
                  <a:srgbClr val="000099"/>
                </a:solidFill>
              </a:rPr>
              <a:t>operasi</a:t>
            </a:r>
            <a:r>
              <a:rPr lang="en-US" sz="2600" dirty="0">
                <a:solidFill>
                  <a:srgbClr val="CC3300"/>
                </a:solidFill>
              </a:rPr>
              <a:t> </a:t>
            </a:r>
            <a:r>
              <a:rPr lang="en-US" sz="2600" dirty="0">
                <a:solidFill>
                  <a:srgbClr val="FF0066"/>
                </a:solidFill>
              </a:rPr>
              <a:t>Windows NT, Windows 2000, Solaris 2, BeOS, Tru64 UNIX, OS/2</a:t>
            </a:r>
          </a:p>
        </p:txBody>
      </p:sp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438" y="1371600"/>
            <a:ext cx="34639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 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914400"/>
          <a:ext cx="7467600" cy="596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41902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Kelebihan</a:t>
                      </a:r>
                      <a:r>
                        <a:rPr lang="en-US" sz="1800" dirty="0" smtClean="0"/>
                        <a:t> ULT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Kekurangan</a:t>
                      </a:r>
                      <a:r>
                        <a:rPr lang="en-US" dirty="0" smtClean="0"/>
                        <a:t> ULT</a:t>
                      </a:r>
                      <a:endParaRPr lang="en-US" dirty="0"/>
                    </a:p>
                  </a:txBody>
                  <a:tcPr/>
                </a:tc>
              </a:tr>
              <a:tr h="5544896">
                <a:tc>
                  <a:txBody>
                    <a:bodyPr/>
                    <a:lstStyle/>
                    <a:p>
                      <a:pPr marL="342900" indent="-342900" algn="just" eaLnBrk="1" hangingPunct="1">
                        <a:buFont typeface="+mj-lt"/>
                        <a:buAutoNum type="arabicPeriod"/>
                      </a:pPr>
                      <a:r>
                        <a:rPr lang="en-US" sz="1800" dirty="0" err="1" smtClean="0">
                          <a:solidFill>
                            <a:srgbClr val="000099"/>
                          </a:solidFill>
                        </a:rPr>
                        <a:t>Pergantian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sz="1800" i="1" dirty="0" smtClean="0">
                          <a:solidFill>
                            <a:srgbClr val="000099"/>
                          </a:solidFill>
                        </a:rPr>
                        <a:t>thread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 (</a:t>
                      </a:r>
                      <a:r>
                        <a:rPr lang="en-US" sz="1800" i="1" dirty="0" smtClean="0">
                          <a:solidFill>
                            <a:srgbClr val="000099"/>
                          </a:solidFill>
                        </a:rPr>
                        <a:t>thread switching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) </a:t>
                      </a:r>
                      <a:r>
                        <a:rPr lang="en-US" sz="1800" dirty="0" err="1" smtClean="0">
                          <a:solidFill>
                            <a:srgbClr val="000099"/>
                          </a:solidFill>
                        </a:rPr>
                        <a:t>tidak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99"/>
                          </a:solidFill>
                        </a:rPr>
                        <a:t>melibatkan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sz="1800" i="1" dirty="0" smtClean="0">
                          <a:solidFill>
                            <a:srgbClr val="000099"/>
                          </a:solidFill>
                        </a:rPr>
                        <a:t>kernel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, </a:t>
                      </a:r>
                      <a:r>
                        <a:rPr lang="en-US" sz="1800" dirty="0" err="1" smtClean="0">
                          <a:solidFill>
                            <a:srgbClr val="000099"/>
                          </a:solidFill>
                        </a:rPr>
                        <a:t>sehingga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sz="1800" i="1" dirty="0" smtClean="0">
                          <a:solidFill>
                            <a:srgbClr val="FF0000"/>
                          </a:solidFill>
                        </a:rPr>
                        <a:t>overhead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99"/>
                          </a:solidFill>
                        </a:rPr>
                        <a:t>akibat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99"/>
                          </a:solidFill>
                        </a:rPr>
                        <a:t>perubahan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 2 </a:t>
                      </a:r>
                      <a:r>
                        <a:rPr lang="en-US" sz="1800" dirty="0" err="1" smtClean="0">
                          <a:solidFill>
                            <a:srgbClr val="000099"/>
                          </a:solidFill>
                        </a:rPr>
                        <a:t>buah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 mode </a:t>
                      </a:r>
                      <a:r>
                        <a:rPr lang="en-US" sz="1800" i="1" dirty="0" smtClean="0">
                          <a:solidFill>
                            <a:srgbClr val="000099"/>
                          </a:solidFill>
                        </a:rPr>
                        <a:t>switch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 (</a:t>
                      </a:r>
                      <a:r>
                        <a:rPr lang="en-US" sz="1800" i="1" dirty="0" smtClean="0">
                          <a:solidFill>
                            <a:srgbClr val="000099"/>
                          </a:solidFill>
                        </a:rPr>
                        <a:t>user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99"/>
                          </a:solidFill>
                        </a:rPr>
                        <a:t>ke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sz="1800" i="1" dirty="0" smtClean="0">
                          <a:solidFill>
                            <a:srgbClr val="000099"/>
                          </a:solidFill>
                        </a:rPr>
                        <a:t>kernel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99"/>
                          </a:solidFill>
                        </a:rPr>
                        <a:t>dan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sz="1800" i="1" dirty="0" smtClean="0">
                          <a:solidFill>
                            <a:srgbClr val="000099"/>
                          </a:solidFill>
                        </a:rPr>
                        <a:t>kernel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99"/>
                          </a:solidFill>
                        </a:rPr>
                        <a:t>ke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sz="1800" i="1" dirty="0" smtClean="0">
                          <a:solidFill>
                            <a:srgbClr val="000099"/>
                          </a:solidFill>
                        </a:rPr>
                        <a:t>user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) </a:t>
                      </a:r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dapat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dihindari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 algn="just" eaLnBrk="1" hangingPunct="1">
                        <a:buFont typeface="+mj-lt"/>
                        <a:buAutoNum type="arabicPeriod"/>
                      </a:pPr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Algoritma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penjadualan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eksekusi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thread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suatu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aplikasi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bisa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berbeda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dengan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aplikasi</a:t>
                      </a:r>
                      <a:r>
                        <a:rPr lang="en-US" sz="1800" dirty="0" smtClean="0"/>
                        <a:t> yang lain</a:t>
                      </a:r>
                    </a:p>
                    <a:p>
                      <a:pPr lvl="1" eaLnBrk="1" hangingPunct="1">
                        <a:buFont typeface="Arial" pitchFamily="34" charset="0"/>
                        <a:buChar char="•"/>
                      </a:pPr>
                      <a:r>
                        <a:rPr lang="en-US" sz="1600" dirty="0" err="1" smtClean="0"/>
                        <a:t>Lebih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fleksibel</a:t>
                      </a:r>
                      <a:endParaRPr lang="en-US" sz="1600" dirty="0" smtClean="0"/>
                    </a:p>
                    <a:p>
                      <a:pPr lvl="1" eaLnBrk="1" hangingPunct="1">
                        <a:buFont typeface="Arial" pitchFamily="34" charset="0"/>
                        <a:buChar char="•"/>
                      </a:pPr>
                      <a:r>
                        <a:rPr lang="en-US" sz="1600" dirty="0" err="1" smtClean="0"/>
                        <a:t>Tidak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tergantung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dengan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algoritma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penjadualan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untuk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proses</a:t>
                      </a:r>
                      <a:endParaRPr lang="en-US" sz="1600" dirty="0" smtClean="0"/>
                    </a:p>
                    <a:p>
                      <a:pPr marL="342900" indent="-342900" eaLnBrk="1" hangingPunct="1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ULT </a:t>
                      </a:r>
                      <a:r>
                        <a:rPr lang="en-US" sz="1800" dirty="0" err="1" smtClean="0">
                          <a:solidFill>
                            <a:srgbClr val="000099"/>
                          </a:solidFill>
                        </a:rPr>
                        <a:t>dapat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99"/>
                          </a:solidFill>
                        </a:rPr>
                        <a:t>dijalankan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99"/>
                          </a:solidFill>
                        </a:rPr>
                        <a:t>pada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99"/>
                          </a:solidFill>
                        </a:rPr>
                        <a:t>sistem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99"/>
                          </a:solidFill>
                        </a:rPr>
                        <a:t>operasi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99"/>
                          </a:solidFill>
                        </a:rPr>
                        <a:t>berbeda-beda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karena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tidak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bergantung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pada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eaLnBrk="1" hangingPunct="1">
                        <a:buFont typeface="+mj-lt"/>
                        <a:buAutoNum type="arabicPeriod"/>
                      </a:pPr>
                      <a:r>
                        <a:rPr lang="en-US" dirty="0" err="1" smtClean="0"/>
                        <a:t>Jika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sebuah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thread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sebuah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proses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melakukan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system call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menyebabkan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semua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thread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proses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tersebut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dieksekusi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semua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terhenti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342900" indent="-342900" eaLnBrk="1" hangingPunct="1">
                        <a:buFont typeface="+mj-lt"/>
                        <a:buAutoNum type="arabicPeriod"/>
                      </a:pPr>
                      <a:r>
                        <a:rPr lang="en-US" dirty="0" err="1" smtClean="0"/>
                        <a:t>Penggunaan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multiprocessor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dimanfaatkan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secara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maksimal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lvl="1" eaLnBrk="1" hangingPunct="1">
                        <a:buFont typeface="Arial" pitchFamily="34" charset="0"/>
                        <a:buChar char="•"/>
                      </a:pP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saat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kernel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mengijinkan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satu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thread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saja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dapat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dieksekusi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setiap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proses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smtClean="0">
                <a:solidFill>
                  <a:srgbClr val="000099"/>
                </a:solidFill>
              </a:rPr>
              <a:t>Solusi</a:t>
            </a:r>
            <a:r>
              <a:rPr lang="en-US" sz="3600" smtClean="0"/>
              <a:t> terhadap kekurangan ULT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53340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400" smtClean="0"/>
              <a:t>Aplikasi dipecah-pecah menjadi banyak proses, setiap satu proses satu </a:t>
            </a:r>
            <a:r>
              <a:rPr lang="en-US" sz="2400" i="1" smtClean="0"/>
              <a:t>thread</a:t>
            </a:r>
            <a:r>
              <a:rPr lang="en-US" sz="2400" smtClean="0"/>
              <a:t> saja</a:t>
            </a:r>
          </a:p>
          <a:p>
            <a:pPr lvl="1" eaLnBrk="1" hangingPunct="1"/>
            <a:r>
              <a:rPr lang="en-US" sz="2200" smtClean="0"/>
              <a:t>Kerugian: </a:t>
            </a:r>
            <a:r>
              <a:rPr lang="en-US" sz="2200" i="1" smtClean="0">
                <a:solidFill>
                  <a:srgbClr val="FF0000"/>
                </a:solidFill>
              </a:rPr>
              <a:t>overhead</a:t>
            </a:r>
            <a:r>
              <a:rPr lang="en-US" sz="2200" smtClean="0"/>
              <a:t> akibat mode </a:t>
            </a:r>
            <a:r>
              <a:rPr lang="en-US" sz="2200" i="1" smtClean="0"/>
              <a:t>switching</a:t>
            </a:r>
            <a:r>
              <a:rPr lang="en-US" sz="2200" smtClean="0"/>
              <a:t> meningkat</a:t>
            </a:r>
          </a:p>
          <a:p>
            <a:pPr lvl="1" eaLnBrk="1" hangingPunct="1"/>
            <a:r>
              <a:rPr lang="en-US" sz="2200" smtClean="0">
                <a:solidFill>
                  <a:srgbClr val="FF0000"/>
                </a:solidFill>
              </a:rPr>
              <a:t>Apa manfaat solusi ini ?</a:t>
            </a:r>
          </a:p>
          <a:p>
            <a:pPr eaLnBrk="1" hangingPunct="1"/>
            <a:r>
              <a:rPr lang="en-US" sz="2400" smtClean="0"/>
              <a:t>Mengubah </a:t>
            </a:r>
            <a:r>
              <a:rPr lang="en-US" sz="2400" i="1" smtClean="0"/>
              <a:t>system call</a:t>
            </a:r>
            <a:r>
              <a:rPr lang="en-US" sz="2400" smtClean="0"/>
              <a:t> yang menyebabkan proses terblok menjadi </a:t>
            </a:r>
            <a:r>
              <a:rPr lang="en-US" sz="2400" i="1" smtClean="0"/>
              <a:t>system call</a:t>
            </a:r>
            <a:r>
              <a:rPr lang="en-US" sz="2400" smtClean="0"/>
              <a:t> yang tidak menyebabkan proses terblok</a:t>
            </a:r>
          </a:p>
          <a:p>
            <a:pPr lvl="1" eaLnBrk="1" hangingPunct="1"/>
            <a:r>
              <a:rPr lang="en-US" sz="2200" smtClean="0"/>
              <a:t>Ada </a:t>
            </a:r>
            <a:r>
              <a:rPr lang="en-US" sz="2200" i="1" smtClean="0"/>
              <a:t>routine</a:t>
            </a:r>
            <a:r>
              <a:rPr lang="en-US" sz="2200" smtClean="0"/>
              <a:t> yang khusus untuk memeriksa status I/O </a:t>
            </a:r>
            <a:r>
              <a:rPr lang="en-US" sz="2200" i="1" smtClean="0"/>
              <a:t>device</a:t>
            </a:r>
            <a:r>
              <a:rPr lang="en-US" sz="2200" smtClean="0"/>
              <a:t> sibuk atau tidak (disebut dengan </a:t>
            </a:r>
            <a:r>
              <a:rPr lang="en-US" sz="2200" i="1" smtClean="0"/>
              <a:t>jacket routine</a:t>
            </a:r>
            <a:r>
              <a:rPr lang="en-US" sz="2200" smtClean="0"/>
              <a:t>)</a:t>
            </a:r>
          </a:p>
          <a:p>
            <a:pPr lvl="1" eaLnBrk="1" hangingPunct="1"/>
            <a:r>
              <a:rPr lang="en-US" sz="2200" i="1" smtClean="0"/>
              <a:t>Thread</a:t>
            </a:r>
            <a:r>
              <a:rPr lang="en-US" sz="2200" smtClean="0"/>
              <a:t> yang memerlukan </a:t>
            </a:r>
            <a:r>
              <a:rPr lang="en-US" sz="2200" i="1" smtClean="0"/>
              <a:t>I/O device</a:t>
            </a:r>
            <a:r>
              <a:rPr lang="en-US" sz="2200" smtClean="0"/>
              <a:t> cukup memanggil </a:t>
            </a:r>
            <a:r>
              <a:rPr lang="en-US" sz="2200" i="1" smtClean="0"/>
              <a:t>jacket routine</a:t>
            </a:r>
          </a:p>
          <a:p>
            <a:pPr lvl="1" eaLnBrk="1" hangingPunct="1"/>
            <a:r>
              <a:rPr lang="en-US" sz="2200" smtClean="0"/>
              <a:t>Bila I/O sibuk, </a:t>
            </a:r>
            <a:r>
              <a:rPr lang="en-US" sz="2200" i="1" smtClean="0"/>
              <a:t>thread</a:t>
            </a:r>
            <a:r>
              <a:rPr lang="en-US" sz="2200" smtClean="0"/>
              <a:t> masuk ke status </a:t>
            </a:r>
            <a:r>
              <a:rPr lang="en-US" sz="2200" i="1" smtClean="0"/>
              <a:t>blocked</a:t>
            </a:r>
            <a:r>
              <a:rPr lang="en-US" sz="2200" smtClean="0"/>
              <a:t> dan giliran eksekusi diberikan pada </a:t>
            </a:r>
            <a:r>
              <a:rPr lang="en-US" sz="2200" i="1" smtClean="0"/>
              <a:t>thread</a:t>
            </a:r>
            <a:r>
              <a:rPr lang="en-US" sz="2200" smtClean="0"/>
              <a:t> lainnya </a:t>
            </a:r>
            <a:r>
              <a:rPr lang="en-US" sz="2200" smtClean="0">
                <a:solidFill>
                  <a:srgbClr val="FF0000"/>
                </a:solidFill>
              </a:rPr>
              <a:t>(status proses tetap </a:t>
            </a:r>
            <a:r>
              <a:rPr lang="en-US" sz="2200" i="1" smtClean="0">
                <a:solidFill>
                  <a:srgbClr val="FF0000"/>
                </a:solidFill>
              </a:rPr>
              <a:t>running</a:t>
            </a:r>
            <a:r>
              <a:rPr lang="en-US" sz="2200" smtClean="0">
                <a:solidFill>
                  <a:srgbClr val="FF0000"/>
                </a:solidFill>
              </a:rPr>
              <a:t>)</a:t>
            </a:r>
          </a:p>
          <a:p>
            <a:pPr lvl="1" eaLnBrk="1" hangingPunct="1"/>
            <a:r>
              <a:rPr lang="en-US" sz="2200" smtClean="0"/>
              <a:t>Demikian seterusnya hingga didapatkan status </a:t>
            </a:r>
            <a:r>
              <a:rPr lang="en-US" sz="2200" i="1" smtClean="0"/>
              <a:t>I/O device ready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1000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 KLT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KELEBIHAN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KEKURANGAN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eaLnBrk="1" hangingPunct="1">
                        <a:buFont typeface="+mj-lt"/>
                        <a:buAutoNum type="arabicPeriod"/>
                      </a:pPr>
                      <a:r>
                        <a:rPr lang="en-US" i="1" dirty="0" smtClean="0"/>
                        <a:t>Thread-thread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berasal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sebuah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proses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dieksekusi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prosesor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berbeda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secara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bersamaan</a:t>
                      </a:r>
                      <a:endParaRPr lang="en-US" dirty="0" smtClean="0"/>
                    </a:p>
                    <a:p>
                      <a:pPr marL="342900" indent="-342900" eaLnBrk="1" hangingPunct="1">
                        <a:buFont typeface="+mj-lt"/>
                        <a:buAutoNum type="arabicPeriod"/>
                      </a:pPr>
                      <a:r>
                        <a:rPr lang="en-US" i="1" dirty="0" smtClean="0"/>
                        <a:t>Thread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melakukan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>
                          <a:solidFill>
                            <a:srgbClr val="000099"/>
                          </a:solidFill>
                        </a:rPr>
                        <a:t>service call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tidak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menyebabkan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proses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terblok</a:t>
                      </a:r>
                      <a:r>
                        <a:rPr lang="en-US" dirty="0" smtClean="0"/>
                        <a:t>, </a:t>
                      </a:r>
                      <a:r>
                        <a:rPr lang="en-US" i="1" dirty="0" smtClean="0"/>
                        <a:t>thread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lainnya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proses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masih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dieksekusi</a:t>
                      </a:r>
                      <a:endParaRPr lang="en-US" dirty="0" smtClean="0"/>
                    </a:p>
                    <a:p>
                      <a:pPr marL="342900" indent="-342900" eaLnBrk="1" hangingPunct="1">
                        <a:buFont typeface="+mj-lt"/>
                        <a:buAutoNum type="arabicPeriod"/>
                      </a:pPr>
                      <a:r>
                        <a:rPr lang="en-US" i="1" dirty="0" smtClean="0"/>
                        <a:t>Routine kernel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terdiri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banyak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i="1" dirty="0" smtClean="0">
                          <a:solidFill>
                            <a:srgbClr val="000099"/>
                          </a:solidFill>
                        </a:rPr>
                        <a:t>thread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eaLnBrk="1" hangingPunct="1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Perpindahan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eksekusi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dari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satu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i="1" dirty="0" smtClean="0">
                          <a:solidFill>
                            <a:srgbClr val="000099"/>
                          </a:solidFill>
                        </a:rPr>
                        <a:t>thread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ke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i="1" dirty="0" smtClean="0">
                          <a:solidFill>
                            <a:srgbClr val="000099"/>
                          </a:solidFill>
                        </a:rPr>
                        <a:t>thread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lainnya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menyebabkan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overhead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akibat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i="1" dirty="0" smtClean="0">
                          <a:solidFill>
                            <a:srgbClr val="000099"/>
                          </a:solidFill>
                        </a:rPr>
                        <a:t>mode switch</a:t>
                      </a:r>
                    </a:p>
                    <a:p>
                      <a:pPr marL="342900" indent="-342900" eaLnBrk="1" hangingPunct="1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Algoritma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penjadualan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eksekusi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suatu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aplikasi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harus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mengikuti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algoritma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penjadualan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sistem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operasi</a:t>
                      </a:r>
                      <a:endParaRPr lang="en-US" dirty="0" smtClean="0">
                        <a:solidFill>
                          <a:srgbClr val="000099"/>
                        </a:solidFill>
                      </a:endParaRPr>
                    </a:p>
                    <a:p>
                      <a:pPr lvl="1" eaLnBrk="1" hangingPunct="1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Tidak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fleksibel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 eaLnBrk="1" hangingPunct="1">
                        <a:buFont typeface="+mj-lt"/>
                        <a:buAutoNum type="arabicPeriod"/>
                      </a:pP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KLT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tidak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dapat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dijalankan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pada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sistem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operasi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berbeda-beda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karena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tergantung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pada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i="1" dirty="0" smtClean="0">
                          <a:solidFill>
                            <a:srgbClr val="000099"/>
                          </a:solidFill>
                        </a:rPr>
                        <a:t>kernel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masing-masing</a:t>
                      </a:r>
                      <a:endParaRPr lang="en-US" dirty="0" smtClean="0">
                        <a:solidFill>
                          <a:srgbClr val="000099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Kombinasi ULT dan KLT</a:t>
            </a: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3810000" y="1295400"/>
            <a:ext cx="5181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Pembentukan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i="1" dirty="0">
                <a:solidFill>
                  <a:srgbClr val="000099"/>
                </a:solidFill>
              </a:rPr>
              <a:t>thread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000099"/>
                </a:solidFill>
              </a:rPr>
              <a:t>dilakukan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000099"/>
                </a:solidFill>
              </a:rPr>
              <a:t>pada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aplikasi</a:t>
            </a:r>
            <a:r>
              <a:rPr lang="en-US" sz="2400" dirty="0">
                <a:solidFill>
                  <a:srgbClr val="000099"/>
                </a:solidFill>
              </a:rPr>
              <a:t> (</a:t>
            </a:r>
            <a:r>
              <a:rPr lang="en-US" sz="2400" i="1" dirty="0">
                <a:solidFill>
                  <a:srgbClr val="000099"/>
                </a:solidFill>
              </a:rPr>
              <a:t>user space</a:t>
            </a:r>
            <a:r>
              <a:rPr lang="en-US" sz="2400" dirty="0">
                <a:solidFill>
                  <a:srgbClr val="000099"/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Penjadualan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000099"/>
                </a:solidFill>
              </a:rPr>
              <a:t>dan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000099"/>
                </a:solidFill>
              </a:rPr>
              <a:t>sinkronisasi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000099"/>
                </a:solidFill>
              </a:rPr>
              <a:t>dilakukan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000099"/>
                </a:solidFill>
              </a:rPr>
              <a:t>pada</a:t>
            </a:r>
            <a:r>
              <a:rPr lang="en-US" sz="2400" dirty="0">
                <a:solidFill>
                  <a:srgbClr val="000099"/>
                </a:solidFill>
              </a:rPr>
              <a:t> level </a:t>
            </a:r>
            <a:r>
              <a:rPr lang="en-US" sz="2400" dirty="0" err="1">
                <a:solidFill>
                  <a:srgbClr val="FF0000"/>
                </a:solidFill>
              </a:rPr>
              <a:t>aplikasi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>
                <a:solidFill>
                  <a:srgbClr val="000099"/>
                </a:solidFill>
              </a:rPr>
              <a:t>Beberapa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i="1" dirty="0">
                <a:solidFill>
                  <a:srgbClr val="000099"/>
                </a:solidFill>
              </a:rPr>
              <a:t>thread</a:t>
            </a:r>
            <a:r>
              <a:rPr lang="en-US" sz="2400" dirty="0">
                <a:solidFill>
                  <a:srgbClr val="000099"/>
                </a:solidFill>
              </a:rPr>
              <a:t> ULT </a:t>
            </a:r>
            <a:r>
              <a:rPr lang="en-US" sz="2400" dirty="0" err="1">
                <a:solidFill>
                  <a:srgbClr val="000099"/>
                </a:solidFill>
              </a:rPr>
              <a:t>dari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000099"/>
                </a:solidFill>
              </a:rPr>
              <a:t>sebuah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000099"/>
                </a:solidFill>
              </a:rPr>
              <a:t>aplikasi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dipetakan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000099"/>
                </a:solidFill>
              </a:rPr>
              <a:t>ke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000099"/>
                </a:solidFill>
              </a:rPr>
              <a:t>sejumlah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i="1" dirty="0">
                <a:solidFill>
                  <a:srgbClr val="000099"/>
                </a:solidFill>
              </a:rPr>
              <a:t>thread</a:t>
            </a:r>
            <a:r>
              <a:rPr lang="en-US" sz="2400" dirty="0">
                <a:solidFill>
                  <a:srgbClr val="000099"/>
                </a:solidFill>
              </a:rPr>
              <a:t> KLT (</a:t>
            </a:r>
            <a:r>
              <a:rPr lang="en-US" sz="2400" dirty="0" err="1">
                <a:solidFill>
                  <a:srgbClr val="000099"/>
                </a:solidFill>
              </a:rPr>
              <a:t>jumlahnya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000099"/>
                </a:solidFill>
              </a:rPr>
              <a:t>sama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000099"/>
                </a:solidFill>
              </a:rPr>
              <a:t>atau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000099"/>
                </a:solidFill>
              </a:rPr>
              <a:t>lebih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000099"/>
                </a:solidFill>
              </a:rPr>
              <a:t>kecil</a:t>
            </a:r>
            <a:r>
              <a:rPr lang="en-US" sz="2400" dirty="0">
                <a:solidFill>
                  <a:srgbClr val="000099"/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>
                <a:solidFill>
                  <a:srgbClr val="000099"/>
                </a:solidFill>
              </a:rPr>
              <a:t>Relasi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000099"/>
                </a:solidFill>
              </a:rPr>
              <a:t>antara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i="1" dirty="0">
                <a:solidFill>
                  <a:srgbClr val="000099"/>
                </a:solidFill>
              </a:rPr>
              <a:t>thread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i="1" dirty="0">
                <a:solidFill>
                  <a:srgbClr val="000099"/>
                </a:solidFill>
              </a:rPr>
              <a:t>user : thread kernel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000099"/>
                </a:solidFill>
              </a:rPr>
              <a:t>adalah</a:t>
            </a:r>
            <a:r>
              <a:rPr lang="en-US" sz="2400" dirty="0">
                <a:solidFill>
                  <a:srgbClr val="000099"/>
                </a:solidFill>
              </a:rPr>
              <a:t> M:N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0099"/>
                </a:solidFill>
              </a:rPr>
              <a:t>Model </a:t>
            </a:r>
            <a:r>
              <a:rPr lang="en-US" sz="2400" dirty="0" err="1">
                <a:solidFill>
                  <a:srgbClr val="000099"/>
                </a:solidFill>
              </a:rPr>
              <a:t>kombinasi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000099"/>
                </a:solidFill>
              </a:rPr>
              <a:t>digunakan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000099"/>
                </a:solidFill>
              </a:rPr>
              <a:t>pada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000099"/>
                </a:solidFill>
              </a:rPr>
              <a:t>sistem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000099"/>
                </a:solidFill>
              </a:rPr>
              <a:t>operasi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dirty="0">
                <a:solidFill>
                  <a:srgbClr val="FF0066"/>
                </a:solidFill>
              </a:rPr>
              <a:t>Solaris 2, IRIX, HP-UX, </a:t>
            </a:r>
            <a:r>
              <a:rPr lang="en-US" sz="2400" dirty="0" err="1">
                <a:solidFill>
                  <a:srgbClr val="FF0066"/>
                </a:solidFill>
              </a:rPr>
              <a:t>dan</a:t>
            </a:r>
            <a:r>
              <a:rPr lang="en-US" sz="2400" dirty="0">
                <a:solidFill>
                  <a:srgbClr val="FF0066"/>
                </a:solidFill>
              </a:rPr>
              <a:t> Tru64 UNIX</a:t>
            </a: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" y="1295400"/>
            <a:ext cx="37131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smtClean="0">
                <a:solidFill>
                  <a:srgbClr val="000099"/>
                </a:solidFill>
              </a:rPr>
              <a:t>Kelebihan</a:t>
            </a:r>
            <a:r>
              <a:rPr lang="en-US" sz="3200" smtClean="0"/>
              <a:t> kombinasi ULT dan KLT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smtClean="0">
                <a:solidFill>
                  <a:srgbClr val="000099"/>
                </a:solidFill>
              </a:rPr>
              <a:t>Programmer dapat mengatur jumlah KLT berdasarkan aplikasi atau mesin yang akan digunakan untuk mendapatkan </a:t>
            </a:r>
            <a:r>
              <a:rPr lang="en-US" sz="2800" smtClean="0">
                <a:solidFill>
                  <a:srgbClr val="FF0000"/>
                </a:solidFill>
              </a:rPr>
              <a:t>hasil optimum</a:t>
            </a:r>
          </a:p>
          <a:p>
            <a:pPr eaLnBrk="1" hangingPunct="1"/>
            <a:r>
              <a:rPr lang="en-US" sz="2800" smtClean="0">
                <a:solidFill>
                  <a:srgbClr val="000099"/>
                </a:solidFill>
              </a:rPr>
              <a:t>Beberapa </a:t>
            </a:r>
            <a:r>
              <a:rPr lang="en-US" sz="2800" i="1" smtClean="0">
                <a:solidFill>
                  <a:srgbClr val="000099"/>
                </a:solidFill>
              </a:rPr>
              <a:t>thread</a:t>
            </a:r>
            <a:r>
              <a:rPr lang="en-US" sz="2800" smtClean="0">
                <a:solidFill>
                  <a:srgbClr val="000099"/>
                </a:solidFill>
              </a:rPr>
              <a:t> dari </a:t>
            </a:r>
            <a:r>
              <a:rPr lang="en-US" sz="2800" smtClean="0">
                <a:solidFill>
                  <a:srgbClr val="FF0000"/>
                </a:solidFill>
              </a:rPr>
              <a:t>sebuah aplikasi dapat dieksekusi secara bersamaan</a:t>
            </a:r>
            <a:r>
              <a:rPr lang="en-US" sz="2800" smtClean="0">
                <a:solidFill>
                  <a:srgbClr val="000099"/>
                </a:solidFill>
              </a:rPr>
              <a:t> pada sistem </a:t>
            </a:r>
            <a:r>
              <a:rPr lang="en-US" sz="2800" i="1" smtClean="0">
                <a:solidFill>
                  <a:srgbClr val="000099"/>
                </a:solidFill>
              </a:rPr>
              <a:t>multiprocessor</a:t>
            </a:r>
          </a:p>
          <a:p>
            <a:pPr eaLnBrk="1" hangingPunct="1"/>
            <a:r>
              <a:rPr lang="en-US" sz="2800" i="1" smtClean="0">
                <a:solidFill>
                  <a:srgbClr val="000099"/>
                </a:solidFill>
              </a:rPr>
              <a:t>Thread</a:t>
            </a:r>
            <a:r>
              <a:rPr lang="en-US" sz="2800" smtClean="0">
                <a:solidFill>
                  <a:srgbClr val="000099"/>
                </a:solidFill>
              </a:rPr>
              <a:t> yang melakukan </a:t>
            </a:r>
            <a:r>
              <a:rPr lang="en-US" sz="2800" i="1" smtClean="0">
                <a:solidFill>
                  <a:srgbClr val="FF0000"/>
                </a:solidFill>
              </a:rPr>
              <a:t>system call</a:t>
            </a:r>
            <a:r>
              <a:rPr lang="en-US" sz="2800" smtClean="0">
                <a:solidFill>
                  <a:srgbClr val="000099"/>
                </a:solidFill>
              </a:rPr>
              <a:t> (perlu </a:t>
            </a:r>
            <a:r>
              <a:rPr lang="en-US" sz="2800" i="1" smtClean="0">
                <a:solidFill>
                  <a:srgbClr val="000099"/>
                </a:solidFill>
              </a:rPr>
              <a:t>I/O device</a:t>
            </a:r>
            <a:r>
              <a:rPr lang="en-US" sz="2800" smtClean="0">
                <a:solidFill>
                  <a:srgbClr val="000099"/>
                </a:solidFill>
              </a:rPr>
              <a:t>) </a:t>
            </a:r>
            <a:r>
              <a:rPr lang="en-US" sz="2800" smtClean="0">
                <a:solidFill>
                  <a:srgbClr val="FF0000"/>
                </a:solidFill>
              </a:rPr>
              <a:t>tidak</a:t>
            </a:r>
            <a:r>
              <a:rPr lang="en-US" sz="2800" smtClean="0">
                <a:solidFill>
                  <a:srgbClr val="000099"/>
                </a:solidFill>
              </a:rPr>
              <a:t> menyebabkan proses </a:t>
            </a:r>
            <a:r>
              <a:rPr lang="en-US" sz="2800" smtClean="0">
                <a:solidFill>
                  <a:srgbClr val="FF0000"/>
                </a:solidFill>
              </a:rPr>
              <a:t>terblok</a:t>
            </a:r>
          </a:p>
          <a:p>
            <a:pPr eaLnBrk="1" hangingPunct="1"/>
            <a:r>
              <a:rPr lang="en-US" sz="2800" smtClean="0">
                <a:solidFill>
                  <a:srgbClr val="FF0000"/>
                </a:solidFill>
              </a:rPr>
              <a:t>Performansinya lebih baik</a:t>
            </a:r>
            <a:r>
              <a:rPr lang="en-US" sz="2800" smtClean="0">
                <a:solidFill>
                  <a:srgbClr val="000099"/>
                </a:solidFill>
              </a:rPr>
              <a:t> dibanding ULT maupun KLT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/>
          <a:lstStyle/>
          <a:p>
            <a:pPr>
              <a:defRPr/>
            </a:pPr>
            <a:r>
              <a:rPr lang="en-US" sz="3200" i="1" dirty="0" smtClean="0"/>
              <a:t>Process Control Block (PCB) </a:t>
            </a:r>
            <a:r>
              <a:rPr lang="en-US" sz="1800" i="1" dirty="0" smtClean="0"/>
              <a:t>(2)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4604238" y="1066800"/>
          <a:ext cx="2428143" cy="5638800"/>
        </p:xfrm>
        <a:graphic>
          <a:graphicData uri="http://schemas.openxmlformats.org/presentationml/2006/ole">
            <p:oleObj spid="_x0000_s1026" name="Image" r:id="rId4" imgW="3123810" imgH="6704762" progId="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066800" y="1600200"/>
            <a:ext cx="396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4175" indent="-384175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sz="3200">
                <a:solidFill>
                  <a:srgbClr val="3333FF"/>
                </a:solidFill>
                <a:latin typeface="Tahoma" pitchFamily="34" charset="0"/>
              </a:rPr>
              <a:t>Sebagian isi PCB: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smtClean="0"/>
              <a:t>Relasi antara </a:t>
            </a:r>
            <a:r>
              <a:rPr lang="en-US" sz="3600" i="1" smtClean="0"/>
              <a:t>Thread</a:t>
            </a:r>
            <a:r>
              <a:rPr lang="en-US" sz="3600" smtClean="0"/>
              <a:t> dan Proses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idx="1"/>
          </p:nvPr>
        </p:nvGraphicFramePr>
        <p:xfrm>
          <a:off x="152400" y="1736725"/>
          <a:ext cx="8839200" cy="4892675"/>
        </p:xfrm>
        <a:graphic>
          <a:graphicData uri="http://schemas.openxmlformats.org/presentationml/2006/ole">
            <p:oleObj spid="_x0000_s70658" name="Image" r:id="rId4" imgW="8076190" imgH="4469841" progId="">
              <p:embed/>
            </p:oleObj>
          </a:graphicData>
        </a:graphic>
      </p:graphicFrame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76200" y="12954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600">
                <a:solidFill>
                  <a:srgbClr val="CC3300"/>
                </a:solidFill>
              </a:rPr>
              <a:t>Macam-macam relasi antara </a:t>
            </a:r>
            <a:r>
              <a:rPr lang="en-US" sz="2600" i="1">
                <a:solidFill>
                  <a:srgbClr val="CC3300"/>
                </a:solidFill>
              </a:rPr>
              <a:t>thread</a:t>
            </a:r>
            <a:r>
              <a:rPr lang="en-US" sz="2600">
                <a:solidFill>
                  <a:srgbClr val="CC3300"/>
                </a:solidFill>
              </a:rPr>
              <a:t>:proses adalah sbb:</a:t>
            </a:r>
            <a:endParaRPr lang="en-US" sz="260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Pembentukan Proses</a:t>
            </a:r>
            <a:endParaRPr lang="en-US" sz="2000" smtClean="0"/>
          </a:p>
        </p:txBody>
      </p:sp>
      <p:sp>
        <p:nvSpPr>
          <p:cNvPr id="394243" name="Rectangle 3"/>
          <p:cNvSpPr>
            <a:spLocks noChangeArrowheads="1"/>
          </p:cNvSpPr>
          <p:nvPr/>
        </p:nvSpPr>
        <p:spPr bwMode="auto">
          <a:xfrm>
            <a:off x="383931" y="1447800"/>
            <a:ext cx="8455269" cy="514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4175" indent="-384175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sz="2000" dirty="0" err="1">
                <a:solidFill>
                  <a:srgbClr val="FF0000"/>
                </a:solidFill>
                <a:latin typeface="Tahoma" pitchFamily="34" charset="0"/>
              </a:rPr>
              <a:t>Siapa</a:t>
            </a:r>
            <a:r>
              <a:rPr kumimoji="1" lang="en-US" sz="2000" dirty="0">
                <a:solidFill>
                  <a:srgbClr val="FF0000"/>
                </a:solidFill>
                <a:latin typeface="Tahoma" pitchFamily="34" charset="0"/>
              </a:rPr>
              <a:t> yang </a:t>
            </a:r>
            <a:r>
              <a:rPr kumimoji="1" lang="en-US" sz="2000" dirty="0" err="1">
                <a:solidFill>
                  <a:srgbClr val="FF0000"/>
                </a:solidFill>
                <a:latin typeface="Tahoma" pitchFamily="34" charset="0"/>
              </a:rPr>
              <a:t>membentuk</a:t>
            </a:r>
            <a:r>
              <a:rPr kumimoji="1" lang="en-US" sz="20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kumimoji="1" lang="en-US" sz="2000" dirty="0" err="1">
                <a:solidFill>
                  <a:srgbClr val="FF0000"/>
                </a:solidFill>
                <a:latin typeface="Tahoma" pitchFamily="34" charset="0"/>
              </a:rPr>
              <a:t>proses</a:t>
            </a:r>
            <a:r>
              <a:rPr kumimoji="1" lang="en-US" sz="2000" dirty="0">
                <a:solidFill>
                  <a:srgbClr val="FF0000"/>
                </a:solidFill>
                <a:latin typeface="Tahoma" pitchFamily="34" charset="0"/>
              </a:rPr>
              <a:t> ? </a:t>
            </a: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en-US" sz="2000" dirty="0" err="1">
                <a:solidFill>
                  <a:srgbClr val="FF0066"/>
                </a:solidFill>
                <a:latin typeface="Tahoma" pitchFamily="34" charset="0"/>
              </a:rPr>
              <a:t>Sistem</a:t>
            </a:r>
            <a:r>
              <a:rPr kumimoji="1" lang="en-US" sz="2000" dirty="0">
                <a:solidFill>
                  <a:srgbClr val="FF0066"/>
                </a:solidFill>
                <a:latin typeface="Tahoma" pitchFamily="34" charset="0"/>
              </a:rPr>
              <a:t> </a:t>
            </a:r>
            <a:r>
              <a:rPr kumimoji="1" lang="en-US" sz="2000" dirty="0" err="1">
                <a:solidFill>
                  <a:srgbClr val="FF0066"/>
                </a:solidFill>
                <a:latin typeface="Tahoma" pitchFamily="34" charset="0"/>
              </a:rPr>
              <a:t>operasi</a:t>
            </a:r>
            <a:endParaRPr kumimoji="1" lang="en-US" sz="2000" dirty="0">
              <a:solidFill>
                <a:srgbClr val="FF0066"/>
              </a:solidFill>
              <a:latin typeface="Tahoma" pitchFamily="34" charset="0"/>
            </a:endParaRPr>
          </a:p>
          <a:p>
            <a:pPr marL="384175" indent="-384175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sz="2400" dirty="0" err="1">
                <a:solidFill>
                  <a:srgbClr val="0000FF"/>
                </a:solidFill>
                <a:latin typeface="Tahoma" pitchFamily="34" charset="0"/>
              </a:rPr>
              <a:t>Setiap</a:t>
            </a:r>
            <a:r>
              <a:rPr kumimoji="1" lang="en-US" sz="2400" dirty="0">
                <a:solidFill>
                  <a:srgbClr val="0000FF"/>
                </a:solidFill>
                <a:latin typeface="Tahoma" pitchFamily="34" charset="0"/>
              </a:rPr>
              <a:t> </a:t>
            </a:r>
            <a:r>
              <a:rPr kumimoji="1" lang="en-US" sz="2400" dirty="0" err="1">
                <a:solidFill>
                  <a:srgbClr val="0000FF"/>
                </a:solidFill>
                <a:latin typeface="Tahoma" pitchFamily="34" charset="0"/>
              </a:rPr>
              <a:t>proses</a:t>
            </a:r>
            <a:r>
              <a:rPr kumimoji="1" lang="en-US" sz="2400" dirty="0">
                <a:solidFill>
                  <a:srgbClr val="0000FF"/>
                </a:solidFill>
                <a:latin typeface="Tahoma" pitchFamily="34" charset="0"/>
              </a:rPr>
              <a:t> </a:t>
            </a:r>
            <a:r>
              <a:rPr kumimoji="1" lang="en-US" sz="2400" dirty="0" err="1">
                <a:solidFill>
                  <a:srgbClr val="0000FF"/>
                </a:solidFill>
                <a:latin typeface="Tahoma" pitchFamily="34" charset="0"/>
              </a:rPr>
              <a:t>dilengkapi</a:t>
            </a:r>
            <a:r>
              <a:rPr kumimoji="1" lang="en-US" sz="2400" dirty="0">
                <a:solidFill>
                  <a:srgbClr val="0000FF"/>
                </a:solidFill>
                <a:latin typeface="Tahoma" pitchFamily="34" charset="0"/>
              </a:rPr>
              <a:t> </a:t>
            </a:r>
            <a:r>
              <a:rPr kumimoji="1" lang="en-US" sz="2400" dirty="0" err="1">
                <a:solidFill>
                  <a:srgbClr val="0000FF"/>
                </a:solidFill>
                <a:latin typeface="Tahoma" pitchFamily="34" charset="0"/>
              </a:rPr>
              <a:t>dengan</a:t>
            </a:r>
            <a:r>
              <a:rPr kumimoji="1" lang="en-US" sz="2400" dirty="0">
                <a:solidFill>
                  <a:srgbClr val="0000FF"/>
                </a:solidFill>
                <a:latin typeface="Tahoma" pitchFamily="34" charset="0"/>
              </a:rPr>
              <a:t> PCB</a:t>
            </a:r>
          </a:p>
          <a:p>
            <a:pPr marL="384175" indent="-384175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sz="2000" dirty="0" err="1">
                <a:solidFill>
                  <a:srgbClr val="FF0000"/>
                </a:solidFill>
                <a:latin typeface="Tahoma" pitchFamily="34" charset="0"/>
              </a:rPr>
              <a:t>Apa</a:t>
            </a:r>
            <a:r>
              <a:rPr kumimoji="1" lang="en-US" sz="2000" dirty="0">
                <a:solidFill>
                  <a:srgbClr val="FF0000"/>
                </a:solidFill>
                <a:latin typeface="Tahoma" pitchFamily="34" charset="0"/>
              </a:rPr>
              <a:t> yang </a:t>
            </a:r>
            <a:r>
              <a:rPr kumimoji="1" lang="en-US" sz="2000" dirty="0" err="1">
                <a:solidFill>
                  <a:srgbClr val="FF0000"/>
                </a:solidFill>
                <a:latin typeface="Tahoma" pitchFamily="34" charset="0"/>
              </a:rPr>
              <a:t>dapat</a:t>
            </a:r>
            <a:r>
              <a:rPr kumimoji="1" lang="en-US" sz="20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kumimoji="1" lang="en-US" sz="2000" dirty="0" err="1">
                <a:solidFill>
                  <a:srgbClr val="FF0000"/>
                </a:solidFill>
                <a:latin typeface="Tahoma" pitchFamily="34" charset="0"/>
              </a:rPr>
              <a:t>menyebabkan</a:t>
            </a:r>
            <a:r>
              <a:rPr kumimoji="1" lang="en-US" sz="20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kumimoji="1" lang="en-US" sz="2000" dirty="0" err="1">
                <a:solidFill>
                  <a:srgbClr val="FF0000"/>
                </a:solidFill>
                <a:latin typeface="Tahoma" pitchFamily="34" charset="0"/>
              </a:rPr>
              <a:t>terbentuknya</a:t>
            </a:r>
            <a:r>
              <a:rPr kumimoji="1" lang="en-US" sz="20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kumimoji="1" lang="en-US" sz="2000" dirty="0" err="1">
                <a:solidFill>
                  <a:srgbClr val="FF0000"/>
                </a:solidFill>
                <a:latin typeface="Tahoma" pitchFamily="34" charset="0"/>
              </a:rPr>
              <a:t>proses</a:t>
            </a:r>
            <a:r>
              <a:rPr kumimoji="1" lang="en-US" sz="20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kumimoji="1" lang="en-US" sz="2000" dirty="0" err="1">
                <a:solidFill>
                  <a:srgbClr val="FF0000"/>
                </a:solidFill>
                <a:latin typeface="Tahoma" pitchFamily="34" charset="0"/>
              </a:rPr>
              <a:t>baru</a:t>
            </a:r>
            <a:r>
              <a:rPr kumimoji="1" lang="en-US" sz="2000" dirty="0">
                <a:solidFill>
                  <a:srgbClr val="FF0000"/>
                </a:solidFill>
                <a:latin typeface="Tahoma" pitchFamily="34" charset="0"/>
              </a:rPr>
              <a:t> ?</a:t>
            </a: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en-US" sz="2000" dirty="0" err="1">
                <a:latin typeface="Tahoma" pitchFamily="34" charset="0"/>
              </a:rPr>
              <a:t>Masuknya</a:t>
            </a:r>
            <a:r>
              <a:rPr kumimoji="1" lang="en-US" sz="2000" dirty="0">
                <a:latin typeface="Tahoma" pitchFamily="34" charset="0"/>
              </a:rPr>
              <a:t> job </a:t>
            </a:r>
            <a:r>
              <a:rPr kumimoji="1" lang="en-US" sz="2000" dirty="0" err="1">
                <a:latin typeface="Tahoma" pitchFamily="34" charset="0"/>
              </a:rPr>
              <a:t>baru</a:t>
            </a:r>
            <a:r>
              <a:rPr kumimoji="1" lang="en-US" sz="2000" dirty="0">
                <a:latin typeface="Tahoma" pitchFamily="34" charset="0"/>
              </a:rPr>
              <a:t> (program </a:t>
            </a:r>
            <a:r>
              <a:rPr kumimoji="1" lang="en-US" sz="2000" dirty="0" err="1">
                <a:latin typeface="Tahoma" pitchFamily="34" charset="0"/>
              </a:rPr>
              <a:t>aplikasi</a:t>
            </a:r>
            <a:r>
              <a:rPr kumimoji="1" lang="en-US" sz="2000" dirty="0">
                <a:latin typeface="Tahoma" pitchFamily="34" charset="0"/>
              </a:rPr>
              <a:t>)</a:t>
            </a: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id-ID" sz="2000" dirty="0" smtClean="0">
                <a:latin typeface="Tahoma" pitchFamily="34" charset="0"/>
              </a:rPr>
              <a:t>Log </a:t>
            </a:r>
            <a:r>
              <a:rPr kumimoji="1" lang="id-ID" sz="2000" dirty="0">
                <a:latin typeface="Tahoma" pitchFamily="34" charset="0"/>
              </a:rPr>
              <a:t>on dari user</a:t>
            </a: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id-ID" sz="2000" dirty="0" smtClean="0">
                <a:latin typeface="Tahoma" pitchFamily="34" charset="0"/>
              </a:rPr>
              <a:t>Sebagai </a:t>
            </a:r>
            <a:r>
              <a:rPr kumimoji="1" lang="id-ID" sz="2000" dirty="0">
                <a:latin typeface="Tahoma" pitchFamily="34" charset="0"/>
              </a:rPr>
              <a:t>bentuk </a:t>
            </a:r>
            <a:r>
              <a:rPr kumimoji="1" lang="id-ID" sz="2000" dirty="0">
                <a:solidFill>
                  <a:srgbClr val="FF0000"/>
                </a:solidFill>
                <a:latin typeface="Tahoma" pitchFamily="34" charset="0"/>
              </a:rPr>
              <a:t>layanan</a:t>
            </a:r>
            <a:r>
              <a:rPr kumimoji="1" lang="id-ID" sz="2000" dirty="0">
                <a:latin typeface="Tahoma" pitchFamily="34" charset="0"/>
              </a:rPr>
              <a:t> OS kepada program aplikasi</a:t>
            </a: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id-ID" sz="2000" dirty="0" smtClean="0">
                <a:latin typeface="Tahoma" pitchFamily="34" charset="0"/>
              </a:rPr>
              <a:t>Dibentuk </a:t>
            </a:r>
            <a:r>
              <a:rPr kumimoji="1" lang="id-ID" sz="2000" dirty="0">
                <a:latin typeface="Tahoma" pitchFamily="34" charset="0"/>
              </a:rPr>
              <a:t>oleh proses lain (process </a:t>
            </a:r>
            <a:r>
              <a:rPr kumimoji="1" lang="id-ID" sz="2000" i="1" dirty="0">
                <a:latin typeface="Tahoma" pitchFamily="34" charset="0"/>
              </a:rPr>
              <a:t>spawning</a:t>
            </a:r>
            <a:r>
              <a:rPr kumimoji="1" lang="id-ID" sz="2000" dirty="0" smtClean="0">
                <a:latin typeface="Tahoma" pitchFamily="34" charset="0"/>
              </a:rPr>
              <a:t>)</a:t>
            </a:r>
            <a:endParaRPr kumimoji="1" lang="id-ID" sz="2000" dirty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Apa Penyebab </a:t>
            </a:r>
            <a:r>
              <a:rPr lang="id-ID" smtClean="0"/>
              <a:t>Terminasi Proses</a:t>
            </a:r>
            <a:r>
              <a:rPr lang="en-US" smtClean="0"/>
              <a:t> ?</a:t>
            </a:r>
            <a:r>
              <a:rPr lang="id-ID" smtClean="0"/>
              <a:t> </a:t>
            </a:r>
            <a:r>
              <a:rPr lang="id-ID" sz="2000" smtClean="0"/>
              <a:t>(1)</a:t>
            </a:r>
            <a:endParaRPr lang="en-US" sz="2000" smtClean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telah</a:t>
            </a:r>
            <a:r>
              <a:rPr lang="en-US" sz="2400" dirty="0" smtClean="0"/>
              <a:t> s</a:t>
            </a:r>
            <a:r>
              <a:rPr lang="id-ID" sz="2400" dirty="0" smtClean="0"/>
              <a:t>elesai secara normal:</a:t>
            </a:r>
          </a:p>
          <a:p>
            <a:r>
              <a:rPr lang="id-ID" sz="2400" dirty="0" smtClean="0"/>
              <a:t>Jatah </a:t>
            </a:r>
            <a:r>
              <a:rPr lang="id-ID" sz="2400" dirty="0" smtClean="0"/>
              <a:t>waktu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id-ID" sz="2400" dirty="0" smtClean="0"/>
              <a:t>habis:</a:t>
            </a:r>
          </a:p>
          <a:p>
            <a:r>
              <a:rPr lang="id-ID" sz="2400" dirty="0" smtClean="0"/>
              <a:t>Memori </a:t>
            </a:r>
            <a:r>
              <a:rPr lang="id-ID" sz="2400" dirty="0" smtClean="0"/>
              <a:t>tidak tersedia:</a:t>
            </a:r>
          </a:p>
          <a:p>
            <a:r>
              <a:rPr lang="id-ID" sz="2400" i="1" dirty="0" smtClean="0"/>
              <a:t>Bounds violation</a:t>
            </a:r>
            <a:endParaRPr lang="en-US" sz="2400" i="1" dirty="0" smtClean="0"/>
          </a:p>
          <a:p>
            <a:r>
              <a:rPr lang="id-ID" i="1" dirty="0" smtClean="0"/>
              <a:t>Protection error</a:t>
            </a:r>
            <a:r>
              <a:rPr lang="id-ID" dirty="0" smtClean="0"/>
              <a:t>:</a:t>
            </a:r>
          </a:p>
          <a:p>
            <a:r>
              <a:rPr lang="id-ID" i="1" dirty="0" smtClean="0"/>
              <a:t>Arithmatic </a:t>
            </a:r>
            <a:r>
              <a:rPr lang="id-ID" i="1" dirty="0" smtClean="0"/>
              <a:t>error</a:t>
            </a:r>
            <a:r>
              <a:rPr lang="id-ID" dirty="0" smtClean="0"/>
              <a:t>:</a:t>
            </a:r>
          </a:p>
          <a:p>
            <a:r>
              <a:rPr lang="id-ID" i="1" dirty="0" smtClean="0"/>
              <a:t>Time </a:t>
            </a:r>
            <a:r>
              <a:rPr lang="id-ID" i="1" dirty="0" smtClean="0"/>
              <a:t>overrun</a:t>
            </a:r>
            <a:r>
              <a:rPr lang="id-ID" dirty="0" smtClean="0"/>
              <a:t>:</a:t>
            </a:r>
          </a:p>
          <a:p>
            <a:r>
              <a:rPr lang="id-ID" i="1" dirty="0" smtClean="0"/>
              <a:t>I/O </a:t>
            </a:r>
            <a:r>
              <a:rPr lang="id-ID" i="1" dirty="0" smtClean="0"/>
              <a:t>failure</a:t>
            </a:r>
            <a:r>
              <a:rPr lang="id-ID" dirty="0" smtClean="0"/>
              <a:t>:</a:t>
            </a:r>
          </a:p>
          <a:p>
            <a:endParaRPr lang="id-ID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Penyebab</a:t>
            </a:r>
            <a:r>
              <a:rPr lang="en-US" dirty="0" smtClean="0"/>
              <a:t> </a:t>
            </a:r>
            <a:r>
              <a:rPr lang="id-ID" dirty="0" smtClean="0"/>
              <a:t>Terminasi Proses</a:t>
            </a:r>
            <a:r>
              <a:rPr lang="en-US" dirty="0" smtClean="0"/>
              <a:t> ?</a:t>
            </a:r>
            <a:r>
              <a:rPr lang="id-ID" dirty="0" smtClean="0"/>
              <a:t> </a:t>
            </a:r>
            <a:r>
              <a:rPr lang="id-ID" sz="2000" dirty="0" smtClean="0"/>
              <a:t>(</a:t>
            </a:r>
            <a:r>
              <a:rPr lang="en-US" sz="2000" dirty="0" smtClean="0"/>
              <a:t>2</a:t>
            </a:r>
            <a:r>
              <a:rPr lang="id-ID" sz="2000" dirty="0" smtClean="0"/>
              <a:t>)</a:t>
            </a:r>
            <a:endParaRPr lang="en-US" sz="2000" dirty="0" smtClean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d-ID" sz="2400" i="1" dirty="0" smtClean="0"/>
              <a:t>Instruksi invalid</a:t>
            </a:r>
            <a:r>
              <a:rPr lang="id-ID" sz="2400" dirty="0" smtClean="0"/>
              <a:t>: </a:t>
            </a:r>
          </a:p>
          <a:p>
            <a:pPr>
              <a:lnSpc>
                <a:spcPct val="90000"/>
              </a:lnSpc>
            </a:pPr>
            <a:r>
              <a:rPr lang="id-ID" sz="2400" i="1" dirty="0" smtClean="0"/>
              <a:t>Privileged </a:t>
            </a:r>
            <a:r>
              <a:rPr lang="id-ID" sz="2400" i="1" dirty="0" smtClean="0"/>
              <a:t>instruction</a:t>
            </a:r>
            <a:r>
              <a:rPr lang="id-ID" sz="2400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id-ID" sz="2400" dirty="0" smtClean="0"/>
              <a:t>Kesalahan </a:t>
            </a:r>
            <a:r>
              <a:rPr lang="id-ID" sz="2400" dirty="0" smtClean="0"/>
              <a:t>data</a:t>
            </a:r>
          </a:p>
          <a:p>
            <a:pPr>
              <a:lnSpc>
                <a:spcPct val="90000"/>
              </a:lnSpc>
            </a:pPr>
            <a:r>
              <a:rPr lang="id-ID" sz="2400" dirty="0" smtClean="0"/>
              <a:t>Ada </a:t>
            </a:r>
            <a:r>
              <a:rPr lang="id-ID" sz="2400" dirty="0" smtClean="0"/>
              <a:t>intervensi dari operator atau OS</a:t>
            </a:r>
          </a:p>
          <a:p>
            <a:pPr>
              <a:lnSpc>
                <a:spcPct val="90000"/>
              </a:lnSpc>
            </a:pPr>
            <a:r>
              <a:rPr lang="id-ID" sz="2400" dirty="0" smtClean="0"/>
              <a:t>Proses </a:t>
            </a:r>
            <a:r>
              <a:rPr lang="id-ID" sz="2400" dirty="0" smtClean="0"/>
              <a:t>induk (</a:t>
            </a:r>
            <a:r>
              <a:rPr lang="id-ID" sz="2400" i="1" dirty="0" smtClean="0"/>
              <a:t>parent</a:t>
            </a:r>
            <a:r>
              <a:rPr lang="id-ID" sz="2400" dirty="0" smtClean="0"/>
              <a:t>) diterminasi</a:t>
            </a:r>
          </a:p>
          <a:p>
            <a:pPr>
              <a:lnSpc>
                <a:spcPct val="90000"/>
              </a:lnSpc>
            </a:pPr>
            <a:r>
              <a:rPr lang="id-ID" sz="2400" dirty="0" smtClean="0"/>
              <a:t>Diterminasi </a:t>
            </a:r>
            <a:r>
              <a:rPr lang="id-ID" sz="2400" dirty="0" smtClean="0"/>
              <a:t>proses </a:t>
            </a:r>
            <a:r>
              <a:rPr lang="id-ID" sz="2400" dirty="0" smtClean="0"/>
              <a:t>induk</a:t>
            </a:r>
            <a:endParaRPr lang="id-ID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10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10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10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10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1000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Process Control Block</a:t>
            </a:r>
            <a:endParaRPr lang="en-US" sz="24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Isi PCB terdiri dari 3 bagian:</a:t>
            </a:r>
          </a:p>
          <a:p>
            <a:pPr lvl="1"/>
            <a:r>
              <a:rPr lang="en-US" i="1" smtClean="0"/>
              <a:t>Process Identification (PID)</a:t>
            </a:r>
          </a:p>
          <a:p>
            <a:pPr lvl="1"/>
            <a:r>
              <a:rPr lang="en-US" i="1" smtClean="0"/>
              <a:t>Processor State Information (PSI)</a:t>
            </a:r>
          </a:p>
          <a:p>
            <a:pPr lvl="1"/>
            <a:r>
              <a:rPr lang="en-US" i="1" smtClean="0"/>
              <a:t>Process Control Information (PCI)</a:t>
            </a:r>
          </a:p>
          <a:p>
            <a:pPr lvl="1"/>
            <a:endParaRPr lang="en-US" i="1" smtClean="0"/>
          </a:p>
          <a:p>
            <a:r>
              <a:rPr lang="en-US" i="1" smtClean="0"/>
              <a:t>Process Identification (PID)</a:t>
            </a:r>
          </a:p>
          <a:p>
            <a:pPr lvl="1"/>
            <a:r>
              <a:rPr lang="en-US" i="1" smtClean="0"/>
              <a:t>Identifier</a:t>
            </a:r>
          </a:p>
          <a:p>
            <a:pPr lvl="2"/>
            <a:r>
              <a:rPr lang="en-US" smtClean="0">
                <a:cs typeface="Times New Roman" pitchFamily="18" charset="0"/>
              </a:rPr>
              <a:t>Adalah identitas numerik yang terdiri dari:</a:t>
            </a:r>
            <a:endParaRPr lang="en-US" smtClean="0"/>
          </a:p>
          <a:p>
            <a:pPr lvl="3"/>
            <a:r>
              <a:rPr lang="en-US" smtClean="0">
                <a:cs typeface="Times New Roman" pitchFamily="18" charset="0"/>
              </a:rPr>
              <a:t>Identitas </a:t>
            </a:r>
            <a:r>
              <a:rPr lang="en-US" smtClean="0">
                <a:solidFill>
                  <a:srgbClr val="FF0000"/>
                </a:solidFill>
                <a:cs typeface="Times New Roman" pitchFamily="18" charset="0"/>
              </a:rPr>
              <a:t>proses</a:t>
            </a:r>
          </a:p>
          <a:p>
            <a:pPr lvl="3"/>
            <a:r>
              <a:rPr lang="en-US" smtClean="0">
                <a:cs typeface="Times New Roman" pitchFamily="18" charset="0"/>
              </a:rPr>
              <a:t>Identitas </a:t>
            </a:r>
            <a:r>
              <a:rPr lang="en-US" smtClean="0">
                <a:solidFill>
                  <a:srgbClr val="FF0000"/>
                </a:solidFill>
                <a:cs typeface="Times New Roman" pitchFamily="18" charset="0"/>
              </a:rPr>
              <a:t>proses induk</a:t>
            </a:r>
          </a:p>
          <a:p>
            <a:pPr lvl="3"/>
            <a:r>
              <a:rPr lang="en-US" smtClean="0">
                <a:cs typeface="Times New Roman" pitchFamily="18" charset="0"/>
              </a:rPr>
              <a:t>Identitas </a:t>
            </a:r>
            <a:r>
              <a:rPr lang="en-US" smtClean="0">
                <a:solidFill>
                  <a:srgbClr val="FF0000"/>
                </a:solidFill>
                <a:cs typeface="Times New Roman" pitchFamily="18" charset="0"/>
              </a:rPr>
              <a:t>user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</TotalTime>
  <Words>2624</Words>
  <Application>Microsoft Office PowerPoint</Application>
  <PresentationFormat>On-screen Show (4:3)</PresentationFormat>
  <Paragraphs>402</Paragraphs>
  <Slides>50</Slides>
  <Notes>50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Oriel</vt:lpstr>
      <vt:lpstr>Image</vt:lpstr>
      <vt:lpstr>Bitmap Image</vt:lpstr>
      <vt:lpstr>Microsoft Office Visio Drawing</vt:lpstr>
      <vt:lpstr>PROSES DAN THREAD</vt:lpstr>
      <vt:lpstr>Apakah Proses itu ?</vt:lpstr>
      <vt:lpstr>ELEMEN PROSES</vt:lpstr>
      <vt:lpstr>Process Control Block (PCB) (1)</vt:lpstr>
      <vt:lpstr>Process Control Block (PCB) (2)</vt:lpstr>
      <vt:lpstr>Pembentukan Proses</vt:lpstr>
      <vt:lpstr>Apa Penyebab Terminasi Proses ? (1)</vt:lpstr>
      <vt:lpstr>Apa Penyebab Terminasi Proses ? (2)</vt:lpstr>
      <vt:lpstr>Process Control Block</vt:lpstr>
      <vt:lpstr>Processor State Information (PSI) (1)</vt:lpstr>
      <vt:lpstr>Processor State Information (PSI) (2)</vt:lpstr>
      <vt:lpstr>Processor State Information (PSI) (3)</vt:lpstr>
      <vt:lpstr>Process Control Information (PCI) (1)</vt:lpstr>
      <vt:lpstr>Process Control Information (PCI) (2)</vt:lpstr>
      <vt:lpstr>Process Control Information (PCI) (3)</vt:lpstr>
      <vt:lpstr>Alokasi Proses di Memori Virtual</vt:lpstr>
      <vt:lpstr>Penciptaan Proses Baru</vt:lpstr>
      <vt:lpstr>Pergantian (Switching) Proses (1)</vt:lpstr>
      <vt:lpstr>Pergantian (Switching) Proses (2)</vt:lpstr>
      <vt:lpstr>Pergantian (Switching) Proses (3)</vt:lpstr>
      <vt:lpstr>Pergantian (Switching) Proses (4)</vt:lpstr>
      <vt:lpstr>Pergantian (Switching) Proses (5)</vt:lpstr>
      <vt:lpstr>Pergantian (Switching) Proses (6)</vt:lpstr>
      <vt:lpstr>Perubahan (Change) Status Proses (1)</vt:lpstr>
      <vt:lpstr>Perubahan (Change) Status Proses (2)</vt:lpstr>
      <vt:lpstr>Resource dan Proces</vt:lpstr>
      <vt:lpstr>Struktur Kontrol Sistem Operasi</vt:lpstr>
      <vt:lpstr>Slide 28</vt:lpstr>
      <vt:lpstr>Tabel Memori</vt:lpstr>
      <vt:lpstr>Tabel I/O</vt:lpstr>
      <vt:lpstr>Tabel File</vt:lpstr>
      <vt:lpstr>Tabel Proses</vt:lpstr>
      <vt:lpstr>Thread</vt:lpstr>
      <vt:lpstr>OS Tradisional VS OS Modern</vt:lpstr>
      <vt:lpstr>Slide 35</vt:lpstr>
      <vt:lpstr>Apa yang dimiliki oleh Thread ?</vt:lpstr>
      <vt:lpstr>Slide 37</vt:lpstr>
      <vt:lpstr>Threads sharing</vt:lpstr>
      <vt:lpstr>Apa Manfaat Thread ?</vt:lpstr>
      <vt:lpstr>Contoh Penggunaan Thread (1)</vt:lpstr>
      <vt:lpstr>Apakah status Thread sama dengan status Proses ?</vt:lpstr>
      <vt:lpstr>Jenis Thread</vt:lpstr>
      <vt:lpstr>User-Level Thread (ULT) (1)</vt:lpstr>
      <vt:lpstr>Kernel-Level Thread (KLT)</vt:lpstr>
      <vt:lpstr>Kelebihan dan kekurangan ULT</vt:lpstr>
      <vt:lpstr>Solusi terhadap kekurangan ULT</vt:lpstr>
      <vt:lpstr>Kelebihan dan Kekurangan KLT</vt:lpstr>
      <vt:lpstr>Kombinasi ULT dan KLT</vt:lpstr>
      <vt:lpstr>Kelebihan kombinasi ULT dan KLT</vt:lpstr>
      <vt:lpstr>Relasi antara Thread dan Proses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PROSES DAN THREAD</dc:title>
  <dc:creator>Valued Acer Customer</dc:creator>
  <cp:lastModifiedBy>Valued Acer Customer</cp:lastModifiedBy>
  <cp:revision>2</cp:revision>
  <dcterms:created xsi:type="dcterms:W3CDTF">2012-11-22T05:50:10Z</dcterms:created>
  <dcterms:modified xsi:type="dcterms:W3CDTF">2012-11-22T06:42:45Z</dcterms:modified>
</cp:coreProperties>
</file>