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359" r:id="rId3"/>
    <p:sldId id="416" r:id="rId4"/>
    <p:sldId id="417" r:id="rId5"/>
    <p:sldId id="418" r:id="rId6"/>
    <p:sldId id="419" r:id="rId7"/>
    <p:sldId id="439" r:id="rId8"/>
    <p:sldId id="420" r:id="rId9"/>
    <p:sldId id="421" r:id="rId10"/>
    <p:sldId id="422" r:id="rId11"/>
    <p:sldId id="423" r:id="rId12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53786"/>
    <a:srgbClr val="618D8C"/>
    <a:srgbClr val="D6B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6"/>
    <p:restoredTop sz="50000" autoAdjust="0"/>
  </p:normalViewPr>
  <p:slideViewPr>
    <p:cSldViewPr>
      <p:cViewPr varScale="1">
        <p:scale>
          <a:sx n="55" d="100"/>
          <a:sy n="55" d="100"/>
        </p:scale>
        <p:origin x="4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5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D420-2814-4EED-8ECF-B8A2FE5E6243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985C0-D902-4998-A748-7215B890F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42975" y="746125"/>
            <a:ext cx="497205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985C0-D902-4998-A748-7215B890F1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3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>
          <a:xfrm>
            <a:off x="8077201" y="163202"/>
            <a:ext cx="946082" cy="522598"/>
          </a:xfrm>
          <a:prstGeom prst="rect">
            <a:avLst/>
          </a:prstGeom>
        </p:spPr>
      </p:pic>
      <p:pic>
        <p:nvPicPr>
          <p:cNvPr id="12" name="Picture 2" descr="C:\Users\D E L L\Desktop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3819527"/>
            <a:ext cx="9172576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9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8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41" y="359400"/>
            <a:ext cx="7728222" cy="424472"/>
          </a:xfrm>
        </p:spPr>
        <p:txBody>
          <a:bodyPr>
            <a:noAutofit/>
          </a:bodyPr>
          <a:lstStyle>
            <a:lvl1pPr algn="l">
              <a:defRPr sz="2900" i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26" name="Round Same Side Corner Rectangle 25"/>
          <p:cNvSpPr/>
          <p:nvPr userDrawn="1"/>
        </p:nvSpPr>
        <p:spPr bwMode="auto">
          <a:xfrm rot="16200000">
            <a:off x="-38102" y="337617"/>
            <a:ext cx="783641" cy="435344"/>
          </a:xfrm>
          <a:prstGeom prst="round2SameRect">
            <a:avLst>
              <a:gd name="adj1" fmla="val 36510"/>
              <a:gd name="adj2" fmla="val 0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" lIns="0" tIns="0" rIns="0" bIns="0" anchor="ctr"/>
          <a:lstStyle/>
          <a:p>
            <a:pPr algn="ctr" defTabSz="801470">
              <a:defRPr/>
            </a:pPr>
            <a:endParaRPr lang="id-ID" sz="3900" b="1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136045" y="163470"/>
            <a:ext cx="435344" cy="783641"/>
          </a:xfrm>
        </p:spPr>
        <p:txBody>
          <a:bodyPr lIns="0" tIns="0" rIns="0" bIns="0" anchor="ctr">
            <a:noAutofit/>
          </a:bodyPr>
          <a:lstStyle>
            <a:lvl1pPr algn="ctr">
              <a:buNone/>
              <a:defRPr sz="33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d-ID" dirty="0"/>
              <a:t>C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768" y="6596786"/>
            <a:ext cx="9142233" cy="2612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4423" tIns="37212" rIns="74423" bIns="37212" anchor="ctr"/>
          <a:lstStyle/>
          <a:p>
            <a:pPr defTabSz="744230">
              <a:defRPr/>
            </a:pPr>
            <a:r>
              <a:rPr lang="en-US" sz="15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PT. SPM</a:t>
            </a:r>
            <a:endParaRPr lang="id-ID" sz="15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680" y="6596786"/>
            <a:ext cx="2133320" cy="261214"/>
          </a:xfrm>
        </p:spPr>
        <p:txBody>
          <a:bodyPr/>
          <a:lstStyle>
            <a:lvl1pPr>
              <a:defRPr sz="1100" b="1">
                <a:solidFill>
                  <a:srgbClr val="FFFF66"/>
                </a:solidFill>
              </a:defRPr>
            </a:lvl1pPr>
          </a:lstStyle>
          <a:p>
            <a:fld id="{FD7CD62F-B5C7-4905-B3DD-F27CC740BFB7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7" name="Chevron 16"/>
          <p:cNvSpPr/>
          <p:nvPr userDrawn="1"/>
        </p:nvSpPr>
        <p:spPr>
          <a:xfrm>
            <a:off x="843971" y="6596786"/>
            <a:ext cx="190463" cy="2612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id-ID" sz="1800">
              <a:solidFill>
                <a:prstClr val="black"/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>
            <a:off x="1116092" y="6596786"/>
            <a:ext cx="190463" cy="2612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id-ID" sz="1800">
              <a:solidFill>
                <a:prstClr val="black"/>
              </a:solidFill>
            </a:endParaRPr>
          </a:p>
        </p:txBody>
      </p:sp>
      <p:sp>
        <p:nvSpPr>
          <p:cNvPr id="20" name="Chevron 19"/>
          <p:cNvSpPr/>
          <p:nvPr userDrawn="1"/>
        </p:nvSpPr>
        <p:spPr>
          <a:xfrm>
            <a:off x="1388212" y="6596786"/>
            <a:ext cx="190463" cy="2612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id-ID" sz="1800">
              <a:solidFill>
                <a:prstClr val="black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46" y="83615"/>
            <a:ext cx="1052389" cy="5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7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41" y="359400"/>
            <a:ext cx="7728222" cy="424472"/>
          </a:xfrm>
        </p:spPr>
        <p:txBody>
          <a:bodyPr>
            <a:noAutofit/>
          </a:bodyPr>
          <a:lstStyle>
            <a:lvl1pPr algn="l">
              <a:defRPr sz="2900" i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26" name="Round Same Side Corner Rectangle 25"/>
          <p:cNvSpPr/>
          <p:nvPr userDrawn="1"/>
        </p:nvSpPr>
        <p:spPr bwMode="auto">
          <a:xfrm rot="16200000">
            <a:off x="-38102" y="337617"/>
            <a:ext cx="783641" cy="435344"/>
          </a:xfrm>
          <a:prstGeom prst="round2SameRect">
            <a:avLst>
              <a:gd name="adj1" fmla="val 36510"/>
              <a:gd name="adj2" fmla="val 0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77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" lIns="0" tIns="0" rIns="0" bIns="0" anchor="ctr"/>
          <a:lstStyle/>
          <a:p>
            <a:pPr algn="ctr" defTabSz="801470">
              <a:defRPr/>
            </a:pPr>
            <a:endParaRPr lang="id-ID" sz="3900" b="1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136045" y="163470"/>
            <a:ext cx="435344" cy="783641"/>
          </a:xfrm>
        </p:spPr>
        <p:txBody>
          <a:bodyPr lIns="0" tIns="0" rIns="0" bIns="0" anchor="ctr">
            <a:noAutofit/>
          </a:bodyPr>
          <a:lstStyle>
            <a:lvl1pPr algn="ctr">
              <a:buNone/>
              <a:defRPr sz="33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id-ID" dirty="0"/>
              <a:t>C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768" y="6596786"/>
            <a:ext cx="9142233" cy="2612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74423" tIns="37212" rIns="74423" bIns="37212" anchor="ctr"/>
          <a:lstStyle/>
          <a:p>
            <a:pPr defTabSz="744230">
              <a:defRPr/>
            </a:pPr>
            <a:r>
              <a:rPr lang="en-US" sz="15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PT. SPM</a:t>
            </a:r>
            <a:endParaRPr lang="id-ID" sz="1500" b="1" kern="0" dirty="0"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680" y="6596786"/>
            <a:ext cx="2133320" cy="261214"/>
          </a:xfrm>
        </p:spPr>
        <p:txBody>
          <a:bodyPr/>
          <a:lstStyle>
            <a:lvl1pPr>
              <a:defRPr sz="1100" b="1">
                <a:solidFill>
                  <a:srgbClr val="FFFF66"/>
                </a:solidFill>
              </a:defRPr>
            </a:lvl1pPr>
          </a:lstStyle>
          <a:p>
            <a:fld id="{FD7CD62F-B5C7-4905-B3DD-F27CC740BFB7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7" name="Chevron 16"/>
          <p:cNvSpPr/>
          <p:nvPr userDrawn="1"/>
        </p:nvSpPr>
        <p:spPr>
          <a:xfrm>
            <a:off x="843971" y="6596786"/>
            <a:ext cx="190463" cy="2612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id-ID" sz="1800">
              <a:solidFill>
                <a:prstClr val="black"/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>
            <a:off x="1116092" y="6596786"/>
            <a:ext cx="190463" cy="2612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id-ID" sz="1800">
              <a:solidFill>
                <a:prstClr val="black"/>
              </a:solidFill>
            </a:endParaRPr>
          </a:p>
        </p:txBody>
      </p:sp>
      <p:sp>
        <p:nvSpPr>
          <p:cNvPr id="20" name="Chevron 19"/>
          <p:cNvSpPr/>
          <p:nvPr userDrawn="1"/>
        </p:nvSpPr>
        <p:spPr>
          <a:xfrm>
            <a:off x="1388212" y="6596786"/>
            <a:ext cx="190463" cy="26121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423" tIns="37212" rIns="74423" bIns="37212" rtlCol="0" anchor="ctr"/>
          <a:lstStyle/>
          <a:p>
            <a:pPr algn="ctr"/>
            <a:endParaRPr lang="id-ID" sz="1800">
              <a:solidFill>
                <a:prstClr val="black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046" y="83615"/>
            <a:ext cx="1052389" cy="53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7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9144000" cy="6857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95913" y="59321"/>
            <a:ext cx="937708" cy="6195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2499" y="5754003"/>
            <a:ext cx="1671428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8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9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2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77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1" y="919162"/>
            <a:ext cx="6019800" cy="41116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641" y="1416050"/>
            <a:ext cx="8366159" cy="49847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>
          <a:xfrm>
            <a:off x="8077201" y="163202"/>
            <a:ext cx="946082" cy="522598"/>
          </a:xfrm>
          <a:prstGeom prst="rect">
            <a:avLst/>
          </a:prstGeom>
        </p:spPr>
      </p:pic>
      <p:pic>
        <p:nvPicPr>
          <p:cNvPr id="13" name="Picture 2" descr="C:\Users\D E L L\Desktop\Untitled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3819527"/>
            <a:ext cx="9172576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404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0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7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31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5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1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EC3B-8B47-4895-8A0E-0D0697E2D9B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>
          <a:xfrm>
            <a:off x="8077201" y="163202"/>
            <a:ext cx="946082" cy="5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7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53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2"/>
            <a:ext cx="5111750" cy="5211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057402"/>
            <a:ext cx="3008313" cy="4068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601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E34D-4F46-4760-9A0D-A0D4E38FEF2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0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6283326"/>
            <a:ext cx="9144000" cy="60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45827"/>
            <a:ext cx="8229600" cy="5718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2"/>
            <a:ext cx="82296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AE34D-4F46-4760-9A0D-A0D4E38FEF26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4EA35-A6F8-41F6-B33B-C635D2CC68A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D:\JOB FILE ROLAN\2. D (DO)\logo anak perusahaan dan YPT, YSPT\Untitled-1.jp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6"/>
            <a:ext cx="9144000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5952" b="25000"/>
          <a:stretch>
            <a:fillRect/>
          </a:stretch>
        </p:blipFill>
        <p:spPr>
          <a:xfrm>
            <a:off x="8077201" y="163202"/>
            <a:ext cx="946082" cy="522598"/>
          </a:xfrm>
          <a:prstGeom prst="rect">
            <a:avLst/>
          </a:prstGeom>
        </p:spPr>
      </p:pic>
      <p:pic>
        <p:nvPicPr>
          <p:cNvPr id="10" name="Picture 2" descr="C:\Users\Diana CUPs\Pictures\logo tel-u.jp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57200" y="152400"/>
            <a:ext cx="1600200" cy="561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8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EC3B-8B47-4895-8A0E-0D0697E2D9B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30EC-1498-49ED-AAF6-402268DB96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5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4800600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latin typeface="Cambria" charset="0"/>
                <a:ea typeface="Cambria" charset="0"/>
                <a:cs typeface="Cambria" charset="0"/>
              </a:rPr>
              <a:t>MANAJEMEN </a:t>
            </a:r>
            <a:r>
              <a:rPr lang="id-ID" sz="2000" b="1" dirty="0" smtClean="0">
                <a:latin typeface="Cambria" charset="0"/>
                <a:ea typeface="Cambria" charset="0"/>
                <a:cs typeface="Cambria" charset="0"/>
              </a:rPr>
              <a:t>DISK</a:t>
            </a:r>
            <a:endParaRPr lang="en-US" sz="2000" b="1" dirty="0" smtClean="0">
              <a:latin typeface="Cambria" charset="0"/>
              <a:ea typeface="Cambria" charset="0"/>
              <a:cs typeface="Cambria" charset="0"/>
            </a:endParaRPr>
          </a:p>
          <a:p>
            <a:pPr algn="ctr"/>
            <a:endParaRPr lang="en-US" sz="2000" b="1" dirty="0" smtClean="0">
              <a:latin typeface="Cambria" charset="0"/>
              <a:ea typeface="Cambria" charset="0"/>
              <a:cs typeface="Cambria" charset="0"/>
            </a:endParaRPr>
          </a:p>
          <a:p>
            <a:pPr algn="ctr"/>
            <a:r>
              <a:rPr lang="id-ID" sz="2000" b="1" dirty="0" smtClean="0">
                <a:latin typeface="Cambria" charset="0"/>
                <a:ea typeface="Cambria" charset="0"/>
                <a:cs typeface="Cambria" charset="0"/>
              </a:rPr>
              <a:t>Hariandi Maulid</a:t>
            </a:r>
            <a:r>
              <a:rPr lang="en-US" sz="2000" b="1" dirty="0" smtClean="0">
                <a:latin typeface="Cambria" charset="0"/>
                <a:ea typeface="Cambria" charset="0"/>
                <a:cs typeface="Cambria" charset="0"/>
              </a:rPr>
              <a:t> </a:t>
            </a:r>
          </a:p>
          <a:p>
            <a:pPr algn="ctr"/>
            <a:endParaRPr lang="en-US" sz="1000" b="1" dirty="0">
              <a:latin typeface="Cambria" charset="0"/>
              <a:ea typeface="Cambria" charset="0"/>
              <a:cs typeface="Cambria" charset="0"/>
            </a:endParaRPr>
          </a:p>
          <a:p>
            <a:pPr algn="ctr"/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Telkom University </a:t>
            </a:r>
          </a:p>
          <a:p>
            <a:pPr algn="ctr"/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2017</a:t>
            </a:r>
            <a:endParaRPr lang="id-ID" b="1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73"/>
          <a:stretch>
            <a:fillRect/>
          </a:stretch>
        </p:blipFill>
        <p:spPr>
          <a:xfrm>
            <a:off x="0" y="1371600"/>
            <a:ext cx="9144000" cy="304800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454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WordArt 4"/>
          <p:cNvSpPr>
            <a:spLocks noChangeArrowheads="1" noChangeShapeType="1" noTextEdit="1"/>
          </p:cNvSpPr>
          <p:nvPr/>
        </p:nvSpPr>
        <p:spPr bwMode="auto">
          <a:xfrm>
            <a:off x="76200" y="533400"/>
            <a:ext cx="3810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OS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752600" y="532410"/>
            <a:ext cx="6019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P</a:t>
            </a:r>
            <a:r>
              <a:rPr lang="id-ID" sz="2400" b="1" dirty="0" smtClean="0"/>
              <a:t>enanganan Masalah Disk</a:t>
            </a:r>
            <a:endParaRPr lang="en-US" sz="2400" b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1447800"/>
            <a:ext cx="8229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sz="1600" dirty="0" smtClean="0"/>
              <a:t>Beberapa </a:t>
            </a:r>
            <a:r>
              <a:rPr lang="sv-SE" sz="1600" dirty="0"/>
              <a:t>kealahan saat operasi disk dikategorikan sbb:</a:t>
            </a:r>
            <a:endParaRPr lang="en-US" sz="16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2098675"/>
            <a:ext cx="8839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sz="1600" dirty="0"/>
              <a:t>program error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</a:t>
            </a:r>
            <a:r>
              <a:rPr lang="en-US" sz="1600" dirty="0" err="1"/>
              <a:t>kesalahan</a:t>
            </a:r>
            <a:r>
              <a:rPr lang="en-US" sz="1600" dirty="0"/>
              <a:t> </a:t>
            </a:r>
            <a:r>
              <a:rPr lang="en-US" sz="1600" dirty="0" err="1"/>
              <a:t>disebabkan</a:t>
            </a:r>
            <a:r>
              <a:rPr lang="en-US" sz="1600" dirty="0"/>
              <a:t> </a:t>
            </a:r>
            <a:r>
              <a:rPr lang="en-US" sz="1600" dirty="0" err="1" smtClean="0"/>
              <a:t>pemrograman</a:t>
            </a:r>
            <a:endParaRPr lang="id-ID" sz="1600" dirty="0" smtClean="0"/>
          </a:p>
          <a:p>
            <a:pPr eaLnBrk="1" hangingPunct="1">
              <a:buFontTx/>
              <a:buAutoNum type="arabicPeriod"/>
            </a:pPr>
            <a:endParaRPr lang="sv-SE" sz="1600" dirty="0"/>
          </a:p>
          <a:p>
            <a:pPr eaLnBrk="1" hangingPunct="1">
              <a:buFontTx/>
              <a:buAutoNum type="arabicPeriod"/>
            </a:pPr>
            <a:r>
              <a:rPr lang="sv-SE" sz="1600" dirty="0"/>
              <a:t>transient checksum error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sv-SE" sz="1600" dirty="0"/>
              <a:t> disebabkan adanya kototran diantara head dengan permukaan </a:t>
            </a:r>
            <a:r>
              <a:rPr lang="sv-SE" sz="1600" dirty="0" smtClean="0"/>
              <a:t>disk</a:t>
            </a:r>
            <a:endParaRPr lang="id-ID" sz="1600" dirty="0" smtClean="0"/>
          </a:p>
          <a:p>
            <a:pPr eaLnBrk="1" hangingPunct="1">
              <a:buFontTx/>
              <a:buAutoNum type="arabicPeriod"/>
            </a:pPr>
            <a:endParaRPr lang="sv-SE" sz="1600" dirty="0"/>
          </a:p>
          <a:p>
            <a:pPr eaLnBrk="1" hangingPunct="1">
              <a:buFontTx/>
              <a:buAutoNum type="arabicPeriod"/>
            </a:pPr>
            <a:r>
              <a:rPr lang="sv-SE" sz="1600" dirty="0"/>
              <a:t>permanet checksum error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sv-SE" sz="1600" dirty="0"/>
              <a:t> disebabkan kerusakan </a:t>
            </a:r>
            <a:r>
              <a:rPr lang="sv-SE" sz="1600" dirty="0" smtClean="0"/>
              <a:t>disk</a:t>
            </a:r>
            <a:endParaRPr lang="id-ID" sz="1600" dirty="0" smtClean="0"/>
          </a:p>
          <a:p>
            <a:pPr eaLnBrk="1" hangingPunct="1">
              <a:buFontTx/>
              <a:buAutoNum type="arabicPeriod"/>
            </a:pPr>
            <a:endParaRPr lang="sv-SE" sz="1600" dirty="0"/>
          </a:p>
          <a:p>
            <a:pPr eaLnBrk="1" hangingPunct="1">
              <a:buFontTx/>
              <a:buAutoNum type="arabicPeriod"/>
            </a:pPr>
            <a:r>
              <a:rPr lang="sv-SE" sz="1600" dirty="0"/>
              <a:t>seek error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sv-SE" sz="1600" dirty="0"/>
              <a:t> dapat ditanggulangi dengan melakuan kalibrasi pada </a:t>
            </a:r>
            <a:r>
              <a:rPr lang="sv-SE" sz="1600" dirty="0" smtClean="0"/>
              <a:t>disk</a:t>
            </a:r>
            <a:endParaRPr lang="id-ID" sz="1600" dirty="0" smtClean="0"/>
          </a:p>
          <a:p>
            <a:pPr eaLnBrk="1" hangingPunct="1">
              <a:buFontTx/>
              <a:buAutoNum type="arabicPeriod"/>
            </a:pPr>
            <a:endParaRPr lang="sv-SE" sz="1600" dirty="0"/>
          </a:p>
          <a:p>
            <a:pPr eaLnBrk="1" hangingPunct="1">
              <a:buFontTx/>
              <a:buAutoNum type="arabicPeriod"/>
            </a:pPr>
            <a:r>
              <a:rPr lang="sv-SE" sz="1600" dirty="0"/>
              <a:t>controller error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sv-SE" sz="1600" dirty="0"/>
              <a:t> dapat diatasi dengan mengganti dengan controller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50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WordArt 4"/>
          <p:cNvSpPr>
            <a:spLocks noChangeArrowheads="1" noChangeShapeType="1" noTextEdit="1"/>
          </p:cNvSpPr>
          <p:nvPr/>
        </p:nvSpPr>
        <p:spPr bwMode="auto">
          <a:xfrm>
            <a:off x="76200" y="533400"/>
            <a:ext cx="3810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OS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362200" y="533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/>
              <a:t>Manajemen</a:t>
            </a:r>
            <a:r>
              <a:rPr lang="en-US" sz="2400" b="1" dirty="0"/>
              <a:t> </a:t>
            </a:r>
            <a:r>
              <a:rPr lang="id-ID" sz="2400" b="1" dirty="0" smtClean="0"/>
              <a:t>Disk</a:t>
            </a:r>
            <a:endParaRPr lang="en-US" sz="2400" b="1" dirty="0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228600" y="1600200"/>
            <a:ext cx="891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d-ID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04800" y="1524000"/>
            <a:ext cx="655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v-SE" b="1" dirty="0"/>
              <a:t>DISK</a:t>
            </a:r>
            <a:endParaRPr lang="en-US" b="1" dirty="0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4800" y="1524000"/>
            <a:ext cx="655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v-SE" b="1" dirty="0"/>
              <a:t>DISK</a:t>
            </a:r>
            <a:endParaRPr lang="en-US" b="1" dirty="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04800" y="1841619"/>
            <a:ext cx="854590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/>
              <a:t>When the disk drive is operating, the disk is rotating at constant speed. </a:t>
            </a:r>
            <a:r>
              <a:rPr lang="en-US" sz="1600" dirty="0" smtClean="0"/>
              <a:t>To</a:t>
            </a:r>
            <a:r>
              <a:rPr lang="id-ID" sz="1600" dirty="0" smtClean="0"/>
              <a:t> </a:t>
            </a:r>
            <a:r>
              <a:rPr lang="en-US" sz="1600" dirty="0" smtClean="0"/>
              <a:t>read </a:t>
            </a:r>
            <a:r>
              <a:rPr lang="en-US" sz="1600" dirty="0"/>
              <a:t>or write, the head must be positioned at the desired track and at the </a:t>
            </a:r>
            <a:r>
              <a:rPr lang="en-US" sz="1600" dirty="0" smtClean="0"/>
              <a:t>beginning</a:t>
            </a:r>
            <a:r>
              <a:rPr lang="id-ID" sz="1600" dirty="0" smtClean="0"/>
              <a:t> </a:t>
            </a:r>
            <a:r>
              <a:rPr lang="en-US" sz="1600" dirty="0" smtClean="0"/>
              <a:t>of </a:t>
            </a:r>
            <a:r>
              <a:rPr lang="en-US" sz="1600" dirty="0"/>
              <a:t>the desired sector on that track</a:t>
            </a:r>
            <a:endParaRPr lang="en-US" sz="1600" dirty="0"/>
          </a:p>
        </p:txBody>
      </p:sp>
      <p:pic>
        <p:nvPicPr>
          <p:cNvPr id="2050" name="Picture 2" descr="Image result for disk tr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41" y="3296841"/>
            <a:ext cx="4396959" cy="270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disk tr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" y="3117056"/>
            <a:ext cx="4678493" cy="30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5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WordArt 4"/>
          <p:cNvSpPr>
            <a:spLocks noChangeArrowheads="1" noChangeShapeType="1" noTextEdit="1"/>
          </p:cNvSpPr>
          <p:nvPr/>
        </p:nvSpPr>
        <p:spPr bwMode="auto">
          <a:xfrm>
            <a:off x="76200" y="533400"/>
            <a:ext cx="3810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OS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362200" y="5334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/>
              <a:t>Manajemen</a:t>
            </a:r>
            <a:r>
              <a:rPr lang="en-US" sz="2400" b="1" dirty="0"/>
              <a:t> </a:t>
            </a:r>
            <a:r>
              <a:rPr lang="id-ID" sz="2400" b="1" dirty="0" smtClean="0"/>
              <a:t>Disk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162550"/>
            <a:ext cx="5895975" cy="13906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570" y="1381650"/>
            <a:ext cx="8718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Track selection involves moving the head in </a:t>
            </a:r>
            <a:r>
              <a:rPr lang="en-US" dirty="0" smtClean="0">
                <a:latin typeface="TimesTen-Roman"/>
              </a:rPr>
              <a:t>a</a:t>
            </a:r>
            <a:r>
              <a:rPr lang="id-ID" dirty="0" smtClean="0">
                <a:latin typeface="TimesTen-Roman"/>
              </a:rPr>
              <a:t> </a:t>
            </a:r>
            <a:r>
              <a:rPr lang="en-US" dirty="0" smtClean="0">
                <a:latin typeface="TimesTen-Roman"/>
              </a:rPr>
              <a:t>movable-head </a:t>
            </a:r>
            <a:r>
              <a:rPr lang="en-US" dirty="0">
                <a:latin typeface="TimesTen-Roman"/>
              </a:rPr>
              <a:t>system </a:t>
            </a:r>
            <a:r>
              <a:rPr lang="en-US" dirty="0" smtClean="0">
                <a:latin typeface="TimesTen-Roman"/>
              </a:rPr>
              <a:t>or</a:t>
            </a:r>
            <a:r>
              <a:rPr lang="id-ID" dirty="0" smtClean="0">
                <a:latin typeface="TimesTen-Roman"/>
              </a:rPr>
              <a:t> </a:t>
            </a:r>
            <a:r>
              <a:rPr lang="en-US" dirty="0" smtClean="0">
                <a:latin typeface="TimesTen-Roman"/>
              </a:rPr>
              <a:t>electronically </a:t>
            </a:r>
            <a:r>
              <a:rPr lang="en-US" dirty="0">
                <a:latin typeface="TimesTen-Roman"/>
              </a:rPr>
              <a:t>selecting one head on a fixed-head system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76200" y="20574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On a movable-head system, the time it takes to position the head at the track is</a:t>
            </a:r>
          </a:p>
          <a:p>
            <a:r>
              <a:rPr lang="id-ID" dirty="0">
                <a:latin typeface="TimesTen-Roman"/>
              </a:rPr>
              <a:t>known as </a:t>
            </a:r>
            <a:r>
              <a:rPr lang="id-ID" b="1" dirty="0">
                <a:latin typeface="TimesTen-Bold"/>
              </a:rPr>
              <a:t>seek time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92015" y="27432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latin typeface="TimesTen-Roman"/>
              </a:rPr>
              <a:t>The time it </a:t>
            </a:r>
            <a:r>
              <a:rPr lang="id-ID" dirty="0" smtClean="0">
                <a:latin typeface="TimesTen-Roman"/>
              </a:rPr>
              <a:t>takes </a:t>
            </a:r>
            <a:r>
              <a:rPr lang="en-US" dirty="0" smtClean="0">
                <a:latin typeface="TimesTen-Roman"/>
              </a:rPr>
              <a:t>for </a:t>
            </a:r>
            <a:r>
              <a:rPr lang="en-US" dirty="0">
                <a:latin typeface="TimesTen-Roman"/>
              </a:rPr>
              <a:t>the beginning of the sector to reach the head is known as </a:t>
            </a:r>
            <a:r>
              <a:rPr lang="en-US" b="1" dirty="0">
                <a:latin typeface="TimesTen-Bold"/>
              </a:rPr>
              <a:t>rotational delay </a:t>
            </a:r>
            <a:r>
              <a:rPr lang="en-US" dirty="0">
                <a:latin typeface="TimesTen-Roman"/>
              </a:rPr>
              <a:t>, </a:t>
            </a:r>
            <a:r>
              <a:rPr lang="en-US" dirty="0" smtClean="0">
                <a:latin typeface="TimesTen-Roman"/>
              </a:rPr>
              <a:t>or</a:t>
            </a:r>
            <a:r>
              <a:rPr lang="id-ID" dirty="0" smtClean="0">
                <a:latin typeface="TimesTen-Roman"/>
              </a:rPr>
              <a:t> rotational </a:t>
            </a:r>
            <a:r>
              <a:rPr lang="id-ID" dirty="0">
                <a:latin typeface="TimesTen-Roman"/>
              </a:rPr>
              <a:t>latency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115018" y="3468469"/>
            <a:ext cx="8647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Ten-Roman"/>
              </a:rPr>
              <a:t>The sum of the seek time, if any, and the rotational delay equals</a:t>
            </a:r>
          </a:p>
          <a:p>
            <a:r>
              <a:rPr lang="en-US" dirty="0">
                <a:latin typeface="TimesTen-Roman"/>
              </a:rPr>
              <a:t>the </a:t>
            </a:r>
            <a:r>
              <a:rPr lang="en-US" b="1" dirty="0">
                <a:latin typeface="TimesTen-Bold"/>
              </a:rPr>
              <a:t>access time </a:t>
            </a:r>
            <a:r>
              <a:rPr lang="en-US" dirty="0">
                <a:latin typeface="TimesTen-Roman"/>
              </a:rPr>
              <a:t>, which is the time it takes to get into position to read or write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39460" y="4269343"/>
            <a:ext cx="8289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>
                <a:latin typeface="TimesTen-Roman"/>
              </a:rPr>
              <a:t>The time </a:t>
            </a:r>
            <a:r>
              <a:rPr lang="en-US" dirty="0" smtClean="0">
                <a:latin typeface="TimesTen-Roman"/>
              </a:rPr>
              <a:t>required </a:t>
            </a:r>
            <a:r>
              <a:rPr lang="en-US" dirty="0">
                <a:latin typeface="TimesTen-Roman"/>
              </a:rPr>
              <a:t>for the transfer is the </a:t>
            </a:r>
            <a:r>
              <a:rPr lang="en-US" b="1" dirty="0">
                <a:latin typeface="TimesTen-Bold"/>
              </a:rPr>
              <a:t>transfer time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70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WordArt 4"/>
          <p:cNvSpPr>
            <a:spLocks noChangeArrowheads="1" noChangeShapeType="1" noTextEdit="1"/>
          </p:cNvSpPr>
          <p:nvPr/>
        </p:nvSpPr>
        <p:spPr bwMode="auto">
          <a:xfrm>
            <a:off x="76200" y="533400"/>
            <a:ext cx="3810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OS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362200" y="533400"/>
            <a:ext cx="495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d-ID" sz="2400" b="1" dirty="0" smtClean="0"/>
              <a:t>Algoritma Penjadwalan Disk</a:t>
            </a:r>
            <a:endParaRPr lang="en-US" sz="2400" b="1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" y="1600200"/>
            <a:ext cx="868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dirty="0" err="1" smtClean="0"/>
              <a:t>Tujuan</a:t>
            </a:r>
            <a:r>
              <a:rPr lang="en-US" sz="1600" dirty="0" smtClean="0"/>
              <a:t> </a:t>
            </a:r>
            <a:r>
              <a:rPr lang="en-US" sz="1600" dirty="0" err="1"/>
              <a:t>penjadwalan</a:t>
            </a:r>
            <a:r>
              <a:rPr lang="en-US" sz="1600" dirty="0"/>
              <a:t> disk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memperoleh</a:t>
            </a:r>
            <a:r>
              <a:rPr lang="en-US" sz="1600" dirty="0"/>
              <a:t> </a:t>
            </a:r>
            <a:r>
              <a:rPr lang="en-US" sz="1600" dirty="0" err="1"/>
              <a:t>kinerja</a:t>
            </a:r>
            <a:r>
              <a:rPr lang="en-US" sz="1600" dirty="0"/>
              <a:t> yang </a:t>
            </a:r>
            <a:r>
              <a:rPr lang="en-US" sz="1600" dirty="0" smtClean="0"/>
              <a:t>optimal</a:t>
            </a:r>
            <a:r>
              <a:rPr lang="id-ID" sz="1600" dirty="0" smtClean="0"/>
              <a:t>,dimana pada multiprogramming akan terjadi hal-hal berikut:</a:t>
            </a:r>
            <a:endParaRPr lang="en-US" sz="16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3400" y="2286000"/>
            <a:ext cx="8153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sz="1600" dirty="0" err="1"/>
              <a:t>banyak</a:t>
            </a:r>
            <a:r>
              <a:rPr lang="en-US" sz="1600" dirty="0"/>
              <a:t> proses yang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permintaan</a:t>
            </a:r>
            <a:r>
              <a:rPr lang="en-US" sz="1600" dirty="0"/>
              <a:t> </a:t>
            </a:r>
            <a:r>
              <a:rPr lang="en-US" sz="1600" dirty="0" err="1"/>
              <a:t>membaca</a:t>
            </a:r>
            <a:r>
              <a:rPr lang="en-US" sz="1600" dirty="0"/>
              <a:t>/</a:t>
            </a:r>
            <a:r>
              <a:rPr lang="en-US" sz="1600" dirty="0" err="1"/>
              <a:t>menulis</a:t>
            </a:r>
            <a:r>
              <a:rPr lang="en-US" sz="1600" dirty="0"/>
              <a:t> record </a:t>
            </a:r>
            <a:r>
              <a:rPr lang="en-US" sz="1600" dirty="0" err="1"/>
              <a:t>ke</a:t>
            </a:r>
            <a:r>
              <a:rPr lang="en-US" sz="1600" dirty="0"/>
              <a:t> disk</a:t>
            </a:r>
          </a:p>
          <a:p>
            <a:pPr eaLnBrk="1" hangingPunct="1">
              <a:buFontTx/>
              <a:buAutoNum type="arabicPeriod"/>
            </a:pPr>
            <a:r>
              <a:rPr lang="en-US" sz="1600" dirty="0"/>
              <a:t>proses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permintaan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</a:t>
            </a:r>
            <a:r>
              <a:rPr lang="en-US" sz="1600" dirty="0" err="1"/>
              <a:t>dibanding</a:t>
            </a:r>
            <a:r>
              <a:rPr lang="en-US" sz="1600" dirty="0"/>
              <a:t> yang </a:t>
            </a:r>
            <a:r>
              <a:rPr lang="en-US" sz="1600" dirty="0" err="1"/>
              <a:t>dilayani</a:t>
            </a:r>
            <a:endParaRPr lang="en-US" sz="1600" dirty="0"/>
          </a:p>
          <a:p>
            <a:pPr eaLnBrk="1" hangingPunct="1">
              <a:buFontTx/>
              <a:buAutoNum type="arabicPeriod"/>
            </a:pPr>
            <a:r>
              <a:rPr lang="en-US" sz="1600" dirty="0" err="1"/>
              <a:t>terjadinya</a:t>
            </a:r>
            <a:r>
              <a:rPr lang="en-US" sz="1600" dirty="0"/>
              <a:t> </a:t>
            </a:r>
            <a:r>
              <a:rPr lang="en-US" sz="1600" dirty="0" err="1"/>
              <a:t>antrian</a:t>
            </a:r>
            <a:r>
              <a:rPr lang="en-US" sz="1600" dirty="0"/>
              <a:t> </a:t>
            </a:r>
            <a:r>
              <a:rPr lang="en-US" sz="1600" dirty="0" err="1"/>
              <a:t>permintaan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disk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33400" y="3429000"/>
            <a:ext cx="7620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33400" y="3990975"/>
            <a:ext cx="7467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id-ID" sz="1600" dirty="0" smtClean="0"/>
              <a:t>FCFS</a:t>
            </a:r>
          </a:p>
          <a:p>
            <a:pPr eaLnBrk="1" hangingPunct="1">
              <a:buFontTx/>
              <a:buAutoNum type="arabicPeriod"/>
            </a:pPr>
            <a:r>
              <a:rPr lang="id-ID" sz="1600" dirty="0" smtClean="0"/>
              <a:t>SSTF</a:t>
            </a:r>
          </a:p>
          <a:p>
            <a:pPr eaLnBrk="1" hangingPunct="1">
              <a:buFontTx/>
              <a:buAutoNum type="arabicPeriod"/>
            </a:pPr>
            <a:r>
              <a:rPr lang="id-ID" sz="1600" dirty="0" smtClean="0"/>
              <a:t>SCAN</a:t>
            </a:r>
          </a:p>
          <a:p>
            <a:pPr eaLnBrk="1" hangingPunct="1">
              <a:buFontTx/>
              <a:buAutoNum type="arabicPeriod"/>
            </a:pPr>
            <a:r>
              <a:rPr lang="id-ID" sz="1600" dirty="0" smtClean="0"/>
              <a:t>C-SCAN</a:t>
            </a:r>
          </a:p>
          <a:p>
            <a:pPr eaLnBrk="1" hangingPunct="1">
              <a:buFontTx/>
              <a:buAutoNum type="arabicPeriod"/>
            </a:pPr>
            <a:r>
              <a:rPr lang="id-ID" sz="1600" dirty="0" smtClean="0"/>
              <a:t>N-Step SCAN</a:t>
            </a:r>
          </a:p>
          <a:p>
            <a:pPr eaLnBrk="1" hangingPunct="1">
              <a:buFontTx/>
              <a:buAutoNum type="arabicPeriod"/>
            </a:pPr>
            <a:r>
              <a:rPr lang="id-ID" sz="1600" dirty="0" smtClean="0"/>
              <a:t>Eschenbach Scheme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86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WordArt 4"/>
          <p:cNvSpPr>
            <a:spLocks noChangeArrowheads="1" noChangeShapeType="1" noTextEdit="1"/>
          </p:cNvSpPr>
          <p:nvPr/>
        </p:nvSpPr>
        <p:spPr bwMode="auto">
          <a:xfrm>
            <a:off x="76200" y="533400"/>
            <a:ext cx="3810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OS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362200" y="533400"/>
            <a:ext cx="464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d-ID" sz="2400" b="1" dirty="0"/>
              <a:t>Algoritma Penjadwalan </a:t>
            </a:r>
            <a:r>
              <a:rPr lang="id-ID" sz="2400" b="1" dirty="0" smtClean="0"/>
              <a:t>Disk </a:t>
            </a:r>
            <a:endParaRPr lang="en-US" sz="2400" b="1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845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penjadwalan</a:t>
            </a:r>
            <a:r>
              <a:rPr lang="en-US" dirty="0"/>
              <a:t> disk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04800" y="1981200"/>
            <a:ext cx="8686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i="1"/>
              <a:t>First Come First Serve (FCFS)</a:t>
            </a:r>
            <a:r>
              <a:rPr lang="en-US" sz="1600"/>
              <a:t> </a:t>
            </a:r>
            <a:r>
              <a:rPr lang="en-US" sz="1600">
                <a:sym typeface="Wingdings" panose="05000000000000000000" pitchFamily="2" charset="2"/>
              </a:rPr>
              <a:t></a:t>
            </a:r>
            <a:r>
              <a:rPr lang="en-US" sz="1600"/>
              <a:t> disk drive melayani sesuai dengan kedatangan</a:t>
            </a:r>
          </a:p>
          <a:p>
            <a:pPr eaLnBrk="1" hangingPunct="1"/>
            <a:r>
              <a:rPr lang="en-US" sz="1600"/>
              <a:t>FCFS adalah algoritma penjadwalan yang adil.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81000" y="2743200"/>
            <a:ext cx="8305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/>
              <a:t>Contoh: Terdapat suatu antrian 98, 183, 37, 122, 14, 124, 65, 67</a:t>
            </a:r>
          </a:p>
          <a:p>
            <a:pPr eaLnBrk="1" hangingPunct="1"/>
            <a:r>
              <a:rPr lang="en-US" sz="1600"/>
              <a:t>Head status pada track 53 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44672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9200" y="3581400"/>
            <a:ext cx="396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v-SE" sz="1600"/>
              <a:t>Dengan menggunakan algoritma FCFS dari antrian tersebut di atas terdapat total head moving sebanyak 640.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177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WordArt 4"/>
          <p:cNvSpPr>
            <a:spLocks noChangeArrowheads="1" noChangeShapeType="1" noTextEdit="1"/>
          </p:cNvSpPr>
          <p:nvPr/>
        </p:nvSpPr>
        <p:spPr bwMode="auto">
          <a:xfrm>
            <a:off x="76200" y="533400"/>
            <a:ext cx="3810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OS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133600" y="533400"/>
            <a:ext cx="457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400" b="1" dirty="0"/>
              <a:t>Algoritma Penjadwalan Disk</a:t>
            </a:r>
            <a:endParaRPr lang="en-US" sz="2400" b="1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28600" y="1676400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/>
              <a:t>Shortest Seek Time First (SSTF)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04800" y="2057400"/>
            <a:ext cx="8534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sz="1600" dirty="0"/>
              <a:t>Algoritma ini melayani permintaan seek track terdekat dimana head berada.</a:t>
            </a:r>
            <a:endParaRPr lang="en-US" sz="1600" dirty="0"/>
          </a:p>
          <a:p>
            <a:pPr eaLnBrk="1" hangingPunct="1"/>
            <a:endParaRPr lang="id-ID" sz="1600" dirty="0" smtClean="0"/>
          </a:p>
          <a:p>
            <a:pPr eaLnBrk="1" hangingPunct="1"/>
            <a:r>
              <a:rPr lang="en-US" sz="1600" dirty="0" err="1" smtClean="0"/>
              <a:t>Contoh</a:t>
            </a:r>
            <a:r>
              <a:rPr lang="en-US" sz="1600" dirty="0"/>
              <a:t>: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antrian</a:t>
            </a:r>
            <a:r>
              <a:rPr lang="en-US" sz="1600" dirty="0"/>
              <a:t> 98, 183, 37, 122, 14, 124, 65, 67</a:t>
            </a:r>
          </a:p>
          <a:p>
            <a:pPr eaLnBrk="1" hangingPunct="1"/>
            <a:r>
              <a:rPr lang="en-US" sz="1600" dirty="0"/>
              <a:t>Head status </a:t>
            </a:r>
            <a:r>
              <a:rPr lang="en-US" sz="1600" dirty="0" err="1"/>
              <a:t>pada</a:t>
            </a:r>
            <a:r>
              <a:rPr lang="en-US" sz="1600" dirty="0"/>
              <a:t> track 53 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95675"/>
            <a:ext cx="52959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7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WordArt 4"/>
          <p:cNvSpPr>
            <a:spLocks noChangeArrowheads="1" noChangeShapeType="1" noTextEdit="1"/>
          </p:cNvSpPr>
          <p:nvPr/>
        </p:nvSpPr>
        <p:spPr bwMode="auto">
          <a:xfrm>
            <a:off x="76200" y="533400"/>
            <a:ext cx="3810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OS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362200" y="533400"/>
            <a:ext cx="480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A</a:t>
            </a:r>
            <a:r>
              <a:rPr lang="id-ID" sz="2400" b="1" dirty="0" smtClean="0"/>
              <a:t>lgoritma Penjadwalan Disk</a:t>
            </a:r>
            <a:endParaRPr lang="en-US" sz="2400" b="1" dirty="0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447800" y="3048000"/>
            <a:ext cx="71628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600"/>
          </a:p>
          <a:p>
            <a:pPr>
              <a:spcBef>
                <a:spcPct val="50000"/>
              </a:spcBef>
            </a:pPr>
            <a:endParaRPr lang="en-US" sz="160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57200" y="2057400"/>
            <a:ext cx="8001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dirty="0"/>
              <a:t>Head </a:t>
            </a:r>
            <a:r>
              <a:rPr lang="en-US" sz="1600" dirty="0" err="1"/>
              <a:t>bergerak</a:t>
            </a:r>
            <a:r>
              <a:rPr lang="en-US" sz="1600" dirty="0"/>
              <a:t> </a:t>
            </a:r>
            <a:r>
              <a:rPr lang="en-US" sz="1600" dirty="0" err="1"/>
              <a:t>searah</a:t>
            </a:r>
            <a:r>
              <a:rPr lang="en-US" sz="1600" dirty="0"/>
              <a:t>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permintaan</a:t>
            </a:r>
            <a:r>
              <a:rPr lang="en-US" sz="1600" dirty="0"/>
              <a:t> </a:t>
            </a:r>
            <a:r>
              <a:rPr lang="en-US" sz="1600" dirty="0" err="1"/>
              <a:t>keara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,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berbalik</a:t>
            </a:r>
            <a:r>
              <a:rPr lang="en-US" sz="1600" dirty="0"/>
              <a:t> </a:t>
            </a:r>
            <a:r>
              <a:rPr lang="en-US" sz="1600" dirty="0" err="1"/>
              <a:t>arah</a:t>
            </a:r>
            <a:r>
              <a:rPr lang="en-US" sz="1600" dirty="0"/>
              <a:t>, </a:t>
            </a:r>
            <a:r>
              <a:rPr lang="en-US" sz="1600" dirty="0" err="1"/>
              <a:t>diperlukan</a:t>
            </a:r>
            <a:r>
              <a:rPr lang="en-US" sz="1600" dirty="0"/>
              <a:t> bit </a:t>
            </a:r>
            <a:r>
              <a:rPr lang="en-US" sz="1600" dirty="0" err="1"/>
              <a:t>tambahan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arah</a:t>
            </a:r>
            <a:r>
              <a:rPr lang="en-US" sz="1600" dirty="0"/>
              <a:t> </a:t>
            </a:r>
            <a:r>
              <a:rPr lang="en-US" sz="1600" dirty="0" err="1"/>
              <a:t>gerak</a:t>
            </a:r>
            <a:r>
              <a:rPr lang="en-US" sz="1600" dirty="0"/>
              <a:t> head.</a:t>
            </a:r>
          </a:p>
          <a:p>
            <a:pPr eaLnBrk="1" hangingPunct="1"/>
            <a:endParaRPr lang="id-ID" sz="1600" dirty="0" smtClean="0"/>
          </a:p>
          <a:p>
            <a:pPr eaLnBrk="1" hangingPunct="1"/>
            <a:r>
              <a:rPr lang="en-US" sz="1600" dirty="0" err="1" smtClean="0"/>
              <a:t>Contoh</a:t>
            </a:r>
            <a:r>
              <a:rPr lang="en-US" sz="1600" dirty="0"/>
              <a:t>: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antrian</a:t>
            </a:r>
            <a:r>
              <a:rPr lang="en-US" sz="1600" dirty="0"/>
              <a:t> 98, 183, 37, 122, 14, 124, 65, 67</a:t>
            </a:r>
          </a:p>
          <a:p>
            <a:pPr eaLnBrk="1" hangingPunct="1"/>
            <a:r>
              <a:rPr lang="en-US" sz="1600" dirty="0"/>
              <a:t>Head status </a:t>
            </a:r>
            <a:r>
              <a:rPr lang="en-US" sz="1600" dirty="0" err="1"/>
              <a:t>pada</a:t>
            </a:r>
            <a:r>
              <a:rPr lang="en-US" sz="1600" dirty="0"/>
              <a:t> track 53 </a:t>
            </a: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19500"/>
            <a:ext cx="48101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0643" y="1491734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i="1" dirty="0">
                <a:latin typeface="Arial" charset="0"/>
              </a:rPr>
              <a:t>SCAN (elevator)</a:t>
            </a:r>
            <a:endParaRPr lang="en-US" b="1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9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WordArt 4"/>
          <p:cNvSpPr>
            <a:spLocks noChangeArrowheads="1" noChangeShapeType="1" noTextEdit="1"/>
          </p:cNvSpPr>
          <p:nvPr/>
        </p:nvSpPr>
        <p:spPr bwMode="auto">
          <a:xfrm>
            <a:off x="76200" y="533400"/>
            <a:ext cx="3810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OS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362200" y="533400"/>
            <a:ext cx="457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400" b="1" dirty="0" smtClean="0"/>
              <a:t>Algoritma Penjadwalan Disk</a:t>
            </a:r>
            <a:endParaRPr lang="en-US" sz="2400" b="1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33400" y="2209800"/>
            <a:ext cx="838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dirty="0" err="1"/>
              <a:t>Lengan</a:t>
            </a:r>
            <a:r>
              <a:rPr lang="en-US" sz="1600" dirty="0"/>
              <a:t> head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bergerak</a:t>
            </a:r>
            <a:r>
              <a:rPr lang="en-US" sz="1600" dirty="0"/>
              <a:t> </a:t>
            </a:r>
            <a:r>
              <a:rPr lang="en-US" sz="1600" dirty="0" err="1"/>
              <a:t>searah</a:t>
            </a:r>
            <a:r>
              <a:rPr lang="en-US" sz="1600" dirty="0"/>
              <a:t>, </a:t>
            </a:r>
            <a:r>
              <a:rPr lang="en-US" sz="1600" dirty="0" err="1"/>
              <a:t>setiap</a:t>
            </a:r>
            <a:r>
              <a:rPr lang="en-US" sz="1600" dirty="0"/>
              <a:t> kali </a:t>
            </a:r>
            <a:r>
              <a:rPr lang="en-US" sz="1600" dirty="0" err="1"/>
              <a:t>mencapai</a:t>
            </a:r>
            <a:r>
              <a:rPr lang="en-US" sz="1600" dirty="0"/>
              <a:t> </a:t>
            </a:r>
            <a:r>
              <a:rPr lang="en-US" sz="1600" dirty="0" err="1"/>
              <a:t>silinder</a:t>
            </a:r>
            <a:r>
              <a:rPr lang="en-US" sz="1600" dirty="0"/>
              <a:t> </a:t>
            </a:r>
            <a:r>
              <a:rPr lang="en-US" sz="1600" dirty="0" err="1"/>
              <a:t>tertinggi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head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bergerak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silinder</a:t>
            </a:r>
            <a:r>
              <a:rPr lang="en-US" sz="1600" dirty="0"/>
              <a:t> </a:t>
            </a:r>
            <a:r>
              <a:rPr lang="en-US" sz="1600" dirty="0" err="1"/>
              <a:t>terendah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dilanjutkan</a:t>
            </a:r>
            <a:r>
              <a:rPr lang="en-US" sz="1600" dirty="0"/>
              <a:t> </a:t>
            </a:r>
            <a:r>
              <a:rPr lang="en-US" sz="1600" dirty="0" err="1"/>
              <a:t>terus</a:t>
            </a:r>
            <a:r>
              <a:rPr lang="en-US" sz="1600" dirty="0"/>
              <a:t> head </a:t>
            </a:r>
            <a:r>
              <a:rPr lang="en-US" sz="1600" dirty="0" err="1"/>
              <a:t>bergerak</a:t>
            </a:r>
            <a:r>
              <a:rPr lang="en-US" sz="1600" dirty="0"/>
              <a:t> </a:t>
            </a:r>
            <a:r>
              <a:rPr lang="en-US" sz="1600" dirty="0" err="1"/>
              <a:t>searah</a:t>
            </a:r>
            <a:r>
              <a:rPr lang="en-US" sz="1600" dirty="0"/>
              <a:t>. </a:t>
            </a:r>
          </a:p>
          <a:p>
            <a:pPr eaLnBrk="1" hangingPunct="1"/>
            <a:endParaRPr lang="id-ID" sz="1600" dirty="0" smtClean="0"/>
          </a:p>
          <a:p>
            <a:pPr eaLnBrk="1" hangingPunct="1"/>
            <a:r>
              <a:rPr lang="en-US" sz="1600" dirty="0" err="1" smtClean="0"/>
              <a:t>Contoh</a:t>
            </a:r>
            <a:r>
              <a:rPr lang="en-US" sz="1600" dirty="0"/>
              <a:t>: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antrian</a:t>
            </a:r>
            <a:r>
              <a:rPr lang="en-US" sz="1600" dirty="0"/>
              <a:t> 98, 183, 37, 122, 14, 124, 65, 67</a:t>
            </a:r>
          </a:p>
          <a:p>
            <a:pPr eaLnBrk="1" hangingPunct="1"/>
            <a:r>
              <a:rPr lang="en-US" sz="1600" dirty="0"/>
              <a:t>Head status </a:t>
            </a:r>
            <a:r>
              <a:rPr lang="en-US" sz="1600" dirty="0" err="1"/>
              <a:t>pada</a:t>
            </a:r>
            <a:r>
              <a:rPr lang="en-US" sz="1600" dirty="0"/>
              <a:t> track 53 </a:t>
            </a: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9525"/>
            <a:ext cx="48577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20643" y="1491734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d-ID" b="1" i="1" dirty="0" smtClean="0">
                <a:latin typeface="Arial" charset="0"/>
              </a:rPr>
              <a:t>C-</a:t>
            </a:r>
            <a:r>
              <a:rPr lang="en-US" b="1" i="1" dirty="0" smtClean="0">
                <a:latin typeface="Arial" charset="0"/>
              </a:rPr>
              <a:t>SCAN </a:t>
            </a:r>
            <a:r>
              <a:rPr lang="en-US" b="1" i="1" dirty="0">
                <a:latin typeface="Arial" charset="0"/>
              </a:rPr>
              <a:t>(</a:t>
            </a:r>
            <a:r>
              <a:rPr lang="en-US" b="1" i="1" dirty="0" smtClean="0">
                <a:latin typeface="Arial" charset="0"/>
              </a:rPr>
              <a:t>elevator</a:t>
            </a:r>
            <a:r>
              <a:rPr lang="id-ID" b="1" i="1" dirty="0" smtClean="0">
                <a:latin typeface="Arial" charset="0"/>
              </a:rPr>
              <a:t> dimodifikasi</a:t>
            </a:r>
            <a:r>
              <a:rPr lang="en-US" b="1" i="1" dirty="0" smtClean="0">
                <a:latin typeface="Arial" charset="0"/>
              </a:rPr>
              <a:t>)</a:t>
            </a:r>
            <a:endParaRPr lang="en-US" b="1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WordArt 4"/>
          <p:cNvSpPr>
            <a:spLocks noChangeArrowheads="1" noChangeShapeType="1" noTextEdit="1"/>
          </p:cNvSpPr>
          <p:nvPr/>
        </p:nvSpPr>
        <p:spPr bwMode="auto">
          <a:xfrm>
            <a:off x="76200" y="533400"/>
            <a:ext cx="381000" cy="152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d-ID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OS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643" y="1491734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id-ID" b="1" i="1" dirty="0" smtClean="0">
                <a:latin typeface="Arial" charset="0"/>
              </a:rPr>
              <a:t>N-Step </a:t>
            </a:r>
            <a:r>
              <a:rPr lang="en-US" b="1" i="1" dirty="0" smtClean="0">
                <a:latin typeface="Arial" charset="0"/>
              </a:rPr>
              <a:t>SCAN </a:t>
            </a:r>
            <a:endParaRPr lang="en-US" b="1" i="1" dirty="0">
              <a:latin typeface="Arial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362200" y="533400"/>
            <a:ext cx="457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400" b="1" dirty="0" smtClean="0"/>
              <a:t>Algoritma Penjadwalan Disk</a:t>
            </a:r>
            <a:endParaRPr lang="en-US" sz="2400" b="1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81000" y="1981200"/>
            <a:ext cx="79248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dirty="0" err="1"/>
              <a:t>Lengan</a:t>
            </a:r>
            <a:r>
              <a:rPr lang="en-US" sz="1600" dirty="0"/>
              <a:t> disk </a:t>
            </a:r>
            <a:r>
              <a:rPr lang="en-US" sz="1600" dirty="0" err="1"/>
              <a:t>bergerak</a:t>
            </a:r>
            <a:r>
              <a:rPr lang="en-US" sz="1600" dirty="0"/>
              <a:t> </a:t>
            </a:r>
            <a:r>
              <a:rPr lang="en-US" sz="1600" dirty="0" err="1"/>
              <a:t>maju</a:t>
            </a:r>
            <a:r>
              <a:rPr lang="en-US" sz="1600" dirty="0"/>
              <a:t> </a:t>
            </a:r>
            <a:r>
              <a:rPr lang="en-US" sz="1600" dirty="0" err="1"/>
              <a:t>mundur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algoritma</a:t>
            </a:r>
            <a:r>
              <a:rPr lang="en-US" sz="1600" dirty="0"/>
              <a:t> scan,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permintaan</a:t>
            </a:r>
            <a:r>
              <a:rPr lang="en-US" sz="1600" dirty="0"/>
              <a:t> yang </a:t>
            </a:r>
            <a:r>
              <a:rPr lang="en-US" sz="1600" dirty="0" err="1"/>
              <a:t>tiba</a:t>
            </a:r>
            <a:r>
              <a:rPr lang="en-US" sz="1600" dirty="0"/>
              <a:t> </a:t>
            </a:r>
            <a:r>
              <a:rPr lang="en-US" sz="1600" dirty="0" err="1"/>
              <a:t>selam</a:t>
            </a:r>
            <a:r>
              <a:rPr lang="en-US" sz="1600" dirty="0"/>
              <a:t> </a:t>
            </a:r>
            <a:r>
              <a:rPr lang="en-US" sz="1600" dirty="0" err="1"/>
              <a:t>menyapu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arah</a:t>
            </a:r>
            <a:r>
              <a:rPr lang="en-US" sz="1600" dirty="0"/>
              <a:t> </a:t>
            </a:r>
            <a:r>
              <a:rPr lang="en-US" sz="1600" dirty="0" err="1"/>
              <a:t>dikumpulkan</a:t>
            </a:r>
            <a:r>
              <a:rPr lang="en-US" sz="1600" dirty="0"/>
              <a:t> </a:t>
            </a:r>
            <a:r>
              <a:rPr lang="en-US" sz="1600" dirty="0" err="1"/>
              <a:t>dahulu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di </a:t>
            </a:r>
            <a:r>
              <a:rPr lang="en-US" sz="1600" dirty="0" err="1"/>
              <a:t>susun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agar optimal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penyapuan</a:t>
            </a:r>
            <a:r>
              <a:rPr lang="en-US" sz="1600" dirty="0"/>
              <a:t> </a:t>
            </a:r>
            <a:r>
              <a:rPr lang="en-US" sz="1600" dirty="0" err="1"/>
              <a:t>balik</a:t>
            </a:r>
            <a:r>
              <a:rPr lang="en-US" sz="1600" dirty="0"/>
              <a:t>.</a:t>
            </a:r>
          </a:p>
          <a:p>
            <a:pPr eaLnBrk="1" hangingPunct="1"/>
            <a:endParaRPr lang="en-US" b="1" i="1" dirty="0"/>
          </a:p>
          <a:p>
            <a:pPr eaLnBrk="1" hangingPunct="1"/>
            <a:r>
              <a:rPr lang="en-US" b="1" i="1" dirty="0" err="1"/>
              <a:t>Eschenbach</a:t>
            </a:r>
            <a:r>
              <a:rPr lang="en-US" b="1" i="1" dirty="0"/>
              <a:t> </a:t>
            </a:r>
            <a:r>
              <a:rPr lang="en-US" b="1" i="1" dirty="0" smtClean="0"/>
              <a:t>Scheme</a:t>
            </a:r>
            <a:endParaRPr lang="id-ID" b="1" i="1" dirty="0" smtClean="0"/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 err="1"/>
              <a:t>Pergerakan</a:t>
            </a:r>
            <a:r>
              <a:rPr lang="en-US" sz="1600" dirty="0"/>
              <a:t> </a:t>
            </a:r>
            <a:r>
              <a:rPr lang="en-US" sz="1600" dirty="0" err="1"/>
              <a:t>lengan</a:t>
            </a:r>
            <a:r>
              <a:rPr lang="en-US" sz="1600" dirty="0"/>
              <a:t> disk circular </a:t>
            </a:r>
            <a:r>
              <a:rPr lang="en-US" sz="1600" dirty="0" err="1"/>
              <a:t>seperti</a:t>
            </a:r>
            <a:r>
              <a:rPr lang="en-US" sz="1600" dirty="0"/>
              <a:t> C-Scan, </a:t>
            </a:r>
            <a:r>
              <a:rPr lang="en-US" sz="1600" dirty="0" err="1"/>
              <a:t>tetapi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kekecualian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. </a:t>
            </a: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silinder</a:t>
            </a:r>
            <a:r>
              <a:rPr lang="en-US" sz="1600" dirty="0"/>
              <a:t> </a:t>
            </a:r>
            <a:r>
              <a:rPr lang="en-US" sz="1600" dirty="0" err="1"/>
              <a:t>dilayani</a:t>
            </a:r>
            <a:r>
              <a:rPr lang="en-US" sz="1600" dirty="0"/>
              <a:t> </a:t>
            </a:r>
            <a:r>
              <a:rPr lang="en-US" sz="1600" dirty="0" err="1"/>
              <a:t>tepat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track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permintaan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silinder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53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55392</TotalTime>
  <Words>575</Words>
  <Application>Microsoft Office PowerPoint</Application>
  <PresentationFormat>On-screen Show (4:3)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Cambria</vt:lpstr>
      <vt:lpstr>TimesTen-Bold</vt:lpstr>
      <vt:lpstr>TimesTen-Roman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Fatih</cp:lastModifiedBy>
  <cp:revision>1799</cp:revision>
  <cp:lastPrinted>2017-01-09T01:01:42Z</cp:lastPrinted>
  <dcterms:created xsi:type="dcterms:W3CDTF">2015-04-20T08:07:45Z</dcterms:created>
  <dcterms:modified xsi:type="dcterms:W3CDTF">2017-04-03T14:45:38Z</dcterms:modified>
</cp:coreProperties>
</file>